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handoutMasterIdLst>
    <p:handoutMasterId r:id="rId73"/>
  </p:handoutMasterIdLst>
  <p:sldIdLst>
    <p:sldId id="272" r:id="rId2"/>
    <p:sldId id="350" r:id="rId3"/>
    <p:sldId id="354" r:id="rId4"/>
    <p:sldId id="351" r:id="rId5"/>
    <p:sldId id="352" r:id="rId6"/>
    <p:sldId id="353" r:id="rId7"/>
    <p:sldId id="355" r:id="rId8"/>
    <p:sldId id="373" r:id="rId9"/>
    <p:sldId id="356" r:id="rId10"/>
    <p:sldId id="370" r:id="rId11"/>
    <p:sldId id="371" r:id="rId12"/>
    <p:sldId id="372" r:id="rId13"/>
    <p:sldId id="369" r:id="rId14"/>
    <p:sldId id="358" r:id="rId15"/>
    <p:sldId id="361" r:id="rId16"/>
    <p:sldId id="362" r:id="rId17"/>
    <p:sldId id="357" r:id="rId18"/>
    <p:sldId id="363" r:id="rId19"/>
    <p:sldId id="364" r:id="rId20"/>
    <p:sldId id="359" r:id="rId21"/>
    <p:sldId id="360" r:id="rId22"/>
    <p:sldId id="374" r:id="rId23"/>
    <p:sldId id="375" r:id="rId24"/>
    <p:sldId id="376" r:id="rId25"/>
    <p:sldId id="377" r:id="rId26"/>
    <p:sldId id="378" r:id="rId27"/>
    <p:sldId id="380" r:id="rId28"/>
    <p:sldId id="379" r:id="rId29"/>
    <p:sldId id="381" r:id="rId30"/>
    <p:sldId id="365" r:id="rId31"/>
    <p:sldId id="382" r:id="rId32"/>
    <p:sldId id="367" r:id="rId33"/>
    <p:sldId id="384" r:id="rId34"/>
    <p:sldId id="386" r:id="rId35"/>
    <p:sldId id="387" r:id="rId36"/>
    <p:sldId id="388" r:id="rId37"/>
    <p:sldId id="385" r:id="rId38"/>
    <p:sldId id="393" r:id="rId39"/>
    <p:sldId id="391" r:id="rId40"/>
    <p:sldId id="392" r:id="rId41"/>
    <p:sldId id="390" r:id="rId42"/>
    <p:sldId id="389" r:id="rId43"/>
    <p:sldId id="383" r:id="rId44"/>
    <p:sldId id="407" r:id="rId45"/>
    <p:sldId id="401" r:id="rId46"/>
    <p:sldId id="406" r:id="rId47"/>
    <p:sldId id="397" r:id="rId48"/>
    <p:sldId id="394" r:id="rId49"/>
    <p:sldId id="395" r:id="rId50"/>
    <p:sldId id="396" r:id="rId51"/>
    <p:sldId id="403" r:id="rId52"/>
    <p:sldId id="404" r:id="rId53"/>
    <p:sldId id="408" r:id="rId54"/>
    <p:sldId id="402" r:id="rId55"/>
    <p:sldId id="405" r:id="rId56"/>
    <p:sldId id="399" r:id="rId57"/>
    <p:sldId id="421" r:id="rId58"/>
    <p:sldId id="422" r:id="rId59"/>
    <p:sldId id="423" r:id="rId60"/>
    <p:sldId id="419" r:id="rId61"/>
    <p:sldId id="420" r:id="rId62"/>
    <p:sldId id="414" r:id="rId63"/>
    <p:sldId id="416" r:id="rId64"/>
    <p:sldId id="415" r:id="rId65"/>
    <p:sldId id="411" r:id="rId66"/>
    <p:sldId id="418" r:id="rId67"/>
    <p:sldId id="412" r:id="rId68"/>
    <p:sldId id="413" r:id="rId69"/>
    <p:sldId id="410" r:id="rId70"/>
    <p:sldId id="41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415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29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2B9E4-F050-41C7-A714-229A3E523BE3}" type="datetimeFigureOut">
              <a:rPr lang="en-US" smtClean="0"/>
              <a:pPr/>
              <a:t>25/05/2018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95EF6-16FE-4491-ACF0-73656787DE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EB22F-8DA2-4AD7-B149-BD85048E6A36}" type="datetimeFigureOut">
              <a:rPr lang="en-US" smtClean="0"/>
              <a:pPr/>
              <a:t>25/05/2018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0D343-5388-47BC-A169-4DD01AC27A6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B0D343-5388-47BC-A169-4DD01AC27A6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Damodar Niraula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70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18546-9E57-4AC5-973C-430B23510C47}" type="datetime1">
              <a:rPr lang="en-US" smtClean="0"/>
              <a:pPr/>
              <a:t>25/05/2018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B3EAF-EBDA-4B04-87CF-C59B936C48FB}" type="datetime1">
              <a:rPr lang="en-US" smtClean="0"/>
              <a:pPr/>
              <a:t>25/05/2018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2EF56-757A-42D1-AD29-1D88AD658826}" type="datetime1">
              <a:rPr lang="en-US" smtClean="0"/>
              <a:pPr/>
              <a:t>25/05/2018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811AD-3B5C-46EC-93B4-11F41095C68B}" type="datetime1">
              <a:rPr lang="en-US" smtClean="0"/>
              <a:pPr/>
              <a:t>25/05/2018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BAF33B-ED4C-4402-9ED3-14EF8E3945CC}" type="datetime1">
              <a:rPr lang="en-US" smtClean="0"/>
              <a:pPr/>
              <a:t>25/05/2018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A14CC1-C58C-4521-B986-0A973AA3B76F}" type="datetime1">
              <a:rPr lang="en-US" smtClean="0"/>
              <a:pPr/>
              <a:t>25/05/2018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7788C-0835-459C-B85D-0B2500F42771}" type="datetime1">
              <a:rPr lang="en-US" smtClean="0"/>
              <a:pPr/>
              <a:t>25/05/2018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A606A-397D-41D0-8641-7299052B3DAE}" type="datetime1">
              <a:rPr lang="en-US" smtClean="0"/>
              <a:pPr/>
              <a:t>25/05/2018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CA1E-AE95-4D4B-A410-4E62B8D1AA10}" type="datetime1">
              <a:rPr lang="en-US" smtClean="0"/>
              <a:pPr/>
              <a:t>25/05/2018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F9EA55-3B4F-4790-ABE7-11674F964731}" type="datetime1">
              <a:rPr lang="en-US" smtClean="0"/>
              <a:pPr/>
              <a:t>25/05/2018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9EC395-5301-42BC-B01C-E2E3C1216954}" type="datetime1">
              <a:rPr lang="en-US" smtClean="0"/>
              <a:pPr/>
              <a:t>25/05/2018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E7CC6-6BBA-4BC2-94AF-98EFE9879920}" type="datetime1">
              <a:rPr lang="en-US" smtClean="0"/>
              <a:pPr/>
              <a:t>25/05/2018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1219200"/>
          </a:xfrm>
        </p:spPr>
        <p:txBody>
          <a:bodyPr>
            <a:noAutofit/>
          </a:bodyPr>
          <a:lstStyle/>
          <a:p>
            <a:pPr algn="ctr"/>
            <a:r>
              <a:rPr lang="en-US" sz="3500" dirty="0" smtClean="0"/>
              <a:t>LEADERSHIP SKILLS AND HUMAN RELATIONS</a:t>
            </a:r>
            <a:br>
              <a:rPr lang="en-US" sz="3500" dirty="0" smtClean="0"/>
            </a:br>
            <a:r>
              <a:rPr lang="en-US" sz="3500" dirty="0" smtClean="0"/>
              <a:t/>
            </a:r>
            <a:br>
              <a:rPr lang="en-US" sz="3500" dirty="0" smtClean="0"/>
            </a:br>
            <a:r>
              <a:rPr lang="en-US" sz="3500" dirty="0" smtClean="0"/>
              <a:t>MODELS AND THEORIES OF LEADERSHIP</a:t>
            </a:r>
            <a:endParaRPr lang="en-US" sz="3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3554" name="AutoShape 2" descr="data:image/jpeg;base64,/9j/4AAQSkZJRgABAQAAAQABAAD/2wCEAAkGBxQTEhUUEhQUFhQVGBcXFxgVGBkfGBUVGBgYHh0cFhgdHCghHiEnGx4XITMkJikrLi4uGR83ODMsNygtLiwBCgoKDg0OGxAQGywkICQsLy8sLCwsLCwsLCwsLCwsLCwsLCwsLCwsLCwsLCwsLCwsLCwsLCwsLCwsLCwsLCwsLP/AABEIAOUA3AMBEQACEQEDEQH/xAAcAAEAAgMBAQEAAAAAAAAAAAAABQYCBAcBAwj/xABEEAACAQMCAwUGAwQGCgMBAAABAgMABBESIQUTMQYiQVFhBxQycYGRI1LRQlSxwRZTYpKToRUXMzRDcoLS4fCywtMk/8QAGgEBAAIDAQAAAAAAAAAAAAAAAAQFAQIDBv/EADYRAAICAQMDAgQFBAEDBQAAAAABAgMRBBIhEzFBBVEUImFxMlKBkbEjQqHRFcHh8CQzNHKi/9oADAMBAAIRAxEAPwDuNAKAUAoBQCgFAKAUAoBQCgFAeUAFAe0AoBQCgFAKAUAoBQCgFAKAUAoBQCgFAKAUAoBQCgFAKAUB5mgOR+0btvIl7Gls21q2p8E4klxgq2OoCnHzY+VWml0ilW3LyauWDpvAuKpdQRzRnuuoPqp8VPqDkVXWVuEnFmVySFaGRQCgFAKAUAoBQCgFAKAUAoBQCgFAKAUAoBQCgFAKAUAoCudvO0IsrVnG8r9yIebnx+QGT9K76anqzx4MNnEuLdnpIuZqkjkljAkmRdetFfHfJKgOMsMspPWrqF8XhJfY5tE/7Ku03u0/IkbEM5AGeiS+B9A3Q/SuGuo3x3LujMXydwFUh0PayBQCgFAKAUAoBQCgFAKAUAoBQCgFAKAUAoBQCgFAKA8agOOcY4g1/etMIWntIS1tGiYLGRgfxFQ7Nj4t8DAG9WsIKmvGcSfJo+WQPaC5WGNoYLl3Vzo5Tg8yKEBCVd2AZC0nVF7uAK70x3tSlHt/lmGZDs6ktrrtxl4w7yTM7KshQZZIEIydIK984Gaz12rMS7PwYwdO9mfaj3y2Cu2Z4QFfzdf2X+o6+oNVmsp6c8rszeLyi5VFNhQCgFAKAUAoBQCgFAKAUAoBQCgFAKAUAoBQCgFAKAo3tV7Re723IjbE1x3Qc40R57zZ8Py59T5VM0dO+e59kayZRrrgjWVqHc6SwyVSZUc74USRByk8ZOdwQ2Kmq1W2YX8f+YNUsFOv7xppGkkxqc5OBgDAAAA8AAAPpU6MdqUV4NS99hOLmYLDNNqECuVhkUch4kj2MjAdVfG7ZGMbE71Xaqva9yXfz5Nosj7u7bhvERMskLtnM8UCsqKGClkAO24OoY8fAV0jHr07Wvs2YfDO4WN2ssaSRkMjqGUjxBGRVNKLi3FnU2KwBQCgFAKAUAoBQCgFAKAUAoBQCgFAKAUAoBQCgPjd3KxozuwVEBZiegA6mii5PCBw+eea8u47yS3WeO4MkcUBILiKPYso2GVOT13bI8c1cpRrrdaeGvJz8kR2yuIWnKWyssMeyqxfZsDV3H3QgjGPSu+mjJQzLuGyBqSzQ+sFw6HUjMrYIypIOCMEZHgRWrimsMyWc8Osl4d7zJJK9zLqVFYhcSr8TY3LKD1JO+B0zUXfa7di/CjZJYLH7Ie0pRvcpiQr96DVtuckqM+BHeH1qNrqE11I/qZizrdVZue0AoBQCgFAKAUAoBQCgFAKAxLAUCWex4HHmKGcM9LjzFBhnnMHmPuKxkbWOYPMfemRhjmDzH3FMjaxzB5j7imRtYVwehFZMNNdznHtQ4s8rpYQK7k6ZLjl4yIs/CSdlz13IHw+dWGjrUV1ZfoaSfgrnH5be2SN7NyrK7/gNGHEcgPdZkmbXE+AO8oIJzXatucmrMffJtteOEyiyMzMWOWZiSSdySTkk/Wp2+EV3RhVTf8AazHlnyP2NY69WfxI2+Hs/Kz6S2rrjUjrkAjUrDIPQjI6etHqKl/cjConLsmb/A5EjdzKrA6CIn0axFJkYYxkgNtn5Eg1xuug18sl9Tdaa38rPrxrics0kUgD64URVlI/Ecoch3xsDnoPAYG9aVXaeMWnJcmz0eofaDOw9nO3EUkSi6zbzBQWEqlVfw1Rk9QcZ9KqL9kJcSWDeGkvkuIkt/Syy/eYf7wrh1Ie5v8AA6j8jH9K7L95h/vCnVh7j4LUfkZ4e1tl+8xf3qz1Ie4+B1H5GY/0wsv3mP7n9KdSHuZ+A1H5GP6YWX7zH9z+lOrD3HwGo/Iwe2Fl+8x/c/pWHZD3HwGp/Izd4XxmC41ciRX041Yztnp1raM1LscbaLKuJrBIVschQCgFAKAoXtU4a5jS4Vm0xd1lBPRmGG29dvkaj3xeMouPSLYKbrku5QOCTsLmE6m/2qeJ/MPWo0G9yLvVQj0ZceCwXFjHdXbo01yzq8iMWEYwIwx7qg507YBx4jNdWlKTK+FsqKVJRXOCF4VwzmBnkE4hCSuroAf9kpYhsnAOMfWucI57ky+7ZiMcbsrj7m4vBIuQ85abSvLwoaIuTJ0BAPd2wd/Ot1BYycXqZdRV4WefHsY8R4GI7dpiJ0YSLGFdkO5GcnT08sVrKKUcmadQ53KHGMZ7Ff1HzP3rlksdqNS54pIgaON2VWxr0nBbG4BI3wPKvSel6RKvfLuzy/rGoU7enHsj62zzohmkQyw3BMUokLfi4w2lm6g7BgwPh8xU+x1pYzhrkqYRlOSS8mxK5Y5JY4AA1MWIUdBqPXA2ryV1sp2OR7nT0RqrUcGFccs7YR6Gwc+WD9jWUzWa+Vl2vbOK4vmifWe+q5abfvDViJAhwo38hUhxTkU0LJ1Ubo4/Yrr2CM0zJlUh191iSWCEDGvAALHb0rlhZeCwV0oxipcuRu2dlAYZJuUx5So/dmOxZwArfh4Bxk4zW0YrGThbdapqvK5+hJXNjFPfvGyuTrAOqY6ipUOSo0EAKD0JHgK2cVKeDhCyynTqUWv2+pqcJsbSTl645cyyctVV28DvqfTjZd8DzrEYQfc63XamGcNcLJ8mtrZgrRwsMqzsHnIAxKYwFOnfJHj0z1rDUPY26l6eJSXjsvdZNm8sbSMrqhyDA0hK3DkcwMVCqerd4AbedZ2QXdHKFuomm0+zx2IvtVZRwziOJCo5cbEFix1MoJznpitLIqLwiZorJ2V7pPyyLhgZyAiliSFGB1J6CuaWSVKSistnk0LIxVlZWBwVI3B8sUxjgxGcZLcnwdn7D8FNrbKrDEjnW/oSNh9Bip9UNkTyWv1PXtcl2XCLFXUhCgFAKAUB8bq3WRGRxlWBBB8QaNZWDaM3B7l3Rw/jfDnsrrT+Rg8bfmXOVJ+2D8qr5x2SPX6e5aqj9MMws+OzRTPKhwZHZnXwbJY4JxnGSawrGnk2s0lc4KD8djGx41Mi8sSNyisilf2RzAQTjbJ32rCm8YM2aSuUt+OeP8HxTicohaDUOU2MrgdQc5BxnOfGsb3jBs9PB2KzHJ8/fX5bRlsqzhzncllGAc9en8KbuMG/Rgp78c4NS4l0qT9vnXfSUda1ROWrvVFTkaPB0DTprCuM6ijPoEmN9Gs7Anpv1869fNKFe2J4eUnKWX3JqctzGSP3iMMSDavqxGxIICDOGHlsD/GqX1G7EFBYb9y69JoTk7p9kfT/AERcfu8/+G/6VSdOXsX/AMVT+ZfubcXZe8bGLeTfzAH8TWelP2NHr9Ov70RU8JUsrgqynDAjcHyNa4aeGSFKM47k+CaW3v8Amc9Ypw7YOpUO4GMbDw2Fb4szkhuek2dNyWPY0JobgakZJxrbUy6HAZvMjG9a4kd4zo4kmuOx8bi5mgR425iqwBaNgRkZBzpPqBv6V109UrJ9POMnK+2pR62N2PY1B2ifmGUM4kPVgQCen+Ww2q1fo92c7kVb9X023ZseD78F448b6oWKMB4hTscZ2IPkKh6nRW6Zbs8EunVUa3NbXJlJcswUE7KGUY8mYsQfPvE1XuRZRrjHsu//AEE90ziNWO0S6UwMELknr8zRttCNcY5aXfuZX148z65DqbCgnzCgAZ+gFZlJtmKqo1R2xXBMdmZIAyCWOUOXPLlXJQyEEJrTpsSDt9a614IetVrTcWseUWPgdh71fDmaWW1H4rhQOfc7DUcdeg/uetdYx3S+xX3W9DT4jxu7L2R0kVJKM9oBQCgFAKAUBT/aPwLn25lQfiQgkf2k/aH8x8q4Xw3LJZemal1W7X2ZyLNQfJ6vubBs35fNKkRk4DHYMf7Pn9K2w+5zVsHLanya9anUUMYI3iU2TjwXr869N6TptkOo+7PLesarfPpLsizWXD57e1zJDBJAZlYFjncxg641LBJRoLDBzhs1Iutrcm8tPBUwhKTUV5LZ7OeGc25kutGmJNSxLuQpJGy58FXb648KoIylZNzkXmvcKKI0R7+TpldilPDQFA4kypKksq817eW4XU2MuqQNKmrAxtkDPpXCWNyft/otq92xxi8KST//AFguvCQ/JTmNqcqGY4A3bfAA8BnH0rquxW24U2kbeK2OZUfaF2c95h5kYzLEDgfnQ9V+fiP/ADXKxPiUe6LH07UquTrn+GRx3gtlGZ9Eo640as6SSwHeVe+532QYyepA3q9r1XVp3L9SJrNO6LXHx4Nvtxwr3S7IDbHGM8tSTgZIjTGlPAbbkGt68amlxkcqbZU2Ka8GtFIGAI8a8pfU6p7We2oujdWpoyrkdjf4PZmR9ojMEGpkVsMy9O7jfbY7VtFZZw1FihDvj6lhj4hy7RmVzJGr8u2jkUc6GfG5yNjhSfPfHSpGcR/grOlvuSffGZNdmjoPY7gotbZUI77d+Q+bnrv6dPpXeuO2OCn1t/Wtcl27L7E5XQiCgFAKAUAoBQGLDOx6Gn0C9zj/AGhsBw++DhA0L5dVYAgo2zpv5Z2+lQprpyyeo0tnxencc8ow46TcFFLa5lB5ISM/iwNhlZmzpUAZB2G9J/MY0zVLb8ec90ytSxlWKnGQcHBBGR5EbGuDWC1jLcsnxnk0qT/7mu+mp6tqiiPqr1TVKbPeyNo0lwCI+aV1NoIOGODsGwQrYyV1bEqBXrbWoV7ex4hyc5OT8krHHb60ijnmS1Mil4pgR7uQAGLav2y2s5XAGreqjW3cKMsZflFr6bRLErorOOx3Gwto441SIARgDSF6YqKsJcECyUpSbl3NihzFZMlc4l2Y5uv8QjW8r9P6yDlY+mxrm68vJLhqtqxjwl+zyWCCPSoXyAH2rdLCIs3ubZnWTAoDjPtLsBBdiS3JSQjmgqR3JM76fLPWs6e5U3Yf4Zdy4hVLVaR57x7EZccQedXMcyw2fLVZucp0rM64bcAtLISGYN1APhje6jGMO6zLxj2KRkJLbNbTvA5Bxp3GcHUoZSMjOCpBqH6jp+vUroLlFv6Rq+nPpS7M2DXm2ep5LLHwdTIyRMOYIYWgIkAaSZsElTnY/EMbdKkKK8FXLUS2KU1xl548Fu7LD3uZjOFlW10IjkDJmHxvqHXfH2FdoPe+fBV6v+hBbOHL+PCLyK7lUe0AoBQCgFAKAUAoCA7a8E96tmUD8RO9H/zDwz6jauVsdyJmh1DptT8Puc14DcGWJ7VzJ3MuiRkK82nOqEk+BO+PRqjV8/Ky+1UFCSuj57v2+pHcZQNKwiiCBEGpE7wj0jvamHUg5yfp4VpJZfCJOnbjD55ZyVziUmSFHhv9av8A0ihRg7H3ZR+tahuaqXZFkXhMlpapLzI1kcFl5U+mbwA0FCVkTcZUjI3walTujKTz2X04KeutzkorybPDeHzrJHPMcMfxFaZXYzEYzlUBbfzI+9edslKdm7sj06lVCjow59+UsfuW7gPE8YS3kMepiFjcc231EnZGXEke+dmxjyraM8divvo4zJZ+q4f+n+hduJ8QjgiaWVtKL1Pn6AeJPlXdvassra6pWzUY9zlvF+291csVtw0aeUYJkx5sRnH0qHK6UniJ6Gn02ilZteWVyTik+okzTauh/EcEenXauTlJeSwjp6XHCSwS3A+1d6rhInaYnojgvn/7fXNbwtnn3Iuo0OmcW5cfU6j2d4+twGUjRPGdMsZO6sOuD4jOd6mQnu48nndRpnVyuYvszQ4/2ieNzFGmgnIDuNRY4/4MKnU/zOF9axKeODejTRktzf6f7ZS+O8BnlAdI1BRWLIZENw5Jyzuo2znwB2GKjzhKRcaTU1VZjJ9/OOPsVOy4g0BKHBhkcMytGjlZQCAUD7K3hk7CrjRWq+G1/ij/AAVvqmlVU+pH8Miw9reEJOHFnGZZopAZZAG1AcrLrLK50yvrwQI+gBGNqk6ee14sfD8f9ir7PgrHCXWXAZ1TPVmzjONs4BIB86pNdpejbjwz1ui1nVozjLXdFqveHm2SFlQGUx6UeMgiSWRm3XHUom2fN18q4OLikc4XdaUk3xn9kv8AZ07stwcWtskQxkbuR4uev6fIVKhHbHBQ6u93WufjwS9bkYUAoBQCgFAKAUAoDw0Byzt5wZre6juIBtK4IA8JgRt/1fr51Euhtkmj0Xp2ojdS6pvsv8EfxjiMLQMioYgx1osWB+KMq6XHmA3eB8j6VpKS2nWim1WKTefv7eGirxhQ6uQ2V3BRtLjyKt5g7jO3nUrQ62VL2t/Kzf1LQrUQ3L8SJ3s7YR3t1BGvMKKC8xZQodgT3uWpKg6SqFhjOc4qbq7m/wCmnw/4KPT1uiErZLD7L7nbAgHTwqKsIgt+5rNw2IyCXlpzFzh8DUAeu9Ywu5v1Z4254OU+0bjbT3DRKfw4e6B4M/ix+XT6God88vB6X0vTKurf5ZaOy3amzXlW0McgLYXJUbt5sc53Nd67I8JFdrNFqHutm+Cz8QtrZmRZkhLSEhA6qSxAycZHkM11aj5K6uy5LMW8L6kFx3tRbWWqKKMc5VGFVMKCRtlsY6VznZGHBN02jv1WJSfy/c5lw7i0kVwLgHL6y7f2tRywPz3/AMqiQsalk9FbpoTp6X04OyXXDEueXKHZAygkxYVpFOCA0gGrSN9gR1qc4qXJ5KNkqW44/f8A0bNlwW3iIMcMasM94KNW/XLdTmsqKTyaTvsmsNnMPajwMRz8wDuTgk7bCQdcfMb/AHrl1HRarEXegktVp5Uz8diN7HcTudMykySpbImiCJE16myimNtJ0YBbLDfvetXdnTsjGa8+SgtrlVNwfgguO2KWs+IhIIsKG1HUFl0gvGJMAOV8x6+VZtr+KoafdHbQ6l6e5S8PuXn2a8NM8olc5itxpjHhrYltvlkn6jyqgqhLd83gufVL4RhivvLlnValHnxQCgFAKAUAoBQCgFAKAj+PcMW5gkib9obH8reBHyOK1nHcsHbT3OqxTRwi7tmjkaNxh0YqR6g/z/nVa01Lk9pXOM4qa7M2U4dIEZ3AjXcAyDBZh+zGMZJ9Rt61tseDk9RDckuft4Og+ye1jEMkgIMpfS3mqjoPr1qXQuMvuUXrE5OxR8F9ruU55WGD8+iNpZtOe/JJjJ/MzYyfqarsZke3UlXVleEdA4p2XW3ubAwRMQHxIy5ySMEMx8OjfwqS60pRwiir1rtqtVj8cEz2kl//AL+HrnfXKceOOUw6eXrW8386IumX/p7X9F/JRfaX/v7/APIn02NR9R+MufSf/jr7sq1cC0O29hGJsLfJz3cfQE4H22qxq/AjxuvWNRL7k/XQiEJ2w4XFcWziVtAQF1f8jKDv8vSudkU48krRXzqtTj5ODzEowlTOpSCRlgGA8GwQceY8q7+maja+lPsy39X0e+Kuj38l94pHLxC1AhWBLfRHmeRio1RamblwAERDORk4JHmMVPraosxLOfY84+TH2L9oB37RzgnMkWfHbvL8+h+/lTX0Y+eK+5lTb7nWarMmRWQKAUAoBQCgFAKAUAoDR43xRLaCSaT4Y1LfM+AHqTgfWt64OclFGG8I4fFFc3Rku51cxsxZ3UHuAju4BAymwGRnGDnFb+o6auGHF8ruXPpWskk6n+hPwzQTgSzF2eIhXlJbAVSNBKDJGoalJHRgD41WrbPn2JrV1T2wwk/H378/Qy7J8eKXiyENy5AsErkbM2cI7kDGrGkfesVzal9BrNKpUbU/mXOP5OuZqbk80YGddWjUNWM6cjOPPHXHSsZM7XjPg4d2itWtbyQAYKycxPUE6lx/D6VAmnGR6/SzV+mX2wztVjeLNEskZBDqGX6jxqenlZPJzhsm4S8HM+HJdnisL3SSatbDOk6AoRwNJ6aehqKt7syy+slp46Nxqa7fqTHaXsdLdXpk1BISq6mzlthuFX9a3nVunnwRtJ6jGjT7FzIofHo4veGS2GY1IRf7TAYJ9ctmo01HdiJd6WU+ipW9+52bgluttbwQswBCqu5+J8ZOPrmp0flikeSvk7bZTXuSma3OBQ/arxTTEkC9ZTqb/kXw+px9qjaiXGC59Ho3WOx+DnkdrGYdZk/EMgQJ4aSMlnPgPlUZLalJPkvJzk57MfLg1bOfll7Nnc28j6mSAAvO691EDHoCcb79BXp9PPrVq3+5cZZ5HW0Km3C7Pkm+0VjNCIbvFtbTwKhWCNizGNGChmbozAkKQN8HrW9M4yzW8tPyRXwdd7P8XS6gjnj6ONxnJVvFT6g7VVW1uEtrNk8klWhkUAoBQCgFAKAUAoDw1gHJPajxw3FzHZRYKRsDKC2lXkONKF+i7bb/ALTDyq10dahB2P8AQ0b8EV2k41DHai3t3uO+WBgkb/dShHdIPfzuRjOk4O1b16eVkm54+/uZjNwkmiL4BxIK4ZxqjbKSp+ZD1H8CPkKoNTR8Pc4vsetqs+L0+5P5l/KLZd8FMiTKr814lDxxRZSCOJ91ZWxhm0748z1NaOGURq9TtksrCfDb5bZv2XbvmQorTCCRRh2aIyBxjYphhg48CDvWyuTRxu9McJuSWUfXhdxKZwttG+oEGRpD+I4xkG4kwQi77RL3unw71mLeeDndCChmx/ZLt+n+ya7cdl/e0Dx4E6DbPR1/KT/mK2tq3rgj6DW/DyxLsyl9mO1ctgTBNGxjBOVOzxk9dOeozvj7GuELZV/LIttXoYapdSt8luT2jWhBJ5oPkU3PyI2rsr4Fa/SdQngqnabt5JcAxwgxRnYnPfceW3QHyFcp3uSwiy0npcKfns5f+CR7AdkHDrcXClQu8aMNycbMR4Y8BW1NOHmRw9S9Qi10q392bvbu35rhZ+ZAqsOTODqhJIH+1UYKHOQG/wA/CtrVuZG0E+msxxLPdef0NG243dWIC3cjMo3QGPXzVA6JNqAHh8QyPWtVOUPxHeemp1T/AKKx7/T9Ct8T4sLy7Ek/4cZGkeIjXSdJOMZ725rlKW+XJY00PTU4r5fn6kbdToIQuFLxu+XUfFH4ZPj3s49KQg7GoLvk6Sk627W/lx2+pW1uWDh1JDAhlI6qQcjHy2r2NVMYVqB42+6V1jm/Jc+FX1qQk9w1u7O0j3CSjU6kt8FtbgaV17MXqLOFibjFfb/uaZPp7Je0ot5zbyHEU5GnJ+GXoMn+0ML8wKa6jfHeu6MRZ24Gqc6HtAKAUAoBQCgFAKwCB7acfFlavLsXPdjB/akPT6DqfQV3oqds9phvBx/gFnKALmSTlpO/enJYae8dTahlNWo7pIuDgY8atrZR/AlnBzx5K/xjiDzytJK/MY7a9IXWF2BIAHUVJqgoRSXBg+VlPpb0OxqF6jpVdW2u6LL0zV9G3D7MvPCZGuYFtzKY+Rqfq2HgJzIMDqy9R6EivMwzJbe2C+viqbOtjO7/AA/Bq8UnUsiJySFYMssSYPLzsJUx1Xrv5HzrEsZSOlUZKMpSzz4fv9Ds3CLBIYgqHVnLFjjLsxyWJHmTU2Kwjy11kpyy/wBvY3a2ORHcW4Hb3I/GiViOh6MPkwwa1lBS7nenU21fglgrsns8s8nvSD019MnbqK5dCBOj6tqMeP2JXhHZOzhw0cSs3UOx1H5gnp9K2jVBdkRrtdfZxKX6E/iupDPnNErKVYAqRgg9CPWjWTMW4vKObe0yJYYbWBckKXIzuQgwAM+Q1Af9IqJqOEki+9IbnZOZWUnkSOMXEIlidDytWzqnnGw7wGNwGyNq5JtLlFg4wlN9OW1p8+xXeOXxcgbZwoOOpCjA1eZx1NXXpNG59Vr7FV6tfsiqYv7kTV+efzwfSBlDAupZQe8oOCw8QGxt861lnHAL/wAc7PvJApcqbpVAt7e00toQPjfSCxGMNzGbYkVX12qM8f2vu2btHQ+wfaD3u2BfaeI8uZTswdfEjqM9fnkeFV+pq6cuOz7GyZZK4GT2gFAKAUAoBQHhrAOPdoeIrxLiBQgva24dE3YK02N2OkhmGRjCd7Az0zVtVB01ZX4maPlkN28kwsKLPzEBmWNcqWWIMoGtkOGBI2DjUMHJJzXbSLLbaMMp9TTUUBM8GvmUqynvxkEev/jwNeY9T03Rs3x7M9V6bqFqKXXPui4HhrzZFiiRwPGHYliM74ZJJGz8LZ7owMY61C2uX4TZXxq/99tyT4LH2J44YZWsJ3DFDpifwPjo3/yNdKp4e1kHX6XfH4iCxnui/V3KcUBU+NAGWfqe9Yjbz5zbH6VpLBOo42/qSnZFh7nABjuoFOPArsR9CK2h2I+oX9RkzWxxIntDx2K0jLyHc50IPic+QH8/CtJzUVlkjTaWd89sUciveKTXc/MkQSDIUIchVDsAFUjGDnbPnUJzc3k9RXRXp69ilhmHFLjlLHIkjgmN00OAWijBKkK/QgnVg4BxXWut2TUY+TjvUYSlYlhc5XllMd8kk+NevqqVcFBeDyd1rtm5vyY11OYoC4+zy5iBeNuVEzgq8zSlCYGK6gq/CXXGQcjGo9TUDVxlw1+31Nos2uE9pILPieuF2NtIqpOxZm1OclpAW7xAbG5x+1WJ0Tso+ZcrsE+TtsbggEHIIBBHQg+VU7WDoZ1gCgFAKAUAoCn+0rtF7tbctGAmuMxoSfgB2Zz5AA9fM1K0lO+eccIw2UaXjMVvZmFUguIEASOQMc80EMWmgLIc6hs6nOMb+FTFU7LMvKZpkoV3cGR2dviY5PX+ZJOBtuSasox2rajTufLNZMigPpDNpOfv8q4amjrVuBI02odFimix2HaMRxmPquoOoIyA+CpDDoylSQR54Irzi9N1KWEi/t1ujnJS3NM0F4iqkFWKkHIKg90jpj5VqvTNT4iv3JD9U0jW1v8AwXuP2uEKAYlL4GTqIBPnjFSlo9T+VfuUkq9I5PE3j7GDe1t/CKMfVv0rD0ep/Kv3NlDRLvN/sVi87WSSM55hUPJzSFGO+AADnrsAMb+FcX6dqnzj/JYQ1Wgikn4WOxJcJ9ok0CMq6G1MXLOrZ1McnoQN63jodWl2X7nC6fp9sk9zNxfavceKwn/ob/urdaHVPwjg1oF/dIgeI8Zku5DLIck7AYwFHko8qrdTXOE9sy+0HRVP9Lsb1hxGa1IjkVuUxDNG69Rn4oydww6gg4ziuam49zN1Fd63RfK8ld7QXvMkIGyjAA/KqjCr9B/nmr/0vT97n+hReqX4SoX6/civ/dquG15ZSimQKy+ADQFzv+L272UVta2sXvMw/FMaFigBOys2+o4yd8KPGoUa5qxznLhGzfB0L2dcTlVTZXY0zwKpTcHmQH4SCOuOn2qv1cI53w7P+TaJdqiGwoBQCgFYBhPKEUsxwqgkk+AHU1lLLwD85dsOPm9unm30DuxjyjB2+p6n516HTVdKCX7nJvLLAsNiLGIoY/f2tnxqHdOHOvJI0iTTqC532qNutdrz+HJtxgx4Dwq0bh7JJLCLu4DvFqI1Ly86FB6LqIbIO5z6Vm2yzrZintRhYwRNrxJV4XJHpi5jTqoJVeZy2TU2536jGfWurg3en4wYfYlLROH8ltOef/o4kklOWJiN8Z35uTj7Vzl1t303GeCwcBfhiw2kjNDzYokjdcL3nmxktnxUht/DJqPZ13KSWcZM8Fe7Hw8PazkS5kiSadmVNedUQVe4dXh3t8nrXe/rdVbVwjCxjk+3YprAx2q3IRZhJNI7Ngg6c4SQflKkEeqetY1HWzJx7cCLXkdkriNbOLV7toNxIbpZdGoQlRp+LvEjqNNLlJ2Y57LBmPBp9lrC2lihaQxAR3TmcSuqt7sY105GxbvADA8Sa2vlZGTS8rj7mMIqUuNTY6ZOMeWdsfSp0c45NDCsmTOGPUQP/cVH1NyprcmSNLQ7rVFFisHjQgSR8xMYIDMpA81IPX57V46Vm+e+Xk9n0XGtQreMEz2r4zE0K6CravgyoDwRLssJIO/eBOfLHnUqqvrzUUVkVLTRlOfGP8v3IXsne2aJde+rr5ixopHxqGLh2j9R3T9K9HbVOKiqvB5uVjnJyfksnC+L20d5xBo549LxQLC5cRatKIGCuFOkjG+B4VHnXOVcE0+/Pk1XchuzvaSK2F4zks8jxGPQ+WcrIzH8Ur06ZOMnNd7qZT2pducmEzZ7M9p7JLm5urrTG0zBEjRQ2mN93OPIgAEjfc7VpfRbtUI+PJlNEfZz23ut9bJcW66po2heVsa4UbOA+Cc4A2x/Guj374SafbkIh+D8aWETKQHSZQjaXKNgMG7rgZAPQjG4OK7WVb8POMGOxsxdrJEuYbhNCe7qscUanurCBjRucnIJyT4n0FaPTx6bj7mcn6F4PxFLiGOeI5SRQy/I+B9R0qhnBwk4s6G7WoFAKAUBHce4Qt1C8DvIiPgMYyAxGc4yQdj0Nb1zcJbkCof6o7L+suf78f8A+dS/+Qt+hrsRlH7JbEHdrhvQuo/+KA0/5C36DYj6/wCqmw8pv8U/pWPj7voNqMk9lfDx+zKfnK38qfH2/QbUZf6reH/1cn+K/wCtY+OuG1Ga+zDhw/4Tn5yyfyasfG3e42o9Psy4d/Ut/iyf91PjbvcYRzPtF2YW1uTE+yEgq5zvGT8R88b5+VQrNdqIyxuPSaXT6W6nfsy14JabsRHHbySHBdCVdn1rGg0ggxbZkzkAHpk9K3esvUc7iJGFErUlDh+P/OxUxaJ+UVG/5HUfmLj/AI3TfkQ91T8orHx+o/MzP/Hab8iPfdk/KKfH6j87Mr0/TfkRkkSr0AFcrdTbYsTlk61aaqp5hHBtXVo8WnmKV1qHXON0PQjFcmmjeu2M87X24Z0zsF2UjFuJbiNHeXDAOAdKeGx8T1+oqdp04co816pqurZsXZFm/o7afu0H+Gv6VJ61nuVWDJOAWo6W8H+Gn6Vh2TfdmcGf+hLb93g/w0/Ssb5e5jB9IuGQr8MUS/JFH8qb5e5kz9xi/q4/7q/pTdL3Bktsg6Io+QFY3P3MYMuQv5V+wpul7mcGarjp/lWAe0AoBQCgFAKAUAoBQCgFAeUBW+3XAPeoDp/2sfeT123X6/xArldDcid6fquhZz2fc5hw+3nvGEfMAEaKp1tpCxqxxqHjgn59KixUp8HobZU6Zb8d/wCT59ouGpbyCNJOYcHWTthwSCunGRjY5Oc5rWcFF4N9JfK6LlJY9iLrmTDysgmOB8MSTJZgWXBWE5VplyM6GOx21DAPUDzrpXDPJB1WocHtiuPf2JzglrLe3bQyqRCkglcOuGRN9EQ/KpGO76GusE5Sw/BC1E69PSpxfzNY/wBs6uq42HQVLPOZyZUAoBQCgFAKAUAoBQCgFAKAUAoBQCgFAKAUAoBQHMu1vCBa3i3IwsMmdeQSNR2dMAH41yR4ZB3qLZDbLcX2j1HXodL/ABLsVjiPFgdcdurBHwpeQl55B5FyTgdO6K4ynl/KWNGn24na+V48EVNCyMVdSrDqGGCPpXNrBNU1JZi8mFYD+pbLIpygzq4iQF+TMupC3QC3l6qS+nun1qTHGCot3b2vPuvb6o6F2S4O0ERaXeeZuZKf7R6KPQDapFcdqyyl1d/UklHsuET1dCIKAUAoBQCgFAKAUAoBQCgFAKAUAoBQCgFAKAUAoDR4zwxLiF4pOjD7EdCPUHetZR3LDOtNsqrFOJwu5tWgmMcinXG2CASCT4FT9iKr2nGWGexjZG2rdHsyU7RQPnm3bAXEqqVjQD4RtqkboOjbDcnyreyPl9yPpZp/JSvlXdv/AKHz7P2s6SxyplFIciQqGjwqse+M4AyPHB6GsVxlnKM6u2pwcJcv27MuPZWyE8qHlhEjPPmUElWupF2AB6aV7xHgWFSYRy84KjV2OuL5y3wv/qjoFdynPaAUAoBQCgFAKAUAoBQCgFAKAUAoBQCgFAKAUAoBQHhoCie0vgOpRdRqC0eBIuPjTPUjxx/DPlUe+GfmLj0vVbX0ZPh/4ZRbe5Lc2Tl2xGMFHwNC9fwlLZG/lvmo6lnLLmdUYbY5a+3n7mPZ65mimj5OWMpxy892QbjDjxHU/IGlbknwNVCqdbc/Hk7NwLhgt4VTOW+KRvzyNuzfU5qfFYR5O+12T3ElWTkKAUAoBQCgFAKAUAoBQCgFAKAUAoBQCgFAKAUAoBQCgMJEDAgjIOxHmKw+Qm08o4f2u4EbS4aPqjd6M/2SenzHT7VAshtkew0Op69X17MufYCxNxK17KiqQBHHpXAOBhn+fh9670rL3MqfUrFVFUQefL/0X+pJSntAKAUAoBQCgFAKAUAoBQCgFAKAUAoBQCgFAKAUAoBQCgFAQXa7s+LyHRkK4KlXIzp3Gr7rkfatJwUlgl6PVy089y7EpYWixRpGgwqKFA9AK2SwsEeyx2Scn5NmsmgoBQCgFAKAUAoBQCgFAKAUAoBQCgFAKAUAoBQCgFAKAUAoDygFAe0AoBQCgFAKAUAoBQCgFAKAUAoBQCgFAKAUAoBQCgFAKAUAoBQCgFAKAUAoBQCgFAKAUAoBQCgF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flipV="1">
            <a:off x="0" y="2782389"/>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75409" y="4114403"/>
            <a:ext cx="2591594" cy="1588"/>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272937" y="5715000"/>
            <a:ext cx="4572000" cy="533400"/>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err="1" smtClean="0"/>
              <a:t>Damodar</a:t>
            </a:r>
            <a:r>
              <a:rPr lang="en-US" sz="2400" dirty="0" smtClean="0"/>
              <a:t> Niraula</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May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2018</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flipV="1">
            <a:off x="0" y="5397137"/>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extBox 6"/>
          <p:cNvSpPr txBox="1"/>
          <p:nvPr/>
        </p:nvSpPr>
        <p:spPr>
          <a:xfrm>
            <a:off x="76200" y="1612880"/>
            <a:ext cx="8991600" cy="3416320"/>
          </a:xfrm>
          <a:prstGeom prst="rect">
            <a:avLst/>
          </a:prstGeom>
          <a:noFill/>
        </p:spPr>
        <p:txBody>
          <a:bodyPr wrap="square" rtlCol="0">
            <a:spAutoFit/>
          </a:bodyPr>
          <a:lstStyle/>
          <a:p>
            <a:pPr marL="514350" indent="-514350" algn="just">
              <a:lnSpc>
                <a:spcPct val="150000"/>
              </a:lnSpc>
            </a:pPr>
            <a:r>
              <a:rPr lang="en-US" sz="2400" dirty="0" smtClean="0"/>
              <a:t>2. Degree of Interaction/Communication</a:t>
            </a:r>
          </a:p>
          <a:p>
            <a:pPr marL="514350" indent="-514350" algn="just">
              <a:lnSpc>
                <a:spcPct val="150000"/>
              </a:lnSpc>
            </a:pPr>
            <a:r>
              <a:rPr lang="en-US" sz="2400" dirty="0" smtClean="0"/>
              <a:t>An organization may adopt open or close system for its operation.</a:t>
            </a:r>
          </a:p>
          <a:p>
            <a:pPr marL="514350" indent="-514350" algn="just">
              <a:lnSpc>
                <a:spcPct val="150000"/>
              </a:lnSpc>
            </a:pPr>
            <a:r>
              <a:rPr lang="en-US" sz="2400" dirty="0" smtClean="0"/>
              <a:t>An open system demands more interaction/open communication between members.</a:t>
            </a:r>
          </a:p>
          <a:p>
            <a:pPr marL="514350" indent="-514350" algn="just">
              <a:lnSpc>
                <a:spcPct val="150000"/>
              </a:lnSpc>
            </a:pPr>
            <a:r>
              <a:rPr lang="en-US" sz="2400" dirty="0" smtClean="0"/>
              <a:t>A close system is all about taking decision by a single person, employees are not allowed for participation.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extBox 6"/>
          <p:cNvSpPr txBox="1"/>
          <p:nvPr/>
        </p:nvSpPr>
        <p:spPr>
          <a:xfrm>
            <a:off x="76200" y="1938278"/>
            <a:ext cx="8991600" cy="2862322"/>
          </a:xfrm>
          <a:prstGeom prst="rect">
            <a:avLst/>
          </a:prstGeom>
          <a:noFill/>
        </p:spPr>
        <p:txBody>
          <a:bodyPr wrap="square" rtlCol="0">
            <a:spAutoFit/>
          </a:bodyPr>
          <a:lstStyle/>
          <a:p>
            <a:pPr marL="514350" indent="-514350" algn="just">
              <a:lnSpc>
                <a:spcPct val="150000"/>
              </a:lnSpc>
            </a:pPr>
            <a:r>
              <a:rPr lang="en-US" sz="2400" dirty="0" smtClean="0"/>
              <a:t>3. Personality of members</a:t>
            </a:r>
          </a:p>
          <a:p>
            <a:pPr marL="514350" indent="-514350" algn="just">
              <a:lnSpc>
                <a:spcPct val="150000"/>
              </a:lnSpc>
            </a:pPr>
            <a:r>
              <a:rPr lang="en-US" sz="2400" dirty="0" smtClean="0"/>
              <a:t>Followers personality attribute determines the leadership style.</a:t>
            </a:r>
          </a:p>
          <a:p>
            <a:pPr marL="514350" indent="-514350" algn="just">
              <a:lnSpc>
                <a:spcPct val="150000"/>
              </a:lnSpc>
            </a:pPr>
            <a:r>
              <a:rPr lang="en-US" sz="2400" dirty="0" smtClean="0"/>
              <a:t>If followers tend to take participation, capable of taking decision, and mature enough for taking responsibility for the outcome, leadership style may demand more flexibility and vice versa.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extBox 6"/>
          <p:cNvSpPr txBox="1"/>
          <p:nvPr/>
        </p:nvSpPr>
        <p:spPr>
          <a:xfrm>
            <a:off x="76200" y="671691"/>
            <a:ext cx="9067800" cy="6186309"/>
          </a:xfrm>
          <a:prstGeom prst="rect">
            <a:avLst/>
          </a:prstGeom>
          <a:noFill/>
        </p:spPr>
        <p:txBody>
          <a:bodyPr wrap="square" rtlCol="0">
            <a:spAutoFit/>
          </a:bodyPr>
          <a:lstStyle/>
          <a:p>
            <a:pPr marL="514350" indent="-514350" algn="just">
              <a:lnSpc>
                <a:spcPct val="150000"/>
              </a:lnSpc>
            </a:pPr>
            <a:r>
              <a:rPr lang="en-US" sz="2400" dirty="0" smtClean="0"/>
              <a:t>4. Level of decision making</a:t>
            </a:r>
          </a:p>
          <a:p>
            <a:pPr marL="514350" indent="-514350" algn="just">
              <a:lnSpc>
                <a:spcPct val="150000"/>
              </a:lnSpc>
            </a:pPr>
            <a:r>
              <a:rPr lang="en-US" sz="2400" dirty="0" smtClean="0"/>
              <a:t>Level of decision can be:</a:t>
            </a:r>
          </a:p>
          <a:p>
            <a:pPr marL="514350" indent="-514350" algn="just">
              <a:lnSpc>
                <a:spcPct val="150000"/>
              </a:lnSpc>
            </a:pPr>
            <a:r>
              <a:rPr lang="en-US" sz="2400" dirty="0" smtClean="0"/>
              <a:t>Level </a:t>
            </a:r>
            <a:r>
              <a:rPr lang="en-US" sz="2400" dirty="0" err="1" smtClean="0"/>
              <a:t>i</a:t>
            </a:r>
            <a:r>
              <a:rPr lang="en-US" sz="2400" dirty="0" smtClean="0"/>
              <a:t>: leader makes the decision alone and announces the decision</a:t>
            </a:r>
          </a:p>
          <a:p>
            <a:pPr marL="514350" indent="-514350" algn="just">
              <a:lnSpc>
                <a:spcPct val="150000"/>
              </a:lnSpc>
            </a:pPr>
            <a:r>
              <a:rPr lang="en-US" sz="2400" dirty="0" smtClean="0"/>
              <a:t>Level ii: leader gathers input from individuals and makes decision</a:t>
            </a:r>
          </a:p>
          <a:p>
            <a:pPr marL="514350" indent="-514350" algn="just">
              <a:lnSpc>
                <a:spcPct val="150000"/>
              </a:lnSpc>
            </a:pPr>
            <a:r>
              <a:rPr lang="en-US" sz="2400" dirty="0" smtClean="0"/>
              <a:t>Level iii: leader gathers input from team and makes the decision</a:t>
            </a:r>
          </a:p>
          <a:p>
            <a:pPr marL="514350" indent="-514350" algn="just">
              <a:lnSpc>
                <a:spcPct val="150000"/>
              </a:lnSpc>
            </a:pPr>
            <a:r>
              <a:rPr lang="en-US" sz="2400" dirty="0" smtClean="0"/>
              <a:t>Level iv: consensus building/leader is a part of team and has one vote/group takes decision with the agreement of all</a:t>
            </a:r>
          </a:p>
          <a:p>
            <a:pPr marL="514350" indent="-514350" algn="just">
              <a:lnSpc>
                <a:spcPct val="150000"/>
              </a:lnSpc>
            </a:pPr>
            <a:r>
              <a:rPr lang="en-US" sz="2400" dirty="0" smtClean="0"/>
              <a:t>Level v: consensus and delegation with criteria/leader delegates decision making to team with clear constraints/don’t be part of decision making discussion</a:t>
            </a:r>
          </a:p>
          <a:p>
            <a:pPr marL="514350" indent="-514350" algn="just">
              <a:lnSpc>
                <a:spcPct val="150000"/>
              </a:lnSpc>
            </a:pPr>
            <a:r>
              <a:rPr lang="en-US" sz="2400" i="1" dirty="0" smtClean="0"/>
              <a:t>(Leadership in centralized organizations is directive and vice versa)</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itle 1"/>
          <p:cNvSpPr>
            <a:spLocks noGrp="1"/>
          </p:cNvSpPr>
          <p:nvPr>
            <p:ph type="title"/>
          </p:nvPr>
        </p:nvSpPr>
        <p:spPr>
          <a:xfrm>
            <a:off x="609600" y="1219200"/>
            <a:ext cx="7848600" cy="533400"/>
          </a:xfrm>
        </p:spPr>
        <p:txBody>
          <a:bodyPr>
            <a:normAutofit fontScale="90000"/>
          </a:bodyPr>
          <a:lstStyle/>
          <a:p>
            <a:pPr algn="ctr"/>
            <a:r>
              <a:rPr lang="en-US" sz="4000" b="1" dirty="0" smtClean="0"/>
              <a:t>Theories of Leadership</a:t>
            </a:r>
            <a:endParaRPr lang="en-US" sz="4000" dirty="0"/>
          </a:p>
        </p:txBody>
      </p:sp>
      <p:sp>
        <p:nvSpPr>
          <p:cNvPr id="7" name="TextBox 6"/>
          <p:cNvSpPr txBox="1"/>
          <p:nvPr/>
        </p:nvSpPr>
        <p:spPr>
          <a:xfrm>
            <a:off x="76200" y="2992328"/>
            <a:ext cx="8991600" cy="1338828"/>
          </a:xfrm>
          <a:prstGeom prst="rect">
            <a:avLst/>
          </a:prstGeom>
          <a:noFill/>
        </p:spPr>
        <p:txBody>
          <a:bodyPr wrap="square" rtlCol="0">
            <a:spAutoFit/>
          </a:bodyPr>
          <a:lstStyle/>
          <a:p>
            <a:pPr marL="514350" indent="-514350" algn="ctr">
              <a:lnSpc>
                <a:spcPct val="150000"/>
              </a:lnSpc>
              <a:buAutoNum type="alphaUcPeriod"/>
            </a:pPr>
            <a:r>
              <a:rPr lang="en-US" sz="3000" dirty="0" smtClean="0"/>
              <a:t>The Naturalistic Theories of Leadership</a:t>
            </a:r>
          </a:p>
          <a:p>
            <a:pPr marL="514350" indent="-514350" algn="ctr">
              <a:lnSpc>
                <a:spcPct val="150000"/>
              </a:lnSpc>
            </a:pPr>
            <a:r>
              <a:rPr lang="en-US" sz="2400" dirty="0" smtClean="0"/>
              <a:t>(the idea behind it is leaders are born, not made)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extBox 6"/>
          <p:cNvSpPr txBox="1"/>
          <p:nvPr/>
        </p:nvSpPr>
        <p:spPr>
          <a:xfrm>
            <a:off x="76200" y="1917680"/>
            <a:ext cx="8991600" cy="3416320"/>
          </a:xfrm>
          <a:prstGeom prst="rect">
            <a:avLst/>
          </a:prstGeom>
          <a:noFill/>
        </p:spPr>
        <p:txBody>
          <a:bodyPr wrap="square" rtlCol="0">
            <a:spAutoFit/>
          </a:bodyPr>
          <a:lstStyle/>
          <a:p>
            <a:pPr marL="514350" indent="-514350" algn="just">
              <a:lnSpc>
                <a:spcPct val="150000"/>
              </a:lnSpc>
              <a:buAutoNum type="romanLcPeriod"/>
            </a:pPr>
            <a:r>
              <a:rPr lang="en-US" sz="2400" dirty="0" smtClean="0"/>
              <a:t>The great-man theory (GMT)</a:t>
            </a:r>
          </a:p>
          <a:p>
            <a:pPr marL="514350" indent="-514350" algn="just">
              <a:lnSpc>
                <a:spcPct val="150000"/>
              </a:lnSpc>
            </a:pPr>
            <a:r>
              <a:rPr lang="en-US" sz="2400" dirty="0" smtClean="0"/>
              <a:t>Assumptions:</a:t>
            </a:r>
          </a:p>
          <a:p>
            <a:pPr algn="just">
              <a:lnSpc>
                <a:spcPct val="150000"/>
              </a:lnSpc>
              <a:buFont typeface="Arial" pitchFamily="34" charset="0"/>
              <a:buChar char="•"/>
            </a:pPr>
            <a:r>
              <a:rPr lang="en-US" sz="2400" dirty="0" smtClean="0"/>
              <a:t> The leaders are born and not made and posses certain traits which were inherited </a:t>
            </a:r>
          </a:p>
          <a:p>
            <a:pPr algn="just">
              <a:lnSpc>
                <a:spcPct val="150000"/>
              </a:lnSpc>
              <a:buFont typeface="Arial" pitchFamily="34" charset="0"/>
              <a:buChar char="•"/>
            </a:pPr>
            <a:r>
              <a:rPr lang="en-US" sz="2400" dirty="0" smtClean="0"/>
              <a:t> Great leaders can arise when there is a great need. </a:t>
            </a:r>
          </a:p>
          <a:p>
            <a:pPr marL="514350" indent="-514350" algn="just">
              <a:lnSpc>
                <a:spcPct val="150000"/>
              </a:lnSpc>
            </a:pP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extBox 6"/>
          <p:cNvSpPr txBox="1"/>
          <p:nvPr/>
        </p:nvSpPr>
        <p:spPr>
          <a:xfrm>
            <a:off x="76200" y="838200"/>
            <a:ext cx="8991600" cy="5632311"/>
          </a:xfrm>
          <a:prstGeom prst="rect">
            <a:avLst/>
          </a:prstGeom>
          <a:noFill/>
        </p:spPr>
        <p:txBody>
          <a:bodyPr wrap="square" rtlCol="0">
            <a:spAutoFit/>
          </a:bodyPr>
          <a:lstStyle/>
          <a:p>
            <a:pPr marL="514350" indent="-514350" algn="just">
              <a:lnSpc>
                <a:spcPct val="150000"/>
              </a:lnSpc>
            </a:pPr>
            <a:r>
              <a:rPr lang="en-US" sz="2400" dirty="0" smtClean="0"/>
              <a:t>Concepts:</a:t>
            </a:r>
          </a:p>
          <a:p>
            <a:pPr marL="514350" indent="-514350" algn="just">
              <a:lnSpc>
                <a:spcPct val="150000"/>
              </a:lnSpc>
              <a:buFont typeface="Arial" pitchFamily="34" charset="0"/>
              <a:buChar char="•"/>
            </a:pPr>
            <a:r>
              <a:rPr lang="en-US" sz="2400" dirty="0" smtClean="0"/>
              <a:t>Leaders are normally man</a:t>
            </a:r>
          </a:p>
          <a:p>
            <a:pPr marL="514350" indent="-514350" algn="just">
              <a:lnSpc>
                <a:spcPct val="150000"/>
              </a:lnSpc>
              <a:buFont typeface="Arial" pitchFamily="34" charset="0"/>
              <a:buChar char="•"/>
            </a:pPr>
            <a:r>
              <a:rPr lang="en-US" sz="2400" dirty="0" smtClean="0"/>
              <a:t>The term GMT has been originally associated with the nineteenth-century Scottish historian Thomas Carlyle</a:t>
            </a:r>
          </a:p>
          <a:p>
            <a:pPr marL="514350" indent="-514350" algn="just">
              <a:lnSpc>
                <a:spcPct val="150000"/>
              </a:lnSpc>
              <a:buFont typeface="Arial" pitchFamily="34" charset="0"/>
              <a:buChar char="•"/>
            </a:pPr>
            <a:r>
              <a:rPr lang="en-US" sz="2400" dirty="0" smtClean="0"/>
              <a:t>In his book “On Heroes, Hero-Worship, and The Heroic in History”, he declared, “The history of the world is but the biography of great men”. </a:t>
            </a:r>
          </a:p>
          <a:p>
            <a:pPr marL="514350" indent="-514350" algn="just">
              <a:lnSpc>
                <a:spcPct val="150000"/>
              </a:lnSpc>
              <a:buFont typeface="Arial" pitchFamily="34" charset="0"/>
              <a:buChar char="•"/>
            </a:pPr>
            <a:r>
              <a:rPr lang="en-US" sz="2400" dirty="0" smtClean="0"/>
              <a:t>He argued that effective leaders are those gifted with/the package of divine inspiration/godly motivation and the right characteristics/personality.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extBox 6"/>
          <p:cNvSpPr txBox="1"/>
          <p:nvPr/>
        </p:nvSpPr>
        <p:spPr>
          <a:xfrm>
            <a:off x="76200" y="865287"/>
            <a:ext cx="8991600" cy="5078313"/>
          </a:xfrm>
          <a:prstGeom prst="rect">
            <a:avLst/>
          </a:prstGeom>
          <a:noFill/>
        </p:spPr>
        <p:txBody>
          <a:bodyPr wrap="square" rtlCol="0">
            <a:spAutoFit/>
          </a:bodyPr>
          <a:lstStyle/>
          <a:p>
            <a:pPr marL="514350" indent="-514350" algn="just">
              <a:lnSpc>
                <a:spcPct val="150000"/>
              </a:lnSpc>
            </a:pPr>
            <a:r>
              <a:rPr lang="en-US" sz="2400" dirty="0" smtClean="0"/>
              <a:t>Critics:</a:t>
            </a:r>
          </a:p>
          <a:p>
            <a:pPr marL="514350" indent="-514350" algn="just">
              <a:lnSpc>
                <a:spcPct val="150000"/>
              </a:lnSpc>
              <a:buFont typeface="Arial" pitchFamily="34" charset="0"/>
              <a:buChar char="•"/>
            </a:pPr>
            <a:r>
              <a:rPr lang="en-US" sz="2400" dirty="0" smtClean="0"/>
              <a:t>Not all people who possess the so-called natural leadership qualities actually become great leaders</a:t>
            </a:r>
          </a:p>
          <a:p>
            <a:pPr marL="514350" indent="-514350" algn="just">
              <a:lnSpc>
                <a:spcPct val="150000"/>
              </a:lnSpc>
              <a:buFont typeface="Arial" pitchFamily="34" charset="0"/>
              <a:buChar char="•"/>
            </a:pPr>
            <a:r>
              <a:rPr lang="en-US" sz="2400" dirty="0" smtClean="0"/>
              <a:t>Leadership is the function of social need/influence rather intrinsic ability</a:t>
            </a:r>
          </a:p>
          <a:p>
            <a:pPr marL="514350" indent="-514350" algn="just">
              <a:lnSpc>
                <a:spcPct val="150000"/>
              </a:lnSpc>
              <a:buFont typeface="Arial" pitchFamily="34" charset="0"/>
              <a:buChar char="•"/>
            </a:pPr>
            <a:r>
              <a:rPr lang="en-US" sz="2400" dirty="0" smtClean="0"/>
              <a:t>Leaders are the products of the atmosphere and society they worked and lived in. In other words, society shapes great men as oppose to them shaping society</a:t>
            </a:r>
          </a:p>
          <a:p>
            <a:pPr marL="514350" indent="-514350" algn="just">
              <a:lnSpc>
                <a:spcPct val="150000"/>
              </a:lnSpc>
              <a:buFont typeface="Arial" pitchFamily="34" charset="0"/>
              <a:buChar char="•"/>
            </a:pPr>
            <a:r>
              <a:rPr lang="en-US" sz="2400" dirty="0" smtClean="0"/>
              <a:t>It has gender biasness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extBox 6"/>
          <p:cNvSpPr txBox="1"/>
          <p:nvPr/>
        </p:nvSpPr>
        <p:spPr>
          <a:xfrm>
            <a:off x="76200" y="1363682"/>
            <a:ext cx="8991600" cy="3970318"/>
          </a:xfrm>
          <a:prstGeom prst="rect">
            <a:avLst/>
          </a:prstGeom>
          <a:noFill/>
        </p:spPr>
        <p:txBody>
          <a:bodyPr wrap="square" rtlCol="0">
            <a:spAutoFit/>
          </a:bodyPr>
          <a:lstStyle/>
          <a:p>
            <a:pPr marL="514350" indent="-514350" algn="just">
              <a:lnSpc>
                <a:spcPct val="150000"/>
              </a:lnSpc>
              <a:buFont typeface="+mj-lt"/>
              <a:buAutoNum type="romanLcPeriod" startAt="2"/>
            </a:pPr>
            <a:r>
              <a:rPr lang="en-US" sz="2400" dirty="0" smtClean="0"/>
              <a:t>The Trait Theory</a:t>
            </a:r>
          </a:p>
          <a:p>
            <a:pPr marL="514350" indent="-514350" algn="just">
              <a:lnSpc>
                <a:spcPct val="150000"/>
              </a:lnSpc>
            </a:pPr>
            <a:r>
              <a:rPr lang="en-US" sz="2400" dirty="0" smtClean="0"/>
              <a:t>Assumption: </a:t>
            </a:r>
          </a:p>
          <a:p>
            <a:pPr marL="514350" indent="-514350" algn="just">
              <a:lnSpc>
                <a:spcPct val="150000"/>
              </a:lnSpc>
              <a:buFont typeface="Arial" pitchFamily="34" charset="0"/>
              <a:buChar char="•"/>
            </a:pPr>
            <a:r>
              <a:rPr lang="en-US" sz="2400" dirty="0" smtClean="0"/>
              <a:t>Leaders are born, not made</a:t>
            </a:r>
          </a:p>
          <a:p>
            <a:pPr marL="514350" indent="-514350" algn="just">
              <a:lnSpc>
                <a:spcPct val="150000"/>
              </a:lnSpc>
              <a:buFont typeface="Arial" pitchFamily="34" charset="0"/>
              <a:buChar char="•"/>
            </a:pPr>
            <a:r>
              <a:rPr lang="en-US" sz="2400" dirty="0" smtClean="0"/>
              <a:t>Leadership success is largely a matter of personality; a function of specific traits</a:t>
            </a:r>
          </a:p>
          <a:p>
            <a:pPr marL="514350" indent="-514350" algn="just">
              <a:lnSpc>
                <a:spcPct val="150000"/>
              </a:lnSpc>
              <a:buFont typeface="Arial" pitchFamily="34" charset="0"/>
              <a:buChar char="•"/>
            </a:pPr>
            <a:r>
              <a:rPr lang="en-US" sz="2400" dirty="0" smtClean="0"/>
              <a:t>They differ greatly from their follower</a:t>
            </a:r>
          </a:p>
          <a:p>
            <a:pPr marL="514350" indent="-514350" algn="just">
              <a:lnSpc>
                <a:spcPct val="150000"/>
              </a:lnSpc>
              <a:buFont typeface="Arial" pitchFamily="34" charset="0"/>
              <a:buChar char="•"/>
            </a:pPr>
            <a:r>
              <a:rPr lang="en-US" sz="2400" dirty="0" smtClean="0"/>
              <a:t>Traits remain unchanged across time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extBox 6"/>
          <p:cNvSpPr txBox="1"/>
          <p:nvPr/>
        </p:nvSpPr>
        <p:spPr>
          <a:xfrm>
            <a:off x="76200" y="990600"/>
            <a:ext cx="8991600" cy="5632311"/>
          </a:xfrm>
          <a:prstGeom prst="rect">
            <a:avLst/>
          </a:prstGeom>
          <a:noFill/>
        </p:spPr>
        <p:txBody>
          <a:bodyPr wrap="square" rtlCol="0">
            <a:spAutoFit/>
          </a:bodyPr>
          <a:lstStyle/>
          <a:p>
            <a:pPr marL="514350" indent="-514350" algn="just">
              <a:lnSpc>
                <a:spcPct val="150000"/>
              </a:lnSpc>
            </a:pPr>
            <a:r>
              <a:rPr lang="en-US" sz="2400" dirty="0" smtClean="0"/>
              <a:t>Concept:</a:t>
            </a:r>
          </a:p>
          <a:p>
            <a:pPr marL="514350" indent="-514350" algn="just">
              <a:lnSpc>
                <a:spcPct val="150000"/>
              </a:lnSpc>
              <a:buFont typeface="Arial" pitchFamily="34" charset="0"/>
              <a:buChar char="•"/>
            </a:pPr>
            <a:r>
              <a:rPr lang="en-US" sz="2400" dirty="0" smtClean="0"/>
              <a:t>Advocates that certain personality traits make leaders good</a:t>
            </a:r>
          </a:p>
          <a:p>
            <a:pPr marL="514350" indent="-514350" algn="just">
              <a:lnSpc>
                <a:spcPct val="150000"/>
              </a:lnSpc>
              <a:buFont typeface="Arial" pitchFamily="34" charset="0"/>
              <a:buChar char="•"/>
            </a:pPr>
            <a:r>
              <a:rPr lang="en-US" sz="2400" dirty="0" smtClean="0"/>
              <a:t>Traits are largely the function of heredity, but to some extent it can be acquired as well (based on experience or learning)</a:t>
            </a:r>
          </a:p>
          <a:p>
            <a:pPr marL="514350" indent="-514350" algn="just">
              <a:lnSpc>
                <a:spcPct val="150000"/>
              </a:lnSpc>
              <a:buFont typeface="Arial" pitchFamily="34" charset="0"/>
              <a:buChar char="•"/>
            </a:pPr>
            <a:r>
              <a:rPr lang="en-US" sz="2400" dirty="0" smtClean="0"/>
              <a:t>Personality traits that make a leader effective can be; intelligence, self-confidence, task-relevant knowledge, energy, initiative, self-assurance, decisiveness, maturity</a:t>
            </a:r>
            <a:r>
              <a:rPr lang="en-US" sz="2400" smtClean="0"/>
              <a:t>, agreeableness </a:t>
            </a:r>
            <a:r>
              <a:rPr lang="en-US" sz="2400" dirty="0" smtClean="0"/>
              <a:t>etc</a:t>
            </a:r>
          </a:p>
          <a:p>
            <a:pPr marL="514350" indent="-514350" algn="just">
              <a:lnSpc>
                <a:spcPct val="150000"/>
              </a:lnSpc>
              <a:buFont typeface="Arial" pitchFamily="34" charset="0"/>
              <a:buChar char="•"/>
            </a:pPr>
            <a:r>
              <a:rPr lang="en-US" sz="2400" dirty="0" smtClean="0"/>
              <a:t>Identification, understand, realization and/or development of such traits in leaders is critical (s/he succeeded who do)</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extBox 6"/>
          <p:cNvSpPr txBox="1"/>
          <p:nvPr/>
        </p:nvSpPr>
        <p:spPr>
          <a:xfrm>
            <a:off x="76200" y="1689080"/>
            <a:ext cx="8991600" cy="3416320"/>
          </a:xfrm>
          <a:prstGeom prst="rect">
            <a:avLst/>
          </a:prstGeom>
          <a:noFill/>
        </p:spPr>
        <p:txBody>
          <a:bodyPr wrap="square" rtlCol="0">
            <a:spAutoFit/>
          </a:bodyPr>
          <a:lstStyle/>
          <a:p>
            <a:pPr marL="514350" indent="-514350" algn="just">
              <a:lnSpc>
                <a:spcPct val="150000"/>
              </a:lnSpc>
            </a:pPr>
            <a:r>
              <a:rPr lang="en-US" sz="2400" dirty="0" smtClean="0"/>
              <a:t>Critics:</a:t>
            </a:r>
          </a:p>
          <a:p>
            <a:pPr marL="514350" indent="-514350" algn="just">
              <a:lnSpc>
                <a:spcPct val="150000"/>
              </a:lnSpc>
              <a:buFont typeface="Arial" pitchFamily="34" charset="0"/>
              <a:buChar char="•"/>
            </a:pPr>
            <a:r>
              <a:rPr lang="en-US" sz="2400" dirty="0" smtClean="0"/>
              <a:t>The list of personality traits is long and exhaustive</a:t>
            </a:r>
          </a:p>
          <a:p>
            <a:pPr marL="514350" indent="-514350" algn="just">
              <a:lnSpc>
                <a:spcPct val="150000"/>
              </a:lnSpc>
              <a:buFont typeface="Arial" pitchFamily="34" charset="0"/>
              <a:buChar char="•"/>
            </a:pPr>
            <a:r>
              <a:rPr lang="en-US" sz="2400" dirty="0" smtClean="0"/>
              <a:t>The traits of a successful leader keep changing (contextual)</a:t>
            </a:r>
          </a:p>
          <a:p>
            <a:pPr marL="514350" indent="-514350" algn="just">
              <a:lnSpc>
                <a:spcPct val="150000"/>
              </a:lnSpc>
              <a:buFont typeface="Arial" pitchFamily="34" charset="0"/>
              <a:buChar char="•"/>
            </a:pPr>
            <a:r>
              <a:rPr lang="en-US" sz="2400" dirty="0" smtClean="0"/>
              <a:t>There is no universal list of traits to be a successful leader</a:t>
            </a:r>
          </a:p>
          <a:p>
            <a:pPr marL="514350" indent="-514350" algn="just">
              <a:lnSpc>
                <a:spcPct val="150000"/>
              </a:lnSpc>
              <a:buFont typeface="Arial" pitchFamily="34" charset="0"/>
              <a:buChar char="•"/>
            </a:pPr>
            <a:r>
              <a:rPr lang="en-US" sz="2400" dirty="0" smtClean="0"/>
              <a:t>Leaders can not be extremely different from their followers</a:t>
            </a:r>
          </a:p>
          <a:p>
            <a:pPr marL="514350" indent="-514350" algn="just">
              <a:lnSpc>
                <a:spcPct val="150000"/>
              </a:lnSpc>
              <a:buFont typeface="Arial" pitchFamily="34" charset="0"/>
              <a:buChar char="•"/>
            </a:pPr>
            <a:r>
              <a:rPr lang="en-US" sz="2400" dirty="0" smtClean="0"/>
              <a:t>It is difficult to define and measure traits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1"/>
          <p:cNvSpPr>
            <a:spLocks noGrp="1"/>
          </p:cNvSpPr>
          <p:nvPr>
            <p:ph type="title"/>
          </p:nvPr>
        </p:nvSpPr>
        <p:spPr>
          <a:xfrm>
            <a:off x="609600" y="1447800"/>
            <a:ext cx="7848600" cy="533400"/>
          </a:xfrm>
        </p:spPr>
        <p:txBody>
          <a:bodyPr>
            <a:normAutofit fontScale="90000"/>
          </a:bodyPr>
          <a:lstStyle/>
          <a:p>
            <a:pPr algn="ctr"/>
            <a:r>
              <a:rPr lang="en-US" sz="4000" b="1" dirty="0" smtClean="0"/>
              <a:t>Leadership Styles</a:t>
            </a:r>
            <a:br>
              <a:rPr lang="en-US" sz="4000" b="1" dirty="0" smtClean="0"/>
            </a:br>
            <a:r>
              <a:rPr lang="en-US" sz="3100" b="1" dirty="0" smtClean="0">
                <a:solidFill>
                  <a:schemeClr val="tx1"/>
                </a:solidFill>
              </a:rPr>
              <a:t>(approaches you adopt as a leader)</a:t>
            </a:r>
            <a:endParaRPr lang="en-US" sz="3100" dirty="0">
              <a:solidFill>
                <a:schemeClr val="tx1"/>
              </a:solidFill>
            </a:endParaRPr>
          </a:p>
        </p:txBody>
      </p:sp>
      <p:graphicFrame>
        <p:nvGraphicFramePr>
          <p:cNvPr id="8" name="Table 7"/>
          <p:cNvGraphicFramePr>
            <a:graphicFrameLocks noGrp="1"/>
          </p:cNvGraphicFramePr>
          <p:nvPr/>
        </p:nvGraphicFramePr>
        <p:xfrm>
          <a:off x="914400" y="2616199"/>
          <a:ext cx="7391400" cy="2489201"/>
        </p:xfrm>
        <a:graphic>
          <a:graphicData uri="http://schemas.openxmlformats.org/drawingml/2006/table">
            <a:tbl>
              <a:tblPr firstRow="1" bandRow="1">
                <a:tableStyleId>{5C22544A-7EE6-4342-B048-85BDC9FD1C3A}</a:tableStyleId>
              </a:tblPr>
              <a:tblGrid>
                <a:gridCol w="1847850"/>
                <a:gridCol w="1847850"/>
                <a:gridCol w="1847850"/>
                <a:gridCol w="1847850"/>
              </a:tblGrid>
              <a:tr h="828041">
                <a:tc>
                  <a:txBody>
                    <a:bodyPr/>
                    <a:lstStyle/>
                    <a:p>
                      <a:pPr algn="ctr"/>
                      <a:r>
                        <a:rPr lang="en-US" dirty="0" smtClean="0"/>
                        <a:t>Authoritarian Style</a:t>
                      </a:r>
                      <a:endParaRPr lang="en-US" dirty="0"/>
                    </a:p>
                  </a:txBody>
                  <a:tcPr/>
                </a:tc>
                <a:tc>
                  <a:txBody>
                    <a:bodyPr/>
                    <a:lstStyle/>
                    <a:p>
                      <a:pPr algn="ctr"/>
                      <a:r>
                        <a:rPr lang="en-US" dirty="0" smtClean="0"/>
                        <a:t>Paternalistic Style</a:t>
                      </a:r>
                      <a:endParaRPr lang="en-US" dirty="0"/>
                    </a:p>
                  </a:txBody>
                  <a:tcPr/>
                </a:tc>
                <a:tc>
                  <a:txBody>
                    <a:bodyPr/>
                    <a:lstStyle/>
                    <a:p>
                      <a:pPr algn="ctr"/>
                      <a:r>
                        <a:rPr lang="en-US" dirty="0" smtClean="0"/>
                        <a:t>Participative Style</a:t>
                      </a:r>
                      <a:endParaRPr lang="en-US" dirty="0"/>
                    </a:p>
                  </a:txBody>
                  <a:tcPr/>
                </a:tc>
                <a:tc>
                  <a:txBody>
                    <a:bodyPr/>
                    <a:lstStyle/>
                    <a:p>
                      <a:pPr algn="ctr"/>
                      <a:r>
                        <a:rPr lang="en-US" dirty="0" smtClean="0"/>
                        <a:t>Laissez-faire Style</a:t>
                      </a:r>
                      <a:endParaRPr lang="en-US" dirty="0"/>
                    </a:p>
                  </a:txBody>
                  <a:tcPr/>
                </a:tc>
              </a:tr>
              <a:tr h="166116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10" name="Straight Connector 9"/>
          <p:cNvCxnSpPr/>
          <p:nvPr/>
        </p:nvCxnSpPr>
        <p:spPr>
          <a:xfrm>
            <a:off x="990600" y="3429000"/>
            <a:ext cx="7239000" cy="1600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66800" y="4431268"/>
            <a:ext cx="3581400" cy="369332"/>
          </a:xfrm>
          <a:prstGeom prst="rect">
            <a:avLst/>
          </a:prstGeom>
          <a:noFill/>
        </p:spPr>
        <p:txBody>
          <a:bodyPr wrap="square" rtlCol="0">
            <a:spAutoFit/>
          </a:bodyPr>
          <a:lstStyle/>
          <a:p>
            <a:r>
              <a:rPr lang="en-US" dirty="0" smtClean="0"/>
              <a:t>Managers’ Power and Control</a:t>
            </a:r>
            <a:endParaRPr lang="en-US" dirty="0"/>
          </a:p>
        </p:txBody>
      </p:sp>
      <p:sp>
        <p:nvSpPr>
          <p:cNvPr id="12" name="TextBox 11"/>
          <p:cNvSpPr txBox="1"/>
          <p:nvPr/>
        </p:nvSpPr>
        <p:spPr>
          <a:xfrm>
            <a:off x="4876800" y="3745468"/>
            <a:ext cx="3276600" cy="369332"/>
          </a:xfrm>
          <a:prstGeom prst="rect">
            <a:avLst/>
          </a:prstGeom>
          <a:noFill/>
        </p:spPr>
        <p:txBody>
          <a:bodyPr wrap="square" rtlCol="0">
            <a:spAutoFit/>
          </a:bodyPr>
          <a:lstStyle/>
          <a:p>
            <a:r>
              <a:rPr lang="en-US" dirty="0" smtClean="0"/>
              <a:t>Employees’ Power and Control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extBox 6"/>
          <p:cNvSpPr txBox="1"/>
          <p:nvPr/>
        </p:nvSpPr>
        <p:spPr>
          <a:xfrm>
            <a:off x="76200" y="2699772"/>
            <a:ext cx="8991600" cy="1338828"/>
          </a:xfrm>
          <a:prstGeom prst="rect">
            <a:avLst/>
          </a:prstGeom>
          <a:noFill/>
        </p:spPr>
        <p:txBody>
          <a:bodyPr wrap="square" rtlCol="0">
            <a:spAutoFit/>
          </a:bodyPr>
          <a:lstStyle/>
          <a:p>
            <a:pPr marL="514350" indent="-514350" algn="ctr">
              <a:lnSpc>
                <a:spcPct val="150000"/>
              </a:lnSpc>
            </a:pPr>
            <a:r>
              <a:rPr lang="en-US" sz="3000" dirty="0" smtClean="0"/>
              <a:t>B. The Functional/Behavioral Theories of Leadership</a:t>
            </a:r>
          </a:p>
          <a:p>
            <a:pPr marL="514350" indent="-514350" algn="ctr">
              <a:lnSpc>
                <a:spcPct val="150000"/>
              </a:lnSpc>
            </a:pPr>
            <a:r>
              <a:rPr lang="en-US" sz="2400" dirty="0" smtClean="0"/>
              <a:t>(the idea behind it is what leaders actually do)</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extBox 6"/>
          <p:cNvSpPr txBox="1"/>
          <p:nvPr/>
        </p:nvSpPr>
        <p:spPr>
          <a:xfrm>
            <a:off x="76200" y="838200"/>
            <a:ext cx="8991600" cy="5078313"/>
          </a:xfrm>
          <a:prstGeom prst="rect">
            <a:avLst/>
          </a:prstGeom>
          <a:noFill/>
        </p:spPr>
        <p:txBody>
          <a:bodyPr wrap="square" rtlCol="0">
            <a:spAutoFit/>
          </a:bodyPr>
          <a:lstStyle/>
          <a:p>
            <a:pPr marL="514350" indent="-514350" algn="just">
              <a:lnSpc>
                <a:spcPct val="150000"/>
              </a:lnSpc>
            </a:pPr>
            <a:r>
              <a:rPr lang="en-US" sz="2400" dirty="0" smtClean="0"/>
              <a:t>Assumptions:</a:t>
            </a:r>
          </a:p>
          <a:p>
            <a:pPr marL="514350" indent="-514350" algn="just">
              <a:lnSpc>
                <a:spcPct val="150000"/>
              </a:lnSpc>
              <a:buFont typeface="Arial" pitchFamily="34" charset="0"/>
              <a:buChar char="•"/>
            </a:pPr>
            <a:r>
              <a:rPr lang="en-US" sz="2400" dirty="0" smtClean="0"/>
              <a:t>Effective leadership is the result of effective role behavior.</a:t>
            </a:r>
          </a:p>
          <a:p>
            <a:pPr marL="514350" indent="-514350" algn="just">
              <a:lnSpc>
                <a:spcPct val="150000"/>
              </a:lnSpc>
              <a:buFont typeface="Arial" pitchFamily="34" charset="0"/>
              <a:buChar char="•"/>
            </a:pPr>
            <a:r>
              <a:rPr lang="en-US" sz="2400" dirty="0" smtClean="0"/>
              <a:t>The leadership effectiveness is determined in terms of how leaders delegate their tasks, how they communicate with and motivate their followers.</a:t>
            </a:r>
          </a:p>
          <a:p>
            <a:pPr marL="514350" indent="-514350" algn="just">
              <a:lnSpc>
                <a:spcPct val="150000"/>
              </a:lnSpc>
              <a:buFont typeface="Arial" pitchFamily="34" charset="0"/>
              <a:buChar char="•"/>
            </a:pPr>
            <a:r>
              <a:rPr lang="en-US" sz="2400" dirty="0" smtClean="0"/>
              <a:t>The behavior of effective leaders would be different from the behaviors of less effective leaders, and</a:t>
            </a:r>
          </a:p>
          <a:p>
            <a:pPr marL="514350" indent="-514350" algn="just">
              <a:lnSpc>
                <a:spcPct val="150000"/>
              </a:lnSpc>
              <a:buFont typeface="Arial" pitchFamily="34" charset="0"/>
              <a:buChar char="•"/>
            </a:pPr>
            <a:r>
              <a:rPr lang="en-US" sz="2400" dirty="0" smtClean="0"/>
              <a:t>The behavior of effective leader would be the same across all situations.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extBox 6"/>
          <p:cNvSpPr txBox="1"/>
          <p:nvPr/>
        </p:nvSpPr>
        <p:spPr>
          <a:xfrm>
            <a:off x="76200" y="1038285"/>
            <a:ext cx="8991600" cy="4524315"/>
          </a:xfrm>
          <a:prstGeom prst="rect">
            <a:avLst/>
          </a:prstGeom>
          <a:noFill/>
        </p:spPr>
        <p:txBody>
          <a:bodyPr wrap="square" rtlCol="0">
            <a:spAutoFit/>
          </a:bodyPr>
          <a:lstStyle/>
          <a:p>
            <a:pPr marL="514350" indent="-514350" algn="just">
              <a:lnSpc>
                <a:spcPct val="150000"/>
              </a:lnSpc>
              <a:buAutoNum type="romanLcPeriod"/>
            </a:pPr>
            <a:r>
              <a:rPr lang="en-US" sz="2400" dirty="0" smtClean="0"/>
              <a:t>The Ohio State Studies</a:t>
            </a:r>
          </a:p>
          <a:p>
            <a:pPr marL="514350" indent="-514350" algn="just">
              <a:lnSpc>
                <a:spcPct val="150000"/>
              </a:lnSpc>
            </a:pPr>
            <a:r>
              <a:rPr lang="en-US" sz="2400" dirty="0" smtClean="0"/>
              <a:t>Dimensions of leadership behavior:</a:t>
            </a:r>
          </a:p>
          <a:p>
            <a:pPr marL="514350" indent="-514350" algn="just">
              <a:lnSpc>
                <a:spcPct val="150000"/>
              </a:lnSpc>
              <a:buFont typeface="Arial" pitchFamily="34" charset="0"/>
              <a:buChar char="•"/>
            </a:pPr>
            <a:r>
              <a:rPr lang="en-US" sz="2400" dirty="0" smtClean="0"/>
              <a:t>Consideration: The extent to which a leader demonstrates trust of subordinates, respects for their ideas, and considers their feelings (the idea is to foster effective relationships).</a:t>
            </a:r>
          </a:p>
          <a:p>
            <a:pPr marL="514350" indent="-514350" algn="just">
              <a:lnSpc>
                <a:spcPct val="150000"/>
              </a:lnSpc>
              <a:buFont typeface="Arial" pitchFamily="34" charset="0"/>
              <a:buChar char="•"/>
            </a:pPr>
            <a:r>
              <a:rPr lang="en-US" sz="2400" dirty="0" smtClean="0"/>
              <a:t>Initiating Structure: The extent to which leader defines and structures his/her own role and those of subordinates towards goal attainment/task accomplishment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extBox 6"/>
          <p:cNvSpPr txBox="1"/>
          <p:nvPr/>
        </p:nvSpPr>
        <p:spPr>
          <a:xfrm>
            <a:off x="76200" y="1038285"/>
            <a:ext cx="8991600" cy="4524315"/>
          </a:xfrm>
          <a:prstGeom prst="rect">
            <a:avLst/>
          </a:prstGeom>
          <a:noFill/>
        </p:spPr>
        <p:txBody>
          <a:bodyPr wrap="square" rtlCol="0">
            <a:spAutoFit/>
          </a:bodyPr>
          <a:lstStyle/>
          <a:p>
            <a:pPr marL="514350" indent="-514350" algn="just">
              <a:lnSpc>
                <a:spcPct val="150000"/>
              </a:lnSpc>
            </a:pPr>
            <a:r>
              <a:rPr lang="en-US" sz="2400" dirty="0" smtClean="0"/>
              <a:t>Findings:</a:t>
            </a:r>
          </a:p>
          <a:p>
            <a:pPr marL="514350" indent="-514350" algn="just">
              <a:lnSpc>
                <a:spcPct val="150000"/>
              </a:lnSpc>
              <a:buFont typeface="Arial" pitchFamily="34" charset="0"/>
              <a:buChar char="•"/>
            </a:pPr>
            <a:r>
              <a:rPr lang="en-US" sz="2400" dirty="0" smtClean="0"/>
              <a:t>Higher initial structure behavior results in higher employee performance, but lower level of their satisfaction</a:t>
            </a:r>
          </a:p>
          <a:p>
            <a:pPr marL="514350" indent="-514350" algn="just">
              <a:lnSpc>
                <a:spcPct val="150000"/>
              </a:lnSpc>
              <a:buFont typeface="Arial" pitchFamily="34" charset="0"/>
              <a:buChar char="•"/>
            </a:pPr>
            <a:r>
              <a:rPr lang="en-US" sz="2400" dirty="0" smtClean="0"/>
              <a:t>Higher consideration behavior results in lower employee performance, but has fewer absences from work</a:t>
            </a:r>
          </a:p>
          <a:p>
            <a:pPr marL="514350" indent="-514350" algn="just">
              <a:lnSpc>
                <a:spcPct val="150000"/>
              </a:lnSpc>
              <a:buFont typeface="Arial" pitchFamily="34" charset="0"/>
              <a:buChar char="•"/>
            </a:pPr>
            <a:r>
              <a:rPr lang="en-US" sz="2400" dirty="0" smtClean="0"/>
              <a:t>Thus, high-structure and high-consideration (a high-high) tends to achieve subordinates performance and higher level of satisfaction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extBox 6"/>
          <p:cNvSpPr txBox="1"/>
          <p:nvPr/>
        </p:nvSpPr>
        <p:spPr>
          <a:xfrm>
            <a:off x="76200" y="1038285"/>
            <a:ext cx="8991600" cy="5632311"/>
          </a:xfrm>
          <a:prstGeom prst="rect">
            <a:avLst/>
          </a:prstGeom>
          <a:noFill/>
        </p:spPr>
        <p:txBody>
          <a:bodyPr wrap="square" rtlCol="0">
            <a:spAutoFit/>
          </a:bodyPr>
          <a:lstStyle/>
          <a:p>
            <a:pPr marL="514350" indent="-514350" algn="just">
              <a:lnSpc>
                <a:spcPct val="150000"/>
              </a:lnSpc>
              <a:buFont typeface="+mj-lt"/>
              <a:buAutoNum type="romanLcPeriod" startAt="2"/>
            </a:pPr>
            <a:r>
              <a:rPr lang="en-US" sz="2400" dirty="0" smtClean="0"/>
              <a:t>The Michigan Studies</a:t>
            </a:r>
          </a:p>
          <a:p>
            <a:pPr marL="514350" indent="-514350" algn="just">
              <a:lnSpc>
                <a:spcPct val="150000"/>
              </a:lnSpc>
            </a:pPr>
            <a:r>
              <a:rPr lang="en-US" sz="2400" dirty="0" smtClean="0"/>
              <a:t>Patterns of leadership behavior:</a:t>
            </a:r>
          </a:p>
          <a:p>
            <a:pPr marL="514350" indent="-514350" algn="just">
              <a:lnSpc>
                <a:spcPct val="150000"/>
              </a:lnSpc>
              <a:buFont typeface="Arial" pitchFamily="34" charset="0"/>
              <a:buChar char="•"/>
            </a:pPr>
            <a:r>
              <a:rPr lang="en-US" sz="2400" dirty="0" smtClean="0"/>
              <a:t>Job-centered leader behavior: Concern is on efficiency and task performance/efficient completion of task. Required behaviors are; treat employees technically, close supervision, emphasis is on technical aspects of job, focus is on work standard</a:t>
            </a:r>
          </a:p>
          <a:p>
            <a:pPr marL="514350" indent="-514350" algn="just">
              <a:lnSpc>
                <a:spcPct val="150000"/>
              </a:lnSpc>
              <a:buFont typeface="Arial" pitchFamily="34" charset="0"/>
              <a:buChar char="•"/>
            </a:pPr>
            <a:r>
              <a:rPr lang="en-US" sz="2400" dirty="0" smtClean="0"/>
              <a:t>Employee-centered leader behavior: Concern is on building effective work groups. Required behaviors are; treat follower/members humanly, take consideration of their well being, and involve them in goal setting</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extBox 6"/>
          <p:cNvSpPr txBox="1"/>
          <p:nvPr/>
        </p:nvSpPr>
        <p:spPr>
          <a:xfrm>
            <a:off x="76200" y="1038285"/>
            <a:ext cx="8991600" cy="5632311"/>
          </a:xfrm>
          <a:prstGeom prst="rect">
            <a:avLst/>
          </a:prstGeom>
          <a:noFill/>
        </p:spPr>
        <p:txBody>
          <a:bodyPr wrap="square" rtlCol="0">
            <a:spAutoFit/>
          </a:bodyPr>
          <a:lstStyle/>
          <a:p>
            <a:pPr marL="514350" indent="-514350" algn="just">
              <a:lnSpc>
                <a:spcPct val="150000"/>
              </a:lnSpc>
            </a:pPr>
            <a:r>
              <a:rPr lang="en-US" sz="2400" dirty="0" smtClean="0"/>
              <a:t>Findings:</a:t>
            </a:r>
          </a:p>
          <a:p>
            <a:pPr marL="514350" indent="-514350" algn="just">
              <a:lnSpc>
                <a:spcPct val="150000"/>
              </a:lnSpc>
              <a:buFont typeface="Arial" pitchFamily="34" charset="0"/>
              <a:buChar char="•"/>
            </a:pPr>
            <a:r>
              <a:rPr lang="en-US" sz="2400" dirty="0" smtClean="0"/>
              <a:t>These two leadership behaviors are the two extreme points</a:t>
            </a:r>
          </a:p>
          <a:p>
            <a:pPr marL="514350" indent="-514350" algn="just">
              <a:lnSpc>
                <a:spcPct val="150000"/>
              </a:lnSpc>
              <a:buFont typeface="Arial" pitchFamily="34" charset="0"/>
              <a:buChar char="•"/>
            </a:pPr>
            <a:r>
              <a:rPr lang="en-US" sz="2400" dirty="0" smtClean="0"/>
              <a:t>Any given leader could either be job-centered or employee-centered, can not be both at the same time</a:t>
            </a:r>
          </a:p>
          <a:p>
            <a:pPr marL="514350" indent="-514350" algn="just">
              <a:lnSpc>
                <a:spcPct val="150000"/>
              </a:lnSpc>
              <a:buFont typeface="Arial" pitchFamily="34" charset="0"/>
              <a:buChar char="•"/>
            </a:pPr>
            <a:r>
              <a:rPr lang="en-US" sz="2400" dirty="0" smtClean="0"/>
              <a:t>Employee-centered leaders are associated with higher productivity and job satisfaction. Job-centered leaders are associated with low group productivity and lower worker satisfaction</a:t>
            </a:r>
          </a:p>
          <a:p>
            <a:pPr marL="514350" indent="-514350" algn="just">
              <a:lnSpc>
                <a:spcPct val="150000"/>
              </a:lnSpc>
              <a:buFont typeface="Arial" pitchFamily="34" charset="0"/>
              <a:buChar char="•"/>
            </a:pPr>
            <a:r>
              <a:rPr lang="en-US" sz="2400" dirty="0" smtClean="0"/>
              <a:t>Effective leader need to exhibit different types of behavior, depending on </a:t>
            </a:r>
            <a:r>
              <a:rPr lang="en-US" sz="2400" smtClean="0"/>
              <a:t>the situation</a:t>
            </a: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extBox 6"/>
          <p:cNvSpPr txBox="1"/>
          <p:nvPr/>
        </p:nvSpPr>
        <p:spPr>
          <a:xfrm>
            <a:off x="76200" y="1612880"/>
            <a:ext cx="8991600" cy="3416320"/>
          </a:xfrm>
          <a:prstGeom prst="rect">
            <a:avLst/>
          </a:prstGeom>
          <a:noFill/>
        </p:spPr>
        <p:txBody>
          <a:bodyPr wrap="square" rtlCol="0">
            <a:spAutoFit/>
          </a:bodyPr>
          <a:lstStyle/>
          <a:p>
            <a:pPr marL="514350" indent="-514350" algn="just">
              <a:lnSpc>
                <a:spcPct val="150000"/>
              </a:lnSpc>
              <a:buFont typeface="+mj-lt"/>
              <a:buAutoNum type="romanLcPeriod" startAt="3"/>
            </a:pPr>
            <a:r>
              <a:rPr lang="en-US" sz="2400" dirty="0" smtClean="0"/>
              <a:t>The Managerial Grid: It is a matrix type scaling of leadership style.</a:t>
            </a:r>
          </a:p>
          <a:p>
            <a:pPr marL="514350" indent="-514350" algn="just">
              <a:lnSpc>
                <a:spcPct val="150000"/>
              </a:lnSpc>
            </a:pPr>
            <a:r>
              <a:rPr lang="en-US" sz="2400" dirty="0" smtClean="0"/>
              <a:t>Dimensions of leadership behavior:</a:t>
            </a:r>
          </a:p>
          <a:p>
            <a:pPr marL="514350" indent="-514350" algn="just">
              <a:lnSpc>
                <a:spcPct val="150000"/>
              </a:lnSpc>
              <a:buFont typeface="Arial" pitchFamily="34" charset="0"/>
              <a:buChar char="•"/>
            </a:pPr>
            <a:r>
              <a:rPr lang="en-US" sz="2400" dirty="0" smtClean="0"/>
              <a:t>Concern for people: (like consideration of Ohio State Study)</a:t>
            </a:r>
          </a:p>
          <a:p>
            <a:pPr marL="514350" indent="-514350" algn="just">
              <a:lnSpc>
                <a:spcPct val="150000"/>
              </a:lnSpc>
              <a:buFont typeface="Arial" pitchFamily="34" charset="0"/>
              <a:buChar char="•"/>
            </a:pPr>
            <a:r>
              <a:rPr lang="en-US" sz="2400" dirty="0" smtClean="0"/>
              <a:t>Concern for production: (like structure of Ohio State Study)</a:t>
            </a:r>
          </a:p>
          <a:p>
            <a:pPr marL="514350" indent="-514350" algn="just">
              <a:lnSpc>
                <a:spcPct val="150000"/>
              </a:lnSpc>
            </a:pPr>
            <a:r>
              <a:rPr lang="en-US" sz="2400" i="1" dirty="0" smtClean="0"/>
              <a:t>(These two are complementary rather than mutually exclusive.)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AutoShape 2" descr="managerial grid leadership theoryको लागि तस्बिर परिणाम"/>
          <p:cNvSpPr>
            <a:spLocks noChangeAspect="1" noChangeArrowheads="1"/>
          </p:cNvSpPr>
          <p:nvPr/>
        </p:nvSpPr>
        <p:spPr bwMode="auto">
          <a:xfrm>
            <a:off x="155575" y="-1608138"/>
            <a:ext cx="39719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descr="C:\Documents and Settings\user\Desktop\managerial-grid.png"/>
          <p:cNvPicPr>
            <a:picLocks noChangeAspect="1" noChangeArrowheads="1"/>
          </p:cNvPicPr>
          <p:nvPr/>
        </p:nvPicPr>
        <p:blipFill>
          <a:blip r:embed="rId3"/>
          <a:srcRect/>
          <a:stretch>
            <a:fillRect/>
          </a:stretch>
        </p:blipFill>
        <p:spPr bwMode="auto">
          <a:xfrm>
            <a:off x="228600" y="0"/>
            <a:ext cx="8739160" cy="7391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extBox 6"/>
          <p:cNvSpPr txBox="1"/>
          <p:nvPr/>
        </p:nvSpPr>
        <p:spPr>
          <a:xfrm>
            <a:off x="-50074" y="595491"/>
            <a:ext cx="8991600" cy="6186309"/>
          </a:xfrm>
          <a:prstGeom prst="rect">
            <a:avLst/>
          </a:prstGeom>
          <a:noFill/>
        </p:spPr>
        <p:txBody>
          <a:bodyPr wrap="square" rtlCol="0">
            <a:spAutoFit/>
          </a:bodyPr>
          <a:lstStyle/>
          <a:p>
            <a:pPr marL="514350" indent="-514350" algn="ctr">
              <a:lnSpc>
                <a:spcPct val="150000"/>
              </a:lnSpc>
            </a:pPr>
            <a:r>
              <a:rPr lang="en-US" sz="2400" dirty="0" smtClean="0"/>
              <a:t>Findings: (five leadership styles)</a:t>
            </a:r>
          </a:p>
          <a:p>
            <a:pPr marL="514350" indent="-514350" algn="just">
              <a:lnSpc>
                <a:spcPct val="150000"/>
              </a:lnSpc>
              <a:buFont typeface="Arial" pitchFamily="34" charset="0"/>
              <a:buChar char="•"/>
            </a:pPr>
            <a:r>
              <a:rPr lang="en-US" sz="2400" dirty="0" smtClean="0"/>
              <a:t>The 9,1 style: task management/authoritarian </a:t>
            </a:r>
          </a:p>
          <a:p>
            <a:pPr marL="514350" indent="-514350" algn="just">
              <a:lnSpc>
                <a:spcPct val="150000"/>
              </a:lnSpc>
            </a:pPr>
            <a:r>
              <a:rPr lang="en-US" sz="2400" dirty="0" smtClean="0"/>
              <a:t>	management, primary concern for production</a:t>
            </a:r>
          </a:p>
          <a:p>
            <a:pPr marL="514350" indent="-514350" algn="just">
              <a:lnSpc>
                <a:spcPct val="150000"/>
              </a:lnSpc>
              <a:buFont typeface="Arial" pitchFamily="34" charset="0"/>
              <a:buChar char="•"/>
            </a:pPr>
            <a:r>
              <a:rPr lang="en-US" sz="2400" dirty="0" smtClean="0"/>
              <a:t>The 1,9 style: Country-club type, primary concern for people</a:t>
            </a:r>
          </a:p>
          <a:p>
            <a:pPr marL="514350" indent="-514350" algn="just">
              <a:lnSpc>
                <a:spcPct val="150000"/>
              </a:lnSpc>
              <a:buFont typeface="Arial" pitchFamily="34" charset="0"/>
              <a:buChar char="•"/>
            </a:pPr>
            <a:r>
              <a:rPr lang="en-US" sz="2400" dirty="0" smtClean="0"/>
              <a:t>The 1,1 style: Impoverished leadership/laissez-faire management, minimum concern for either </a:t>
            </a:r>
            <a:r>
              <a:rPr lang="en-US" sz="2400" dirty="0" err="1" smtClean="0"/>
              <a:t>prodt</a:t>
            </a:r>
            <a:r>
              <a:rPr lang="en-US" sz="2400" baseline="30000" dirty="0" err="1" smtClean="0"/>
              <a:t>n</a:t>
            </a:r>
            <a:r>
              <a:rPr lang="en-US" sz="2400" dirty="0" smtClean="0"/>
              <a:t> and people</a:t>
            </a:r>
          </a:p>
          <a:p>
            <a:pPr marL="514350" indent="-514350" algn="just">
              <a:lnSpc>
                <a:spcPct val="150000"/>
              </a:lnSpc>
              <a:buFont typeface="Arial" pitchFamily="34" charset="0"/>
              <a:buChar char="•"/>
            </a:pPr>
            <a:r>
              <a:rPr lang="en-US" sz="2400" dirty="0" smtClean="0"/>
              <a:t>The 5,5 style: Middle-of-the-road/compromising leadership, moderate concern for both production and people</a:t>
            </a:r>
          </a:p>
          <a:p>
            <a:pPr marL="514350" indent="-514350" algn="just">
              <a:lnSpc>
                <a:spcPct val="150000"/>
              </a:lnSpc>
              <a:buFont typeface="Arial" pitchFamily="34" charset="0"/>
              <a:buChar char="•"/>
            </a:pPr>
            <a:r>
              <a:rPr lang="en-US" sz="2400" dirty="0" smtClean="0"/>
              <a:t>The 9,9 style: Team-based style/democratic management, high concern for both production and people, considered as the most effective leadership style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3" descr="C:\Documents and Settings\user\Desktop\managerial-grid.png"/>
          <p:cNvPicPr>
            <a:picLocks noChangeAspect="1" noChangeArrowheads="1"/>
          </p:cNvPicPr>
          <p:nvPr/>
        </p:nvPicPr>
        <p:blipFill>
          <a:blip r:embed="rId3"/>
          <a:srcRect/>
          <a:stretch>
            <a:fillRect/>
          </a:stretch>
        </p:blipFill>
        <p:spPr bwMode="auto">
          <a:xfrm>
            <a:off x="6538475" y="228600"/>
            <a:ext cx="2605526"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extBox 6"/>
          <p:cNvSpPr txBox="1"/>
          <p:nvPr/>
        </p:nvSpPr>
        <p:spPr>
          <a:xfrm>
            <a:off x="76200" y="2209800"/>
            <a:ext cx="8991600" cy="2446824"/>
          </a:xfrm>
          <a:prstGeom prst="rect">
            <a:avLst/>
          </a:prstGeom>
          <a:noFill/>
        </p:spPr>
        <p:txBody>
          <a:bodyPr wrap="square" rtlCol="0">
            <a:spAutoFit/>
          </a:bodyPr>
          <a:lstStyle/>
          <a:p>
            <a:pPr marL="514350" indent="-514350" algn="ctr">
              <a:lnSpc>
                <a:spcPct val="150000"/>
              </a:lnSpc>
            </a:pPr>
            <a:r>
              <a:rPr lang="en-US" sz="3000" dirty="0" smtClean="0"/>
              <a:t>C. Contingency/Situational Theories of Leadership</a:t>
            </a:r>
          </a:p>
          <a:p>
            <a:pPr marL="514350" indent="-514350" algn="ctr">
              <a:lnSpc>
                <a:spcPct val="150000"/>
              </a:lnSpc>
            </a:pPr>
            <a:r>
              <a:rPr lang="en-US" sz="2400" dirty="0" smtClean="0"/>
              <a:t>(the idea behind it is there is no one finest way of leading and that the style of leadership that is operative in some circumstances may not be effective in others)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p:cNvSpPr txBox="1"/>
          <p:nvPr/>
        </p:nvSpPr>
        <p:spPr>
          <a:xfrm>
            <a:off x="76200" y="914400"/>
            <a:ext cx="8991600" cy="5632311"/>
          </a:xfrm>
          <a:prstGeom prst="rect">
            <a:avLst/>
          </a:prstGeom>
          <a:noFill/>
        </p:spPr>
        <p:txBody>
          <a:bodyPr wrap="square" rtlCol="0">
            <a:spAutoFit/>
          </a:bodyPr>
          <a:lstStyle/>
          <a:p>
            <a:pPr marL="457200" indent="-457200" algn="just">
              <a:lnSpc>
                <a:spcPct val="150000"/>
              </a:lnSpc>
              <a:buAutoNum type="alphaUcPeriod"/>
            </a:pPr>
            <a:r>
              <a:rPr lang="en-US" sz="2400" dirty="0" smtClean="0"/>
              <a:t>Authoritarian/Dictatorial/Autocratic Style (Leader-centered)</a:t>
            </a:r>
          </a:p>
          <a:p>
            <a:pPr marL="914400" lvl="1" indent="-457200" algn="just">
              <a:lnSpc>
                <a:spcPct val="150000"/>
              </a:lnSpc>
              <a:buFont typeface="Arial" pitchFamily="34" charset="0"/>
              <a:buChar char="•"/>
            </a:pPr>
            <a:r>
              <a:rPr lang="en-US" sz="2400" dirty="0" smtClean="0"/>
              <a:t>Threat, fear, authority, prestige, strength of personality are the common tools to get things done from followers</a:t>
            </a:r>
          </a:p>
          <a:p>
            <a:pPr marL="914400" lvl="1" indent="-457200" algn="just">
              <a:lnSpc>
                <a:spcPct val="150000"/>
              </a:lnSpc>
              <a:buFont typeface="Arial" pitchFamily="34" charset="0"/>
              <a:buChar char="•"/>
            </a:pPr>
            <a:r>
              <a:rPr lang="en-US" sz="2400" dirty="0" smtClean="0"/>
              <a:t>Leaders often take credit for accomplishment but put the blame for failure on their subordinates</a:t>
            </a:r>
          </a:p>
          <a:p>
            <a:pPr marL="914400" lvl="1" indent="-457200" algn="just">
              <a:lnSpc>
                <a:spcPct val="150000"/>
              </a:lnSpc>
              <a:buFont typeface="Arial" pitchFamily="34" charset="0"/>
              <a:buChar char="•"/>
            </a:pPr>
            <a:r>
              <a:rPr lang="en-US" sz="2400" dirty="0" smtClean="0"/>
              <a:t>Leaders rule with unlimited authority, subordinates are humiliated and kills their initiatives</a:t>
            </a:r>
          </a:p>
          <a:p>
            <a:pPr marL="914400" lvl="1" indent="-457200" algn="just">
              <a:lnSpc>
                <a:spcPct val="150000"/>
              </a:lnSpc>
              <a:buFont typeface="Arial" pitchFamily="34" charset="0"/>
              <a:buChar char="•"/>
            </a:pPr>
            <a:r>
              <a:rPr lang="en-US" sz="2400" dirty="0" smtClean="0"/>
              <a:t>Leaders alone make decision, no flexibility allowed to subordinates</a:t>
            </a:r>
          </a:p>
          <a:p>
            <a:pPr marL="914400" lvl="1" indent="-457200" algn="just">
              <a:lnSpc>
                <a:spcPct val="150000"/>
              </a:lnSpc>
              <a:buFont typeface="Arial" pitchFamily="34" charset="0"/>
              <a:buChar char="•"/>
            </a:pPr>
            <a:r>
              <a:rPr lang="en-US" sz="2400" dirty="0" smtClean="0"/>
              <a:t>Suitable for urgency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extBox 6"/>
          <p:cNvSpPr txBox="1"/>
          <p:nvPr/>
        </p:nvSpPr>
        <p:spPr>
          <a:xfrm>
            <a:off x="76200" y="1017687"/>
            <a:ext cx="8991600" cy="4893647"/>
          </a:xfrm>
          <a:prstGeom prst="rect">
            <a:avLst/>
          </a:prstGeom>
          <a:noFill/>
        </p:spPr>
        <p:txBody>
          <a:bodyPr wrap="square" rtlCol="0">
            <a:spAutoFit/>
          </a:bodyPr>
          <a:lstStyle/>
          <a:p>
            <a:pPr algn="just"/>
            <a:r>
              <a:rPr lang="en-US" sz="2400" dirty="0" smtClean="0"/>
              <a:t>Assumptions:</a:t>
            </a:r>
          </a:p>
          <a:p>
            <a:pPr marL="514350" indent="-514350" algn="just">
              <a:buAutoNum type="romanLcPeriod"/>
            </a:pPr>
            <a:r>
              <a:rPr lang="en-US" sz="2400" dirty="0" smtClean="0"/>
              <a:t>It is the extension of </a:t>
            </a:r>
            <a:r>
              <a:rPr lang="en-US" sz="2400" dirty="0" err="1" smtClean="0"/>
              <a:t>behavioural</a:t>
            </a:r>
            <a:r>
              <a:rPr lang="en-US" sz="2400" dirty="0" smtClean="0"/>
              <a:t> group of leadership models</a:t>
            </a:r>
          </a:p>
          <a:p>
            <a:pPr marL="514350" indent="-514350" algn="just">
              <a:buAutoNum type="romanLcPeriod"/>
            </a:pPr>
            <a:r>
              <a:rPr lang="en-US" sz="2400" dirty="0" smtClean="0"/>
              <a:t>There is no one best or right way of successfully leading a group or an organization because a leadership style that is effective in one situation may be ineffective or a total failure in another situation.</a:t>
            </a:r>
          </a:p>
          <a:p>
            <a:pPr marL="514350" indent="-514350" algn="just">
              <a:buAutoNum type="romanLcPeriod"/>
            </a:pPr>
            <a:r>
              <a:rPr lang="en-US" sz="2400" dirty="0" smtClean="0"/>
              <a:t>A successful leader in a given situation may become a failure in the same position in the same organization when factors around the situation change.</a:t>
            </a:r>
          </a:p>
          <a:p>
            <a:pPr marL="514350" indent="-514350" algn="just">
              <a:buAutoNum type="romanLcPeriod"/>
            </a:pPr>
            <a:r>
              <a:rPr lang="en-US" sz="2400" dirty="0" smtClean="0"/>
              <a:t>The effectiveness of leadership styles are determined by factors internal and external to the organization, within the leader and employees or followers and the leaders skills and the maturity levels of followers.</a:t>
            </a:r>
            <a:endParaRPr lang="en-US" sz="2400"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extBox 6"/>
          <p:cNvSpPr txBox="1"/>
          <p:nvPr/>
        </p:nvSpPr>
        <p:spPr>
          <a:xfrm>
            <a:off x="76200" y="927586"/>
            <a:ext cx="8991600" cy="4939814"/>
          </a:xfrm>
          <a:prstGeom prst="rect">
            <a:avLst/>
          </a:prstGeom>
          <a:noFill/>
        </p:spPr>
        <p:txBody>
          <a:bodyPr wrap="square" rtlCol="0">
            <a:spAutoFit/>
          </a:bodyPr>
          <a:lstStyle/>
          <a:p>
            <a:pPr algn="just">
              <a:lnSpc>
                <a:spcPct val="150000"/>
              </a:lnSpc>
            </a:pPr>
            <a:r>
              <a:rPr lang="en-US" sz="2400" dirty="0" smtClean="0"/>
              <a:t>Concept:</a:t>
            </a:r>
          </a:p>
          <a:p>
            <a:pPr algn="just">
              <a:lnSpc>
                <a:spcPct val="150000"/>
              </a:lnSpc>
              <a:buFont typeface="Arial" pitchFamily="34" charset="0"/>
              <a:buChar char="•"/>
            </a:pPr>
            <a:r>
              <a:rPr lang="en-US" sz="2400" dirty="0" smtClean="0"/>
              <a:t> The internal and external dimensions of the environment require the leader to adapt to that particular situation</a:t>
            </a:r>
          </a:p>
          <a:p>
            <a:pPr algn="just">
              <a:lnSpc>
                <a:spcPct val="150000"/>
              </a:lnSpc>
              <a:buFont typeface="Arial" pitchFamily="34" charset="0"/>
              <a:buChar char="•"/>
            </a:pPr>
            <a:r>
              <a:rPr lang="en-US" sz="2400" dirty="0" smtClean="0"/>
              <a:t> Contingency theorists assumed that the leader was the focus of leader-subordinate relationship; situational theorists opined that the subordinates played a pivotal role in defining the relationship.</a:t>
            </a:r>
          </a:p>
          <a:p>
            <a:pPr algn="just">
              <a:lnSpc>
                <a:spcPct val="150000"/>
              </a:lnSpc>
              <a:buFont typeface="Arial" pitchFamily="34" charset="0"/>
              <a:buChar char="•"/>
            </a:pPr>
            <a:r>
              <a:rPr lang="en-US" sz="2400" dirty="0" smtClean="0"/>
              <a:t> Theories of situational leadership propose that style of leadership should be accorded with the maturity of the subordinates</a:t>
            </a:r>
          </a:p>
          <a:p>
            <a:pPr algn="just">
              <a:lnSpc>
                <a:spcPct val="150000"/>
              </a:lnSpc>
            </a:pPr>
            <a:r>
              <a:rPr lang="en-US" dirty="0" smtClean="0"/>
              <a:t>(https://www.researchgate.net/publication/293885908)</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extBox 6"/>
          <p:cNvSpPr txBox="1"/>
          <p:nvPr/>
        </p:nvSpPr>
        <p:spPr>
          <a:xfrm>
            <a:off x="76200" y="1219200"/>
            <a:ext cx="8991600" cy="4524315"/>
          </a:xfrm>
          <a:prstGeom prst="rect">
            <a:avLst/>
          </a:prstGeom>
          <a:noFill/>
        </p:spPr>
        <p:txBody>
          <a:bodyPr wrap="square" rtlCol="0">
            <a:spAutoFit/>
          </a:bodyPr>
          <a:lstStyle/>
          <a:p>
            <a:pPr algn="just">
              <a:lnSpc>
                <a:spcPct val="150000"/>
              </a:lnSpc>
              <a:buFont typeface="Arial" pitchFamily="34" charset="0"/>
              <a:buChar char="•"/>
            </a:pPr>
            <a:r>
              <a:rPr lang="en-US" sz="2400" dirty="0" smtClean="0"/>
              <a:t> The situational variables don’t act independently but interact to influence the effectiveness of a leader’s style of behavior. Thus the leadership process is complex, simple prescriptions just are not valid.</a:t>
            </a:r>
          </a:p>
          <a:p>
            <a:pPr algn="just">
              <a:lnSpc>
                <a:spcPct val="150000"/>
              </a:lnSpc>
              <a:buFont typeface="Arial" pitchFamily="34" charset="0"/>
              <a:buChar char="•"/>
            </a:pPr>
            <a:endParaRPr lang="en-US" sz="2400" dirty="0" smtClean="0"/>
          </a:p>
          <a:p>
            <a:pPr algn="just">
              <a:lnSpc>
                <a:spcPct val="150000"/>
              </a:lnSpc>
              <a:buFont typeface="Arial" pitchFamily="34" charset="0"/>
              <a:buChar char="•"/>
            </a:pPr>
            <a:r>
              <a:rPr lang="en-US" sz="2400" dirty="0" smtClean="0"/>
              <a:t> Leaders choose the best course of action based upon situational conditions or circumstances. Different styles of leadership may be more appropriate for different types of decision-making. </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extBox 6"/>
          <p:cNvSpPr txBox="1"/>
          <p:nvPr/>
        </p:nvSpPr>
        <p:spPr>
          <a:xfrm>
            <a:off x="76200" y="990600"/>
            <a:ext cx="8991600" cy="5447645"/>
          </a:xfrm>
          <a:prstGeom prst="rect">
            <a:avLst/>
          </a:prstGeom>
          <a:noFill/>
        </p:spPr>
        <p:txBody>
          <a:bodyPr wrap="square" rtlCol="0">
            <a:spAutoFit/>
          </a:bodyPr>
          <a:lstStyle/>
          <a:p>
            <a:pPr marL="514350" indent="-514350" algn="just">
              <a:lnSpc>
                <a:spcPct val="150000"/>
              </a:lnSpc>
              <a:buAutoNum type="romanLcPeriod"/>
            </a:pPr>
            <a:r>
              <a:rPr lang="en-US" sz="2400" dirty="0" smtClean="0"/>
              <a:t>Fred Fiedler’s Contingency Theory of Leadership</a:t>
            </a:r>
          </a:p>
          <a:p>
            <a:pPr algn="just">
              <a:buFont typeface="Arial" pitchFamily="34" charset="0"/>
              <a:buChar char="•"/>
            </a:pPr>
            <a:r>
              <a:rPr lang="en-US" sz="2400" dirty="0" smtClean="0"/>
              <a:t> Leader’s effectiveness is dependent on the interaction of the leader’s style and characteristics of the situation variables; leader member-relations, task-structure, and the leader-position power</a:t>
            </a:r>
          </a:p>
          <a:p>
            <a:pPr algn="just">
              <a:buFont typeface="Arial" pitchFamily="34" charset="0"/>
              <a:buChar char="•"/>
            </a:pPr>
            <a:endParaRPr lang="en-US" sz="2400" dirty="0" smtClean="0"/>
          </a:p>
          <a:p>
            <a:pPr algn="just">
              <a:buFont typeface="Arial" pitchFamily="34" charset="0"/>
              <a:buChar char="•"/>
            </a:pPr>
            <a:r>
              <a:rPr lang="en-US" sz="2400" dirty="0" smtClean="0"/>
              <a:t> Leader-member relations: degree of confidence, trust and respect followers have in the leader</a:t>
            </a:r>
          </a:p>
          <a:p>
            <a:pPr algn="just">
              <a:buFont typeface="Arial" pitchFamily="34" charset="0"/>
              <a:buChar char="•"/>
            </a:pPr>
            <a:endParaRPr lang="en-US" sz="2400" dirty="0" smtClean="0"/>
          </a:p>
          <a:p>
            <a:pPr algn="just">
              <a:buFont typeface="Arial" pitchFamily="34" charset="0"/>
              <a:buChar char="•"/>
            </a:pPr>
            <a:r>
              <a:rPr lang="en-US" sz="2400" dirty="0" smtClean="0"/>
              <a:t> Task structure: the extent to which the tasks of subordinates are routine or non-routine</a:t>
            </a:r>
          </a:p>
          <a:p>
            <a:pPr algn="just">
              <a:buFont typeface="Arial" pitchFamily="34" charset="0"/>
              <a:buChar char="•"/>
            </a:pPr>
            <a:endParaRPr lang="en-US" sz="2400" dirty="0" smtClean="0"/>
          </a:p>
          <a:p>
            <a:pPr algn="just">
              <a:buFont typeface="Arial" pitchFamily="34" charset="0"/>
              <a:buChar char="•"/>
            </a:pPr>
            <a:r>
              <a:rPr lang="en-US" sz="2400" dirty="0" smtClean="0"/>
              <a:t> Leader’s position power: the positional/formal power, the degree of influence a leader has over power variables such as hiring, firing, discipline, promotions, and rewards</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extBox 6"/>
          <p:cNvSpPr txBox="1"/>
          <p:nvPr/>
        </p:nvSpPr>
        <p:spPr>
          <a:xfrm>
            <a:off x="76200" y="1295400"/>
            <a:ext cx="8991600" cy="4467057"/>
          </a:xfrm>
          <a:prstGeom prst="rect">
            <a:avLst/>
          </a:prstGeom>
          <a:noFill/>
        </p:spPr>
        <p:txBody>
          <a:bodyPr wrap="square" rtlCol="0">
            <a:spAutoFit/>
          </a:bodyPr>
          <a:lstStyle/>
          <a:p>
            <a:pPr marL="514350" indent="-514350" algn="just">
              <a:lnSpc>
                <a:spcPct val="150000"/>
              </a:lnSpc>
            </a:pPr>
            <a:r>
              <a:rPr lang="en-US" sz="2400" dirty="0" smtClean="0"/>
              <a:t>Situations:</a:t>
            </a:r>
          </a:p>
          <a:p>
            <a:pPr algn="just">
              <a:lnSpc>
                <a:spcPct val="150000"/>
              </a:lnSpc>
              <a:buFont typeface="Arial" pitchFamily="34" charset="0"/>
              <a:buChar char="•"/>
            </a:pPr>
            <a:r>
              <a:rPr lang="en-US" sz="2400" dirty="0" smtClean="0"/>
              <a:t> Very </a:t>
            </a:r>
            <a:r>
              <a:rPr lang="en-US" sz="2400" dirty="0" err="1" smtClean="0"/>
              <a:t>Favourable</a:t>
            </a:r>
            <a:r>
              <a:rPr lang="en-US" sz="2400" dirty="0" smtClean="0"/>
              <a:t> Situation: when all three critical elements are high.</a:t>
            </a:r>
          </a:p>
          <a:p>
            <a:pPr algn="just">
              <a:lnSpc>
                <a:spcPct val="150000"/>
              </a:lnSpc>
              <a:buFont typeface="Arial" pitchFamily="34" charset="0"/>
              <a:buChar char="•"/>
            </a:pPr>
            <a:r>
              <a:rPr lang="en-US" sz="2400" dirty="0" smtClean="0"/>
              <a:t> Intermediate </a:t>
            </a:r>
            <a:r>
              <a:rPr lang="en-US" sz="2400" dirty="0" err="1" smtClean="0"/>
              <a:t>Favourableness</a:t>
            </a:r>
            <a:r>
              <a:rPr lang="en-US" sz="2400" dirty="0" smtClean="0"/>
              <a:t>: a condition when some of the situational characteristics are poor / low and others are good / or high.</a:t>
            </a:r>
          </a:p>
          <a:p>
            <a:pPr algn="just">
              <a:lnSpc>
                <a:spcPct val="150000"/>
              </a:lnSpc>
              <a:buFont typeface="Arial" pitchFamily="34" charset="0"/>
              <a:buChar char="•"/>
            </a:pPr>
            <a:r>
              <a:rPr lang="en-US" sz="2400" dirty="0" smtClean="0"/>
              <a:t> </a:t>
            </a:r>
            <a:r>
              <a:rPr lang="en-US" sz="2400" dirty="0" err="1" smtClean="0"/>
              <a:t>Unfavourable</a:t>
            </a:r>
            <a:r>
              <a:rPr lang="en-US" sz="2400" dirty="0" smtClean="0"/>
              <a:t> Situation: a situation where all three situational components are low or poor.</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extBox 6"/>
          <p:cNvSpPr txBox="1"/>
          <p:nvPr/>
        </p:nvSpPr>
        <p:spPr>
          <a:xfrm>
            <a:off x="76200" y="1295400"/>
            <a:ext cx="8991600" cy="4524315"/>
          </a:xfrm>
          <a:prstGeom prst="rect">
            <a:avLst/>
          </a:prstGeom>
          <a:noFill/>
        </p:spPr>
        <p:txBody>
          <a:bodyPr wrap="square" rtlCol="0">
            <a:spAutoFit/>
          </a:bodyPr>
          <a:lstStyle/>
          <a:p>
            <a:pPr marL="514350" indent="-514350" algn="just">
              <a:lnSpc>
                <a:spcPct val="150000"/>
              </a:lnSpc>
            </a:pPr>
            <a:r>
              <a:rPr lang="en-US" sz="2400" dirty="0" smtClean="0"/>
              <a:t>Leadership Styles:</a:t>
            </a:r>
          </a:p>
          <a:p>
            <a:pPr algn="just">
              <a:lnSpc>
                <a:spcPct val="150000"/>
              </a:lnSpc>
              <a:buFont typeface="Arial" pitchFamily="34" charset="0"/>
              <a:buChar char="•"/>
            </a:pPr>
            <a:r>
              <a:rPr lang="en-US" sz="2400" dirty="0" smtClean="0"/>
              <a:t> Task – oriented style and relationship oriented style </a:t>
            </a:r>
          </a:p>
          <a:p>
            <a:pPr algn="just">
              <a:lnSpc>
                <a:spcPct val="150000"/>
              </a:lnSpc>
              <a:buFont typeface="Arial" pitchFamily="34" charset="0"/>
              <a:buChar char="•"/>
            </a:pPr>
            <a:r>
              <a:rPr lang="en-US" sz="2400" dirty="0" smtClean="0"/>
              <a:t> These two styles are relatively inflexible and no one style is appropriate for every situation </a:t>
            </a:r>
          </a:p>
          <a:p>
            <a:pPr algn="just">
              <a:lnSpc>
                <a:spcPct val="150000"/>
              </a:lnSpc>
              <a:buFont typeface="Arial" pitchFamily="34" charset="0"/>
              <a:buChar char="•"/>
            </a:pPr>
            <a:r>
              <a:rPr lang="en-US" sz="2400" dirty="0" smtClean="0"/>
              <a:t> Both types of leaders can be effective if given the right situation.</a:t>
            </a:r>
          </a:p>
          <a:p>
            <a:pPr algn="just">
              <a:lnSpc>
                <a:spcPct val="150000"/>
              </a:lnSpc>
              <a:buFont typeface="Arial" pitchFamily="34" charset="0"/>
              <a:buChar char="•"/>
            </a:pPr>
            <a:r>
              <a:rPr lang="en-US" sz="2400" dirty="0" smtClean="0"/>
              <a:t> The best way to achieve result is to match the manger’s style to a given suitable situation (or train the leader to change the situation to match or fit his own style)</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extBox 6"/>
          <p:cNvSpPr txBox="1"/>
          <p:nvPr/>
        </p:nvSpPr>
        <p:spPr>
          <a:xfrm>
            <a:off x="76200" y="1600200"/>
            <a:ext cx="8991600" cy="3913059"/>
          </a:xfrm>
          <a:prstGeom prst="rect">
            <a:avLst/>
          </a:prstGeom>
          <a:noFill/>
        </p:spPr>
        <p:txBody>
          <a:bodyPr wrap="square" rtlCol="0">
            <a:spAutoFit/>
          </a:bodyPr>
          <a:lstStyle/>
          <a:p>
            <a:pPr marL="514350" indent="-514350" algn="just">
              <a:lnSpc>
                <a:spcPct val="150000"/>
              </a:lnSpc>
            </a:pPr>
            <a:r>
              <a:rPr lang="en-US" sz="2400" dirty="0" smtClean="0"/>
              <a:t>Conclusion (Leadership style and situation match):</a:t>
            </a:r>
          </a:p>
          <a:p>
            <a:pPr algn="just">
              <a:lnSpc>
                <a:spcPct val="150000"/>
              </a:lnSpc>
            </a:pPr>
            <a:r>
              <a:rPr lang="en-US" sz="2400" dirty="0" smtClean="0"/>
              <a:t> a. Task Oriented (TO) leaders tend to be more effective than Relationship Oriented (RO) leaders in two of the three identified situations – in highly </a:t>
            </a:r>
            <a:r>
              <a:rPr lang="en-US" sz="2400" dirty="0" err="1" smtClean="0"/>
              <a:t>favourable</a:t>
            </a:r>
            <a:r>
              <a:rPr lang="en-US" sz="2400" dirty="0" smtClean="0"/>
              <a:t> and </a:t>
            </a:r>
            <a:r>
              <a:rPr lang="en-US" sz="2400" dirty="0" err="1" smtClean="0"/>
              <a:t>unfavourable</a:t>
            </a:r>
            <a:r>
              <a:rPr lang="en-US" sz="2400" dirty="0" smtClean="0"/>
              <a:t> situations, and</a:t>
            </a:r>
          </a:p>
          <a:p>
            <a:pPr algn="just">
              <a:lnSpc>
                <a:spcPct val="150000"/>
              </a:lnSpc>
            </a:pPr>
            <a:endParaRPr lang="en-US" sz="2400" dirty="0" smtClean="0"/>
          </a:p>
          <a:p>
            <a:pPr algn="just">
              <a:lnSpc>
                <a:spcPct val="150000"/>
              </a:lnSpc>
            </a:pPr>
            <a:r>
              <a:rPr lang="en-US" sz="2400" dirty="0" smtClean="0"/>
              <a:t>b. Relationship Oriented (RO) leaders tend to be more effective than TO leaders in situations of intermediate </a:t>
            </a:r>
            <a:r>
              <a:rPr lang="en-US" sz="2400" dirty="0" err="1" smtClean="0"/>
              <a:t>favourableness</a:t>
            </a:r>
            <a:r>
              <a:rPr lang="en-US" sz="2400" dirty="0" smtClean="0"/>
              <a:t>.</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extBox 6"/>
          <p:cNvSpPr txBox="1"/>
          <p:nvPr/>
        </p:nvSpPr>
        <p:spPr>
          <a:xfrm>
            <a:off x="76200" y="1516082"/>
            <a:ext cx="8991600" cy="3970318"/>
          </a:xfrm>
          <a:prstGeom prst="rect">
            <a:avLst/>
          </a:prstGeom>
          <a:noFill/>
        </p:spPr>
        <p:txBody>
          <a:bodyPr wrap="square" rtlCol="0">
            <a:spAutoFit/>
          </a:bodyPr>
          <a:lstStyle/>
          <a:p>
            <a:pPr marL="514350" indent="-514350" algn="just">
              <a:lnSpc>
                <a:spcPct val="150000"/>
              </a:lnSpc>
              <a:buFont typeface="+mj-lt"/>
              <a:buAutoNum type="romanLcPeriod" startAt="2"/>
            </a:pPr>
            <a:r>
              <a:rPr lang="en-US" sz="2400" dirty="0" smtClean="0"/>
              <a:t>Hersey and Blanchard’s Situational Theory of Leadership</a:t>
            </a:r>
          </a:p>
          <a:p>
            <a:pPr algn="ctr"/>
            <a:r>
              <a:rPr lang="en-US" sz="2400" u="sng" dirty="0" smtClean="0"/>
              <a:t>Basic leadership styles</a:t>
            </a:r>
          </a:p>
          <a:p>
            <a:pPr algn="just">
              <a:buFont typeface="Arial" pitchFamily="34" charset="0"/>
              <a:buChar char="•"/>
            </a:pPr>
            <a:r>
              <a:rPr lang="en-US" sz="2400" dirty="0" smtClean="0"/>
              <a:t> Telling (Directing): </a:t>
            </a:r>
          </a:p>
          <a:p>
            <a:pPr algn="just"/>
            <a:r>
              <a:rPr lang="en-US" sz="2400" dirty="0" smtClean="0"/>
              <a:t>if the follower is new or is characterized by low competence and high commitment, </a:t>
            </a:r>
          </a:p>
          <a:p>
            <a:pPr algn="just"/>
            <a:endParaRPr lang="en-US" sz="2400" dirty="0" smtClean="0"/>
          </a:p>
          <a:p>
            <a:pPr algn="just"/>
            <a:r>
              <a:rPr lang="en-US" sz="2400" dirty="0" smtClean="0"/>
              <a:t>followers are being unable to comply due to feeling of insecurity, </a:t>
            </a:r>
          </a:p>
          <a:p>
            <a:pPr algn="just"/>
            <a:endParaRPr lang="en-US" sz="2400" dirty="0" smtClean="0"/>
          </a:p>
          <a:p>
            <a:pPr algn="just"/>
            <a:r>
              <a:rPr lang="en-US" sz="2400" dirty="0" smtClean="0"/>
              <a:t>leader must focus highly on tasks, rather than a relationship with the employee, as a relationship does not yet exist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extBox 6"/>
          <p:cNvSpPr txBox="1"/>
          <p:nvPr/>
        </p:nvSpPr>
        <p:spPr>
          <a:xfrm>
            <a:off x="76200" y="838200"/>
            <a:ext cx="8991600" cy="5632311"/>
          </a:xfrm>
          <a:prstGeom prst="rect">
            <a:avLst/>
          </a:prstGeom>
          <a:noFill/>
        </p:spPr>
        <p:txBody>
          <a:bodyPr wrap="square" rtlCol="0">
            <a:spAutoFit/>
          </a:bodyPr>
          <a:lstStyle/>
          <a:p>
            <a:pPr algn="just">
              <a:buFont typeface="Arial" pitchFamily="34" charset="0"/>
              <a:buChar char="•"/>
            </a:pPr>
            <a:r>
              <a:rPr lang="en-US" sz="2400" dirty="0" smtClean="0"/>
              <a:t> Selling (Coaching): </a:t>
            </a:r>
          </a:p>
          <a:p>
            <a:pPr algn="just"/>
            <a:r>
              <a:rPr lang="en-US" sz="2400" dirty="0" smtClean="0"/>
              <a:t>the follower who has developed some competence with an improved commitment</a:t>
            </a:r>
          </a:p>
          <a:p>
            <a:pPr algn="just"/>
            <a:endParaRPr lang="en-US" sz="2400" dirty="0" smtClean="0"/>
          </a:p>
          <a:p>
            <a:pPr algn="just"/>
            <a:r>
              <a:rPr lang="en-US" sz="2400" dirty="0" smtClean="0"/>
              <a:t>the follower is not convinced yet, but is open to becoming cooperative and motivated, </a:t>
            </a:r>
          </a:p>
          <a:p>
            <a:pPr algn="just"/>
            <a:endParaRPr lang="en-US" sz="2400" dirty="0" smtClean="0"/>
          </a:p>
          <a:p>
            <a:pPr algn="just"/>
            <a:r>
              <a:rPr lang="en-US" sz="2400" dirty="0" smtClean="0"/>
              <a:t>focus is on developing a relationship with the employee and engage followers, </a:t>
            </a:r>
          </a:p>
          <a:p>
            <a:pPr algn="just"/>
            <a:endParaRPr lang="en-US" sz="2400" dirty="0" smtClean="0"/>
          </a:p>
          <a:p>
            <a:pPr algn="just"/>
            <a:r>
              <a:rPr lang="en-US" sz="2400" dirty="0" smtClean="0"/>
              <a:t>leader must spend more time listening and offering advice, scheduling the follower, </a:t>
            </a:r>
          </a:p>
          <a:p>
            <a:pPr algn="just"/>
            <a:endParaRPr lang="en-US" sz="2400" dirty="0" smtClean="0"/>
          </a:p>
          <a:p>
            <a:pPr algn="just"/>
            <a:r>
              <a:rPr lang="en-US" sz="2400" dirty="0" smtClean="0"/>
              <a:t>leader should recognize that they have progressed and motivate them to progress even further	</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extBox 6"/>
          <p:cNvSpPr txBox="1"/>
          <p:nvPr/>
        </p:nvSpPr>
        <p:spPr>
          <a:xfrm>
            <a:off x="76200" y="985421"/>
            <a:ext cx="8991600" cy="5262979"/>
          </a:xfrm>
          <a:prstGeom prst="rect">
            <a:avLst/>
          </a:prstGeom>
          <a:noFill/>
        </p:spPr>
        <p:txBody>
          <a:bodyPr wrap="square" rtlCol="0">
            <a:spAutoFit/>
          </a:bodyPr>
          <a:lstStyle/>
          <a:p>
            <a:pPr algn="just">
              <a:buFont typeface="Arial" pitchFamily="34" charset="0"/>
              <a:buChar char="•"/>
            </a:pPr>
            <a:r>
              <a:rPr lang="en-US" sz="2400" dirty="0" smtClean="0"/>
              <a:t> Participating (Supporting): </a:t>
            </a:r>
          </a:p>
          <a:p>
            <a:pPr algn="just"/>
            <a:r>
              <a:rPr lang="en-US" sz="2400" dirty="0" smtClean="0"/>
              <a:t>the follower is now competent at the job, but remains somewhat inconsistent and is not yet fully committed, </a:t>
            </a:r>
          </a:p>
          <a:p>
            <a:pPr algn="just"/>
            <a:endParaRPr lang="en-US" sz="2400" dirty="0" smtClean="0"/>
          </a:p>
          <a:p>
            <a:pPr algn="just"/>
            <a:r>
              <a:rPr lang="en-US" sz="2400" dirty="0" smtClean="0"/>
              <a:t>may be uncooperative or performing as little work as possible, despite their competence with the tasks, </a:t>
            </a:r>
          </a:p>
          <a:p>
            <a:pPr algn="just"/>
            <a:endParaRPr lang="en-US" sz="2400" dirty="0" smtClean="0"/>
          </a:p>
          <a:p>
            <a:pPr algn="just"/>
            <a:r>
              <a:rPr lang="en-US" sz="2400" dirty="0" smtClean="0"/>
              <a:t>leader no longer needs to give detailed instructions and follow up as often, but does need to continue working with the follower to ensure the work is being done at the level required, </a:t>
            </a:r>
          </a:p>
          <a:p>
            <a:pPr algn="just"/>
            <a:endParaRPr lang="en-US" sz="2400" dirty="0" smtClean="0"/>
          </a:p>
          <a:p>
            <a:pPr algn="just"/>
            <a:r>
              <a:rPr lang="en-US" sz="2400" dirty="0" smtClean="0"/>
              <a:t>leader must now focus less on the tasks assigned and more on the relationship between the follower, the leader, the team, and the group</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extBox 6"/>
          <p:cNvSpPr txBox="1"/>
          <p:nvPr/>
        </p:nvSpPr>
        <p:spPr>
          <a:xfrm>
            <a:off x="76200" y="1524000"/>
            <a:ext cx="8991600" cy="3970318"/>
          </a:xfrm>
          <a:prstGeom prst="rect">
            <a:avLst/>
          </a:prstGeom>
          <a:noFill/>
        </p:spPr>
        <p:txBody>
          <a:bodyPr wrap="square" rtlCol="0">
            <a:spAutoFit/>
          </a:bodyPr>
          <a:lstStyle/>
          <a:p>
            <a:pPr marL="457200" indent="-457200" algn="just">
              <a:lnSpc>
                <a:spcPct val="150000"/>
              </a:lnSpc>
            </a:pPr>
            <a:r>
              <a:rPr lang="en-US" sz="2400" dirty="0" smtClean="0"/>
              <a:t>B.   Paternalistic/Benevolent Autocratic Style (Leader-centered)</a:t>
            </a:r>
          </a:p>
          <a:p>
            <a:pPr marL="914400" lvl="1" indent="-457200" algn="just">
              <a:lnSpc>
                <a:spcPct val="150000"/>
              </a:lnSpc>
              <a:buFont typeface="Arial" pitchFamily="34" charset="0"/>
              <a:buChar char="•"/>
            </a:pPr>
            <a:r>
              <a:rPr lang="en-US" sz="2400" dirty="0" smtClean="0"/>
              <a:t>Works as a father figure, acts as a family head</a:t>
            </a:r>
          </a:p>
          <a:p>
            <a:pPr marL="914400" lvl="1" indent="-457200" algn="just">
              <a:lnSpc>
                <a:spcPct val="150000"/>
              </a:lnSpc>
              <a:buFont typeface="Arial" pitchFamily="34" charset="0"/>
              <a:buChar char="•"/>
            </a:pPr>
            <a:r>
              <a:rPr lang="en-US" sz="2400" dirty="0" smtClean="0"/>
              <a:t>Leaders guide, protect and treat subordinates like children</a:t>
            </a:r>
          </a:p>
          <a:p>
            <a:pPr marL="914400" lvl="1" indent="-457200" algn="just">
              <a:lnSpc>
                <a:spcPct val="150000"/>
              </a:lnSpc>
              <a:buFont typeface="Arial" pitchFamily="34" charset="0"/>
              <a:buChar char="•"/>
            </a:pPr>
            <a:r>
              <a:rPr lang="en-US" sz="2400" dirty="0" smtClean="0"/>
              <a:t>Leaders take decision but deal more kindly with subordinates and allow some flexibility and creativity</a:t>
            </a:r>
          </a:p>
          <a:p>
            <a:pPr marL="914400" lvl="1" indent="-457200" algn="just">
              <a:lnSpc>
                <a:spcPct val="150000"/>
              </a:lnSpc>
              <a:buFont typeface="Arial" pitchFamily="34" charset="0"/>
              <a:buChar char="•"/>
            </a:pPr>
            <a:r>
              <a:rPr lang="en-US" sz="2400" dirty="0" smtClean="0"/>
              <a:t>Low level of trust, limited upward communication opportunity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extBox 6"/>
          <p:cNvSpPr txBox="1"/>
          <p:nvPr/>
        </p:nvSpPr>
        <p:spPr>
          <a:xfrm>
            <a:off x="76200" y="1143000"/>
            <a:ext cx="8991600" cy="4955203"/>
          </a:xfrm>
          <a:prstGeom prst="rect">
            <a:avLst/>
          </a:prstGeom>
          <a:noFill/>
        </p:spPr>
        <p:txBody>
          <a:bodyPr wrap="square" rtlCol="0">
            <a:spAutoFit/>
          </a:bodyPr>
          <a:lstStyle/>
          <a:p>
            <a:pPr algn="just">
              <a:buFont typeface="Arial" pitchFamily="34" charset="0"/>
              <a:buChar char="•"/>
            </a:pPr>
            <a:r>
              <a:rPr lang="en-US" sz="2400" dirty="0" smtClean="0"/>
              <a:t> Delegating: </a:t>
            </a:r>
          </a:p>
          <a:p>
            <a:pPr algn="just"/>
            <a:r>
              <a:rPr lang="en-US" sz="2400" dirty="0" smtClean="0"/>
              <a:t>follower feels fully empowered, competent enough, highly committed, and motivated, </a:t>
            </a:r>
          </a:p>
          <a:p>
            <a:pPr algn="just"/>
            <a:endParaRPr lang="en-US" sz="2400" dirty="0" smtClean="0"/>
          </a:p>
          <a:p>
            <a:pPr algn="just"/>
            <a:r>
              <a:rPr lang="en-US" sz="2400" dirty="0" smtClean="0"/>
              <a:t>leader can now delegate tasks to the follower and observe with minimal follow up knowing that acceptable or even excellent results will be achieved, </a:t>
            </a:r>
          </a:p>
          <a:p>
            <a:pPr algn="just"/>
            <a:endParaRPr lang="en-US" sz="2400" dirty="0" smtClean="0"/>
          </a:p>
          <a:p>
            <a:pPr algn="just"/>
            <a:r>
              <a:rPr lang="en-US" sz="2400" dirty="0" smtClean="0"/>
              <a:t>low focus on tasks and relationships, </a:t>
            </a:r>
          </a:p>
          <a:p>
            <a:pPr algn="just"/>
            <a:endParaRPr lang="en-US" sz="2400" dirty="0" smtClean="0"/>
          </a:p>
          <a:p>
            <a:pPr algn="just"/>
            <a:r>
              <a:rPr lang="en-US" sz="2400" dirty="0" smtClean="0"/>
              <a:t>a continuous praise for outstanding performance must be given which makes followers feel good and motivated</a:t>
            </a:r>
          </a:p>
          <a:p>
            <a:pPr algn="just"/>
            <a:endParaRPr lang="en-US" sz="1400" dirty="0" smtClean="0"/>
          </a:p>
          <a:p>
            <a:pPr algn="just"/>
            <a:r>
              <a:rPr lang="en-US" sz="1400" dirty="0" smtClean="0"/>
              <a:t>(http://www.coconutshark.com/coconut-shark-blogs/leadership-telling-selling-participating-delegating)</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76400"/>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extBox 6"/>
          <p:cNvSpPr txBox="1"/>
          <p:nvPr/>
        </p:nvSpPr>
        <p:spPr>
          <a:xfrm>
            <a:off x="76200" y="1143000"/>
            <a:ext cx="8991600" cy="5450851"/>
          </a:xfrm>
          <a:prstGeom prst="rect">
            <a:avLst/>
          </a:prstGeom>
          <a:noFill/>
        </p:spPr>
        <p:txBody>
          <a:bodyPr wrap="square" rtlCol="0">
            <a:spAutoFit/>
          </a:bodyPr>
          <a:lstStyle/>
          <a:p>
            <a:pPr algn="just">
              <a:lnSpc>
                <a:spcPct val="150000"/>
              </a:lnSpc>
            </a:pPr>
            <a:r>
              <a:rPr lang="en-US" sz="2400" dirty="0" smtClean="0"/>
              <a:t>Advocates that success of leadership style depends upon the maturity of subordinates. Subordinates are those who can accept or reject the leader. “Maturity‟ not in terms of age, emotional stability or physique, but a desire, willingness or readiness and ability to tackle the task facing the group. The maturity levels can be:</a:t>
            </a:r>
          </a:p>
          <a:p>
            <a:pPr algn="just">
              <a:lnSpc>
                <a:spcPct val="150000"/>
              </a:lnSpc>
            </a:pPr>
            <a:r>
              <a:rPr lang="en-US" sz="2400" dirty="0" smtClean="0"/>
              <a:t>	M1 = Low readiness level</a:t>
            </a:r>
          </a:p>
          <a:p>
            <a:pPr algn="just">
              <a:lnSpc>
                <a:spcPct val="150000"/>
              </a:lnSpc>
            </a:pPr>
            <a:r>
              <a:rPr lang="en-US" sz="2400" dirty="0" smtClean="0"/>
              <a:t>	M2 = Moderate readiness level</a:t>
            </a:r>
          </a:p>
          <a:p>
            <a:pPr algn="just">
              <a:lnSpc>
                <a:spcPct val="150000"/>
              </a:lnSpc>
            </a:pPr>
            <a:r>
              <a:rPr lang="en-US" sz="2400" dirty="0" smtClean="0"/>
              <a:t>	M3 = High readiness level, and</a:t>
            </a:r>
          </a:p>
          <a:p>
            <a:pPr algn="just">
              <a:lnSpc>
                <a:spcPct val="150000"/>
              </a:lnSpc>
            </a:pPr>
            <a:r>
              <a:rPr lang="en-US" sz="2400" dirty="0" smtClean="0"/>
              <a:t>	M4 = Very high readiness level</a:t>
            </a:r>
          </a:p>
          <a:p>
            <a:pPr algn="just">
              <a:lnSpc>
                <a:spcPct val="150000"/>
              </a:lnSpc>
            </a:pP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extBox 6"/>
          <p:cNvSpPr txBox="1"/>
          <p:nvPr/>
        </p:nvSpPr>
        <p:spPr>
          <a:xfrm>
            <a:off x="76200" y="1647632"/>
            <a:ext cx="8991600" cy="3762568"/>
          </a:xfrm>
          <a:prstGeom prst="rect">
            <a:avLst/>
          </a:prstGeom>
          <a:noFill/>
        </p:spPr>
        <p:txBody>
          <a:bodyPr wrap="square" rtlCol="0">
            <a:spAutoFit/>
          </a:bodyPr>
          <a:lstStyle/>
          <a:p>
            <a:pPr marL="514350" indent="-514350" algn="just">
              <a:lnSpc>
                <a:spcPct val="150000"/>
              </a:lnSpc>
            </a:pPr>
            <a:r>
              <a:rPr lang="en-US" sz="2400" dirty="0" smtClean="0"/>
              <a:t>Conclusion (Leadership style and maturity level match):</a:t>
            </a:r>
          </a:p>
          <a:p>
            <a:pPr>
              <a:lnSpc>
                <a:spcPct val="150000"/>
              </a:lnSpc>
            </a:pPr>
            <a:endParaRPr lang="en-US" sz="1500" i="1" dirty="0" smtClean="0"/>
          </a:p>
          <a:p>
            <a:pPr>
              <a:lnSpc>
                <a:spcPct val="150000"/>
              </a:lnSpc>
            </a:pPr>
            <a:r>
              <a:rPr lang="en-US" sz="2400" i="1" dirty="0" smtClean="0"/>
              <a:t>Followers Maturity Level                      	Appropriate Leader Style</a:t>
            </a:r>
          </a:p>
          <a:p>
            <a:pPr>
              <a:lnSpc>
                <a:spcPct val="150000"/>
              </a:lnSpc>
            </a:pPr>
            <a:r>
              <a:rPr lang="en-US" sz="2400" dirty="0" smtClean="0"/>
              <a:t>M1 = Low readiness level 				Telling</a:t>
            </a:r>
          </a:p>
          <a:p>
            <a:pPr>
              <a:lnSpc>
                <a:spcPct val="150000"/>
              </a:lnSpc>
            </a:pPr>
            <a:r>
              <a:rPr lang="en-US" sz="2400" dirty="0" smtClean="0"/>
              <a:t>M2 = Moderate readiness level 			Selling</a:t>
            </a:r>
          </a:p>
          <a:p>
            <a:pPr>
              <a:lnSpc>
                <a:spcPct val="150000"/>
              </a:lnSpc>
            </a:pPr>
            <a:r>
              <a:rPr lang="en-US" sz="2400" dirty="0" smtClean="0"/>
              <a:t>M3 = High readiness level				Participating</a:t>
            </a:r>
          </a:p>
          <a:p>
            <a:pPr>
              <a:lnSpc>
                <a:spcPct val="150000"/>
              </a:lnSpc>
            </a:pPr>
            <a:r>
              <a:rPr lang="en-US" sz="2400" dirty="0" smtClean="0"/>
              <a:t>M4 = Very high readiness level 			Delegating</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9" name="Straight Arrow Connector 8"/>
          <p:cNvCxnSpPr/>
          <p:nvPr/>
        </p:nvCxnSpPr>
        <p:spPr>
          <a:xfrm>
            <a:off x="4419600" y="3466011"/>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19600" y="4014652"/>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19600" y="4558937"/>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9600" y="5092337"/>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extBox 6"/>
          <p:cNvSpPr txBox="1"/>
          <p:nvPr/>
        </p:nvSpPr>
        <p:spPr>
          <a:xfrm>
            <a:off x="76200" y="1721346"/>
            <a:ext cx="8991600" cy="3231654"/>
          </a:xfrm>
          <a:prstGeom prst="rect">
            <a:avLst/>
          </a:prstGeom>
          <a:noFill/>
        </p:spPr>
        <p:txBody>
          <a:bodyPr wrap="square" rtlCol="0">
            <a:spAutoFit/>
          </a:bodyPr>
          <a:lstStyle/>
          <a:p>
            <a:pPr marL="514350" indent="-514350" algn="just">
              <a:lnSpc>
                <a:spcPct val="150000"/>
              </a:lnSpc>
              <a:buFont typeface="+mj-lt"/>
              <a:buAutoNum type="romanLcPeriod" startAt="3"/>
            </a:pPr>
            <a:r>
              <a:rPr lang="en-US" sz="2400" dirty="0" smtClean="0"/>
              <a:t>Path-Goal Theory of Leadership</a:t>
            </a:r>
          </a:p>
          <a:p>
            <a:pPr algn="just"/>
            <a:r>
              <a:rPr lang="en-US" sz="2400" dirty="0" smtClean="0"/>
              <a:t>Assumptions:</a:t>
            </a:r>
          </a:p>
          <a:p>
            <a:pPr algn="just">
              <a:buFont typeface="Arial" pitchFamily="34" charset="0"/>
              <a:buChar char="•"/>
            </a:pPr>
            <a:r>
              <a:rPr lang="en-US" sz="2400" dirty="0" smtClean="0"/>
              <a:t> Leader complements his/her employees and compensates for their shortcomings</a:t>
            </a:r>
          </a:p>
          <a:p>
            <a:pPr algn="just"/>
            <a:endParaRPr lang="en-US" sz="2400" dirty="0" smtClean="0"/>
          </a:p>
          <a:p>
            <a:pPr algn="just">
              <a:buFont typeface="Arial" pitchFamily="34" charset="0"/>
              <a:buChar char="•"/>
            </a:pPr>
            <a:r>
              <a:rPr lang="en-US" sz="2400" dirty="0" smtClean="0"/>
              <a:t> There is one right way of achieving a goal and that the leader can see it and the follower cannot. This casts the leader as the knowing person and the follower as dependent.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extBox 6"/>
          <p:cNvSpPr txBox="1"/>
          <p:nvPr/>
        </p:nvSpPr>
        <p:spPr>
          <a:xfrm>
            <a:off x="76200" y="1600200"/>
            <a:ext cx="8991600" cy="3785652"/>
          </a:xfrm>
          <a:prstGeom prst="rect">
            <a:avLst/>
          </a:prstGeom>
          <a:noFill/>
        </p:spPr>
        <p:txBody>
          <a:bodyPr wrap="square" rtlCol="0">
            <a:spAutoFit/>
          </a:bodyPr>
          <a:lstStyle/>
          <a:p>
            <a:pPr algn="just"/>
            <a:r>
              <a:rPr lang="en-US" sz="2400" dirty="0" smtClean="0"/>
              <a:t>Base of the theory:</a:t>
            </a:r>
          </a:p>
          <a:p>
            <a:pPr algn="just">
              <a:buFont typeface="Arial" pitchFamily="34" charset="0"/>
              <a:buChar char="•"/>
            </a:pPr>
            <a:r>
              <a:rPr lang="en-US" sz="2400" dirty="0" smtClean="0"/>
              <a:t> It is a theory based on specifying a leader's style or behavior that best fits the employee and work environment in order to achieve a goal. The goal is to increase employees' motivation, empowerment, and satisfaction so they become productive members of the </a:t>
            </a:r>
            <a:r>
              <a:rPr lang="en-US" sz="2400" dirty="0" err="1" smtClean="0"/>
              <a:t>org</a:t>
            </a:r>
            <a:r>
              <a:rPr lang="en-US" sz="2400" u="sng" baseline="30000" dirty="0" err="1" smtClean="0"/>
              <a:t>n</a:t>
            </a:r>
            <a:endParaRPr lang="en-US" sz="2400" u="sng" baseline="30000" dirty="0" smtClean="0"/>
          </a:p>
          <a:p>
            <a:pPr algn="just"/>
            <a:endParaRPr lang="en-US" sz="2400" dirty="0" smtClean="0"/>
          </a:p>
          <a:p>
            <a:pPr algn="just">
              <a:buFont typeface="Arial" pitchFamily="34" charset="0"/>
              <a:buChar char="•"/>
            </a:pPr>
            <a:r>
              <a:rPr lang="en-US" sz="2400" dirty="0" smtClean="0"/>
              <a:t> It is a process in which leaders select specific behaviors that are best suited to the employees' needs and the working environment so that they may best guide the employees through their path in the obtainment of their daily work activities (goals)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extBox 6"/>
          <p:cNvSpPr txBox="1"/>
          <p:nvPr/>
        </p:nvSpPr>
        <p:spPr>
          <a:xfrm>
            <a:off x="76200" y="990600"/>
            <a:ext cx="8991600" cy="5262979"/>
          </a:xfrm>
          <a:prstGeom prst="rect">
            <a:avLst/>
          </a:prstGeom>
          <a:noFill/>
        </p:spPr>
        <p:txBody>
          <a:bodyPr wrap="square" rtlCol="0">
            <a:spAutoFit/>
          </a:bodyPr>
          <a:lstStyle/>
          <a:p>
            <a:pPr algn="just">
              <a:buFont typeface="Arial" pitchFamily="34" charset="0"/>
              <a:buChar char="•"/>
            </a:pPr>
            <a:r>
              <a:rPr lang="en-US" sz="2400" dirty="0" smtClean="0"/>
              <a:t> Overcoming obstacles is a special focus of path-goal theory. If an obstacle becomes too strong, then the leader needs to step in and help the employee select a path to work around it</a:t>
            </a:r>
          </a:p>
          <a:p>
            <a:pPr algn="just"/>
            <a:endParaRPr lang="en-US" sz="2400" dirty="0" smtClean="0"/>
          </a:p>
          <a:p>
            <a:pPr algn="just">
              <a:buFont typeface="Arial" pitchFamily="34" charset="0"/>
              <a:buChar char="•"/>
            </a:pPr>
            <a:r>
              <a:rPr lang="en-US" sz="2400" dirty="0" smtClean="0"/>
              <a:t> The theory suggests leaders choose a leadership behavior that correlates to the work being done and best fits needs of individual. </a:t>
            </a:r>
          </a:p>
          <a:p>
            <a:pPr algn="just"/>
            <a:endParaRPr lang="en-US" sz="2400" dirty="0" smtClean="0"/>
          </a:p>
          <a:p>
            <a:pPr algn="just">
              <a:buFont typeface="Arial" pitchFamily="34" charset="0"/>
              <a:buChar char="•"/>
            </a:pPr>
            <a:r>
              <a:rPr lang="en-US" sz="2400" dirty="0" smtClean="0"/>
              <a:t> As an effective leader, they attend to the needs of subordinates, set goals, determine path (outcome), and help provide support when obstacles arise in reaching goal accomplishment</a:t>
            </a:r>
          </a:p>
          <a:p>
            <a:pPr algn="just"/>
            <a:endParaRPr lang="en-US" sz="2400" dirty="0" smtClean="0"/>
          </a:p>
          <a:p>
            <a:pPr algn="just">
              <a:buFont typeface="Arial" pitchFamily="34" charset="0"/>
              <a:buChar char="•"/>
            </a:pPr>
            <a:r>
              <a:rPr lang="en-US" sz="2400" dirty="0" smtClean="0"/>
              <a:t> The theory provides ways for leaders to encourage and support their employees in achieving their goals.</a:t>
            </a:r>
          </a:p>
          <a:p>
            <a:pPr algn="just"/>
            <a:r>
              <a:rPr lang="en-US" sz="1400" dirty="0" smtClean="0"/>
              <a:t>https://www.toolshero.com/leadership/path-goal-theory-leadership/</a:t>
            </a: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extBox 6"/>
          <p:cNvSpPr txBox="1"/>
          <p:nvPr/>
        </p:nvSpPr>
        <p:spPr>
          <a:xfrm>
            <a:off x="76200" y="2286000"/>
            <a:ext cx="8991600" cy="2251065"/>
          </a:xfrm>
          <a:prstGeom prst="rect">
            <a:avLst/>
          </a:prstGeom>
          <a:noFill/>
        </p:spPr>
        <p:txBody>
          <a:bodyPr wrap="square" rtlCol="0">
            <a:spAutoFit/>
          </a:bodyPr>
          <a:lstStyle/>
          <a:p>
            <a:pPr>
              <a:lnSpc>
                <a:spcPct val="150000"/>
              </a:lnSpc>
            </a:pPr>
            <a:r>
              <a:rPr lang="en-US" sz="2400" dirty="0" smtClean="0"/>
              <a:t>In particular, leaders:</a:t>
            </a:r>
          </a:p>
          <a:p>
            <a:pPr>
              <a:lnSpc>
                <a:spcPct val="150000"/>
              </a:lnSpc>
            </a:pPr>
            <a:r>
              <a:rPr lang="en-US" sz="2400" dirty="0" smtClean="0"/>
              <a:t>	Clarify the path so subordinates know which way to go.</a:t>
            </a:r>
          </a:p>
          <a:p>
            <a:pPr>
              <a:lnSpc>
                <a:spcPct val="150000"/>
              </a:lnSpc>
            </a:pPr>
            <a:r>
              <a:rPr lang="en-US" sz="2400" dirty="0" smtClean="0"/>
              <a:t>	Remove roadblocks that are stopping them going there.</a:t>
            </a:r>
          </a:p>
          <a:p>
            <a:pPr>
              <a:lnSpc>
                <a:spcPct val="150000"/>
              </a:lnSpc>
            </a:pPr>
            <a:r>
              <a:rPr lang="en-US" sz="2400" dirty="0" smtClean="0"/>
              <a:t>	Increasing the rewards along the route.</a:t>
            </a:r>
            <a:endParaRPr lang="en-US" sz="2400"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extBox 6"/>
          <p:cNvSpPr txBox="1"/>
          <p:nvPr/>
        </p:nvSpPr>
        <p:spPr>
          <a:xfrm>
            <a:off x="76200" y="1006019"/>
            <a:ext cx="8991600" cy="4524315"/>
          </a:xfrm>
          <a:prstGeom prst="rect">
            <a:avLst/>
          </a:prstGeom>
          <a:noFill/>
        </p:spPr>
        <p:txBody>
          <a:bodyPr wrap="square" rtlCol="0">
            <a:spAutoFit/>
          </a:bodyPr>
          <a:lstStyle/>
          <a:p>
            <a:pPr algn="ctr"/>
            <a:r>
              <a:rPr lang="en-US" sz="2400" dirty="0" smtClean="0"/>
              <a:t>Leaders’ behavior or styles:</a:t>
            </a:r>
          </a:p>
          <a:p>
            <a:pPr algn="just">
              <a:buFont typeface="Arial" pitchFamily="34" charset="0"/>
              <a:buChar char="•"/>
            </a:pPr>
            <a:r>
              <a:rPr lang="en-US" sz="2400" dirty="0" smtClean="0"/>
              <a:t> Directive Style: </a:t>
            </a:r>
          </a:p>
          <a:p>
            <a:pPr algn="just"/>
            <a:r>
              <a:rPr lang="en-US" sz="2400" dirty="0" smtClean="0"/>
              <a:t>Similar to initiating structure concept described by Ohio State Studies and telling style described by Hersey and Blanchard’s studies, </a:t>
            </a:r>
          </a:p>
          <a:p>
            <a:pPr algn="just"/>
            <a:endParaRPr lang="en-US" sz="2400" dirty="0" smtClean="0"/>
          </a:p>
          <a:p>
            <a:pPr algn="just"/>
            <a:r>
              <a:rPr lang="en-US" sz="2400" dirty="0" smtClean="0"/>
              <a:t>Leader gives psychological support to followers by giving instructions on their task, including what is expected of them, how it is to be done, and the timeline for when it should be completed</a:t>
            </a:r>
          </a:p>
          <a:p>
            <a:pPr algn="just"/>
            <a:endParaRPr lang="en-US" sz="2400" dirty="0" smtClean="0"/>
          </a:p>
          <a:p>
            <a:pPr algn="just"/>
            <a:r>
              <a:rPr lang="en-US" sz="2400" dirty="0" smtClean="0"/>
              <a:t>Leader sets clear standard of performance and makes the rules and regulations clear to followers</a:t>
            </a:r>
            <a:endParaRPr lang="en-US"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extBox 6"/>
          <p:cNvSpPr txBox="1"/>
          <p:nvPr/>
        </p:nvSpPr>
        <p:spPr>
          <a:xfrm>
            <a:off x="76200" y="1548348"/>
            <a:ext cx="8991600" cy="3785652"/>
          </a:xfrm>
          <a:prstGeom prst="rect">
            <a:avLst/>
          </a:prstGeom>
          <a:noFill/>
        </p:spPr>
        <p:txBody>
          <a:bodyPr wrap="square" rtlCol="0">
            <a:spAutoFit/>
          </a:bodyPr>
          <a:lstStyle/>
          <a:p>
            <a:pPr algn="just">
              <a:buFont typeface="Arial" pitchFamily="34" charset="0"/>
              <a:buChar char="•"/>
            </a:pPr>
            <a:r>
              <a:rPr lang="en-US" sz="2400" dirty="0" smtClean="0"/>
              <a:t> Supportive style: </a:t>
            </a:r>
          </a:p>
          <a:p>
            <a:pPr algn="just"/>
            <a:r>
              <a:rPr lang="en-US" sz="2400" dirty="0" smtClean="0"/>
              <a:t>Similar to consideration concept described by Ohio State Studies</a:t>
            </a:r>
          </a:p>
          <a:p>
            <a:pPr algn="just"/>
            <a:endParaRPr lang="en-US" sz="2400" dirty="0" smtClean="0"/>
          </a:p>
          <a:p>
            <a:pPr algn="just"/>
            <a:r>
              <a:rPr lang="en-US" sz="2400" dirty="0" smtClean="0"/>
              <a:t>Leader demonstrates friendly behavior, includes attending to the well-being and satisfying individual/human needs</a:t>
            </a:r>
          </a:p>
          <a:p>
            <a:pPr algn="just"/>
            <a:endParaRPr lang="en-US" sz="2400" dirty="0" smtClean="0"/>
          </a:p>
          <a:p>
            <a:pPr algn="just"/>
            <a:r>
              <a:rPr lang="en-US" sz="2400" dirty="0" smtClean="0"/>
              <a:t>Leader goes out of her/his way to make work pleasant for followers</a:t>
            </a:r>
          </a:p>
          <a:p>
            <a:pPr algn="just"/>
            <a:endParaRPr lang="en-US" sz="2400" dirty="0" smtClean="0"/>
          </a:p>
          <a:p>
            <a:pPr algn="just"/>
            <a:r>
              <a:rPr lang="en-US" sz="2400" dirty="0" smtClean="0"/>
              <a:t>Leader treats followers as fairly and gives them respect for their status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extBox 6"/>
          <p:cNvSpPr txBox="1"/>
          <p:nvPr/>
        </p:nvSpPr>
        <p:spPr>
          <a:xfrm>
            <a:off x="152400" y="1828800"/>
            <a:ext cx="8991600" cy="3416320"/>
          </a:xfrm>
          <a:prstGeom prst="rect">
            <a:avLst/>
          </a:prstGeom>
          <a:noFill/>
        </p:spPr>
        <p:txBody>
          <a:bodyPr wrap="square" rtlCol="0">
            <a:spAutoFit/>
          </a:bodyPr>
          <a:lstStyle/>
          <a:p>
            <a:pPr algn="just">
              <a:buFont typeface="Arial" pitchFamily="34" charset="0"/>
              <a:buChar char="•"/>
            </a:pPr>
            <a:r>
              <a:rPr lang="en-US" sz="2400" dirty="0" smtClean="0"/>
              <a:t> Participative style: </a:t>
            </a:r>
          </a:p>
          <a:p>
            <a:pPr algn="just"/>
            <a:r>
              <a:rPr lang="en-US" sz="2400" dirty="0" smtClean="0"/>
              <a:t>Similar to consideration concept described by Ohio State Studies</a:t>
            </a:r>
          </a:p>
          <a:p>
            <a:pPr algn="just"/>
            <a:endParaRPr lang="en-US" sz="2400" dirty="0" smtClean="0"/>
          </a:p>
          <a:p>
            <a:pPr algn="just"/>
            <a:r>
              <a:rPr lang="en-US" sz="2400" dirty="0" smtClean="0"/>
              <a:t>Leader encourages followers to participate in decision making, consults with them, obtains their ideas and opinions, and integrates their suggestions into the decisions about how the group or organization will proceed</a:t>
            </a:r>
          </a:p>
          <a:p>
            <a:pPr algn="just"/>
            <a:endParaRPr lang="en-US" sz="2400" dirty="0" smtClean="0"/>
          </a:p>
          <a:p>
            <a:pPr algn="just"/>
            <a:r>
              <a:rPr lang="en-US" sz="2400" dirty="0" smtClean="0"/>
              <a:t>The decision is taken by leader him/herself</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extBox 6"/>
          <p:cNvSpPr txBox="1"/>
          <p:nvPr/>
        </p:nvSpPr>
        <p:spPr>
          <a:xfrm>
            <a:off x="76200" y="990600"/>
            <a:ext cx="8991600" cy="5632311"/>
          </a:xfrm>
          <a:prstGeom prst="rect">
            <a:avLst/>
          </a:prstGeom>
          <a:noFill/>
        </p:spPr>
        <p:txBody>
          <a:bodyPr wrap="square" rtlCol="0">
            <a:spAutoFit/>
          </a:bodyPr>
          <a:lstStyle/>
          <a:p>
            <a:pPr marL="457200" indent="-457200" algn="just">
              <a:lnSpc>
                <a:spcPct val="150000"/>
              </a:lnSpc>
            </a:pPr>
            <a:r>
              <a:rPr lang="en-US" sz="2400" dirty="0" smtClean="0"/>
              <a:t>C.   Participative/Democratic/Consultative Style (Group-centered)</a:t>
            </a:r>
          </a:p>
          <a:p>
            <a:pPr marL="914400" lvl="1" indent="-457200" algn="just">
              <a:lnSpc>
                <a:spcPct val="150000"/>
              </a:lnSpc>
              <a:buFont typeface="Arial" pitchFamily="34" charset="0"/>
              <a:buChar char="•"/>
            </a:pPr>
            <a:r>
              <a:rPr lang="en-US" sz="2400" dirty="0" smtClean="0"/>
              <a:t>Leaders lead by persuasion (advice, influence) and examples</a:t>
            </a:r>
          </a:p>
          <a:p>
            <a:pPr marL="914400" lvl="1" indent="-457200" algn="just">
              <a:lnSpc>
                <a:spcPct val="150000"/>
              </a:lnSpc>
              <a:buFont typeface="Arial" pitchFamily="34" charset="0"/>
              <a:buChar char="•"/>
            </a:pPr>
            <a:r>
              <a:rPr lang="en-US" sz="2400" dirty="0" smtClean="0"/>
              <a:t>Subordinates are participated in decision making, their ideas and opinions are sought before setting goals</a:t>
            </a:r>
          </a:p>
          <a:p>
            <a:pPr marL="914400" lvl="1" indent="-457200" algn="just">
              <a:lnSpc>
                <a:spcPct val="150000"/>
              </a:lnSpc>
              <a:buFont typeface="Arial" pitchFamily="34" charset="0"/>
              <a:buChar char="•"/>
            </a:pPr>
            <a:r>
              <a:rPr lang="en-US" sz="2400" dirty="0" smtClean="0"/>
              <a:t>Subordinates feel encouraged, get an opportunity to demonstrate and develop their abilities</a:t>
            </a:r>
          </a:p>
          <a:p>
            <a:pPr marL="914400" lvl="1" indent="-457200" algn="just">
              <a:lnSpc>
                <a:spcPct val="150000"/>
              </a:lnSpc>
              <a:buFont typeface="Arial" pitchFamily="34" charset="0"/>
              <a:buChar char="•"/>
            </a:pPr>
            <a:r>
              <a:rPr lang="en-US" sz="2400" dirty="0" smtClean="0"/>
              <a:t>Leaders share information freely and encourage discussion, rely on rewards than punishment</a:t>
            </a:r>
          </a:p>
          <a:p>
            <a:pPr marL="914400" lvl="1" indent="-457200" algn="just">
              <a:lnSpc>
                <a:spcPct val="150000"/>
              </a:lnSpc>
              <a:buFont typeface="Arial" pitchFamily="34" charset="0"/>
              <a:buChar char="•"/>
            </a:pPr>
            <a:r>
              <a:rPr lang="en-US" sz="2400" dirty="0" smtClean="0"/>
              <a:t>Trust and two-way communication is possible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extBox 6"/>
          <p:cNvSpPr txBox="1"/>
          <p:nvPr/>
        </p:nvSpPr>
        <p:spPr>
          <a:xfrm>
            <a:off x="76200" y="1524000"/>
            <a:ext cx="8991600" cy="4154984"/>
          </a:xfrm>
          <a:prstGeom prst="rect">
            <a:avLst/>
          </a:prstGeom>
          <a:noFill/>
        </p:spPr>
        <p:txBody>
          <a:bodyPr wrap="square" rtlCol="0">
            <a:spAutoFit/>
          </a:bodyPr>
          <a:lstStyle/>
          <a:p>
            <a:pPr algn="just">
              <a:buFont typeface="Arial" pitchFamily="34" charset="0"/>
              <a:buChar char="•"/>
            </a:pPr>
            <a:r>
              <a:rPr lang="en-US" sz="2400" dirty="0" smtClean="0"/>
              <a:t> Achievement-oriented style: </a:t>
            </a:r>
          </a:p>
          <a:p>
            <a:pPr algn="just"/>
            <a:r>
              <a:rPr lang="en-US" sz="2400" dirty="0" smtClean="0"/>
              <a:t>Similar to consideration concept described by Ohio State Studies</a:t>
            </a:r>
          </a:p>
          <a:p>
            <a:pPr algn="just"/>
            <a:endParaRPr lang="en-US" sz="2400" dirty="0" smtClean="0"/>
          </a:p>
          <a:p>
            <a:pPr algn="just"/>
            <a:r>
              <a:rPr lang="en-US" sz="2400" dirty="0" smtClean="0"/>
              <a:t>Leader challenges followers to perform work at the highest level possible</a:t>
            </a:r>
          </a:p>
          <a:p>
            <a:pPr algn="just"/>
            <a:endParaRPr lang="en-US" sz="2400" dirty="0" smtClean="0"/>
          </a:p>
          <a:p>
            <a:pPr algn="just"/>
            <a:r>
              <a:rPr lang="en-US" sz="2400" dirty="0" smtClean="0"/>
              <a:t>Leader establishes a high standard of excellence for followers and seeks continuous improvement</a:t>
            </a:r>
          </a:p>
          <a:p>
            <a:pPr algn="just"/>
            <a:endParaRPr lang="en-US" sz="2400" dirty="0" smtClean="0"/>
          </a:p>
          <a:p>
            <a:pPr algn="just"/>
            <a:r>
              <a:rPr lang="en-US" sz="2400" dirty="0" smtClean="0"/>
              <a:t>Leader shows a high degree of confidence that followers are capable of accomplishing challenging roles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extBox 6"/>
          <p:cNvSpPr txBox="1"/>
          <p:nvPr/>
        </p:nvSpPr>
        <p:spPr>
          <a:xfrm>
            <a:off x="76200" y="1143000"/>
            <a:ext cx="8991600" cy="4893647"/>
          </a:xfrm>
          <a:prstGeom prst="rect">
            <a:avLst/>
          </a:prstGeom>
          <a:noFill/>
        </p:spPr>
        <p:txBody>
          <a:bodyPr wrap="square" rtlCol="0">
            <a:spAutoFit/>
          </a:bodyPr>
          <a:lstStyle/>
          <a:p>
            <a:pPr algn="ctr"/>
            <a:r>
              <a:rPr lang="en-US" sz="2400" dirty="0" smtClean="0"/>
              <a:t>Situational Variables</a:t>
            </a:r>
          </a:p>
          <a:p>
            <a:pPr algn="just"/>
            <a:r>
              <a:rPr lang="en-US" sz="2400" dirty="0" err="1" smtClean="0"/>
              <a:t>i</a:t>
            </a:r>
            <a:r>
              <a:rPr lang="en-US" sz="2400" dirty="0" smtClean="0"/>
              <a:t>. Employee Characteristics: Employees interpret their leader’s behavior based on their needs, such as the degree of structure they need, affiliation, perceived level of ability, and desire for control.</a:t>
            </a:r>
          </a:p>
          <a:p>
            <a:pPr algn="just"/>
            <a:endParaRPr lang="en-US" sz="2400" dirty="0" smtClean="0"/>
          </a:p>
          <a:p>
            <a:pPr algn="just"/>
            <a:r>
              <a:rPr lang="en-US" sz="2400" dirty="0" smtClean="0"/>
              <a:t>Example: If a leader provides more structure than what they need, they become less motivated and thus the leader needs to understand employees so as to know how to best motivate them.</a:t>
            </a:r>
          </a:p>
          <a:p>
            <a:pPr algn="just"/>
            <a:endParaRPr lang="en-US" sz="2400" dirty="0" smtClean="0"/>
          </a:p>
          <a:p>
            <a:pPr algn="just"/>
            <a:r>
              <a:rPr lang="en-US" sz="2400" dirty="0" smtClean="0"/>
              <a:t>Employee characteristics are;</a:t>
            </a:r>
          </a:p>
          <a:p>
            <a:pPr algn="just"/>
            <a:r>
              <a:rPr lang="en-US" sz="2400" dirty="0" smtClean="0"/>
              <a:t>	Locus of control</a:t>
            </a:r>
          </a:p>
          <a:p>
            <a:pPr algn="just"/>
            <a:r>
              <a:rPr lang="en-US" sz="2400" dirty="0" smtClean="0"/>
              <a:t>	Experience</a:t>
            </a:r>
          </a:p>
          <a:p>
            <a:pPr algn="just"/>
            <a:r>
              <a:rPr lang="en-US" sz="2400" dirty="0" smtClean="0"/>
              <a:t>	Perceived ability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extBox 6"/>
          <p:cNvSpPr txBox="1"/>
          <p:nvPr/>
        </p:nvSpPr>
        <p:spPr>
          <a:xfrm>
            <a:off x="76200" y="914400"/>
            <a:ext cx="8991600" cy="6001643"/>
          </a:xfrm>
          <a:prstGeom prst="rect">
            <a:avLst/>
          </a:prstGeom>
          <a:noFill/>
        </p:spPr>
        <p:txBody>
          <a:bodyPr wrap="square" rtlCol="0">
            <a:spAutoFit/>
          </a:bodyPr>
          <a:lstStyle/>
          <a:p>
            <a:pPr algn="just"/>
            <a:r>
              <a:rPr lang="en-US" sz="2400" dirty="0" smtClean="0"/>
              <a:t>ii. Task and Environmental Characteristics: Some of the more difficult task characteristics that often arise and the leader should be aware of are:</a:t>
            </a:r>
          </a:p>
          <a:p>
            <a:pPr algn="just">
              <a:buFont typeface="Arial" pitchFamily="34" charset="0"/>
              <a:buChar char="•"/>
            </a:pPr>
            <a:r>
              <a:rPr lang="en-US" sz="2400" dirty="0" smtClean="0"/>
              <a:t> Design of the task: The design of the task might call for the leader's support. For example, if the task is ambiguous, then the leader might have to give it more structure or an extremely difficult task might call for leader support.</a:t>
            </a:r>
          </a:p>
          <a:p>
            <a:pPr algn="just"/>
            <a:r>
              <a:rPr lang="en-US" sz="2400" dirty="0" smtClean="0"/>
              <a:t> </a:t>
            </a:r>
          </a:p>
          <a:p>
            <a:pPr algn="just">
              <a:buFont typeface="Arial" pitchFamily="34" charset="0"/>
              <a:buChar char="•"/>
            </a:pPr>
            <a:r>
              <a:rPr lang="en-US" sz="2400" dirty="0" smtClean="0"/>
              <a:t> Formal authority system: Depending upon the task authority, the leader can provide clear goals and/or give the employee some or all control.</a:t>
            </a:r>
          </a:p>
          <a:p>
            <a:pPr algn="just"/>
            <a:endParaRPr lang="en-US" sz="2400" dirty="0" smtClean="0"/>
          </a:p>
          <a:p>
            <a:pPr algn="just">
              <a:buFont typeface="Arial" pitchFamily="34" charset="0"/>
              <a:buChar char="•"/>
            </a:pPr>
            <a:r>
              <a:rPr lang="en-US" sz="2400" dirty="0" smtClean="0"/>
              <a:t> Work group: If the team is non-supportive, then the leader needs to be cohesive that provides comradeship, enthusiasm, and devotion to all team members.</a:t>
            </a:r>
          </a:p>
          <a:p>
            <a:pPr algn="just"/>
            <a:r>
              <a:rPr lang="en-US" sz="1400" dirty="0" smtClean="0"/>
              <a:t>http://www.nwlink.com/~donclark/leader/lead_path_goal.html</a:t>
            </a:r>
            <a:endParaRPr lang="en-US" sz="1400"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026" name="Object 2"/>
          <p:cNvGraphicFramePr>
            <a:graphicFrameLocks noChangeAspect="1"/>
          </p:cNvGraphicFramePr>
          <p:nvPr/>
        </p:nvGraphicFramePr>
        <p:xfrm>
          <a:off x="0" y="-35415"/>
          <a:ext cx="9144000" cy="6893415"/>
        </p:xfrm>
        <a:graphic>
          <a:graphicData uri="http://schemas.openxmlformats.org/presentationml/2006/ole">
            <p:oleObj spid="_x0000_s3074" name="Image" r:id="rId4" imgW="6349206" imgH="6184127" progId="Photoshop.Image.8">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6" name="AutoShape 2" descr="https://www.toolshero.com/wp-content/uploads/2018/03/path-goal-theory-leadership-model-toolsHero.jpg"/>
          <p:cNvSpPr>
            <a:spLocks noChangeAspect="1" noChangeArrowheads="1"/>
          </p:cNvSpPr>
          <p:nvPr/>
        </p:nvSpPr>
        <p:spPr bwMode="auto">
          <a:xfrm>
            <a:off x="155575" y="-2903538"/>
            <a:ext cx="8058150" cy="60483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7" name="Picture 3" descr="C:\Documents and Settings\user\Desktop\path-goal-theory-leadership-model-toolsHero.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extBox 6"/>
          <p:cNvSpPr txBox="1"/>
          <p:nvPr/>
        </p:nvSpPr>
        <p:spPr>
          <a:xfrm>
            <a:off x="76200" y="1447800"/>
            <a:ext cx="8991600" cy="3416320"/>
          </a:xfrm>
          <a:prstGeom prst="rect">
            <a:avLst/>
          </a:prstGeom>
          <a:noFill/>
        </p:spPr>
        <p:txBody>
          <a:bodyPr wrap="square" rtlCol="0">
            <a:spAutoFit/>
          </a:bodyPr>
          <a:lstStyle/>
          <a:p>
            <a:pPr algn="ctr">
              <a:lnSpc>
                <a:spcPct val="150000"/>
              </a:lnSpc>
            </a:pPr>
            <a:r>
              <a:rPr lang="en-US" sz="2400" dirty="0" smtClean="0"/>
              <a:t>Conclusion</a:t>
            </a:r>
          </a:p>
          <a:p>
            <a:pPr algn="ctr">
              <a:lnSpc>
                <a:spcPct val="150000"/>
              </a:lnSpc>
            </a:pPr>
            <a:endParaRPr lang="en-US" sz="2400" dirty="0" smtClean="0"/>
          </a:p>
          <a:p>
            <a:pPr algn="just">
              <a:lnSpc>
                <a:spcPct val="150000"/>
              </a:lnSpc>
            </a:pPr>
            <a:r>
              <a:rPr lang="en-US" sz="2400" dirty="0" smtClean="0"/>
              <a:t>The independent variables of Path-Goal Theory are the leaders' behavior, thus the path–goal theory assumes that people (leaders) are flexible in that they can change their behavior or style, depending upon the situation.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6" name="AutoShape 2" descr="https://www.toolshero.com/wp-content/uploads/2018/03/path-goal-theory-leadership-model-toolsHero.jpg"/>
          <p:cNvSpPr>
            <a:spLocks noChangeAspect="1" noChangeArrowheads="1"/>
          </p:cNvSpPr>
          <p:nvPr/>
        </p:nvSpPr>
        <p:spPr bwMode="auto">
          <a:xfrm>
            <a:off x="155575" y="-2903538"/>
            <a:ext cx="8058150" cy="60483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extBox 6"/>
          <p:cNvSpPr txBox="1"/>
          <p:nvPr/>
        </p:nvSpPr>
        <p:spPr>
          <a:xfrm>
            <a:off x="76200" y="762000"/>
            <a:ext cx="8991600" cy="5632311"/>
          </a:xfrm>
          <a:prstGeom prst="rect">
            <a:avLst/>
          </a:prstGeom>
          <a:noFill/>
        </p:spPr>
        <p:txBody>
          <a:bodyPr wrap="square" rtlCol="0">
            <a:spAutoFit/>
          </a:bodyPr>
          <a:lstStyle/>
          <a:p>
            <a:pPr algn="ctr"/>
            <a:r>
              <a:rPr lang="en-US" sz="2400" dirty="0" smtClean="0"/>
              <a:t>Leaders’ Behavior and Situation Variables</a:t>
            </a:r>
          </a:p>
          <a:p>
            <a:pPr marL="514350" indent="-514350" algn="just">
              <a:buFont typeface="+mj-lt"/>
              <a:buAutoNum type="alphaLcPeriod"/>
            </a:pPr>
            <a:r>
              <a:rPr lang="en-US" sz="2400" dirty="0" smtClean="0"/>
              <a:t>Directive behavior: for individuals that are dogmatic and authoritarian due to ambiguous tasks, it would provide guidance and psychological structure for individuals</a:t>
            </a:r>
          </a:p>
          <a:p>
            <a:pPr marL="514350" indent="-514350" algn="just">
              <a:buFont typeface="+mj-lt"/>
              <a:buAutoNum type="alphaLcPeriod"/>
            </a:pPr>
            <a:endParaRPr lang="en-US" sz="2400" dirty="0" smtClean="0"/>
          </a:p>
          <a:p>
            <a:pPr marL="514350" indent="-514350" algn="just">
              <a:buFont typeface="+mj-lt"/>
              <a:buAutoNum type="alphaLcPeriod"/>
            </a:pPr>
            <a:r>
              <a:rPr lang="en-US" sz="2400" dirty="0" smtClean="0"/>
              <a:t>Supportive behavior: for an individual completing a job that is unsatisfying or frustrating, it would provide positive effect on individual satisfaction</a:t>
            </a:r>
          </a:p>
          <a:p>
            <a:pPr marL="514350" indent="-514350" algn="just">
              <a:buFont typeface="+mj-lt"/>
              <a:buAutoNum type="alphaLcPeriod"/>
            </a:pPr>
            <a:endParaRPr lang="en-US" sz="2400" dirty="0" smtClean="0"/>
          </a:p>
          <a:p>
            <a:pPr marL="514350" indent="-514350" algn="just">
              <a:buFont typeface="+mj-lt"/>
              <a:buAutoNum type="alphaLcPeriod"/>
            </a:pPr>
            <a:r>
              <a:rPr lang="en-US" sz="2400" dirty="0" smtClean="0"/>
              <a:t>Participative behavior: for individuals in a frustrating or ambiguous task, by providing participative support would give the individual clarity and path for meeting goals</a:t>
            </a:r>
          </a:p>
          <a:p>
            <a:pPr marL="514350" indent="-514350" algn="just">
              <a:buFont typeface="+mj-lt"/>
              <a:buAutoNum type="alphaLcPeriod"/>
            </a:pPr>
            <a:endParaRPr lang="en-US" sz="2400" dirty="0" smtClean="0"/>
          </a:p>
          <a:p>
            <a:pPr marL="514350" indent="-514350" algn="just">
              <a:buFont typeface="+mj-lt"/>
              <a:buAutoNum type="alphaLcPeriod"/>
            </a:pPr>
            <a:r>
              <a:rPr lang="en-US" sz="2400" dirty="0" smtClean="0"/>
              <a:t>Achievement-oriented behavior: for individuals in repetitive tasks, by challenging the individual to achieve high standards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extBox 6"/>
          <p:cNvSpPr txBox="1"/>
          <p:nvPr/>
        </p:nvSpPr>
        <p:spPr>
          <a:xfrm>
            <a:off x="76200" y="2944328"/>
            <a:ext cx="8991600" cy="784830"/>
          </a:xfrm>
          <a:prstGeom prst="rect">
            <a:avLst/>
          </a:prstGeom>
          <a:noFill/>
        </p:spPr>
        <p:txBody>
          <a:bodyPr wrap="square" rtlCol="0">
            <a:spAutoFit/>
          </a:bodyPr>
          <a:lstStyle/>
          <a:p>
            <a:pPr marL="514350" indent="-514350" algn="ctr">
              <a:lnSpc>
                <a:spcPct val="150000"/>
              </a:lnSpc>
            </a:pPr>
            <a:r>
              <a:rPr lang="en-US" sz="3000" dirty="0" smtClean="0"/>
              <a:t>D. Autocratic VS Participative Leadership</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37012" y="2381071"/>
            <a:ext cx="9181011" cy="1754326"/>
          </a:xfrm>
          <a:prstGeom prst="rect">
            <a:avLst/>
          </a:prstGeom>
          <a:noFill/>
        </p:spPr>
        <p:txBody>
          <a:bodyPr wrap="square" rtlCol="0">
            <a:spAutoFit/>
          </a:bodyPr>
          <a:lstStyle/>
          <a:p>
            <a:pPr algn="just">
              <a:lnSpc>
                <a:spcPct val="150000"/>
              </a:lnSpc>
              <a:buFont typeface="Arial" pitchFamily="34" charset="0"/>
              <a:buChar char="•"/>
            </a:pPr>
            <a:r>
              <a:rPr lang="en-US" sz="2400" dirty="0" smtClean="0"/>
              <a:t> Propounded by </a:t>
            </a:r>
            <a:r>
              <a:rPr lang="de-DE" sz="2400" dirty="0" smtClean="0"/>
              <a:t>Tannenbaum and Schmidt (1986)</a:t>
            </a:r>
          </a:p>
          <a:p>
            <a:pPr algn="just">
              <a:lnSpc>
                <a:spcPct val="150000"/>
              </a:lnSpc>
              <a:buFont typeface="Arial" pitchFamily="34" charset="0"/>
              <a:buChar char="•"/>
            </a:pPr>
            <a:r>
              <a:rPr lang="de-DE" sz="2400" dirty="0" smtClean="0"/>
              <a:t> The theory advocates for autocratic and participative concepts of leadership with seven continnum styles</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0" y="76200"/>
          <a:ext cx="9144002" cy="6705600"/>
        </p:xfrm>
        <a:graphic>
          <a:graphicData uri="http://schemas.openxmlformats.org/drawingml/2006/table">
            <a:tbl>
              <a:tblPr firstRow="1" bandRow="1">
                <a:tableStyleId>{5C22544A-7EE6-4342-B048-85BDC9FD1C3A}</a:tableStyleId>
              </a:tblPr>
              <a:tblGrid>
                <a:gridCol w="1447800"/>
                <a:gridCol w="1295400"/>
                <a:gridCol w="1175658"/>
                <a:gridCol w="1306286"/>
                <a:gridCol w="1306286"/>
                <a:gridCol w="1306286"/>
                <a:gridCol w="1306286"/>
              </a:tblGrid>
              <a:tr h="1027008">
                <a:tc gridSpan="7">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678592">
                <a:tc>
                  <a:txBody>
                    <a:bodyPr/>
                    <a:lstStyle/>
                    <a:p>
                      <a:pPr algn="ctr"/>
                      <a:r>
                        <a:rPr lang="en-US" dirty="0" smtClean="0"/>
                        <a:t>1</a:t>
                      </a:r>
                    </a:p>
                    <a:p>
                      <a:r>
                        <a:rPr lang="en-US" dirty="0" smtClean="0"/>
                        <a:t>Leader makes decision</a:t>
                      </a:r>
                      <a:r>
                        <a:rPr lang="en-US" baseline="0" dirty="0" smtClean="0"/>
                        <a:t> &amp; announces it to followers individually or in a group without discussion (it could also be in writing)</a:t>
                      </a:r>
                    </a:p>
                    <a:p>
                      <a:endParaRPr lang="en-US" baseline="0" dirty="0" smtClean="0"/>
                    </a:p>
                    <a:p>
                      <a:endParaRPr lang="en-US" dirty="0"/>
                    </a:p>
                  </a:txBody>
                  <a:tcPr/>
                </a:tc>
                <a:tc>
                  <a:txBody>
                    <a:bodyPr/>
                    <a:lstStyle/>
                    <a:p>
                      <a:pPr algn="ctr"/>
                      <a:r>
                        <a:rPr lang="en-US" dirty="0" smtClean="0"/>
                        <a:t>2</a:t>
                      </a:r>
                    </a:p>
                    <a:p>
                      <a:r>
                        <a:rPr lang="en-US" dirty="0" smtClean="0"/>
                        <a:t>Leader makes</a:t>
                      </a:r>
                      <a:r>
                        <a:rPr lang="en-US" baseline="0" dirty="0" smtClean="0"/>
                        <a:t> decision and sells it to followers by explaining why it is a good idea (it could also be in writing)</a:t>
                      </a:r>
                    </a:p>
                    <a:p>
                      <a:endParaRPr lang="en-US" baseline="0" dirty="0" smtClean="0"/>
                    </a:p>
                    <a:p>
                      <a:endParaRPr lang="en-US" baseline="0" dirty="0" smtClean="0"/>
                    </a:p>
                    <a:p>
                      <a:endParaRPr lang="en-US" baseline="0" dirty="0" smtClean="0"/>
                    </a:p>
                    <a:p>
                      <a:endParaRPr lang="en-US" dirty="0"/>
                    </a:p>
                  </a:txBody>
                  <a:tcPr/>
                </a:tc>
                <a:tc>
                  <a:txBody>
                    <a:bodyPr/>
                    <a:lstStyle/>
                    <a:p>
                      <a:pPr algn="ctr"/>
                      <a:r>
                        <a:rPr lang="en-US" dirty="0" smtClean="0"/>
                        <a:t>3</a:t>
                      </a:r>
                    </a:p>
                    <a:p>
                      <a:r>
                        <a:rPr lang="en-US" dirty="0" smtClean="0"/>
                        <a:t>Leader presents</a:t>
                      </a:r>
                      <a:r>
                        <a:rPr lang="en-US" baseline="0" dirty="0" smtClean="0"/>
                        <a:t> ideas and invites followers’ questions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pPr algn="ctr"/>
                      <a:endParaRPr lang="en-US" sz="1200" b="1" dirty="0"/>
                    </a:p>
                  </a:txBody>
                  <a:tcPr/>
                </a:tc>
                <a:tc>
                  <a:txBody>
                    <a:bodyPr/>
                    <a:lstStyle/>
                    <a:p>
                      <a:pPr algn="ctr"/>
                      <a:r>
                        <a:rPr lang="en-US" dirty="0" smtClean="0"/>
                        <a:t>4</a:t>
                      </a:r>
                    </a:p>
                    <a:p>
                      <a:r>
                        <a:rPr lang="en-US" dirty="0" smtClean="0"/>
                        <a:t>Leader presents tentative decision subject to change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pPr algn="ctr"/>
                      <a:r>
                        <a:rPr lang="en-US" dirty="0" smtClean="0"/>
                        <a:t>5</a:t>
                      </a:r>
                    </a:p>
                    <a:p>
                      <a:r>
                        <a:rPr lang="en-US" dirty="0" smtClean="0"/>
                        <a:t>Leader presents problem, invites suggested solutions and makes the decision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pPr algn="ctr"/>
                      <a:r>
                        <a:rPr lang="en-US" dirty="0" smtClean="0"/>
                        <a:t>6</a:t>
                      </a:r>
                    </a:p>
                    <a:p>
                      <a:r>
                        <a:rPr lang="en-US" dirty="0" smtClean="0"/>
                        <a:t>Leader defines limits and asks the followers</a:t>
                      </a:r>
                      <a:r>
                        <a:rPr lang="en-US" baseline="0" dirty="0" smtClean="0"/>
                        <a:t> to make a decision</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a:txBody>
                  <a:tcPr/>
                </a:tc>
                <a:tc>
                  <a:txBody>
                    <a:bodyPr/>
                    <a:lstStyle/>
                    <a:p>
                      <a:pPr algn="ctr"/>
                      <a:r>
                        <a:rPr lang="en-US" dirty="0" smtClean="0"/>
                        <a:t>7</a:t>
                      </a:r>
                    </a:p>
                    <a:p>
                      <a:r>
                        <a:rPr lang="en-US" dirty="0" smtClean="0"/>
                        <a:t>Leader</a:t>
                      </a:r>
                      <a:r>
                        <a:rPr lang="en-US" baseline="0" dirty="0" smtClean="0"/>
                        <a:t> permits followers to make ongoing decisions within defined limits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a:txBody>
                  <a:tcPr/>
                </a:tc>
              </a:tr>
            </a:tbl>
          </a:graphicData>
        </a:graphic>
      </p:graphicFrame>
      <p:cxnSp>
        <p:nvCxnSpPr>
          <p:cNvPr id="11" name="Straight Connector 10"/>
          <p:cNvCxnSpPr/>
          <p:nvPr/>
        </p:nvCxnSpPr>
        <p:spPr>
          <a:xfrm flipV="1">
            <a:off x="0" y="139337"/>
            <a:ext cx="9144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 y="152400"/>
            <a:ext cx="3581400" cy="461665"/>
          </a:xfrm>
          <a:prstGeom prst="rect">
            <a:avLst/>
          </a:prstGeom>
          <a:noFill/>
        </p:spPr>
        <p:txBody>
          <a:bodyPr wrap="square" rtlCol="0">
            <a:spAutoFit/>
          </a:bodyPr>
          <a:lstStyle/>
          <a:p>
            <a:r>
              <a:rPr lang="en-US" sz="2400" dirty="0" smtClean="0"/>
              <a:t>Autocratic Leadership</a:t>
            </a:r>
            <a:endParaRPr lang="en-US" sz="2400" dirty="0"/>
          </a:p>
        </p:txBody>
      </p:sp>
      <p:sp>
        <p:nvSpPr>
          <p:cNvPr id="13" name="TextBox 12"/>
          <p:cNvSpPr txBox="1"/>
          <p:nvPr/>
        </p:nvSpPr>
        <p:spPr>
          <a:xfrm>
            <a:off x="5410200" y="533400"/>
            <a:ext cx="3505200" cy="461665"/>
          </a:xfrm>
          <a:prstGeom prst="rect">
            <a:avLst/>
          </a:prstGeom>
          <a:noFill/>
        </p:spPr>
        <p:txBody>
          <a:bodyPr wrap="square" rtlCol="0">
            <a:spAutoFit/>
          </a:bodyPr>
          <a:lstStyle/>
          <a:p>
            <a:r>
              <a:rPr lang="en-US" sz="2400" dirty="0" smtClean="0"/>
              <a:t>Participative Leadership</a:t>
            </a:r>
            <a:endParaRPr lang="en-US" sz="2400" dirty="0"/>
          </a:p>
        </p:txBody>
      </p:sp>
      <p:sp>
        <p:nvSpPr>
          <p:cNvPr id="10" name="TextBox 9"/>
          <p:cNvSpPr txBox="1"/>
          <p:nvPr/>
        </p:nvSpPr>
        <p:spPr>
          <a:xfrm>
            <a:off x="317863" y="5399315"/>
            <a:ext cx="800219" cy="1524000"/>
          </a:xfrm>
          <a:prstGeom prst="rect">
            <a:avLst/>
          </a:prstGeom>
          <a:noFill/>
        </p:spPr>
        <p:txBody>
          <a:bodyPr vert="vert270" wrap="square" rtlCol="0">
            <a:spAutoFit/>
          </a:bodyPr>
          <a:lstStyle/>
          <a:p>
            <a:pPr algn="ctr"/>
            <a:r>
              <a:rPr lang="en-US" sz="2000" b="1" dirty="0" smtClean="0"/>
              <a:t>TELLING STYLE</a:t>
            </a:r>
            <a:endParaRPr lang="en-US" sz="2000" b="1" dirty="0"/>
          </a:p>
        </p:txBody>
      </p:sp>
      <p:sp>
        <p:nvSpPr>
          <p:cNvPr id="14" name="TextBox 13"/>
          <p:cNvSpPr txBox="1"/>
          <p:nvPr/>
        </p:nvSpPr>
        <p:spPr>
          <a:xfrm>
            <a:off x="1682934" y="5399315"/>
            <a:ext cx="800219" cy="1524000"/>
          </a:xfrm>
          <a:prstGeom prst="rect">
            <a:avLst/>
          </a:prstGeom>
          <a:noFill/>
        </p:spPr>
        <p:txBody>
          <a:bodyPr vert="vert270" wrap="square" rtlCol="0">
            <a:spAutoFit/>
          </a:bodyPr>
          <a:lstStyle/>
          <a:p>
            <a:pPr algn="ctr"/>
            <a:r>
              <a:rPr lang="en-US" sz="2000" b="1" dirty="0" smtClean="0"/>
              <a:t>SELLING STYLE</a:t>
            </a:r>
            <a:endParaRPr lang="en-US" sz="2000" b="1" dirty="0"/>
          </a:p>
        </p:txBody>
      </p:sp>
      <p:sp>
        <p:nvSpPr>
          <p:cNvPr id="15" name="TextBox 14"/>
          <p:cNvSpPr txBox="1"/>
          <p:nvPr/>
        </p:nvSpPr>
        <p:spPr>
          <a:xfrm>
            <a:off x="2934789" y="5018315"/>
            <a:ext cx="800219" cy="1752600"/>
          </a:xfrm>
          <a:prstGeom prst="rect">
            <a:avLst/>
          </a:prstGeom>
          <a:noFill/>
        </p:spPr>
        <p:txBody>
          <a:bodyPr vert="vert270" wrap="square" rtlCol="0">
            <a:spAutoFit/>
          </a:bodyPr>
          <a:lstStyle/>
          <a:p>
            <a:pPr algn="ctr"/>
            <a:r>
              <a:rPr lang="en-US" sz="2000" b="1" dirty="0" smtClean="0"/>
              <a:t>SUGGESTING STYLE</a:t>
            </a:r>
            <a:endParaRPr lang="en-US" sz="2000" b="1" dirty="0"/>
          </a:p>
        </p:txBody>
      </p:sp>
      <p:sp>
        <p:nvSpPr>
          <p:cNvPr id="16" name="TextBox 15"/>
          <p:cNvSpPr txBox="1"/>
          <p:nvPr/>
        </p:nvSpPr>
        <p:spPr>
          <a:xfrm>
            <a:off x="4153989" y="5018315"/>
            <a:ext cx="800219" cy="1752600"/>
          </a:xfrm>
          <a:prstGeom prst="rect">
            <a:avLst/>
          </a:prstGeom>
          <a:noFill/>
        </p:spPr>
        <p:txBody>
          <a:bodyPr vert="vert270" wrap="square" rtlCol="0">
            <a:spAutoFit/>
          </a:bodyPr>
          <a:lstStyle/>
          <a:p>
            <a:pPr algn="ctr"/>
            <a:r>
              <a:rPr lang="en-US" sz="2000" b="1" dirty="0" smtClean="0"/>
              <a:t>CONSULTING STYLE</a:t>
            </a:r>
            <a:endParaRPr lang="en-US" sz="2000" b="1" dirty="0"/>
          </a:p>
        </p:txBody>
      </p:sp>
      <p:sp>
        <p:nvSpPr>
          <p:cNvPr id="17" name="TextBox 16"/>
          <p:cNvSpPr txBox="1"/>
          <p:nvPr/>
        </p:nvSpPr>
        <p:spPr>
          <a:xfrm>
            <a:off x="5475515" y="5246915"/>
            <a:ext cx="800219" cy="1752600"/>
          </a:xfrm>
          <a:prstGeom prst="rect">
            <a:avLst/>
          </a:prstGeom>
          <a:noFill/>
        </p:spPr>
        <p:txBody>
          <a:bodyPr vert="vert270" wrap="square" rtlCol="0">
            <a:spAutoFit/>
          </a:bodyPr>
          <a:lstStyle/>
          <a:p>
            <a:pPr algn="ctr"/>
            <a:r>
              <a:rPr lang="en-US" sz="2000" b="1" dirty="0" smtClean="0"/>
              <a:t>JOINING STYLE</a:t>
            </a:r>
            <a:endParaRPr lang="en-US" sz="2000" b="1" dirty="0"/>
          </a:p>
        </p:txBody>
      </p:sp>
      <p:sp>
        <p:nvSpPr>
          <p:cNvPr id="18" name="TextBox 17"/>
          <p:cNvSpPr txBox="1"/>
          <p:nvPr/>
        </p:nvSpPr>
        <p:spPr>
          <a:xfrm>
            <a:off x="6793655" y="5018315"/>
            <a:ext cx="800219" cy="1752600"/>
          </a:xfrm>
          <a:prstGeom prst="rect">
            <a:avLst/>
          </a:prstGeom>
          <a:noFill/>
        </p:spPr>
        <p:txBody>
          <a:bodyPr vert="vert270" wrap="square" rtlCol="0">
            <a:spAutoFit/>
          </a:bodyPr>
          <a:lstStyle/>
          <a:p>
            <a:pPr algn="ctr"/>
            <a:r>
              <a:rPr lang="en-US" sz="2000" b="1" dirty="0" smtClean="0"/>
              <a:t>DELEGATING STYLE</a:t>
            </a:r>
            <a:endParaRPr lang="en-US" sz="2000" b="1" dirty="0"/>
          </a:p>
        </p:txBody>
      </p:sp>
      <p:sp>
        <p:nvSpPr>
          <p:cNvPr id="19" name="TextBox 18"/>
          <p:cNvSpPr txBox="1"/>
          <p:nvPr/>
        </p:nvSpPr>
        <p:spPr>
          <a:xfrm>
            <a:off x="8115181" y="5018315"/>
            <a:ext cx="800219" cy="1752600"/>
          </a:xfrm>
          <a:prstGeom prst="rect">
            <a:avLst/>
          </a:prstGeom>
          <a:noFill/>
        </p:spPr>
        <p:txBody>
          <a:bodyPr vert="vert270" wrap="square" rtlCol="0">
            <a:spAutoFit/>
          </a:bodyPr>
          <a:lstStyle/>
          <a:p>
            <a:pPr algn="ctr"/>
            <a:r>
              <a:rPr lang="en-US" sz="2000" b="1" dirty="0" smtClean="0"/>
              <a:t>ABDICATING STYLE</a:t>
            </a:r>
            <a:endParaRPr lang="en-US" sz="2000" b="1" dirty="0"/>
          </a:p>
        </p:txBody>
      </p:sp>
      <p:cxnSp>
        <p:nvCxnSpPr>
          <p:cNvPr id="21" name="Straight Connector 20"/>
          <p:cNvCxnSpPr/>
          <p:nvPr/>
        </p:nvCxnSpPr>
        <p:spPr>
          <a:xfrm>
            <a:off x="0" y="5014549"/>
            <a:ext cx="9144000" cy="1588"/>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extBox 6"/>
          <p:cNvSpPr txBox="1"/>
          <p:nvPr/>
        </p:nvSpPr>
        <p:spPr>
          <a:xfrm>
            <a:off x="76200" y="1093887"/>
            <a:ext cx="8991600" cy="5078313"/>
          </a:xfrm>
          <a:prstGeom prst="rect">
            <a:avLst/>
          </a:prstGeom>
          <a:noFill/>
        </p:spPr>
        <p:txBody>
          <a:bodyPr wrap="square" rtlCol="0">
            <a:spAutoFit/>
          </a:bodyPr>
          <a:lstStyle/>
          <a:p>
            <a:pPr marL="457200" indent="-457200" algn="just">
              <a:lnSpc>
                <a:spcPct val="150000"/>
              </a:lnSpc>
            </a:pPr>
            <a:r>
              <a:rPr lang="en-US" sz="2400" dirty="0" smtClean="0"/>
              <a:t>D.   Laissez-faire/Free rein Style (Individual-centered)</a:t>
            </a:r>
          </a:p>
          <a:p>
            <a:pPr marL="914400" lvl="1" indent="-457200" algn="just">
              <a:lnSpc>
                <a:spcPct val="150000"/>
              </a:lnSpc>
              <a:buFont typeface="Arial" pitchFamily="34" charset="0"/>
              <a:buChar char="•"/>
            </a:pPr>
            <a:r>
              <a:rPr lang="en-US" sz="2400" dirty="0" smtClean="0"/>
              <a:t>Subordinates have complete freedom of choice and can do, as they like</a:t>
            </a:r>
          </a:p>
          <a:p>
            <a:pPr marL="914400" lvl="1" indent="-457200" algn="just">
              <a:lnSpc>
                <a:spcPct val="150000"/>
              </a:lnSpc>
              <a:buFont typeface="Arial" pitchFamily="34" charset="0"/>
              <a:buChar char="•"/>
            </a:pPr>
            <a:r>
              <a:rPr lang="en-US" sz="2400" dirty="0" smtClean="0"/>
              <a:t>Leaders let the group run by itself</a:t>
            </a:r>
          </a:p>
          <a:p>
            <a:pPr marL="914400" lvl="1" indent="-457200" algn="just">
              <a:lnSpc>
                <a:spcPct val="150000"/>
              </a:lnSpc>
              <a:buFont typeface="Arial" pitchFamily="34" charset="0"/>
              <a:buChar char="•"/>
            </a:pPr>
            <a:r>
              <a:rPr lang="en-US" sz="2400" dirty="0" smtClean="0"/>
              <a:t>Subordinates themselves decide, set their own goals, leaders do not intervene</a:t>
            </a:r>
          </a:p>
          <a:p>
            <a:pPr marL="914400" lvl="1" indent="-457200" algn="just">
              <a:lnSpc>
                <a:spcPct val="150000"/>
              </a:lnSpc>
              <a:buFont typeface="Arial" pitchFamily="34" charset="0"/>
              <a:buChar char="•"/>
            </a:pPr>
            <a:r>
              <a:rPr lang="en-US" sz="2400" dirty="0" smtClean="0"/>
              <a:t>Leaders encourage to operate freely with no direction unless the subordinates ask for help</a:t>
            </a:r>
          </a:p>
          <a:p>
            <a:pPr marL="914400" lvl="1" indent="-457200" algn="just">
              <a:lnSpc>
                <a:spcPct val="150000"/>
              </a:lnSpc>
              <a:buFont typeface="Arial" pitchFamily="34" charset="0"/>
              <a:buChar char="•"/>
            </a:pPr>
            <a:r>
              <a:rPr lang="en-US" sz="2400" dirty="0" smtClean="0"/>
              <a:t>May create anxiety and tension among subordinates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extBox 6"/>
          <p:cNvSpPr txBox="1"/>
          <p:nvPr/>
        </p:nvSpPr>
        <p:spPr>
          <a:xfrm>
            <a:off x="76200" y="2944328"/>
            <a:ext cx="8991600" cy="713272"/>
          </a:xfrm>
          <a:prstGeom prst="rect">
            <a:avLst/>
          </a:prstGeom>
          <a:noFill/>
        </p:spPr>
        <p:txBody>
          <a:bodyPr wrap="square" rtlCol="0">
            <a:spAutoFit/>
          </a:bodyPr>
          <a:lstStyle/>
          <a:p>
            <a:pPr marL="514350" indent="-514350" algn="ctr">
              <a:lnSpc>
                <a:spcPct val="150000"/>
              </a:lnSpc>
            </a:pPr>
            <a:r>
              <a:rPr lang="en-US" sz="3000" dirty="0" smtClean="0"/>
              <a:t>E. Transactional VS Transformational Leadership</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extBox 6"/>
          <p:cNvSpPr txBox="1"/>
          <p:nvPr/>
        </p:nvSpPr>
        <p:spPr>
          <a:xfrm>
            <a:off x="76200" y="2501205"/>
            <a:ext cx="8991600" cy="1384995"/>
          </a:xfrm>
          <a:prstGeom prst="rect">
            <a:avLst/>
          </a:prstGeom>
          <a:noFill/>
        </p:spPr>
        <p:txBody>
          <a:bodyPr wrap="square" rtlCol="0">
            <a:spAutoFit/>
          </a:bodyPr>
          <a:lstStyle/>
          <a:p>
            <a:pPr marL="514350" indent="-514350" algn="just">
              <a:lnSpc>
                <a:spcPct val="150000"/>
              </a:lnSpc>
              <a:buAutoNum type="romanLcPeriod"/>
            </a:pPr>
            <a:r>
              <a:rPr lang="en-US" sz="2400" dirty="0" smtClean="0"/>
              <a:t>Transactional Theory of Leadership </a:t>
            </a:r>
          </a:p>
          <a:p>
            <a:pPr algn="ctr"/>
            <a:r>
              <a:rPr lang="en-US" sz="2400" dirty="0" smtClean="0"/>
              <a:t>(the idea behind it is managers give employees something they want in exchange for getting something they want)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extBox 6"/>
          <p:cNvSpPr txBox="1"/>
          <p:nvPr/>
        </p:nvSpPr>
        <p:spPr>
          <a:xfrm>
            <a:off x="76200" y="1407616"/>
            <a:ext cx="8991600" cy="4154984"/>
          </a:xfrm>
          <a:prstGeom prst="rect">
            <a:avLst/>
          </a:prstGeom>
          <a:noFill/>
        </p:spPr>
        <p:txBody>
          <a:bodyPr wrap="square" rtlCol="0">
            <a:spAutoFit/>
          </a:bodyPr>
          <a:lstStyle/>
          <a:p>
            <a:pPr algn="just"/>
            <a:r>
              <a:rPr lang="en-US" sz="2400" dirty="0" smtClean="0"/>
              <a:t>Assumptions:</a:t>
            </a:r>
          </a:p>
          <a:p>
            <a:pPr algn="just">
              <a:buFont typeface="Arial" pitchFamily="34" charset="0"/>
              <a:buChar char="•"/>
            </a:pPr>
            <a:r>
              <a:rPr lang="en-US" sz="2400" dirty="0" smtClean="0"/>
              <a:t> Followers perform their best when the chain of command/structure is definite and clear.</a:t>
            </a:r>
          </a:p>
          <a:p>
            <a:pPr algn="just">
              <a:buFont typeface="Arial" pitchFamily="34" charset="0"/>
              <a:buChar char="•"/>
            </a:pPr>
            <a:r>
              <a:rPr lang="en-US" sz="2400" dirty="0" smtClean="0"/>
              <a:t> Rewards and punishments motivate workers.</a:t>
            </a:r>
          </a:p>
          <a:p>
            <a:pPr algn="just">
              <a:buFont typeface="Arial" pitchFamily="34" charset="0"/>
              <a:buChar char="•"/>
            </a:pPr>
            <a:r>
              <a:rPr lang="en-US" sz="2400" dirty="0" smtClean="0"/>
              <a:t> Obeying the instructions and commands of the leader is the primary goal of the followers.</a:t>
            </a:r>
          </a:p>
          <a:p>
            <a:pPr algn="just">
              <a:buFont typeface="Arial" pitchFamily="34" charset="0"/>
              <a:buChar char="•"/>
            </a:pPr>
            <a:r>
              <a:rPr lang="en-US" sz="2400" dirty="0" smtClean="0"/>
              <a:t> Subordinates need to be carefully monitored to ensure that expectations are met.</a:t>
            </a:r>
          </a:p>
          <a:p>
            <a:pPr algn="just">
              <a:buFont typeface="Arial" pitchFamily="34" charset="0"/>
              <a:buChar char="•"/>
            </a:pPr>
            <a:r>
              <a:rPr lang="en-US" sz="2400" dirty="0" smtClean="0"/>
              <a:t> Followers are not self-motivated and require structure, instruction and monitoring in order to complete tasks correctly and on time</a:t>
            </a:r>
            <a:endParaRPr lang="en-US" sz="2400"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extBox 6"/>
          <p:cNvSpPr txBox="1"/>
          <p:nvPr/>
        </p:nvSpPr>
        <p:spPr>
          <a:xfrm>
            <a:off x="76200" y="838200"/>
            <a:ext cx="8991600" cy="6001643"/>
          </a:xfrm>
          <a:prstGeom prst="rect">
            <a:avLst/>
          </a:prstGeom>
          <a:noFill/>
        </p:spPr>
        <p:txBody>
          <a:bodyPr wrap="square" rtlCol="0">
            <a:spAutoFit/>
          </a:bodyPr>
          <a:lstStyle/>
          <a:p>
            <a:pPr algn="just"/>
            <a:r>
              <a:rPr lang="en-US" sz="2400" dirty="0" smtClean="0"/>
              <a:t>Concept:</a:t>
            </a:r>
          </a:p>
          <a:p>
            <a:pPr algn="just">
              <a:buFont typeface="Arial" pitchFamily="34" charset="0"/>
              <a:buChar char="•"/>
            </a:pPr>
            <a:r>
              <a:rPr lang="en-US" sz="2400" dirty="0" smtClean="0"/>
              <a:t> Also called managerial theory/telling style of leadership,</a:t>
            </a:r>
          </a:p>
          <a:p>
            <a:pPr algn="just">
              <a:buFont typeface="Arial" pitchFamily="34" charset="0"/>
              <a:buChar char="•"/>
            </a:pPr>
            <a:r>
              <a:rPr lang="en-US" sz="2400" dirty="0" smtClean="0"/>
              <a:t> Concerned with normal flow of operation</a:t>
            </a:r>
          </a:p>
          <a:p>
            <a:pPr algn="just">
              <a:buFont typeface="Arial" pitchFamily="34" charset="0"/>
              <a:buChar char="•"/>
            </a:pPr>
            <a:r>
              <a:rPr lang="en-US" sz="2400" dirty="0" smtClean="0"/>
              <a:t> Strict boundaries; tries to ensure effectiveness and efficiency</a:t>
            </a:r>
          </a:p>
          <a:p>
            <a:pPr algn="just">
              <a:buFont typeface="Arial" pitchFamily="34" charset="0"/>
              <a:buChar char="•"/>
            </a:pPr>
            <a:r>
              <a:rPr lang="en-US" sz="2400" dirty="0" smtClean="0"/>
              <a:t> It focuses on the role of supervision, results, conforms to the existing structure of an organization and measures success according to that organization’s system of rewards and penalties. </a:t>
            </a:r>
          </a:p>
          <a:p>
            <a:pPr algn="just">
              <a:buFont typeface="Arial" pitchFamily="34" charset="0"/>
              <a:buChar char="•"/>
            </a:pPr>
            <a:r>
              <a:rPr lang="en-US" sz="2400" dirty="0" smtClean="0"/>
              <a:t> Leader is responsible for maintaining routine by managing individual performance (focus on leader’s need)</a:t>
            </a:r>
          </a:p>
          <a:p>
            <a:pPr algn="just">
              <a:buFont typeface="Arial" pitchFamily="34" charset="0"/>
              <a:buChar char="•"/>
            </a:pPr>
            <a:r>
              <a:rPr lang="en-US" sz="2400" dirty="0" smtClean="0"/>
              <a:t> Useful when there is strict deadline, constrained resource, need to maintain group dynamism, emergency/urgency, project needs to be carried out in a specific way</a:t>
            </a:r>
          </a:p>
          <a:p>
            <a:pPr algn="just">
              <a:buFont typeface="Arial" pitchFamily="34" charset="0"/>
              <a:buChar char="•"/>
            </a:pPr>
            <a:r>
              <a:rPr lang="en-US" sz="2400" dirty="0" smtClean="0"/>
              <a:t> Leader views the relationship followers as an exchange – you give me something for something in return. When followers perform well, they receive a reward. When they perform poorly, they will be punished in some way.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extBox 6"/>
          <p:cNvSpPr txBox="1"/>
          <p:nvPr/>
        </p:nvSpPr>
        <p:spPr>
          <a:xfrm>
            <a:off x="76200" y="2501205"/>
            <a:ext cx="8991600" cy="1384995"/>
          </a:xfrm>
          <a:prstGeom prst="rect">
            <a:avLst/>
          </a:prstGeom>
          <a:noFill/>
        </p:spPr>
        <p:txBody>
          <a:bodyPr wrap="square" rtlCol="0">
            <a:spAutoFit/>
          </a:bodyPr>
          <a:lstStyle/>
          <a:p>
            <a:pPr marL="514350" indent="-514350" algn="just">
              <a:lnSpc>
                <a:spcPct val="150000"/>
              </a:lnSpc>
              <a:buFont typeface="+mj-lt"/>
              <a:buAutoNum type="romanLcPeriod" startAt="2"/>
            </a:pPr>
            <a:r>
              <a:rPr lang="en-US" sz="2400" dirty="0" smtClean="0"/>
              <a:t>Transformational Theory of Leadership </a:t>
            </a:r>
          </a:p>
          <a:p>
            <a:pPr algn="ctr"/>
            <a:r>
              <a:rPr lang="en-US" sz="2400" dirty="0" smtClean="0"/>
              <a:t>(the idea behind it is leaders hold positive expectations for followers, believe that they can do their best)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extBox 6"/>
          <p:cNvSpPr txBox="1"/>
          <p:nvPr/>
        </p:nvSpPr>
        <p:spPr>
          <a:xfrm>
            <a:off x="76200" y="2168535"/>
            <a:ext cx="8991600" cy="2251065"/>
          </a:xfrm>
          <a:prstGeom prst="rect">
            <a:avLst/>
          </a:prstGeom>
          <a:noFill/>
        </p:spPr>
        <p:txBody>
          <a:bodyPr wrap="square" rtlCol="0">
            <a:spAutoFit/>
          </a:bodyPr>
          <a:lstStyle/>
          <a:p>
            <a:pPr marL="514350" indent="-514350" algn="just">
              <a:lnSpc>
                <a:spcPct val="150000"/>
              </a:lnSpc>
            </a:pPr>
            <a:r>
              <a:rPr lang="en-US" sz="2400" dirty="0" smtClean="0"/>
              <a:t>Assumptions:</a:t>
            </a:r>
          </a:p>
          <a:p>
            <a:pPr>
              <a:lnSpc>
                <a:spcPct val="150000"/>
              </a:lnSpc>
              <a:buFont typeface="Arial" pitchFamily="34" charset="0"/>
              <a:buChar char="•"/>
            </a:pPr>
            <a:r>
              <a:rPr lang="en-US" sz="2400" dirty="0" smtClean="0"/>
              <a:t> People will follow a person who inspires them.</a:t>
            </a:r>
          </a:p>
          <a:p>
            <a:pPr>
              <a:lnSpc>
                <a:spcPct val="150000"/>
              </a:lnSpc>
              <a:buFont typeface="Arial" pitchFamily="34" charset="0"/>
              <a:buChar char="•"/>
            </a:pPr>
            <a:r>
              <a:rPr lang="en-US" sz="2400" dirty="0" smtClean="0"/>
              <a:t> A person with vision and passion can achieve great things.</a:t>
            </a:r>
          </a:p>
          <a:p>
            <a:pPr>
              <a:lnSpc>
                <a:spcPct val="150000"/>
              </a:lnSpc>
              <a:buFont typeface="Arial" pitchFamily="34" charset="0"/>
              <a:buChar char="•"/>
            </a:pPr>
            <a:r>
              <a:rPr lang="en-US" sz="2400" dirty="0" smtClean="0"/>
              <a:t> The way to get things done is by injecting enthusiasm and energy.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extBox 6"/>
          <p:cNvSpPr txBox="1"/>
          <p:nvPr/>
        </p:nvSpPr>
        <p:spPr>
          <a:xfrm>
            <a:off x="76200" y="838200"/>
            <a:ext cx="8991600" cy="5816977"/>
          </a:xfrm>
          <a:prstGeom prst="rect">
            <a:avLst/>
          </a:prstGeom>
          <a:noFill/>
        </p:spPr>
        <p:txBody>
          <a:bodyPr wrap="square" rtlCol="0">
            <a:spAutoFit/>
          </a:bodyPr>
          <a:lstStyle/>
          <a:p>
            <a:pPr marL="514350" indent="-514350" algn="just">
              <a:lnSpc>
                <a:spcPct val="150000"/>
              </a:lnSpc>
            </a:pPr>
            <a:r>
              <a:rPr lang="en-US" sz="2400" dirty="0" smtClean="0"/>
              <a:t>Concept:</a:t>
            </a:r>
          </a:p>
          <a:p>
            <a:pPr algn="just">
              <a:buFont typeface="Arial" pitchFamily="34" charset="0"/>
              <a:buChar char="•"/>
            </a:pPr>
            <a:r>
              <a:rPr lang="en-US" sz="2400" dirty="0" smtClean="0"/>
              <a:t> Also called relationship </a:t>
            </a:r>
            <a:r>
              <a:rPr lang="en-US" sz="2400" dirty="0" smtClean="0"/>
              <a:t>theory</a:t>
            </a:r>
            <a:endParaRPr lang="en-US" sz="2400" dirty="0" smtClean="0"/>
          </a:p>
          <a:p>
            <a:pPr algn="just">
              <a:buFont typeface="Arial" pitchFamily="34" charset="0"/>
              <a:buChar char="•"/>
            </a:pPr>
            <a:r>
              <a:rPr lang="en-US" sz="2400" dirty="0" smtClean="0"/>
              <a:t> It is about to go beyond day-to-day operations</a:t>
            </a:r>
          </a:p>
          <a:p>
            <a:pPr algn="just">
              <a:buFont typeface="Arial" pitchFamily="34" charset="0"/>
              <a:buChar char="•"/>
            </a:pPr>
            <a:r>
              <a:rPr lang="en-US" sz="2400" dirty="0" smtClean="0"/>
              <a:t> It is a process that changes and transforms people</a:t>
            </a:r>
          </a:p>
          <a:p>
            <a:pPr algn="just">
              <a:buFont typeface="Arial" pitchFamily="34" charset="0"/>
              <a:buChar char="•"/>
            </a:pPr>
            <a:r>
              <a:rPr lang="en-US" sz="2400" dirty="0" smtClean="0"/>
              <a:t> It is concerned with emotion and values of followers, engaging them, satisfaction of their need and treating them humanly, motivating by reward and support (focus on need of others)</a:t>
            </a:r>
          </a:p>
          <a:p>
            <a:pPr algn="just">
              <a:buFont typeface="Arial" pitchFamily="34" charset="0"/>
              <a:buChar char="•"/>
            </a:pPr>
            <a:r>
              <a:rPr lang="en-US" sz="2400" dirty="0" smtClean="0"/>
              <a:t> Leader leads followers by inspirations, examples, vision &amp; values to achieve results greater then originally planned (remarkable)</a:t>
            </a:r>
          </a:p>
          <a:p>
            <a:pPr algn="just">
              <a:buFont typeface="Arial" pitchFamily="34" charset="0"/>
              <a:buChar char="•"/>
            </a:pPr>
            <a:r>
              <a:rPr lang="en-US" sz="2400" dirty="0" smtClean="0"/>
              <a:t> Leader provides opportunities of personal and professional growth to each follower</a:t>
            </a:r>
          </a:p>
          <a:p>
            <a:pPr algn="just">
              <a:buFont typeface="Arial" pitchFamily="34" charset="0"/>
              <a:buChar char="•"/>
            </a:pPr>
            <a:r>
              <a:rPr lang="en-US" sz="2400" dirty="0" smtClean="0"/>
              <a:t> Focus is on making tomorrow better</a:t>
            </a:r>
          </a:p>
          <a:p>
            <a:pPr algn="just">
              <a:buFont typeface="Arial" pitchFamily="34" charset="0"/>
              <a:buChar char="•"/>
            </a:pPr>
            <a:r>
              <a:rPr lang="en-US" sz="2400" dirty="0" smtClean="0"/>
              <a:t> Leader sees before and more than others</a:t>
            </a:r>
          </a:p>
          <a:p>
            <a:pPr algn="just">
              <a:buFont typeface="Arial" pitchFamily="34" charset="0"/>
              <a:buChar char="•"/>
            </a:pPr>
            <a:r>
              <a:rPr lang="en-US" sz="2400" dirty="0" smtClean="0"/>
              <a:t> Leader sees followers differently than others (sees things that others don’t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extBox 6"/>
          <p:cNvSpPr txBox="1"/>
          <p:nvPr/>
        </p:nvSpPr>
        <p:spPr>
          <a:xfrm>
            <a:off x="76200" y="990600"/>
            <a:ext cx="8991600" cy="5293757"/>
          </a:xfrm>
          <a:prstGeom prst="rect">
            <a:avLst/>
          </a:prstGeom>
          <a:noFill/>
        </p:spPr>
        <p:txBody>
          <a:bodyPr wrap="square" rtlCol="0">
            <a:spAutoFit/>
          </a:bodyPr>
          <a:lstStyle/>
          <a:p>
            <a:pPr marL="514350" indent="-514350" algn="just">
              <a:lnSpc>
                <a:spcPct val="150000"/>
              </a:lnSpc>
            </a:pPr>
            <a:r>
              <a:rPr lang="en-US" sz="2400" dirty="0" smtClean="0"/>
              <a:t>Components of Transformational Leadership </a:t>
            </a:r>
          </a:p>
          <a:p>
            <a:pPr marL="457200" indent="-457200" algn="just">
              <a:buFont typeface="+mj-lt"/>
              <a:buAutoNum type="alphaLcPeriod"/>
            </a:pPr>
            <a:r>
              <a:rPr lang="en-US" sz="2400" dirty="0" smtClean="0"/>
              <a:t>Idealized Influence: leader does not just say do this and that rather her/himself does the right thing (a positive role model)</a:t>
            </a:r>
          </a:p>
          <a:p>
            <a:pPr marL="457200" indent="-457200" algn="just">
              <a:buFont typeface="+mj-lt"/>
              <a:buAutoNum type="alphaLcPeriod"/>
            </a:pPr>
            <a:r>
              <a:rPr lang="en-US" sz="2400" dirty="0" smtClean="0"/>
              <a:t>Inspirational Motivation: ability of a leader is to inspire followers to move them to action, to create a corporate vision aligned with individuals</a:t>
            </a:r>
          </a:p>
          <a:p>
            <a:pPr marL="457200" indent="-457200" algn="just">
              <a:buFont typeface="+mj-lt"/>
              <a:buAutoNum type="alphaLcPeriod"/>
            </a:pPr>
            <a:r>
              <a:rPr lang="en-US" sz="2400" dirty="0" smtClean="0"/>
              <a:t>Individualized Consideration: ability of a leader to connect with each follower to be in tune to know and understand followers’ strength, their needs and the ability to satisfy their personal needs</a:t>
            </a:r>
          </a:p>
          <a:p>
            <a:pPr marL="457200" indent="-457200" algn="just">
              <a:buFont typeface="+mj-lt"/>
              <a:buAutoNum type="alphaLcPeriod"/>
            </a:pPr>
            <a:r>
              <a:rPr lang="en-US" sz="2400" dirty="0" smtClean="0"/>
              <a:t>Intellectual Stimulation: involves challenging followers to be creative and innovative and to think differently</a:t>
            </a:r>
          </a:p>
          <a:p>
            <a:pPr marL="457200" indent="-457200" algn="just">
              <a:buFont typeface="+mj-lt"/>
              <a:buAutoNum type="alphaLcPeriod"/>
            </a:pPr>
            <a:endParaRPr lang="en-US" sz="2400" dirty="0" smtClean="0"/>
          </a:p>
          <a:p>
            <a:pPr marL="457200" indent="-457200" algn="just"/>
            <a:r>
              <a:rPr lang="en-US" sz="1400" dirty="0" smtClean="0"/>
              <a:t>(Note: Components a and b are related with charisma of leaders and c and d are charisma plus components)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extBox 6"/>
          <p:cNvSpPr txBox="1"/>
          <p:nvPr/>
        </p:nvSpPr>
        <p:spPr>
          <a:xfrm>
            <a:off x="76200" y="1384280"/>
            <a:ext cx="8991600" cy="3416320"/>
          </a:xfrm>
          <a:prstGeom prst="rect">
            <a:avLst/>
          </a:prstGeom>
          <a:noFill/>
        </p:spPr>
        <p:txBody>
          <a:bodyPr wrap="square" rtlCol="0">
            <a:spAutoFit/>
          </a:bodyPr>
          <a:lstStyle/>
          <a:p>
            <a:pPr marL="514350" indent="-514350" algn="just">
              <a:lnSpc>
                <a:spcPct val="150000"/>
              </a:lnSpc>
            </a:pPr>
            <a:r>
              <a:rPr lang="en-US" sz="2400" dirty="0" smtClean="0"/>
              <a:t>Ways of transformation</a:t>
            </a:r>
          </a:p>
          <a:p>
            <a:pPr marL="514350" indent="-514350" algn="just">
              <a:lnSpc>
                <a:spcPct val="150000"/>
              </a:lnSpc>
            </a:pPr>
            <a:r>
              <a:rPr lang="en-US" sz="2400" dirty="0" smtClean="0"/>
              <a:t>Transformation occurs in two ways:</a:t>
            </a:r>
          </a:p>
          <a:p>
            <a:pPr marL="457200" indent="-457200" algn="just">
              <a:buFont typeface="+mj-lt"/>
              <a:buAutoNum type="alphaLcPeriod"/>
            </a:pPr>
            <a:r>
              <a:rPr lang="en-US" sz="2400" dirty="0" smtClean="0"/>
              <a:t>Transforming collectively for performance: transforming the group during the time of change or inspiring/moving them to high level of performance</a:t>
            </a:r>
          </a:p>
          <a:p>
            <a:pPr marL="457200" indent="-457200" algn="just">
              <a:buFont typeface="+mj-lt"/>
              <a:buAutoNum type="alphaLcPeriod"/>
            </a:pPr>
            <a:endParaRPr lang="en-US" sz="2400" dirty="0" smtClean="0"/>
          </a:p>
          <a:p>
            <a:pPr marL="457200" indent="-457200" algn="just">
              <a:buFont typeface="+mj-lt"/>
              <a:buAutoNum type="alphaLcPeriod"/>
            </a:pPr>
            <a:r>
              <a:rPr lang="en-US" sz="2400" dirty="0" smtClean="0"/>
              <a:t>Transforming followers into leaders: it is all about developing followers’ leadership capacity</a:t>
            </a:r>
            <a:endParaRPr lang="en-US" sz="1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3429000" y="2057401"/>
            <a:ext cx="2590800" cy="2514600"/>
            <a:chOff x="3429000" y="2283201"/>
            <a:chExt cx="2133600" cy="1831599"/>
          </a:xfrm>
        </p:grpSpPr>
        <p:sp>
          <p:nvSpPr>
            <p:cNvPr id="9" name="Rectangle 8"/>
            <p:cNvSpPr/>
            <p:nvPr/>
          </p:nvSpPr>
          <p:spPr>
            <a:xfrm>
              <a:off x="3810000" y="3048000"/>
              <a:ext cx="228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2895600"/>
              <a:ext cx="228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0" y="2743200"/>
              <a:ext cx="228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2514600"/>
              <a:ext cx="228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0" y="2286000"/>
              <a:ext cx="228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29000" y="3200400"/>
              <a:ext cx="228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0090864">
              <a:off x="3486309" y="2283201"/>
              <a:ext cx="1865909" cy="386597"/>
            </a:xfrm>
            <a:prstGeom prst="rightArrow">
              <a:avLst/>
            </a:prstGeom>
            <a:solidFill>
              <a:srgbClr val="9541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a:t>
              </a:r>
              <a:endParaRPr lang="en-US" dirty="0"/>
            </a:p>
          </p:txBody>
        </p:sp>
      </p:grpSp>
      <p:sp>
        <p:nvSpPr>
          <p:cNvPr id="20" name="TextBox 19"/>
          <p:cNvSpPr txBox="1"/>
          <p:nvPr/>
        </p:nvSpPr>
        <p:spPr>
          <a:xfrm>
            <a:off x="-37011" y="2209800"/>
            <a:ext cx="3505200" cy="2031325"/>
          </a:xfrm>
          <a:prstGeom prst="rect">
            <a:avLst/>
          </a:prstGeom>
          <a:noFill/>
        </p:spPr>
        <p:txBody>
          <a:bodyPr wrap="square" rtlCol="0">
            <a:spAutoFit/>
          </a:bodyPr>
          <a:lstStyle/>
          <a:p>
            <a:r>
              <a:rPr lang="en-US" b="1" i="1" u="sng" dirty="0" smtClean="0"/>
              <a:t>Transformational Leadership</a:t>
            </a:r>
          </a:p>
          <a:p>
            <a:endParaRPr lang="en-US" dirty="0" smtClean="0"/>
          </a:p>
          <a:p>
            <a:r>
              <a:rPr lang="en-US" dirty="0" smtClean="0"/>
              <a:t>Leader (</a:t>
            </a:r>
            <a:r>
              <a:rPr lang="en-US" dirty="0" err="1" smtClean="0"/>
              <a:t>Kanchan</a:t>
            </a:r>
            <a:r>
              <a:rPr lang="en-US" dirty="0" smtClean="0"/>
              <a:t>): </a:t>
            </a:r>
            <a:r>
              <a:rPr lang="en-US" dirty="0" err="1" smtClean="0"/>
              <a:t>Gita</a:t>
            </a:r>
            <a:r>
              <a:rPr lang="en-US" dirty="0" smtClean="0"/>
              <a:t>, Great work. Your performance was remarkable.</a:t>
            </a:r>
          </a:p>
          <a:p>
            <a:endParaRPr lang="en-US" dirty="0" smtClean="0"/>
          </a:p>
          <a:p>
            <a:r>
              <a:rPr lang="en-US" dirty="0" smtClean="0"/>
              <a:t>Follower (</a:t>
            </a:r>
            <a:r>
              <a:rPr lang="en-US" dirty="0" err="1" smtClean="0"/>
              <a:t>Gita</a:t>
            </a:r>
            <a:r>
              <a:rPr lang="en-US" dirty="0" smtClean="0"/>
              <a:t>): Thanks </a:t>
            </a:r>
            <a:r>
              <a:rPr lang="en-US" dirty="0" err="1" smtClean="0"/>
              <a:t>Kanchan</a:t>
            </a:r>
            <a:r>
              <a:rPr lang="en-US" dirty="0" smtClean="0"/>
              <a:t>.</a:t>
            </a:r>
            <a:endParaRPr lang="en-US" dirty="0"/>
          </a:p>
        </p:txBody>
      </p:sp>
      <p:sp>
        <p:nvSpPr>
          <p:cNvPr id="21" name="TextBox 20"/>
          <p:cNvSpPr txBox="1"/>
          <p:nvPr/>
        </p:nvSpPr>
        <p:spPr>
          <a:xfrm>
            <a:off x="6019800" y="2215277"/>
            <a:ext cx="3200400" cy="2031325"/>
          </a:xfrm>
          <a:prstGeom prst="rect">
            <a:avLst/>
          </a:prstGeom>
          <a:noFill/>
        </p:spPr>
        <p:txBody>
          <a:bodyPr wrap="square" rtlCol="0">
            <a:spAutoFit/>
          </a:bodyPr>
          <a:lstStyle/>
          <a:p>
            <a:r>
              <a:rPr lang="en-US" b="1" i="1" u="sng" dirty="0" smtClean="0"/>
              <a:t>Transactional Leadership</a:t>
            </a:r>
          </a:p>
          <a:p>
            <a:endParaRPr lang="en-US" dirty="0" smtClean="0"/>
          </a:p>
          <a:p>
            <a:r>
              <a:rPr lang="en-US" dirty="0" smtClean="0"/>
              <a:t>Leader (</a:t>
            </a:r>
            <a:r>
              <a:rPr lang="en-US" dirty="0" err="1" smtClean="0"/>
              <a:t>Kanchan</a:t>
            </a:r>
            <a:r>
              <a:rPr lang="en-US" dirty="0" smtClean="0"/>
              <a:t>): Sales picked up this week. Great work </a:t>
            </a:r>
            <a:r>
              <a:rPr lang="en-US" dirty="0" err="1" smtClean="0"/>
              <a:t>Gita</a:t>
            </a:r>
            <a:r>
              <a:rPr lang="en-US" dirty="0" smtClean="0"/>
              <a:t>.</a:t>
            </a:r>
          </a:p>
          <a:p>
            <a:endParaRPr lang="en-US" dirty="0" smtClean="0"/>
          </a:p>
          <a:p>
            <a:r>
              <a:rPr lang="en-US" dirty="0" smtClean="0"/>
              <a:t>Follower (</a:t>
            </a:r>
            <a:r>
              <a:rPr lang="en-US" dirty="0" err="1" smtClean="0"/>
              <a:t>Gita</a:t>
            </a:r>
            <a:r>
              <a:rPr lang="en-US" dirty="0" smtClean="0"/>
              <a:t>): Thanks </a:t>
            </a:r>
            <a:r>
              <a:rPr lang="en-US" dirty="0" err="1" smtClean="0"/>
              <a:t>Mam</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p:cNvSpPr txBox="1"/>
          <p:nvPr/>
        </p:nvSpPr>
        <p:spPr>
          <a:xfrm>
            <a:off x="76200" y="990600"/>
            <a:ext cx="6096000" cy="5632311"/>
          </a:xfrm>
          <a:prstGeom prst="rect">
            <a:avLst/>
          </a:prstGeom>
          <a:noFill/>
        </p:spPr>
        <p:txBody>
          <a:bodyPr wrap="square" rtlCol="0">
            <a:spAutoFit/>
          </a:bodyPr>
          <a:lstStyle/>
          <a:p>
            <a:pPr marL="457200" indent="-457200" algn="ctr"/>
            <a:r>
              <a:rPr lang="en-US" sz="2400" dirty="0" smtClean="0"/>
              <a:t>If leader says:</a:t>
            </a:r>
          </a:p>
          <a:p>
            <a:pPr marL="457200" indent="-457200" algn="ctr"/>
            <a:endParaRPr lang="en-US" sz="2000" dirty="0" smtClean="0"/>
          </a:p>
          <a:p>
            <a:pPr marL="457200" indent="-457200" algn="just">
              <a:buFont typeface="+mj-lt"/>
              <a:buAutoNum type="alphaLcPeriod"/>
            </a:pPr>
            <a:r>
              <a:rPr lang="en-US" sz="2400" dirty="0" smtClean="0"/>
              <a:t>As long as it is done right, I’ll see that you get what you deserve.</a:t>
            </a:r>
          </a:p>
          <a:p>
            <a:pPr marL="457200" indent="-457200" algn="just">
              <a:buAutoNum type="alphaLcPeriod"/>
            </a:pPr>
            <a:endParaRPr lang="en-US" sz="2400" dirty="0" smtClean="0"/>
          </a:p>
          <a:p>
            <a:pPr marL="457200" indent="-457200" algn="just">
              <a:buFont typeface="+mj-lt"/>
              <a:buAutoNum type="alphaLcPeriod" startAt="2"/>
            </a:pPr>
            <a:r>
              <a:rPr lang="en-US" sz="2400" dirty="0" smtClean="0"/>
              <a:t>Do what you are told, and don’t ask questions.</a:t>
            </a:r>
          </a:p>
          <a:p>
            <a:pPr marL="457200" indent="-457200" algn="just">
              <a:buFontTx/>
              <a:buAutoNum type="alphaLcPeriod" startAt="2"/>
            </a:pPr>
            <a:endParaRPr lang="en-US" sz="2400" dirty="0" smtClean="0"/>
          </a:p>
          <a:p>
            <a:pPr marL="457200" indent="-457200" algn="just">
              <a:buAutoNum type="alphaLcPeriod" startAt="2"/>
            </a:pPr>
            <a:r>
              <a:rPr lang="en-US" sz="2400" dirty="0" smtClean="0"/>
              <a:t>I don’t care what you do, as long as you keep out of my way.</a:t>
            </a:r>
          </a:p>
          <a:p>
            <a:pPr marL="457200" indent="-457200" algn="just">
              <a:buAutoNum type="alphaLcPeriod" startAt="2"/>
            </a:pPr>
            <a:endParaRPr lang="en-US" sz="2400" dirty="0" smtClean="0"/>
          </a:p>
          <a:p>
            <a:pPr marL="457200" indent="-457200" algn="just">
              <a:buFontTx/>
              <a:buAutoNum type="alphaLcPeriod" startAt="2"/>
            </a:pPr>
            <a:r>
              <a:rPr lang="en-US" sz="2400" dirty="0" smtClean="0"/>
              <a:t>There are the results we have to achieve; this is the job to be done. Let us agree together how best to do it. Let us agree on what we are to do.</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629400" y="1022152"/>
            <a:ext cx="2590800" cy="4985980"/>
          </a:xfrm>
          <a:prstGeom prst="rect">
            <a:avLst/>
          </a:prstGeom>
          <a:noFill/>
        </p:spPr>
        <p:txBody>
          <a:bodyPr wrap="square" rtlCol="0">
            <a:spAutoFit/>
          </a:bodyPr>
          <a:lstStyle/>
          <a:p>
            <a:pPr marL="457200" indent="-457200" algn="ctr"/>
            <a:r>
              <a:rPr lang="en-US" sz="2400" dirty="0" smtClean="0"/>
              <a:t>Leadership styles:</a:t>
            </a:r>
          </a:p>
          <a:p>
            <a:pPr marL="457200" indent="-457200" algn="ctr"/>
            <a:endParaRPr lang="en-US" sz="3000" dirty="0" smtClean="0"/>
          </a:p>
          <a:p>
            <a:pPr marL="514350" indent="-514350" algn="just">
              <a:buAutoNum type="romanLcPeriod"/>
            </a:pPr>
            <a:r>
              <a:rPr lang="en-US" sz="2400" dirty="0" smtClean="0"/>
              <a:t>Authoritarian</a:t>
            </a:r>
          </a:p>
          <a:p>
            <a:pPr marL="514350" indent="-514350" algn="just">
              <a:buAutoNum type="romanLcPeriod"/>
            </a:pPr>
            <a:endParaRPr lang="en-US" sz="2400" dirty="0" smtClean="0"/>
          </a:p>
          <a:p>
            <a:pPr marL="514350" indent="-514350" algn="just">
              <a:buAutoNum type="romanLcPeriod"/>
            </a:pPr>
            <a:endParaRPr lang="en-US" sz="2400" dirty="0" smtClean="0"/>
          </a:p>
          <a:p>
            <a:pPr marL="514350" indent="-514350" algn="just">
              <a:buAutoNum type="romanLcPeriod"/>
            </a:pPr>
            <a:r>
              <a:rPr lang="en-US" sz="2400" dirty="0" smtClean="0"/>
              <a:t>Paternalistic</a:t>
            </a:r>
          </a:p>
          <a:p>
            <a:pPr marL="514350" indent="-514350" algn="just">
              <a:buAutoNum type="romanLcPeriod"/>
            </a:pPr>
            <a:endParaRPr lang="en-US" sz="2400" dirty="0" smtClean="0"/>
          </a:p>
          <a:p>
            <a:pPr marL="514350" indent="-514350" algn="just">
              <a:buAutoNum type="romanLcPeriod"/>
            </a:pPr>
            <a:endParaRPr lang="en-US" sz="2400" dirty="0" smtClean="0"/>
          </a:p>
          <a:p>
            <a:pPr marL="514350" indent="-514350" algn="just">
              <a:buAutoNum type="romanLcPeriod"/>
            </a:pPr>
            <a:r>
              <a:rPr lang="en-US" sz="2400" dirty="0" smtClean="0"/>
              <a:t>Participative</a:t>
            </a:r>
          </a:p>
          <a:p>
            <a:pPr marL="514350" indent="-514350" algn="just">
              <a:buAutoNum type="romanLcPeriod"/>
            </a:pPr>
            <a:endParaRPr lang="en-US" sz="2400" dirty="0" smtClean="0"/>
          </a:p>
          <a:p>
            <a:pPr marL="514350" indent="-514350" algn="just">
              <a:buAutoNum type="romanLcPeriod"/>
            </a:pPr>
            <a:endParaRPr lang="en-US" sz="2400" dirty="0" smtClean="0"/>
          </a:p>
          <a:p>
            <a:pPr marL="514350" indent="-514350" algn="just">
              <a:buAutoNum type="romanLcPeriod"/>
            </a:pPr>
            <a:endParaRPr lang="en-US" sz="2400" dirty="0" smtClean="0"/>
          </a:p>
          <a:p>
            <a:pPr marL="514350" indent="-514350" algn="just">
              <a:buAutoNum type="romanLcPeriod"/>
            </a:pPr>
            <a:r>
              <a:rPr lang="en-US" sz="2400" dirty="0" smtClean="0"/>
              <a:t>Laissez-Faire</a:t>
            </a:r>
          </a:p>
        </p:txBody>
      </p:sp>
      <p:sp>
        <p:nvSpPr>
          <p:cNvPr id="9" name="TextBox 8"/>
          <p:cNvSpPr txBox="1"/>
          <p:nvPr/>
        </p:nvSpPr>
        <p:spPr>
          <a:xfrm>
            <a:off x="3429000" y="457200"/>
            <a:ext cx="2590800" cy="589072"/>
          </a:xfrm>
          <a:prstGeom prst="rect">
            <a:avLst/>
          </a:prstGeom>
          <a:noFill/>
        </p:spPr>
        <p:txBody>
          <a:bodyPr wrap="square" rtlCol="0">
            <a:spAutoFit/>
          </a:bodyPr>
          <a:lstStyle/>
          <a:p>
            <a:pPr marL="457200" indent="-457200" algn="ctr">
              <a:lnSpc>
                <a:spcPct val="150000"/>
              </a:lnSpc>
            </a:pPr>
            <a:r>
              <a:rPr lang="en-US" sz="2400" dirty="0" smtClean="0"/>
              <a:t>Match these</a:t>
            </a:r>
          </a:p>
        </p:txBody>
      </p:sp>
      <p:sp>
        <p:nvSpPr>
          <p:cNvPr id="22" name="TextBox 21"/>
          <p:cNvSpPr txBox="1"/>
          <p:nvPr/>
        </p:nvSpPr>
        <p:spPr>
          <a:xfrm>
            <a:off x="4572000" y="6172200"/>
            <a:ext cx="3810000" cy="589072"/>
          </a:xfrm>
          <a:prstGeom prst="rect">
            <a:avLst/>
          </a:prstGeom>
          <a:noFill/>
        </p:spPr>
        <p:txBody>
          <a:bodyPr wrap="square" rtlCol="0">
            <a:spAutoFit/>
          </a:bodyPr>
          <a:lstStyle/>
          <a:p>
            <a:pPr marL="457200" indent="-457200" algn="ctr">
              <a:lnSpc>
                <a:spcPct val="150000"/>
              </a:lnSpc>
            </a:pPr>
            <a:r>
              <a:rPr lang="en-US" sz="2400" b="1" i="1" dirty="0" smtClean="0">
                <a:solidFill>
                  <a:schemeClr val="accent2">
                    <a:lumMod val="50000"/>
                  </a:schemeClr>
                </a:solidFill>
              </a:rPr>
              <a:t>Answer: a:ii, b:i, c:iv, d:iii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4" dur="1000" fill="hold"/>
                                        <p:tgtEl>
                                          <p:spTgt spid="8"/>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46" dur="1000" fill="hold"/>
                                        <p:tgtEl>
                                          <p:spTgt spid="22"/>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3" y="914400"/>
          <a:ext cx="9144002" cy="6418346"/>
        </p:xfrm>
        <a:graphic>
          <a:graphicData uri="http://schemas.openxmlformats.org/drawingml/2006/table">
            <a:tbl>
              <a:tblPr/>
              <a:tblGrid>
                <a:gridCol w="4572001"/>
                <a:gridCol w="4572001"/>
              </a:tblGrid>
              <a:tr h="520679">
                <a:tc>
                  <a:txBody>
                    <a:bodyPr/>
                    <a:lstStyle/>
                    <a:p>
                      <a:pPr algn="ctr"/>
                      <a:r>
                        <a:rPr lang="en-US" sz="2400" b="1" dirty="0"/>
                        <a:t>Transactional leadership</a:t>
                      </a:r>
                      <a:endParaRPr lang="en-US" sz="2400" dirty="0"/>
                    </a:p>
                  </a:txBody>
                  <a:tcPr marL="16905" marR="16905" marT="16905" marB="16905">
                    <a:lnL>
                      <a:noFill/>
                    </a:lnL>
                    <a:lnR>
                      <a:noFill/>
                    </a:lnR>
                    <a:lnT>
                      <a:noFill/>
                    </a:lnT>
                    <a:lnB>
                      <a:noFill/>
                    </a:lnB>
                  </a:tcPr>
                </a:tc>
                <a:tc>
                  <a:txBody>
                    <a:bodyPr/>
                    <a:lstStyle/>
                    <a:p>
                      <a:pPr algn="ctr"/>
                      <a:r>
                        <a:rPr lang="en-US" sz="2400" b="1"/>
                        <a:t>Transformational Leadership</a:t>
                      </a:r>
                      <a:endParaRPr lang="en-US" sz="2400"/>
                    </a:p>
                  </a:txBody>
                  <a:tcPr marL="16905" marR="16905" marT="16905" marB="16905">
                    <a:lnL>
                      <a:noFill/>
                    </a:lnL>
                    <a:lnR>
                      <a:noFill/>
                    </a:lnR>
                    <a:lnT>
                      <a:noFill/>
                    </a:lnT>
                    <a:lnB>
                      <a:noFill/>
                    </a:lnB>
                  </a:tcPr>
                </a:tc>
              </a:tr>
              <a:tr h="277245">
                <a:tc>
                  <a:txBody>
                    <a:bodyPr/>
                    <a:lstStyle/>
                    <a:p>
                      <a:r>
                        <a:rPr lang="en-US" sz="2400"/>
                        <a:t>Leadership is responsive</a:t>
                      </a:r>
                    </a:p>
                  </a:txBody>
                  <a:tcPr marL="16905" marR="16905" marT="16905" marB="16905">
                    <a:lnL>
                      <a:noFill/>
                    </a:lnL>
                    <a:lnR>
                      <a:noFill/>
                    </a:lnR>
                    <a:lnT>
                      <a:noFill/>
                    </a:lnT>
                    <a:lnB>
                      <a:noFill/>
                    </a:lnB>
                  </a:tcPr>
                </a:tc>
                <a:tc>
                  <a:txBody>
                    <a:bodyPr/>
                    <a:lstStyle/>
                    <a:p>
                      <a:r>
                        <a:rPr lang="en-US" sz="2400"/>
                        <a:t>Leadership is proactive</a:t>
                      </a:r>
                    </a:p>
                  </a:txBody>
                  <a:tcPr marL="16905" marR="16905" marT="16905" marB="16905">
                    <a:lnL>
                      <a:noFill/>
                    </a:lnL>
                    <a:lnR>
                      <a:noFill/>
                    </a:lnR>
                    <a:lnT>
                      <a:noFill/>
                    </a:lnT>
                    <a:lnB>
                      <a:noFill/>
                    </a:lnB>
                  </a:tcPr>
                </a:tc>
              </a:tr>
              <a:tr h="764113">
                <a:tc>
                  <a:txBody>
                    <a:bodyPr/>
                    <a:lstStyle/>
                    <a:p>
                      <a:r>
                        <a:rPr lang="en-US" sz="2400"/>
                        <a:t>Works within the organizational culture</a:t>
                      </a:r>
                    </a:p>
                  </a:txBody>
                  <a:tcPr marL="16905" marR="16905" marT="16905" marB="16905">
                    <a:lnL>
                      <a:noFill/>
                    </a:lnL>
                    <a:lnR>
                      <a:noFill/>
                    </a:lnR>
                    <a:lnT>
                      <a:noFill/>
                    </a:lnT>
                    <a:lnB>
                      <a:noFill/>
                    </a:lnB>
                  </a:tcPr>
                </a:tc>
                <a:tc>
                  <a:txBody>
                    <a:bodyPr/>
                    <a:lstStyle/>
                    <a:p>
                      <a:r>
                        <a:rPr lang="en-US" sz="2400"/>
                        <a:t>Work to change the organizational culture by implementing new ideas</a:t>
                      </a:r>
                    </a:p>
                  </a:txBody>
                  <a:tcPr marL="16905" marR="16905" marT="16905" marB="16905">
                    <a:lnL>
                      <a:noFill/>
                    </a:lnL>
                    <a:lnR>
                      <a:noFill/>
                    </a:lnR>
                    <a:lnT>
                      <a:noFill/>
                    </a:lnT>
                    <a:lnB>
                      <a:noFill/>
                    </a:lnB>
                  </a:tcPr>
                </a:tc>
              </a:tr>
              <a:tr h="1494416">
                <a:tc>
                  <a:txBody>
                    <a:bodyPr/>
                    <a:lstStyle/>
                    <a:p>
                      <a:r>
                        <a:rPr lang="en-US" sz="2400" dirty="0"/>
                        <a:t>Transactional leaders make employees achieve organizational objectives through rewards and punishment</a:t>
                      </a:r>
                    </a:p>
                  </a:txBody>
                  <a:tcPr marL="16905" marR="16905" marT="16905" marB="16905">
                    <a:lnL>
                      <a:noFill/>
                    </a:lnL>
                    <a:lnR>
                      <a:noFill/>
                    </a:lnR>
                    <a:lnT>
                      <a:noFill/>
                    </a:lnT>
                    <a:lnB>
                      <a:noFill/>
                    </a:lnB>
                  </a:tcPr>
                </a:tc>
                <a:tc>
                  <a:txBody>
                    <a:bodyPr/>
                    <a:lstStyle/>
                    <a:p>
                      <a:r>
                        <a:rPr lang="en-US" sz="2400"/>
                        <a:t>Transformational leaders motivate and empower employees to achieve company’s objectives by appealing to higher ideals and moral values</a:t>
                      </a:r>
                    </a:p>
                  </a:txBody>
                  <a:tcPr marL="16905" marR="16905" marT="16905" marB="16905">
                    <a:lnL>
                      <a:noFill/>
                    </a:lnL>
                    <a:lnR>
                      <a:noFill/>
                    </a:lnR>
                    <a:lnT>
                      <a:noFill/>
                    </a:lnT>
                    <a:lnB>
                      <a:noFill/>
                    </a:lnB>
                  </a:tcPr>
                </a:tc>
              </a:tr>
              <a:tr h="1007547">
                <a:tc>
                  <a:txBody>
                    <a:bodyPr/>
                    <a:lstStyle/>
                    <a:p>
                      <a:r>
                        <a:rPr lang="en-US" sz="2400"/>
                        <a:t>Motivates followers by appealing to their own self-interest</a:t>
                      </a:r>
                    </a:p>
                  </a:txBody>
                  <a:tcPr marL="16905" marR="16905" marT="16905" marB="16905">
                    <a:lnL>
                      <a:noFill/>
                    </a:lnL>
                    <a:lnR>
                      <a:noFill/>
                    </a:lnR>
                    <a:lnT>
                      <a:noFill/>
                    </a:lnT>
                    <a:lnB>
                      <a:noFill/>
                    </a:lnB>
                  </a:tcPr>
                </a:tc>
                <a:tc>
                  <a:txBody>
                    <a:bodyPr/>
                    <a:lstStyle/>
                    <a:p>
                      <a:r>
                        <a:rPr lang="en-US" sz="2400" dirty="0"/>
                        <a:t>Motivates followers by encouraging them to transcend their own interests for those of the group or </a:t>
                      </a:r>
                      <a:r>
                        <a:rPr lang="en-US" sz="2400" dirty="0" smtClean="0"/>
                        <a:t>unit</a:t>
                      </a:r>
                    </a:p>
                  </a:txBody>
                  <a:tcPr marL="16905" marR="16905" marT="16905" marB="16905">
                    <a:lnL>
                      <a:noFill/>
                    </a:lnL>
                    <a:lnR>
                      <a:noFill/>
                    </a:lnR>
                    <a:lnT>
                      <a:noFill/>
                    </a:lnT>
                    <a:lnB>
                      <a:noFill/>
                    </a:lnB>
                  </a:tcPr>
                </a:tc>
              </a:tr>
              <a:tr h="1007547">
                <a:tc gridSpan="2">
                  <a:txBody>
                    <a:bodyPr/>
                    <a:lstStyle/>
                    <a:p>
                      <a:r>
                        <a:rPr lang="en-US" sz="1600" dirty="0" smtClean="0"/>
                        <a:t>https://managementstudyguide.com/transactional-leadership.htm</a:t>
                      </a:r>
                      <a:endParaRPr lang="en-US" sz="1600" dirty="0"/>
                    </a:p>
                  </a:txBody>
                  <a:tcPr marL="16905" marR="16905" marT="16905" marB="16905">
                    <a:lnL>
                      <a:noFill/>
                    </a:lnL>
                    <a:lnR>
                      <a:noFill/>
                    </a:lnR>
                    <a:lnT>
                      <a:noFill/>
                    </a:lnT>
                    <a:lnB>
                      <a:noFill/>
                    </a:lnB>
                  </a:tcPr>
                </a:tc>
                <a:tc hMerge="1">
                  <a:txBody>
                    <a:bodyPr/>
                    <a:lstStyle/>
                    <a:p>
                      <a:endParaRPr lang="en-US" sz="1600" dirty="0" smtClean="0"/>
                    </a:p>
                  </a:txBody>
                  <a:tcPr marL="16905" marR="16905" marT="16905" marB="16905">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0" name="Table 9"/>
          <p:cNvGraphicFramePr>
            <a:graphicFrameLocks noGrp="1"/>
          </p:cNvGraphicFramePr>
          <p:nvPr/>
        </p:nvGraphicFramePr>
        <p:xfrm>
          <a:off x="0" y="76200"/>
          <a:ext cx="9144000" cy="6705601"/>
        </p:xfrm>
        <a:graphic>
          <a:graphicData uri="http://schemas.openxmlformats.org/drawingml/2006/table">
            <a:tbl>
              <a:tblPr firstRow="1" bandRow="1">
                <a:tableStyleId>{5C22544A-7EE6-4342-B048-85BDC9FD1C3A}</a:tableStyleId>
              </a:tblPr>
              <a:tblGrid>
                <a:gridCol w="1524000"/>
                <a:gridCol w="3657600"/>
                <a:gridCol w="3962400"/>
              </a:tblGrid>
              <a:tr h="382728">
                <a:tc>
                  <a:txBody>
                    <a:bodyPr/>
                    <a:lstStyle/>
                    <a:p>
                      <a:pPr algn="ctr"/>
                      <a:r>
                        <a:rPr lang="en-US" dirty="0" smtClean="0"/>
                        <a:t>Styles</a:t>
                      </a:r>
                      <a:endParaRPr lang="en-US" dirty="0"/>
                    </a:p>
                  </a:txBody>
                  <a:tcPr/>
                </a:tc>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1509940">
                <a:tc>
                  <a:txBody>
                    <a:bodyPr/>
                    <a:lstStyle/>
                    <a:p>
                      <a:r>
                        <a:rPr lang="en-US" dirty="0" smtClean="0"/>
                        <a:t>Autocratic</a:t>
                      </a:r>
                      <a:endParaRPr lang="en-US" dirty="0"/>
                    </a:p>
                  </a:txBody>
                  <a:tcPr anchor="ctr"/>
                </a:tc>
                <a:tc>
                  <a:txBody>
                    <a:bodyPr/>
                    <a:lstStyle/>
                    <a:p>
                      <a:pPr>
                        <a:buFont typeface="Arial" pitchFamily="34" charset="0"/>
                        <a:buChar char="•"/>
                      </a:pPr>
                      <a:r>
                        <a:rPr lang="en-US" dirty="0" smtClean="0"/>
                        <a:t>Quick result</a:t>
                      </a:r>
                    </a:p>
                    <a:p>
                      <a:pPr>
                        <a:buFont typeface="Arial" pitchFamily="34" charset="0"/>
                        <a:buChar char="•"/>
                      </a:pPr>
                      <a:r>
                        <a:rPr lang="en-US" dirty="0" smtClean="0"/>
                        <a:t>Maintains</a:t>
                      </a:r>
                      <a:r>
                        <a:rPr lang="en-US" baseline="0" dirty="0" smtClean="0"/>
                        <a:t> discipline in </a:t>
                      </a:r>
                      <a:r>
                        <a:rPr lang="en-US" baseline="0" dirty="0" err="1" smtClean="0"/>
                        <a:t>org</a:t>
                      </a:r>
                      <a:r>
                        <a:rPr lang="en-US" baseline="30000" dirty="0" err="1" smtClean="0"/>
                        <a:t>n</a:t>
                      </a:r>
                      <a:endParaRPr lang="en-US" baseline="30000" dirty="0" smtClean="0"/>
                    </a:p>
                    <a:p>
                      <a:pPr>
                        <a:buFont typeface="Arial" pitchFamily="34" charset="0"/>
                        <a:buChar char="•"/>
                      </a:pPr>
                      <a:r>
                        <a:rPr lang="en-US" baseline="0" dirty="0" smtClean="0"/>
                        <a:t>Chain of command is understood by all</a:t>
                      </a:r>
                      <a:endParaRPr lang="en-US" baseline="-25000" dirty="0"/>
                    </a:p>
                  </a:txBody>
                  <a:tcPr anchor="ctr"/>
                </a:tc>
                <a:tc>
                  <a:txBody>
                    <a:bodyPr/>
                    <a:lstStyle/>
                    <a:p>
                      <a:pPr>
                        <a:buFont typeface="Arial" pitchFamily="34" charset="0"/>
                        <a:buChar char="•"/>
                      </a:pPr>
                      <a:r>
                        <a:rPr lang="en-US" dirty="0" smtClean="0"/>
                        <a:t> Does</a:t>
                      </a:r>
                      <a:r>
                        <a:rPr lang="en-US" baseline="0" dirty="0" smtClean="0"/>
                        <a:t> not motivate members</a:t>
                      </a:r>
                    </a:p>
                    <a:p>
                      <a:pPr>
                        <a:buFont typeface="Arial" pitchFamily="34" charset="0"/>
                        <a:buChar char="•"/>
                      </a:pPr>
                      <a:r>
                        <a:rPr lang="en-US" baseline="0" dirty="0" smtClean="0"/>
                        <a:t> People work only by the fear of punishment</a:t>
                      </a:r>
                    </a:p>
                    <a:p>
                      <a:pPr>
                        <a:buFont typeface="Arial" pitchFamily="34" charset="0"/>
                        <a:buChar char="•"/>
                      </a:pPr>
                      <a:r>
                        <a:rPr lang="en-US" baseline="0" dirty="0" smtClean="0"/>
                        <a:t> One way communication, lack of ownership feeling in decisions</a:t>
                      </a:r>
                      <a:endParaRPr lang="en-US" dirty="0"/>
                    </a:p>
                  </a:txBody>
                  <a:tcPr/>
                </a:tc>
              </a:tr>
              <a:tr h="660599">
                <a:tc>
                  <a:txBody>
                    <a:bodyPr/>
                    <a:lstStyle/>
                    <a:p>
                      <a:r>
                        <a:rPr lang="en-US" dirty="0" smtClean="0"/>
                        <a:t>Paternalistic</a:t>
                      </a:r>
                      <a:endParaRPr lang="en-US" dirty="0"/>
                    </a:p>
                  </a:txBody>
                  <a:tcPr anchor="ctr"/>
                </a:tc>
                <a:tc>
                  <a:txBody>
                    <a:bodyPr/>
                    <a:lstStyle/>
                    <a:p>
                      <a:pPr>
                        <a:buFont typeface="Arial" pitchFamily="34" charset="0"/>
                        <a:buChar char="•"/>
                      </a:pPr>
                      <a:r>
                        <a:rPr lang="en-US" dirty="0" smtClean="0"/>
                        <a:t> Effective</a:t>
                      </a:r>
                      <a:r>
                        <a:rPr lang="en-US" baseline="0" dirty="0" smtClean="0"/>
                        <a:t> when the leader  has some group consideration</a:t>
                      </a:r>
                      <a:endParaRPr lang="en-US" dirty="0"/>
                    </a:p>
                  </a:txBody>
                  <a:tcPr/>
                </a:tc>
                <a:tc>
                  <a:txBody>
                    <a:bodyPr/>
                    <a:lstStyle/>
                    <a:p>
                      <a:pPr>
                        <a:buFont typeface="Arial" pitchFamily="34" charset="0"/>
                        <a:buChar char="•"/>
                      </a:pPr>
                      <a:r>
                        <a:rPr lang="en-US" dirty="0" smtClean="0"/>
                        <a:t> Does not</a:t>
                      </a:r>
                      <a:r>
                        <a:rPr lang="en-US" baseline="0" dirty="0" smtClean="0"/>
                        <a:t> take advantage of initiative or ideas from the group</a:t>
                      </a:r>
                      <a:endParaRPr lang="en-US" dirty="0"/>
                    </a:p>
                  </a:txBody>
                  <a:tcPr/>
                </a:tc>
              </a:tr>
              <a:tr h="2076167">
                <a:tc>
                  <a:txBody>
                    <a:bodyPr/>
                    <a:lstStyle/>
                    <a:p>
                      <a:r>
                        <a:rPr lang="en-US" dirty="0" smtClean="0"/>
                        <a:t>Participative</a:t>
                      </a:r>
                      <a:endParaRPr lang="en-US" dirty="0"/>
                    </a:p>
                  </a:txBody>
                  <a:tcPr anchor="ctr"/>
                </a:tc>
                <a:tc>
                  <a:txBody>
                    <a:bodyPr/>
                    <a:lstStyle/>
                    <a:p>
                      <a:pPr>
                        <a:buFont typeface="Arial" pitchFamily="34" charset="0"/>
                        <a:buChar char="•"/>
                      </a:pPr>
                      <a:r>
                        <a:rPr lang="en-US" dirty="0" smtClean="0"/>
                        <a:t> Feeling of involvement in decision making process develops ownership</a:t>
                      </a:r>
                    </a:p>
                    <a:p>
                      <a:pPr>
                        <a:buFont typeface="Arial" pitchFamily="34" charset="0"/>
                        <a:buChar char="•"/>
                      </a:pPr>
                      <a:r>
                        <a:rPr lang="en-US" dirty="0" smtClean="0"/>
                        <a:t> Ideas and information shared by member</a:t>
                      </a:r>
                      <a:r>
                        <a:rPr lang="en-US" baseline="0" dirty="0" smtClean="0"/>
                        <a:t>s can be fruitful</a:t>
                      </a:r>
                    </a:p>
                    <a:p>
                      <a:pPr>
                        <a:buFont typeface="Arial" pitchFamily="34" charset="0"/>
                        <a:buChar char="•"/>
                      </a:pPr>
                      <a:r>
                        <a:rPr lang="en-US" baseline="0" dirty="0" smtClean="0"/>
                        <a:t> Members grow parallel with the organizational growth</a:t>
                      </a:r>
                      <a:endParaRPr lang="en-US" dirty="0"/>
                    </a:p>
                  </a:txBody>
                  <a:tcPr/>
                </a:tc>
                <a:tc>
                  <a:txBody>
                    <a:bodyPr/>
                    <a:lstStyle/>
                    <a:p>
                      <a:pPr>
                        <a:buFont typeface="Arial" pitchFamily="34" charset="0"/>
                        <a:buChar char="•"/>
                      </a:pPr>
                      <a:r>
                        <a:rPr lang="en-US" dirty="0" smtClean="0"/>
                        <a:t> Due to pervasive</a:t>
                      </a:r>
                      <a:r>
                        <a:rPr lang="en-US" baseline="0" dirty="0" smtClean="0"/>
                        <a:t> discussion, t</a:t>
                      </a:r>
                      <a:r>
                        <a:rPr lang="en-US" dirty="0" smtClean="0"/>
                        <a:t>he group may loose focus</a:t>
                      </a:r>
                    </a:p>
                    <a:p>
                      <a:pPr>
                        <a:buFont typeface="Arial" pitchFamily="34" charset="0"/>
                        <a:buChar char="•"/>
                      </a:pPr>
                      <a:r>
                        <a:rPr lang="en-US" baseline="0" dirty="0" smtClean="0"/>
                        <a:t> Takes greater time for decision making</a:t>
                      </a:r>
                    </a:p>
                    <a:p>
                      <a:pPr>
                        <a:buFont typeface="Arial" pitchFamily="34" charset="0"/>
                        <a:buChar char="•"/>
                      </a:pPr>
                      <a:r>
                        <a:rPr lang="en-US" baseline="0" dirty="0" smtClean="0"/>
                        <a:t> Too much autonomy may result indiscipline</a:t>
                      </a:r>
                    </a:p>
                    <a:p>
                      <a:pPr>
                        <a:buFont typeface="Arial" pitchFamily="34" charset="0"/>
                        <a:buChar char="•"/>
                      </a:pPr>
                      <a:r>
                        <a:rPr lang="en-US" baseline="0" dirty="0" smtClean="0"/>
                        <a:t> Leaders may avoid responsibility</a:t>
                      </a:r>
                      <a:endParaRPr lang="en-US" dirty="0"/>
                    </a:p>
                  </a:txBody>
                  <a:tcPr/>
                </a:tc>
              </a:tr>
              <a:tr h="2076167">
                <a:tc>
                  <a:txBody>
                    <a:bodyPr/>
                    <a:lstStyle/>
                    <a:p>
                      <a:r>
                        <a:rPr lang="en-US" dirty="0" smtClean="0"/>
                        <a:t>Laissez-faire</a:t>
                      </a:r>
                      <a:endParaRPr lang="en-US" dirty="0"/>
                    </a:p>
                  </a:txBody>
                  <a:tcPr anchor="ctr"/>
                </a:tc>
                <a:tc>
                  <a:txBody>
                    <a:bodyPr/>
                    <a:lstStyle/>
                    <a:p>
                      <a:pPr>
                        <a:buFont typeface="Arial" pitchFamily="34" charset="0"/>
                        <a:buChar char="•"/>
                      </a:pPr>
                      <a:r>
                        <a:rPr lang="en-US" dirty="0" smtClean="0"/>
                        <a:t> Group</a:t>
                      </a:r>
                      <a:r>
                        <a:rPr lang="en-US" baseline="0" dirty="0" smtClean="0"/>
                        <a:t> runs by itself, no close supervision is required at all</a:t>
                      </a:r>
                    </a:p>
                    <a:p>
                      <a:pPr>
                        <a:buFont typeface="Arial" pitchFamily="34" charset="0"/>
                        <a:buChar char="•"/>
                      </a:pPr>
                      <a:r>
                        <a:rPr lang="en-US" baseline="0" dirty="0" smtClean="0"/>
                        <a:t> Freedom and autonomy to work  my increase creativity and innovation</a:t>
                      </a:r>
                      <a:endParaRPr lang="en-US" dirty="0"/>
                    </a:p>
                  </a:txBody>
                  <a:tcPr anchor="ctr"/>
                </a:tc>
                <a:tc>
                  <a:txBody>
                    <a:bodyPr/>
                    <a:lstStyle/>
                    <a:p>
                      <a:pPr>
                        <a:buFont typeface="Arial" pitchFamily="34" charset="0"/>
                        <a:buChar char="•"/>
                      </a:pPr>
                      <a:r>
                        <a:rPr lang="en-US" dirty="0" smtClean="0"/>
                        <a:t> Group</a:t>
                      </a:r>
                      <a:r>
                        <a:rPr lang="en-US" baseline="0" dirty="0" smtClean="0"/>
                        <a:t> lacks real direction and thus may lack focus on the issue/goal</a:t>
                      </a:r>
                    </a:p>
                    <a:p>
                      <a:pPr>
                        <a:buFont typeface="Arial" pitchFamily="34" charset="0"/>
                        <a:buChar char="•"/>
                      </a:pPr>
                      <a:r>
                        <a:rPr lang="en-US" baseline="0" dirty="0" smtClean="0"/>
                        <a:t> Members may avoid individual responsibility and so productivity suffers</a:t>
                      </a:r>
                    </a:p>
                    <a:p>
                      <a:pPr>
                        <a:buFont typeface="Arial" pitchFamily="34" charset="0"/>
                        <a:buChar char="•"/>
                      </a:pPr>
                      <a:r>
                        <a:rPr lang="en-US" baseline="0" dirty="0" smtClean="0"/>
                        <a:t> Coordination/relational problems may arise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Factors that determine leadership style</a:t>
            </a:r>
            <a:endParaRPr lang="en-US" sz="4000" dirty="0"/>
          </a:p>
        </p:txBody>
      </p:sp>
      <p:sp>
        <p:nvSpPr>
          <p:cNvPr id="7" name="TextBox 6"/>
          <p:cNvSpPr txBox="1"/>
          <p:nvPr/>
        </p:nvSpPr>
        <p:spPr>
          <a:xfrm>
            <a:off x="76200" y="1143000"/>
            <a:ext cx="8991600" cy="5632311"/>
          </a:xfrm>
          <a:prstGeom prst="rect">
            <a:avLst/>
          </a:prstGeom>
          <a:noFill/>
        </p:spPr>
        <p:txBody>
          <a:bodyPr wrap="square" rtlCol="0">
            <a:spAutoFit/>
          </a:bodyPr>
          <a:lstStyle/>
          <a:p>
            <a:pPr marL="514350" indent="-514350" algn="just">
              <a:lnSpc>
                <a:spcPct val="150000"/>
              </a:lnSpc>
            </a:pPr>
            <a:r>
              <a:rPr lang="en-US" sz="2400" dirty="0" smtClean="0"/>
              <a:t>1. Size of the organization:</a:t>
            </a:r>
          </a:p>
          <a:p>
            <a:pPr marL="514350" indent="-514350" algn="just">
              <a:lnSpc>
                <a:spcPct val="150000"/>
              </a:lnSpc>
            </a:pPr>
            <a:r>
              <a:rPr lang="en-US" sz="2400" dirty="0" smtClean="0"/>
              <a:t>As institutions or organization grow, problems arise which may become more difficult to address at a macro or senior management level. </a:t>
            </a:r>
          </a:p>
          <a:p>
            <a:pPr marL="514350" indent="-514350" algn="just">
              <a:lnSpc>
                <a:spcPct val="150000"/>
              </a:lnSpc>
            </a:pPr>
            <a:r>
              <a:rPr lang="en-US" sz="2400" dirty="0" smtClean="0"/>
              <a:t>At the same time, as institutions and organizations grow larger and become more multifaceted, there is a propensity for decision making to be centralized. </a:t>
            </a:r>
          </a:p>
          <a:p>
            <a:pPr marL="514350" indent="-514350" algn="just">
              <a:lnSpc>
                <a:spcPct val="150000"/>
              </a:lnSpc>
            </a:pPr>
            <a:r>
              <a:rPr lang="en-US" sz="2400" dirty="0" smtClean="0"/>
              <a:t>This situation leads to limited employee participation or no participation at all. Leaders may present ideas and invite input from employees.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10135</TotalTime>
  <Words>4444</Words>
  <Application>Microsoft Office PowerPoint</Application>
  <PresentationFormat>On-screen Show (4:3)</PresentationFormat>
  <Paragraphs>609</Paragraphs>
  <Slides>70</Slides>
  <Notes>70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Flow</vt:lpstr>
      <vt:lpstr>Image</vt:lpstr>
      <vt:lpstr>LEADERSHIP SKILLS AND HUMAN RELATIONS  MODELS AND THEORIES OF LEADERSHIP</vt:lpstr>
      <vt:lpstr>Leadership Styles (approaches you adopt as a leader)</vt:lpstr>
      <vt:lpstr>Slide 3</vt:lpstr>
      <vt:lpstr>Slide 4</vt:lpstr>
      <vt:lpstr>Slide 5</vt:lpstr>
      <vt:lpstr>Slide 6</vt:lpstr>
      <vt:lpstr>Slide 7</vt:lpstr>
      <vt:lpstr>Slide 8</vt:lpstr>
      <vt:lpstr>Factors that determine leadership style</vt:lpstr>
      <vt:lpstr>Slide 10</vt:lpstr>
      <vt:lpstr>Slide 11</vt:lpstr>
      <vt:lpstr>Slide 12</vt:lpstr>
      <vt:lpstr>Theories of Leadership</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 new approach to management of stress” An article published by Michael Bland in Industrial and commercial training volume 31</dc:title>
  <dc:creator/>
  <cp:lastModifiedBy>user</cp:lastModifiedBy>
  <cp:revision>1500</cp:revision>
  <dcterms:created xsi:type="dcterms:W3CDTF">2006-08-16T00:00:00Z</dcterms:created>
  <dcterms:modified xsi:type="dcterms:W3CDTF">2018-05-25T03:33:04Z</dcterms:modified>
</cp:coreProperties>
</file>