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6"/>
  </p:notesMasterIdLst>
  <p:handoutMasterIdLst>
    <p:handoutMasterId r:id="rId67"/>
  </p:handoutMasterIdLst>
  <p:sldIdLst>
    <p:sldId id="272" r:id="rId2"/>
    <p:sldId id="386" r:id="rId3"/>
    <p:sldId id="416" r:id="rId4"/>
    <p:sldId id="385" r:id="rId5"/>
    <p:sldId id="384" r:id="rId6"/>
    <p:sldId id="405" r:id="rId7"/>
    <p:sldId id="388" r:id="rId8"/>
    <p:sldId id="387" r:id="rId9"/>
    <p:sldId id="389" r:id="rId10"/>
    <p:sldId id="390" r:id="rId11"/>
    <p:sldId id="391" r:id="rId12"/>
    <p:sldId id="392" r:id="rId13"/>
    <p:sldId id="393" r:id="rId14"/>
    <p:sldId id="394" r:id="rId15"/>
    <p:sldId id="395" r:id="rId16"/>
    <p:sldId id="406" r:id="rId17"/>
    <p:sldId id="407" r:id="rId18"/>
    <p:sldId id="408" r:id="rId19"/>
    <p:sldId id="396" r:id="rId20"/>
    <p:sldId id="397" r:id="rId21"/>
    <p:sldId id="398" r:id="rId22"/>
    <p:sldId id="399" r:id="rId23"/>
    <p:sldId id="409" r:id="rId24"/>
    <p:sldId id="402" r:id="rId25"/>
    <p:sldId id="411" r:id="rId26"/>
    <p:sldId id="403" r:id="rId27"/>
    <p:sldId id="410" r:id="rId28"/>
    <p:sldId id="404" r:id="rId29"/>
    <p:sldId id="412" r:id="rId30"/>
    <p:sldId id="413" r:id="rId31"/>
    <p:sldId id="414" r:id="rId32"/>
    <p:sldId id="415" r:id="rId33"/>
    <p:sldId id="417" r:id="rId34"/>
    <p:sldId id="418" r:id="rId35"/>
    <p:sldId id="419" r:id="rId36"/>
    <p:sldId id="420" r:id="rId37"/>
    <p:sldId id="430" r:id="rId38"/>
    <p:sldId id="421" r:id="rId39"/>
    <p:sldId id="422" r:id="rId40"/>
    <p:sldId id="426" r:id="rId41"/>
    <p:sldId id="427" r:id="rId42"/>
    <p:sldId id="428" r:id="rId43"/>
    <p:sldId id="429" r:id="rId44"/>
    <p:sldId id="425" r:id="rId45"/>
    <p:sldId id="424" r:id="rId46"/>
    <p:sldId id="432" r:id="rId47"/>
    <p:sldId id="433" r:id="rId48"/>
    <p:sldId id="444" r:id="rId49"/>
    <p:sldId id="450" r:id="rId50"/>
    <p:sldId id="451" r:id="rId51"/>
    <p:sldId id="448" r:id="rId52"/>
    <p:sldId id="445" r:id="rId53"/>
    <p:sldId id="446" r:id="rId54"/>
    <p:sldId id="447" r:id="rId55"/>
    <p:sldId id="434" r:id="rId56"/>
    <p:sldId id="435" r:id="rId57"/>
    <p:sldId id="436" r:id="rId58"/>
    <p:sldId id="443" r:id="rId59"/>
    <p:sldId id="437" r:id="rId60"/>
    <p:sldId id="438" r:id="rId61"/>
    <p:sldId id="439" r:id="rId62"/>
    <p:sldId id="440" r:id="rId63"/>
    <p:sldId id="441" r:id="rId64"/>
    <p:sldId id="442"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07F9"/>
    <a:srgbClr val="95415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0" y="4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32B9E4-F050-41C7-A714-229A3E523BE3}" type="datetimeFigureOut">
              <a:rPr lang="en-US" smtClean="0"/>
              <a:pPr/>
              <a:t>8/2/2018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95EF6-16FE-4491-ACF0-73656787DE1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EB22F-8DA2-4AD7-B149-BD85048E6A36}" type="datetimeFigureOut">
              <a:rPr lang="en-US" smtClean="0"/>
              <a:pPr/>
              <a:t>8/2/2018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0D343-5388-47BC-A169-4DD01AC27A6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B0D343-5388-47BC-A169-4DD01AC27A6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Damodar Niraula</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60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63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fld id="{DBB0D343-5388-47BC-A169-4DD01AC27A6F}"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B18546-9E57-4AC5-973C-430B23510C47}" type="datetime1">
              <a:rPr lang="en-US" smtClean="0"/>
              <a:pPr/>
              <a:t>8/2/2018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B3EAF-EBDA-4B04-87CF-C59B936C48FB}" type="datetime1">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2EF56-757A-42D1-AD29-1D88AD658826}" type="datetime1">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811AD-3B5C-46EC-93B4-11F41095C68B}" type="datetime1">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BAF33B-ED4C-4402-9ED3-14EF8E3945CC}" type="datetime1">
              <a:rPr lang="en-US" smtClean="0"/>
              <a:pPr/>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A14CC1-C58C-4521-B986-0A973AA3B76F}" type="datetime1">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7788C-0835-459C-B85D-0B2500F42771}" type="datetime1">
              <a:rPr lang="en-US" smtClean="0"/>
              <a:pPr/>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DA606A-397D-41D0-8641-7299052B3DAE}" type="datetime1">
              <a:rPr lang="en-US" smtClean="0"/>
              <a:pPr/>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DCA1E-AE95-4D4B-A410-4E62B8D1AA10}" type="datetime1">
              <a:rPr lang="en-US" smtClean="0"/>
              <a:pPr/>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F9EA55-3B4F-4790-ABE7-11674F964731}" type="datetime1">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9EC395-5301-42BC-B01C-E2E3C1216954}" type="datetime1">
              <a:rPr lang="en-US" smtClean="0"/>
              <a:pPr/>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CE7CC6-6BBA-4BC2-94AF-98EFE9879920}" type="datetime1">
              <a:rPr lang="en-US" smtClean="0"/>
              <a:pPr/>
              <a:t>8/2/2018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38200"/>
            <a:ext cx="9144000" cy="1219200"/>
          </a:xfrm>
        </p:spPr>
        <p:txBody>
          <a:bodyPr>
            <a:noAutofit/>
          </a:bodyPr>
          <a:lstStyle/>
          <a:p>
            <a:pPr algn="ctr"/>
            <a:r>
              <a:rPr lang="en-US" sz="3500" dirty="0" smtClean="0"/>
              <a:t>PERSONAL STRATEGIES FOR IMPROVING</a:t>
            </a:r>
            <a:br>
              <a:rPr lang="en-US" sz="3500" dirty="0" smtClean="0"/>
            </a:br>
            <a:r>
              <a:rPr lang="en-US" sz="3500" dirty="0" smtClean="0"/>
              <a:t>HUMAN RELATIONS</a:t>
            </a:r>
            <a:endParaRPr lang="en-US" sz="3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3554" name="AutoShape 2" descr="data:image/jpeg;base64,/9j/4AAQSkZJRgABAQAAAQABAAD/2wCEAAkGBxQTEhUUEhQUFhQVGBcXFxgVGBkfGBUVGBgYHh0cFhgdHCghHiEnGx4XITMkJikrLi4uGR83ODMsNygtLiwBCgoKDg0OGxAQGywkICQsLy8sLCwsLCwsLCwsLCwsLCwsLCwsLCwsLCwsLCwsLCwsLCwsLCwsLCwsLCwsLCwsLP/AABEIAOUA3AMBEQACEQEDEQH/xAAcAAEAAgMBAQEAAAAAAAAAAAAABQYCBAcBAwj/xABEEAACAQMCAwUGAwQGCgMBAAABAgMABBESIQUTMQYiQVFhBxQycYGRI1LRQlSxwRZTYpKToRUXMzRDcoLS4fCywtMk/8QAGgEBAAIDAQAAAAAAAAAAAAAAAAQFAQIDBv/EADYRAAICAQMDAgQFBAEDBQAAAAABAgMRBBIhEzFBBVEUImFxMlKBkbEjQqHRFcHh8CQzNHKi/9oADAMBAAIRAxEAPwDuNAKAUAoBQCgFAKAUAoBQCgFAeUAFAe0AoBQCgFAKAUAoBQCgFAKAUAoBQCgFAKAUAoBQCgFAKAUB5mgOR+0btvIl7Gls21q2p8E4klxgq2OoCnHzY+VWml0ilW3LyauWDpvAuKpdQRzRnuuoPqp8VPqDkVXWVuEnFmVySFaGRQCgFAKAUAoBQCgFAKAUAoBQCgFAKAUAoBQCgFAKAUAoCudvO0IsrVnG8r9yIebnx+QGT9K76anqzx4MNnEuLdnpIuZqkjkljAkmRdetFfHfJKgOMsMspPWrqF8XhJfY5tE/7Ku03u0/IkbEM5AGeiS+B9A3Q/SuGuo3x3LujMXydwFUh0PayBQCgFAKAUAoBQCgFAKAUAoBQCgFAKAUAoBQCgFAKA8agOOcY4g1/etMIWntIS1tGiYLGRgfxFQ7Nj4t8DAG9WsIKmvGcSfJo+WQPaC5WGNoYLl3Vzo5Tg8yKEBCVd2AZC0nVF7uAK70x3tSlHt/lmGZDs6ktrrtxl4w7yTM7KshQZZIEIydIK984Gaz12rMS7PwYwdO9mfaj3y2Cu2Z4QFfzdf2X+o6+oNVmsp6c8rszeLyi5VFNhQCgFAKAUAoBQCgFAKAUAoBQCgFAKAUAoBQCgFAKAo3tV7Re723IjbE1x3Qc40R57zZ8Py59T5VM0dO+e59kayZRrrgjWVqHc6SwyVSZUc74USRByk8ZOdwQ2Kmq1W2YX8f+YNUsFOv7xppGkkxqc5OBgDAAAA8AAAPpU6MdqUV4NS99hOLmYLDNNqECuVhkUch4kj2MjAdVfG7ZGMbE71Xaqva9yXfz5Nosj7u7bhvERMskLtnM8UCsqKGClkAO24OoY8fAV0jHr07Wvs2YfDO4WN2ssaSRkMjqGUjxBGRVNKLi3FnU2KwBQCgFAKAUAoBQCgFAKAUAoBQCgFAKAUAoBQCgPjd3KxozuwVEBZiegA6mii5PCBw+eea8u47yS3WeO4MkcUBILiKPYso2GVOT13bI8c1cpRrrdaeGvJz8kR2yuIWnKWyssMeyqxfZsDV3H3QgjGPSu+mjJQzLuGyBqSzQ+sFw6HUjMrYIypIOCMEZHgRWrimsMyWc8Osl4d7zJJK9zLqVFYhcSr8TY3LKD1JO+B0zUXfa7di/CjZJYLH7Ie0pRvcpiQr96DVtuckqM+BHeH1qNrqE11I/qZizrdVZue0AoBQCgFAKAUAoBQCgFAKAxLAUCWex4HHmKGcM9LjzFBhnnMHmPuKxkbWOYPMfemRhjmDzH3FMjaxzB5j7imRtYVwehFZMNNdznHtQ4s8rpYQK7k6ZLjl4yIs/CSdlz13IHw+dWGjrUV1ZfoaSfgrnH5be2SN7NyrK7/gNGHEcgPdZkmbXE+AO8oIJzXatucmrMffJtteOEyiyMzMWOWZiSSdySTkk/Wp2+EV3RhVTf8AazHlnyP2NY69WfxI2+Hs/Kz6S2rrjUjrkAjUrDIPQjI6etHqKl/cjConLsmb/A5EjdzKrA6CIn0axFJkYYxkgNtn5Eg1xuug18sl9Tdaa38rPrxrics0kUgD64URVlI/Ecoch3xsDnoPAYG9aVXaeMWnJcmz0eofaDOw9nO3EUkSi6zbzBQWEqlVfw1Rk9QcZ9KqL9kJcSWDeGkvkuIkt/Syy/eYf7wrh1Ie5v8AA6j8jH9K7L95h/vCnVh7j4LUfkZ4e1tl+8xf3qz1Ie4+B1H5GY/0wsv3mP7n9KdSHuZ+A1H5GP6YWX7zH9z+lOrD3HwGo/Iwe2Fl+8x/c/pWHZD3HwGp/Izd4XxmC41ciRX041Yztnp1raM1LscbaLKuJrBIVschQCgFAKAoXtU4a5jS4Vm0xd1lBPRmGG29dvkaj3xeMouPSLYKbrku5QOCTsLmE6m/2qeJ/MPWo0G9yLvVQj0ZceCwXFjHdXbo01yzq8iMWEYwIwx7qg507YBx4jNdWlKTK+FsqKVJRXOCF4VwzmBnkE4hCSuroAf9kpYhsnAOMfWucI57ky+7ZiMcbsrj7m4vBIuQ85abSvLwoaIuTJ0BAPd2wd/Ot1BYycXqZdRV4WefHsY8R4GI7dpiJ0YSLGFdkO5GcnT08sVrKKUcmadQ53KHGMZ7Ff1HzP3rlksdqNS54pIgaON2VWxr0nBbG4BI3wPKvSel6RKvfLuzy/rGoU7enHsj62zzohmkQyw3BMUokLfi4w2lm6g7BgwPh8xU+x1pYzhrkqYRlOSS8mxK5Y5JY4AA1MWIUdBqPXA2ryV1sp2OR7nT0RqrUcGFccs7YR6Gwc+WD9jWUzWa+Vl2vbOK4vmifWe+q5abfvDViJAhwo38hUhxTkU0LJ1Ubo4/Yrr2CM0zJlUh191iSWCEDGvAALHb0rlhZeCwV0oxipcuRu2dlAYZJuUx5So/dmOxZwArfh4Bxk4zW0YrGThbdapqvK5+hJXNjFPfvGyuTrAOqY6ipUOSo0EAKD0JHgK2cVKeDhCyynTqUWv2+pqcJsbSTl645cyyctVV28DvqfTjZd8DzrEYQfc63XamGcNcLJ8mtrZgrRwsMqzsHnIAxKYwFOnfJHj0z1rDUPY26l6eJSXjsvdZNm8sbSMrqhyDA0hK3DkcwMVCqerd4AbedZ2QXdHKFuomm0+zx2IvtVZRwziOJCo5cbEFix1MoJznpitLIqLwiZorJ2V7pPyyLhgZyAiliSFGB1J6CuaWSVKSistnk0LIxVlZWBwVI3B8sUxjgxGcZLcnwdn7D8FNrbKrDEjnW/oSNh9Bip9UNkTyWv1PXtcl2XCLFXUhCgFAKAUB8bq3WRGRxlWBBB8QaNZWDaM3B7l3Rw/jfDnsrrT+Rg8bfmXOVJ+2D8qr5x2SPX6e5aqj9MMws+OzRTPKhwZHZnXwbJY4JxnGSawrGnk2s0lc4KD8djGx41Mi8sSNyisilf2RzAQTjbJ32rCm8YM2aSuUt+OeP8HxTicohaDUOU2MrgdQc5BxnOfGsb3jBs9PB2KzHJ8/fX5bRlsqzhzncllGAc9en8KbuMG/Rgp78c4NS4l0qT9vnXfSUda1ROWrvVFTkaPB0DTprCuM6ijPoEmN9Gs7Anpv1869fNKFe2J4eUnKWX3JqctzGSP3iMMSDavqxGxIICDOGHlsD/GqX1G7EFBYb9y69JoTk7p9kfT/AERcfu8/+G/6VSdOXsX/AMVT+ZfubcXZe8bGLeTfzAH8TWelP2NHr9Ov70RU8JUsrgqynDAjcHyNa4aeGSFKM47k+CaW3v8Amc9Ypw7YOpUO4GMbDw2Fb4szkhuek2dNyWPY0JobgakZJxrbUy6HAZvMjG9a4kd4zo4kmuOx8bi5mgR425iqwBaNgRkZBzpPqBv6V109UrJ9POMnK+2pR62N2PY1B2ifmGUM4kPVgQCen+Ww2q1fo92c7kVb9X023ZseD78F448b6oWKMB4hTscZ2IPkKh6nRW6Zbs8EunVUa3NbXJlJcswUE7KGUY8mYsQfPvE1XuRZRrjHsu//AEE90ziNWO0S6UwMELknr8zRttCNcY5aXfuZX148z65DqbCgnzCgAZ+gFZlJtmKqo1R2xXBMdmZIAyCWOUOXPLlXJQyEEJrTpsSDt9a614IetVrTcWseUWPgdh71fDmaWW1H4rhQOfc7DUcdeg/uetdYx3S+xX3W9DT4jxu7L2R0kVJKM9oBQCgFAKAUBT/aPwLn25lQfiQgkf2k/aH8x8q4Xw3LJZemal1W7X2ZyLNQfJ6vubBs35fNKkRk4DHYMf7Pn9K2w+5zVsHLanya9anUUMYI3iU2TjwXr869N6TptkOo+7PLesarfPpLsizWXD57e1zJDBJAZlYFjncxg641LBJRoLDBzhs1Iutrcm8tPBUwhKTUV5LZ7OeGc25kutGmJNSxLuQpJGy58FXb648KoIylZNzkXmvcKKI0R7+TpldilPDQFA4kypKksq817eW4XU2MuqQNKmrAxtkDPpXCWNyft/otq92xxi8KST//AFguvCQ/JTmNqcqGY4A3bfAA8BnH0rquxW24U2kbeK2OZUfaF2c95h5kYzLEDgfnQ9V+fiP/ADXKxPiUe6LH07UquTrn+GRx3gtlGZ9Eo640as6SSwHeVe+532QYyepA3q9r1XVp3L9SJrNO6LXHx4Nvtxwr3S7IDbHGM8tSTgZIjTGlPAbbkGt68amlxkcqbZU2Ka8GtFIGAI8a8pfU6p7We2oujdWpoyrkdjf4PZmR9ojMEGpkVsMy9O7jfbY7VtFZZw1FihDvj6lhj4hy7RmVzJGr8u2jkUc6GfG5yNjhSfPfHSpGcR/grOlvuSffGZNdmjoPY7gotbZUI77d+Q+bnrv6dPpXeuO2OCn1t/Wtcl27L7E5XQiCgFAKAUAoBQGLDOx6Gn0C9zj/AGhsBw++DhA0L5dVYAgo2zpv5Z2+lQprpyyeo0tnxencc8ow46TcFFLa5lB5ISM/iwNhlZmzpUAZB2G9J/MY0zVLb8ec90ytSxlWKnGQcHBBGR5EbGuDWC1jLcsnxnk0qT/7mu+mp6tqiiPqr1TVKbPeyNo0lwCI+aV1NoIOGODsGwQrYyV1bEqBXrbWoV7ex4hyc5OT8krHHb60ijnmS1Mil4pgR7uQAGLav2y2s5XAGreqjW3cKMsZflFr6bRLErorOOx3Gwto441SIARgDSF6YqKsJcECyUpSbl3NihzFZMlc4l2Y5uv8QjW8r9P6yDlY+mxrm68vJLhqtqxjwl+zyWCCPSoXyAH2rdLCIs3ubZnWTAoDjPtLsBBdiS3JSQjmgqR3JM76fLPWs6e5U3Yf4Zdy4hVLVaR57x7EZccQedXMcyw2fLVZucp0rM64bcAtLISGYN1APhje6jGMO6zLxj2KRkJLbNbTvA5Bxp3GcHUoZSMjOCpBqH6jp+vUroLlFv6Rq+nPpS7M2DXm2ep5LLHwdTIyRMOYIYWgIkAaSZsElTnY/EMbdKkKK8FXLUS2KU1xl548Fu7LD3uZjOFlW10IjkDJmHxvqHXfH2FdoPe+fBV6v+hBbOHL+PCLyK7lUe0AoBQCgFAKAUAoCA7a8E96tmUD8RO9H/zDwz6jauVsdyJmh1DptT8Puc14DcGWJ7VzJ3MuiRkK82nOqEk+BO+PRqjV8/Ky+1UFCSuj57v2+pHcZQNKwiiCBEGpE7wj0jvamHUg5yfp4VpJZfCJOnbjD55ZyVziUmSFHhv9av8A0ihRg7H3ZR+tahuaqXZFkXhMlpapLzI1kcFl5U+mbwA0FCVkTcZUjI3walTujKTz2X04KeutzkorybPDeHzrJHPMcMfxFaZXYzEYzlUBbfzI+9edslKdm7sj06lVCjow59+UsfuW7gPE8YS3kMepiFjcc231EnZGXEke+dmxjyraM8divvo4zJZ+q4f+n+hduJ8QjgiaWVtKL1Pn6AeJPlXdvassra6pWzUY9zlvF+291csVtw0aeUYJkx5sRnH0qHK6UniJ6Gn02ilZteWVyTik+okzTauh/EcEenXauTlJeSwjp6XHCSwS3A+1d6rhInaYnojgvn/7fXNbwtnn3Iuo0OmcW5cfU6j2d4+twGUjRPGdMsZO6sOuD4jOd6mQnu48nndRpnVyuYvszQ4/2ieNzFGmgnIDuNRY4/4MKnU/zOF9axKeODejTRktzf6f7ZS+O8BnlAdI1BRWLIZENw5Jyzuo2znwB2GKjzhKRcaTU1VZjJ9/OOPsVOy4g0BKHBhkcMytGjlZQCAUD7K3hk7CrjRWq+G1/ij/AAVvqmlVU+pH8Miw9reEJOHFnGZZopAZZAG1AcrLrLK50yvrwQI+gBGNqk6ee14sfD8f9ir7PgrHCXWXAZ1TPVmzjONs4BIB86pNdpejbjwz1ui1nVozjLXdFqveHm2SFlQGUx6UeMgiSWRm3XHUom2fN18q4OLikc4XdaUk3xn9kv8AZ07stwcWtskQxkbuR4uev6fIVKhHbHBQ6u93WufjwS9bkYUAoBQCgFAKAUAoDw0Byzt5wZre6juIBtK4IA8JgRt/1fr51Euhtkmj0Xp2ojdS6pvsv8EfxjiMLQMioYgx1osWB+KMq6XHmA3eB8j6VpKS2nWim1WKTefv7eGirxhQ6uQ2V3BRtLjyKt5g7jO3nUrQ62VL2t/Kzf1LQrUQ3L8SJ3s7YR3t1BGvMKKC8xZQodgT3uWpKg6SqFhjOc4qbq7m/wCmnw/4KPT1uiErZLD7L7nbAgHTwqKsIgt+5rNw2IyCXlpzFzh8DUAeu9Ywu5v1Z4254OU+0bjbT3DRKfw4e6B4M/ix+XT6God88vB6X0vTKurf5ZaOy3amzXlW0McgLYXJUbt5sc53Nd67I8JFdrNFqHutm+Cz8QtrZmRZkhLSEhA6qSxAycZHkM11aj5K6uy5LMW8L6kFx3tRbWWqKKMc5VGFVMKCRtlsY6VznZGHBN02jv1WJSfy/c5lw7i0kVwLgHL6y7f2tRywPz3/AMqiQsalk9FbpoTp6X04OyXXDEueXKHZAygkxYVpFOCA0gGrSN9gR1qc4qXJ5KNkqW44/f8A0bNlwW3iIMcMasM94KNW/XLdTmsqKTyaTvsmsNnMPajwMRz8wDuTgk7bCQdcfMb/AHrl1HRarEXegktVp5Uz8diN7HcTudMykySpbImiCJE16myimNtJ0YBbLDfvetXdnTsjGa8+SgtrlVNwfgguO2KWs+IhIIsKG1HUFl0gvGJMAOV8x6+VZtr+KoafdHbQ6l6e5S8PuXn2a8NM8olc5itxpjHhrYltvlkn6jyqgqhLd83gufVL4RhivvLlnValHnxQCgFAKAUAoBQCgFAKAj+PcMW5gkib9obH8reBHyOK1nHcsHbT3OqxTRwi7tmjkaNxh0YqR6g/z/nVa01Lk9pXOM4qa7M2U4dIEZ3AjXcAyDBZh+zGMZJ9Rt61tseDk9RDckuft4Og+ye1jEMkgIMpfS3mqjoPr1qXQuMvuUXrE5OxR8F9ruU55WGD8+iNpZtOe/JJjJ/MzYyfqarsZke3UlXVleEdA4p2XW3ubAwRMQHxIy5ySMEMx8OjfwqS60pRwiir1rtqtVj8cEz2kl//AL+HrnfXKceOOUw6eXrW8386IumX/p7X9F/JRfaX/v7/APIn02NR9R+MufSf/jr7sq1cC0O29hGJsLfJz3cfQE4H22qxq/AjxuvWNRL7k/XQiEJ2w4XFcWziVtAQF1f8jKDv8vSudkU48krRXzqtTj5ODzEowlTOpSCRlgGA8GwQceY8q7+maja+lPsy39X0e+Kuj38l94pHLxC1AhWBLfRHmeRio1RamblwAERDORk4JHmMVPraosxLOfY84+TH2L9oB37RzgnMkWfHbvL8+h+/lTX0Y+eK+5lTb7nWarMmRWQKAUAoBQCgFAKAUAoDR43xRLaCSaT4Y1LfM+AHqTgfWt64OclFGG8I4fFFc3Rku51cxsxZ3UHuAju4BAymwGRnGDnFb+o6auGHF8ruXPpWskk6n+hPwzQTgSzF2eIhXlJbAVSNBKDJGoalJHRgD41WrbPn2JrV1T2wwk/H378/Qy7J8eKXiyENy5AsErkbM2cI7kDGrGkfesVzal9BrNKpUbU/mXOP5OuZqbk80YGddWjUNWM6cjOPPHXHSsZM7XjPg4d2itWtbyQAYKycxPUE6lx/D6VAmnGR6/SzV+mX2wztVjeLNEskZBDqGX6jxqenlZPJzhsm4S8HM+HJdnisL3SSatbDOk6AoRwNJ6aehqKt7syy+slp46Nxqa7fqTHaXsdLdXpk1BISq6mzlthuFX9a3nVunnwRtJ6jGjT7FzIofHo4veGS2GY1IRf7TAYJ9ctmo01HdiJd6WU+ipW9+52bgluttbwQswBCqu5+J8ZOPrmp0flikeSvk7bZTXuSma3OBQ/arxTTEkC9ZTqb/kXw+px9qjaiXGC59Ho3WOx+DnkdrGYdZk/EMgQJ4aSMlnPgPlUZLalJPkvJzk57MfLg1bOfll7Nnc28j6mSAAvO691EDHoCcb79BXp9PPrVq3+5cZZ5HW0Km3C7Pkm+0VjNCIbvFtbTwKhWCNizGNGChmbozAkKQN8HrW9M4yzW8tPyRXwdd7P8XS6gjnj6ONxnJVvFT6g7VVW1uEtrNk8klWhkUAoBQCgFAKAUAoDw1gHJPajxw3FzHZRYKRsDKC2lXkONKF+i7bb/ALTDyq10dahB2P8AQ0b8EV2k41DHai3t3uO+WBgkb/dShHdIPfzuRjOk4O1b16eVkm54+/uZjNwkmiL4BxIK4ZxqjbKSp+ZD1H8CPkKoNTR8Pc4vsetqs+L0+5P5l/KLZd8FMiTKr814lDxxRZSCOJ91ZWxhm0748z1NaOGURq9TtksrCfDb5bZv2XbvmQorTCCRRh2aIyBxjYphhg48CDvWyuTRxu9McJuSWUfXhdxKZwttG+oEGRpD+I4xkG4kwQi77RL3unw71mLeeDndCChmx/ZLt+n+ya7cdl/e0Dx4E6DbPR1/KT/mK2tq3rgj6DW/DyxLsyl9mO1ctgTBNGxjBOVOzxk9dOeozvj7GuELZV/LIttXoYapdSt8luT2jWhBJ5oPkU3PyI2rsr4Fa/SdQngqnabt5JcAxwgxRnYnPfceW3QHyFcp3uSwiy0npcKfns5f+CR7AdkHDrcXClQu8aMNycbMR4Y8BW1NOHmRw9S9Qi10q392bvbu35rhZ+ZAqsOTODqhJIH+1UYKHOQG/wA/CtrVuZG0E+msxxLPdef0NG243dWIC3cjMo3QGPXzVA6JNqAHh8QyPWtVOUPxHeemp1T/AKKx7/T9Ct8T4sLy7Ek/4cZGkeIjXSdJOMZ725rlKW+XJY00PTU4r5fn6kbdToIQuFLxu+XUfFH4ZPj3s49KQg7GoLvk6Sk627W/lx2+pW1uWDh1JDAhlI6qQcjHy2r2NVMYVqB42+6V1jm/Jc+FX1qQk9w1u7O0j3CSjU6kt8FtbgaV17MXqLOFibjFfb/uaZPp7Je0ot5zbyHEU5GnJ+GXoMn+0ML8wKa6jfHeu6MRZ24Gqc6HtAKAUAoBQCgFAKwCB7acfFlavLsXPdjB/akPT6DqfQV3oqds9phvBx/gFnKALmSTlpO/enJYae8dTahlNWo7pIuDgY8atrZR/AlnBzx5K/xjiDzytJK/MY7a9IXWF2BIAHUVJqgoRSXBg+VlPpb0OxqF6jpVdW2u6LL0zV9G3D7MvPCZGuYFtzKY+Rqfq2HgJzIMDqy9R6EivMwzJbe2C+viqbOtjO7/AA/Bq8UnUsiJySFYMssSYPLzsJUx1Xrv5HzrEsZSOlUZKMpSzz4fv9Ds3CLBIYgqHVnLFjjLsxyWJHmTU2Kwjy11kpyy/wBvY3a2ORHcW4Hb3I/GiViOh6MPkwwa1lBS7nenU21fglgrsns8s8nvSD019MnbqK5dCBOj6tqMeP2JXhHZOzhw0cSs3UOx1H5gnp9K2jVBdkRrtdfZxKX6E/iupDPnNErKVYAqRgg9CPWjWTMW4vKObe0yJYYbWBckKXIzuQgwAM+Q1Af9IqJqOEki+9IbnZOZWUnkSOMXEIlidDytWzqnnGw7wGNwGyNq5JtLlFg4wlN9OW1p8+xXeOXxcgbZwoOOpCjA1eZx1NXXpNG59Vr7FV6tfsiqYv7kTV+efzwfSBlDAupZQe8oOCw8QGxt861lnHAL/wAc7PvJApcqbpVAt7e00toQPjfSCxGMNzGbYkVX12qM8f2vu2btHQ+wfaD3u2BfaeI8uZTswdfEjqM9fnkeFV+pq6cuOz7GyZZK4GT2gFAKAUAoBQHhrAOPdoeIrxLiBQgva24dE3YK02N2OkhmGRjCd7Az0zVtVB01ZX4maPlkN28kwsKLPzEBmWNcqWWIMoGtkOGBI2DjUMHJJzXbSLLbaMMp9TTUUBM8GvmUqynvxkEev/jwNeY9T03Rs3x7M9V6bqFqKXXPui4HhrzZFiiRwPGHYliM74ZJJGz8LZ7owMY61C2uX4TZXxq/99tyT4LH2J44YZWsJ3DFDpifwPjo3/yNdKp4e1kHX6XfH4iCxnui/V3KcUBU+NAGWfqe9Yjbz5zbH6VpLBOo42/qSnZFh7nABjuoFOPArsR9CK2h2I+oX9RkzWxxIntDx2K0jLyHc50IPic+QH8/CtJzUVlkjTaWd89sUciveKTXc/MkQSDIUIchVDsAFUjGDnbPnUJzc3k9RXRXp69ilhmHFLjlLHIkjgmN00OAWijBKkK/QgnVg4BxXWut2TUY+TjvUYSlYlhc5XllMd8kk+NevqqVcFBeDyd1rtm5vyY11OYoC4+zy5iBeNuVEzgq8zSlCYGK6gq/CXXGQcjGo9TUDVxlw1+31Nos2uE9pILPieuF2NtIqpOxZm1OclpAW7xAbG5x+1WJ0Tso+ZcrsE+TtsbggEHIIBBHQg+VU7WDoZ1gCgFAKAUAoCn+0rtF7tbctGAmuMxoSfgB2Zz5AA9fM1K0lO+eccIw2UaXjMVvZmFUguIEASOQMc80EMWmgLIc6hs6nOMb+FTFU7LMvKZpkoV3cGR2dviY5PX+ZJOBtuSasox2rajTufLNZMigPpDNpOfv8q4amjrVuBI02odFimix2HaMRxmPquoOoIyA+CpDDoylSQR54Irzi9N1KWEi/t1ujnJS3NM0F4iqkFWKkHIKg90jpj5VqvTNT4iv3JD9U0jW1v8AwXuP2uEKAYlL4GTqIBPnjFSlo9T+VfuUkq9I5PE3j7GDe1t/CKMfVv0rD0ep/Kv3NlDRLvN/sVi87WSSM55hUPJzSFGO+AADnrsAMb+FcX6dqnzj/JYQ1Wgikn4WOxJcJ9ok0CMq6G1MXLOrZ1McnoQN63jodWl2X7nC6fp9sk9zNxfavceKwn/ob/urdaHVPwjg1oF/dIgeI8Zku5DLIck7AYwFHko8qrdTXOE9sy+0HRVP9Lsb1hxGa1IjkVuUxDNG69Rn4oydww6gg4ziuam49zN1Fd63RfK8ld7QXvMkIGyjAA/KqjCr9B/nmr/0vT97n+hReqX4SoX6/civ/dquG15ZSimQKy+ADQFzv+L272UVta2sXvMw/FMaFigBOys2+o4yd8KPGoUa5qxznLhGzfB0L2dcTlVTZXY0zwKpTcHmQH4SCOuOn2qv1cI53w7P+TaJdqiGwoBQCgFYBhPKEUsxwqgkk+AHU1lLLwD85dsOPm9unm30DuxjyjB2+p6n516HTVdKCX7nJvLLAsNiLGIoY/f2tnxqHdOHOvJI0iTTqC532qNutdrz+HJtxgx4Dwq0bh7JJLCLu4DvFqI1Ly86FB6LqIbIO5z6Vm2yzrZintRhYwRNrxJV4XJHpi5jTqoJVeZy2TU2536jGfWurg3en4wYfYlLROH8ltOef/o4kklOWJiN8Z35uTj7Vzl1t303GeCwcBfhiw2kjNDzYokjdcL3nmxktnxUht/DJqPZ13KSWcZM8Fe7Hw8PazkS5kiSadmVNedUQVe4dXh3t8nrXe/rdVbVwjCxjk+3YprAx2q3IRZhJNI7Ngg6c4SQflKkEeqetY1HWzJx7cCLXkdkriNbOLV7toNxIbpZdGoQlRp+LvEjqNNLlJ2Y57LBmPBp9lrC2lihaQxAR3TmcSuqt7sY105GxbvADA8Sa2vlZGTS8rj7mMIqUuNTY6ZOMeWdsfSp0c45NDCsmTOGPUQP/cVH1NyprcmSNLQ7rVFFisHjQgSR8xMYIDMpA81IPX57V46Vm+e+Xk9n0XGtQreMEz2r4zE0K6CravgyoDwRLssJIO/eBOfLHnUqqvrzUUVkVLTRlOfGP8v3IXsne2aJde+rr5ixopHxqGLh2j9R3T9K9HbVOKiqvB5uVjnJyfksnC+L20d5xBo549LxQLC5cRatKIGCuFOkjG+B4VHnXOVcE0+/Pk1XchuzvaSK2F4zks8jxGPQ+WcrIzH8Ur06ZOMnNd7qZT2pducmEzZ7M9p7JLm5urrTG0zBEjRQ2mN93OPIgAEjfc7VpfRbtUI+PJlNEfZz23ut9bJcW66po2heVsa4UbOA+Cc4A2x/Guj374SafbkIh+D8aWETKQHSZQjaXKNgMG7rgZAPQjG4OK7WVb8POMGOxsxdrJEuYbhNCe7qscUanurCBjRucnIJyT4n0FaPTx6bj7mcn6F4PxFLiGOeI5SRQy/I+B9R0qhnBwk4s6G7WoFAKAUBHce4Qt1C8DvIiPgMYyAxGc4yQdj0Nb1zcJbkCof6o7L+suf78f8A+dS/+Qt+hrsRlH7JbEHdrhvQuo/+KA0/5C36DYj6/wCqmw8pv8U/pWPj7voNqMk9lfDx+zKfnK38qfH2/QbUZf6reH/1cn+K/wCtY+OuG1Ga+zDhw/4Tn5yyfyasfG3e42o9Psy4d/Ut/iyf91PjbvcYRzPtF2YW1uTE+yEgq5zvGT8R88b5+VQrNdqIyxuPSaXT6W6nfsy14JabsRHHbySHBdCVdn1rGg0ggxbZkzkAHpk9K3esvUc7iJGFErUlDh+P/OxUxaJ+UVG/5HUfmLj/AI3TfkQ91T8orHx+o/MzP/Hab8iPfdk/KKfH6j87Mr0/TfkRkkSr0AFcrdTbYsTlk61aaqp5hHBtXVo8WnmKV1qHXON0PQjFcmmjeu2M87X24Z0zsF2UjFuJbiNHeXDAOAdKeGx8T1+oqdp04co816pqurZsXZFm/o7afu0H+Gv6VJ61nuVWDJOAWo6W8H+Gn6Vh2TfdmcGf+hLb93g/w0/Ssb5e5jB9IuGQr8MUS/JFH8qb5e5kz9xi/q4/7q/pTdL3Bktsg6Io+QFY3P3MYMuQv5V+wpul7mcGarjp/lWAe0AoBQCgFAKAUAoBQCgFAeUBW+3XAPeoDp/2sfeT123X6/xArldDcid6fquhZz2fc5hw+3nvGEfMAEaKp1tpCxqxxqHjgn59KixUp8HobZU6Zb8d/wCT59ouGpbyCNJOYcHWTthwSCunGRjY5Oc5rWcFF4N9JfK6LlJY9iLrmTDysgmOB8MSTJZgWXBWE5VplyM6GOx21DAPUDzrpXDPJB1WocHtiuPf2JzglrLe3bQyqRCkglcOuGRN9EQ/KpGO76GusE5Sw/BC1E69PSpxfzNY/wBs6uq42HQVLPOZyZUAoBQCgFAKAUAoBQCgFAKAUAoBQCgFAKAUAoBQHMu1vCBa3i3IwsMmdeQSNR2dMAH41yR4ZB3qLZDbLcX2j1HXodL/ABLsVjiPFgdcdurBHwpeQl55B5FyTgdO6K4ynl/KWNGn24na+V48EVNCyMVdSrDqGGCPpXNrBNU1JZi8mFYD+pbLIpygzq4iQF+TMupC3QC3l6qS+nun1qTHGCot3b2vPuvb6o6F2S4O0ERaXeeZuZKf7R6KPQDapFcdqyyl1d/UklHsuET1dCIKAUAoBQCgFAKAUAoBQCgFAKAUAoBQCgFAKAUAoDR4zwxLiF4pOjD7EdCPUHetZR3LDOtNsqrFOJwu5tWgmMcinXG2CASCT4FT9iKr2nGWGexjZG2rdHsyU7RQPnm3bAXEqqVjQD4RtqkboOjbDcnyreyPl9yPpZp/JSvlXdv/AKHz7P2s6SxyplFIciQqGjwqse+M4AyPHB6GsVxlnKM6u2pwcJcv27MuPZWyE8qHlhEjPPmUElWupF2AB6aV7xHgWFSYRy84KjV2OuL5y3wv/qjoFdynPaAUAoBQCgFAKAUAoBQCgFAKAUAoBQCgFAKAUAoBQHhoCie0vgOpRdRqC0eBIuPjTPUjxx/DPlUe+GfmLj0vVbX0ZPh/4ZRbe5Lc2Tl2xGMFHwNC9fwlLZG/lvmo6lnLLmdUYbY5a+3n7mPZ65mimj5OWMpxy892QbjDjxHU/IGlbknwNVCqdbc/Hk7NwLhgt4VTOW+KRvzyNuzfU5qfFYR5O+12T3ElWTkKAUAoBQCgFAKAUAoBQCgFAKAUAoBQCgFAKAUAoBQCgMJEDAgjIOxHmKw+Qm08o4f2u4EbS4aPqjd6M/2SenzHT7VAshtkew0Op69X17MufYCxNxK17KiqQBHHpXAOBhn+fh9670rL3MqfUrFVFUQefL/0X+pJSntAKAUAoBQCgFAKAUAoBQCgFAKAUAoBQCgFAKAUAoBQCgFAQXa7s+LyHRkK4KlXIzp3Gr7rkfatJwUlgl6PVy089y7EpYWixRpGgwqKFA9AK2SwsEeyx2Scn5NmsmgoBQCgFAKAUAoBQCgFAKAUAoBQCgFAKAUAoBQCgFAKAUAoDygFAe0AoBQCgFAKAUAoBQCgFAKAUAoBQCgFAKAUAoBQCgFAKAUAoBQCgFAKAUAoBQCgFAKAUAoBQCgF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flipV="1">
            <a:off x="0" y="2782389"/>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275409" y="4114403"/>
            <a:ext cx="2591594" cy="1588"/>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2272937" y="5715000"/>
            <a:ext cx="4572000" cy="533400"/>
          </a:xfrm>
          <a:prstGeom prst="rect">
            <a:avLst/>
          </a:prstGeom>
        </p:spPr>
        <p:txBody>
          <a:bodyPr vert="horz" lIns="0" rIns="18288">
            <a:no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err="1" smtClean="0"/>
              <a:t>Damodar</a:t>
            </a:r>
            <a:r>
              <a:rPr lang="en-US" sz="2400" dirty="0" smtClean="0"/>
              <a:t> Niraula</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smtClean="0"/>
              <a:t>July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2018</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Connector 12"/>
          <p:cNvCxnSpPr/>
          <p:nvPr/>
        </p:nvCxnSpPr>
        <p:spPr>
          <a:xfrm flipV="1">
            <a:off x="0" y="5397137"/>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Blind Area</a:t>
            </a:r>
            <a:endParaRPr lang="en-US" sz="3100" dirty="0">
              <a:solidFill>
                <a:schemeClr val="tx1"/>
              </a:solidFill>
            </a:endParaRPr>
          </a:p>
        </p:txBody>
      </p:sp>
      <p:sp>
        <p:nvSpPr>
          <p:cNvPr id="11" name="TextBox 10"/>
          <p:cNvSpPr txBox="1"/>
          <p:nvPr/>
        </p:nvSpPr>
        <p:spPr>
          <a:xfrm>
            <a:off x="113211" y="1995537"/>
            <a:ext cx="8915400" cy="2805063"/>
          </a:xfrm>
          <a:prstGeom prst="rect">
            <a:avLst/>
          </a:prstGeom>
          <a:noFill/>
        </p:spPr>
        <p:txBody>
          <a:bodyPr wrap="square" rtlCol="0">
            <a:spAutoFit/>
          </a:bodyPr>
          <a:lstStyle/>
          <a:p>
            <a:pPr algn="just">
              <a:lnSpc>
                <a:spcPct val="150000"/>
              </a:lnSpc>
              <a:buFont typeface="Arial" pitchFamily="34" charset="0"/>
              <a:buChar char="•"/>
            </a:pPr>
            <a:r>
              <a:rPr lang="en-US" sz="2400" dirty="0" smtClean="0"/>
              <a:t> Information about yourself that others know but you are not yet aware</a:t>
            </a:r>
          </a:p>
          <a:p>
            <a:pPr algn="just">
              <a:lnSpc>
                <a:spcPct val="150000"/>
              </a:lnSpc>
              <a:buFont typeface="Arial" pitchFamily="34" charset="0"/>
              <a:buChar char="•"/>
            </a:pPr>
            <a:r>
              <a:rPr lang="en-US" sz="2400" dirty="0" smtClean="0"/>
              <a:t> Others may see you differently than you see yourself</a:t>
            </a:r>
          </a:p>
          <a:p>
            <a:pPr algn="just">
              <a:lnSpc>
                <a:spcPct val="150000"/>
              </a:lnSpc>
              <a:buFont typeface="Arial" pitchFamily="34" charset="0"/>
              <a:buChar char="•"/>
            </a:pPr>
            <a:r>
              <a:rPr lang="en-US" sz="2400" dirty="0" smtClean="0"/>
              <a:t> Effective relations strive to reduce this area</a:t>
            </a:r>
          </a:p>
          <a:p>
            <a:pPr algn="just">
              <a:lnSpc>
                <a:spcPct val="150000"/>
              </a:lnSpc>
              <a:buFont typeface="Arial" pitchFamily="34" charset="0"/>
              <a:buChar char="•"/>
            </a:pPr>
            <a:r>
              <a:rPr lang="en-US" sz="2400" dirty="0" smtClean="0"/>
              <a:t> Open communication encourages people to give you feedback </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Hidden Area</a:t>
            </a:r>
            <a:endParaRPr lang="en-US" sz="3100" dirty="0">
              <a:solidFill>
                <a:schemeClr val="tx1"/>
              </a:solidFill>
            </a:endParaRPr>
          </a:p>
        </p:txBody>
      </p:sp>
      <p:sp>
        <p:nvSpPr>
          <p:cNvPr id="11" name="TextBox 10"/>
          <p:cNvSpPr txBox="1"/>
          <p:nvPr/>
        </p:nvSpPr>
        <p:spPr>
          <a:xfrm>
            <a:off x="113211" y="2071737"/>
            <a:ext cx="8915400" cy="2805063"/>
          </a:xfrm>
          <a:prstGeom prst="rect">
            <a:avLst/>
          </a:prstGeom>
          <a:noFill/>
        </p:spPr>
        <p:txBody>
          <a:bodyPr wrap="square" rtlCol="0">
            <a:spAutoFit/>
          </a:bodyPr>
          <a:lstStyle/>
          <a:p>
            <a:pPr algn="just">
              <a:lnSpc>
                <a:spcPct val="150000"/>
              </a:lnSpc>
              <a:buFont typeface="Arial" pitchFamily="34" charset="0"/>
              <a:buChar char="•"/>
            </a:pPr>
            <a:r>
              <a:rPr lang="en-US" sz="2400" dirty="0" smtClean="0"/>
              <a:t> Information that you know that others do not</a:t>
            </a:r>
          </a:p>
          <a:p>
            <a:pPr algn="just">
              <a:lnSpc>
                <a:spcPct val="150000"/>
              </a:lnSpc>
              <a:buFont typeface="Arial" pitchFamily="34" charset="0"/>
              <a:buChar char="•"/>
            </a:pPr>
            <a:r>
              <a:rPr lang="en-US" sz="2400" dirty="0" smtClean="0"/>
              <a:t> Private feelings, needs, and past experiences that you prefer to keep to yourself</a:t>
            </a:r>
          </a:p>
          <a:p>
            <a:pPr algn="just">
              <a:lnSpc>
                <a:spcPct val="150000"/>
              </a:lnSpc>
              <a:buFont typeface="Arial" pitchFamily="34" charset="0"/>
              <a:buChar char="•"/>
            </a:pPr>
            <a:r>
              <a:rPr lang="en-US" sz="2400" dirty="0" smtClean="0"/>
              <a:t> If this area is too large, you can be perceived as lacking authenticity</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Unknown Area</a:t>
            </a:r>
            <a:endParaRPr lang="en-US" sz="3100" dirty="0">
              <a:solidFill>
                <a:schemeClr val="tx1"/>
              </a:solidFill>
            </a:endParaRPr>
          </a:p>
        </p:txBody>
      </p:sp>
      <p:sp>
        <p:nvSpPr>
          <p:cNvPr id="11" name="TextBox 10"/>
          <p:cNvSpPr txBox="1"/>
          <p:nvPr/>
        </p:nvSpPr>
        <p:spPr>
          <a:xfrm>
            <a:off x="113211" y="1938278"/>
            <a:ext cx="8915400" cy="2862322"/>
          </a:xfrm>
          <a:prstGeom prst="rect">
            <a:avLst/>
          </a:prstGeom>
          <a:noFill/>
        </p:spPr>
        <p:txBody>
          <a:bodyPr wrap="square" rtlCol="0">
            <a:spAutoFit/>
          </a:bodyPr>
          <a:lstStyle/>
          <a:p>
            <a:pPr algn="just">
              <a:lnSpc>
                <a:spcPct val="150000"/>
              </a:lnSpc>
              <a:buFont typeface="Arial" pitchFamily="34" charset="0"/>
              <a:buChar char="•"/>
            </a:pPr>
            <a:r>
              <a:rPr lang="en-US" sz="2400" dirty="0" smtClean="0"/>
              <a:t> Information that is unknown to you and to others</a:t>
            </a:r>
          </a:p>
          <a:p>
            <a:pPr algn="just">
              <a:lnSpc>
                <a:spcPct val="150000"/>
              </a:lnSpc>
              <a:buFont typeface="Arial" pitchFamily="34" charset="0"/>
              <a:buChar char="•"/>
            </a:pPr>
            <a:r>
              <a:rPr lang="en-US" sz="2400" dirty="0" smtClean="0"/>
              <a:t> Areas of unrecognized talent, motives, or early childhood memories that influence your behavior</a:t>
            </a:r>
          </a:p>
          <a:p>
            <a:pPr algn="just">
              <a:lnSpc>
                <a:spcPct val="150000"/>
              </a:lnSpc>
              <a:buFont typeface="Arial" pitchFamily="34" charset="0"/>
              <a:buChar char="•"/>
            </a:pPr>
            <a:r>
              <a:rPr lang="en-US" sz="2400" dirty="0" smtClean="0"/>
              <a:t> Always present, never disappears</a:t>
            </a:r>
          </a:p>
          <a:p>
            <a:pPr algn="just">
              <a:lnSpc>
                <a:spcPct val="150000"/>
              </a:lnSpc>
              <a:buFont typeface="Arial" pitchFamily="34" charset="0"/>
              <a:buChar char="•"/>
            </a:pPr>
            <a:r>
              <a:rPr lang="en-US" sz="2400" dirty="0" smtClean="0"/>
              <a:t> Open communication can expose some of this area</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itle 1"/>
          <p:cNvSpPr>
            <a:spLocks noGrp="1"/>
          </p:cNvSpPr>
          <p:nvPr>
            <p:ph type="title"/>
          </p:nvPr>
        </p:nvSpPr>
        <p:spPr>
          <a:xfrm>
            <a:off x="0" y="1295400"/>
            <a:ext cx="9144000" cy="533400"/>
          </a:xfrm>
        </p:spPr>
        <p:txBody>
          <a:bodyPr>
            <a:normAutofit fontScale="90000"/>
          </a:bodyPr>
          <a:lstStyle/>
          <a:p>
            <a:pPr algn="ctr"/>
            <a:r>
              <a:rPr lang="en-US" sz="4000" b="1" dirty="0" smtClean="0"/>
              <a:t>Features of </a:t>
            </a:r>
            <a:r>
              <a:rPr lang="en-US" sz="4000" b="1" dirty="0" err="1" smtClean="0"/>
              <a:t>Johari</a:t>
            </a:r>
            <a:r>
              <a:rPr lang="en-US" sz="4000" b="1" dirty="0" smtClean="0"/>
              <a:t> Window</a:t>
            </a:r>
            <a:endParaRPr lang="en-US" sz="3100" dirty="0">
              <a:solidFill>
                <a:schemeClr val="tx1"/>
              </a:solidFill>
            </a:endParaRPr>
          </a:p>
        </p:txBody>
      </p:sp>
      <p:sp>
        <p:nvSpPr>
          <p:cNvPr id="11" name="TextBox 10"/>
          <p:cNvSpPr txBox="1"/>
          <p:nvPr/>
        </p:nvSpPr>
        <p:spPr>
          <a:xfrm>
            <a:off x="113211" y="2493932"/>
            <a:ext cx="8915400" cy="1754326"/>
          </a:xfrm>
          <a:prstGeom prst="rect">
            <a:avLst/>
          </a:prstGeom>
          <a:noFill/>
        </p:spPr>
        <p:txBody>
          <a:bodyPr wrap="square" rtlCol="0">
            <a:spAutoFit/>
          </a:bodyPr>
          <a:lstStyle/>
          <a:p>
            <a:pPr algn="just">
              <a:lnSpc>
                <a:spcPct val="150000"/>
              </a:lnSpc>
              <a:buFont typeface="Arial" pitchFamily="34" charset="0"/>
              <a:buChar char="•"/>
            </a:pPr>
            <a:r>
              <a:rPr lang="en-US" sz="2400" dirty="0" smtClean="0"/>
              <a:t> The four panes are interrelated</a:t>
            </a:r>
          </a:p>
          <a:p>
            <a:pPr algn="just">
              <a:lnSpc>
                <a:spcPct val="150000"/>
              </a:lnSpc>
              <a:buFont typeface="Arial" pitchFamily="34" charset="0"/>
              <a:buChar char="•"/>
            </a:pPr>
            <a:r>
              <a:rPr lang="en-US" sz="2400" dirty="0" smtClean="0"/>
              <a:t> Changes to one pane impact the size of the others</a:t>
            </a:r>
          </a:p>
          <a:p>
            <a:pPr algn="just">
              <a:lnSpc>
                <a:spcPct val="150000"/>
              </a:lnSpc>
              <a:buFont typeface="Arial" pitchFamily="34" charset="0"/>
              <a:buChar char="•"/>
            </a:pPr>
            <a:r>
              <a:rPr lang="en-US" sz="2400" dirty="0" smtClean="0"/>
              <a:t> As relationships develop, the open area should grow</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Text Box 3"/>
          <p:cNvSpPr txBox="1">
            <a:spLocks noChangeArrowheads="1"/>
          </p:cNvSpPr>
          <p:nvPr/>
        </p:nvSpPr>
        <p:spPr bwMode="auto">
          <a:xfrm>
            <a:off x="3886200" y="3089275"/>
            <a:ext cx="1436688" cy="457200"/>
          </a:xfrm>
          <a:prstGeom prst="rect">
            <a:avLst/>
          </a:prstGeom>
          <a:noFill/>
          <a:ln w="9525">
            <a:noFill/>
            <a:miter lim="800000"/>
            <a:headEnd/>
            <a:tailEnd/>
          </a:ln>
          <a:effectLst/>
        </p:spPr>
        <p:txBody>
          <a:bodyPr wrap="none">
            <a:spAutoFit/>
          </a:bodyPr>
          <a:lstStyle/>
          <a:p>
            <a:r>
              <a:rPr lang="en-US">
                <a:latin typeface="Arial" charset="0"/>
              </a:rPr>
              <a:t>Figure 8.3</a:t>
            </a:r>
          </a:p>
        </p:txBody>
      </p:sp>
      <p:pic>
        <p:nvPicPr>
          <p:cNvPr id="188420" name="Picture 4" descr="F08-03"/>
          <p:cNvPicPr>
            <a:picLocks noChangeAspect="1" noChangeArrowheads="1"/>
          </p:cNvPicPr>
          <p:nvPr/>
        </p:nvPicPr>
        <p:blipFill>
          <a:blip r:embed="rId2"/>
          <a:srcRect/>
          <a:stretch>
            <a:fillRect/>
          </a:stretch>
        </p:blipFill>
        <p:spPr bwMode="auto">
          <a:xfrm>
            <a:off x="762000" y="1905000"/>
            <a:ext cx="7620000" cy="3962400"/>
          </a:xfrm>
          <a:prstGeom prst="rect">
            <a:avLst/>
          </a:prstGeom>
          <a:noFill/>
        </p:spPr>
      </p:pic>
      <p:sp>
        <p:nvSpPr>
          <p:cNvPr id="188421" name="Text Box 5"/>
          <p:cNvSpPr txBox="1">
            <a:spLocks noChangeArrowheads="1"/>
          </p:cNvSpPr>
          <p:nvPr/>
        </p:nvSpPr>
        <p:spPr bwMode="auto">
          <a:xfrm>
            <a:off x="149588" y="798493"/>
            <a:ext cx="8855075" cy="954107"/>
          </a:xfrm>
          <a:prstGeom prst="rect">
            <a:avLst/>
          </a:prstGeom>
          <a:noFill/>
          <a:ln w="9525">
            <a:noFill/>
            <a:miter lim="800000"/>
            <a:headEnd/>
            <a:tailEnd/>
          </a:ln>
          <a:effectLst/>
        </p:spPr>
        <p:txBody>
          <a:bodyPr wrap="square">
            <a:spAutoFit/>
          </a:bodyPr>
          <a:lstStyle/>
          <a:p>
            <a:pPr algn="ctr"/>
            <a:r>
              <a:rPr lang="en-US" sz="2800" b="1" dirty="0" err="1" smtClean="0">
                <a:solidFill>
                  <a:schemeClr val="accent1">
                    <a:lumMod val="75000"/>
                  </a:schemeClr>
                </a:solidFill>
                <a:latin typeface="Times New Roman" pitchFamily="18" charset="0"/>
                <a:cs typeface="Times New Roman" pitchFamily="18" charset="0"/>
              </a:rPr>
              <a:t>Johari</a:t>
            </a:r>
            <a:r>
              <a:rPr lang="en-US" sz="2800" b="1" dirty="0" smtClean="0">
                <a:solidFill>
                  <a:schemeClr val="accent1">
                    <a:lumMod val="75000"/>
                  </a:schemeClr>
                </a:solidFill>
                <a:latin typeface="Times New Roman" pitchFamily="18" charset="0"/>
                <a:cs typeface="Times New Roman" pitchFamily="18" charset="0"/>
              </a:rPr>
              <a:t> </a:t>
            </a:r>
            <a:r>
              <a:rPr lang="en-US" sz="2800" b="1" dirty="0">
                <a:solidFill>
                  <a:schemeClr val="accent1">
                    <a:lumMod val="75000"/>
                  </a:schemeClr>
                </a:solidFill>
                <a:latin typeface="Times New Roman" pitchFamily="18" charset="0"/>
                <a:cs typeface="Times New Roman" pitchFamily="18" charset="0"/>
              </a:rPr>
              <a:t>Window at the Beginning of a Relationship (left) </a:t>
            </a:r>
          </a:p>
          <a:p>
            <a:pPr algn="ctr"/>
            <a:r>
              <a:rPr lang="en-US" sz="2800" b="1" dirty="0">
                <a:solidFill>
                  <a:schemeClr val="accent1">
                    <a:lumMod val="75000"/>
                  </a:schemeClr>
                </a:solidFill>
                <a:latin typeface="Times New Roman" pitchFamily="18" charset="0"/>
                <a:cs typeface="Times New Roman" pitchFamily="18" charset="0"/>
              </a:rPr>
              <a:t>and After a Closer Relationship Has Developed (right)</a:t>
            </a:r>
          </a:p>
        </p:txBody>
      </p:sp>
      <p:sp>
        <p:nvSpPr>
          <p:cNvPr id="188422" name="Text Box 6"/>
          <p:cNvSpPr txBox="1">
            <a:spLocks noChangeArrowheads="1"/>
          </p:cNvSpPr>
          <p:nvPr/>
        </p:nvSpPr>
        <p:spPr bwMode="auto">
          <a:xfrm>
            <a:off x="457200" y="5972175"/>
            <a:ext cx="8001000" cy="581025"/>
          </a:xfrm>
          <a:prstGeom prst="rect">
            <a:avLst/>
          </a:prstGeom>
          <a:noFill/>
          <a:ln w="9525">
            <a:noFill/>
            <a:miter lim="800000"/>
            <a:headEnd/>
            <a:tailEnd/>
          </a:ln>
          <a:effectLst/>
        </p:spPr>
        <p:txBody>
          <a:bodyPr>
            <a:spAutoFit/>
          </a:bodyPr>
          <a:lstStyle/>
          <a:p>
            <a:r>
              <a:rPr lang="en-US" sz="1600" dirty="0">
                <a:latin typeface="Times New Roman" pitchFamily="18" charset="0"/>
                <a:cs typeface="Times New Roman" pitchFamily="18" charset="0"/>
              </a:rPr>
              <a:t>Source: Joseph </a:t>
            </a:r>
            <a:r>
              <a:rPr lang="en-US" sz="1600" dirty="0" err="1">
                <a:latin typeface="Times New Roman" pitchFamily="18" charset="0"/>
                <a:cs typeface="Times New Roman" pitchFamily="18" charset="0"/>
              </a:rPr>
              <a:t>Luft</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Group Processes: An Introduction to Group Dynamics</a:t>
            </a:r>
            <a:r>
              <a:rPr lang="en-US" sz="1600" dirty="0">
                <a:latin typeface="Times New Roman" pitchFamily="18" charset="0"/>
                <a:cs typeface="Times New Roman" pitchFamily="18" charset="0"/>
              </a:rPr>
              <a:t> © 1984. Mayfield Publishing Company</a:t>
            </a:r>
            <a:r>
              <a:rPr lang="en-US" sz="160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Appropriate Self-disclosure</a:t>
            </a:r>
            <a:endParaRPr lang="en-US" sz="3100" dirty="0">
              <a:solidFill>
                <a:schemeClr val="tx1"/>
              </a:solidFill>
            </a:endParaRPr>
          </a:p>
        </p:txBody>
      </p:sp>
      <p:sp>
        <p:nvSpPr>
          <p:cNvPr id="11" name="TextBox 10"/>
          <p:cNvSpPr txBox="1"/>
          <p:nvPr/>
        </p:nvSpPr>
        <p:spPr>
          <a:xfrm>
            <a:off x="113211" y="1507153"/>
            <a:ext cx="8915400" cy="3970318"/>
          </a:xfrm>
          <a:prstGeom prst="rect">
            <a:avLst/>
          </a:prstGeom>
          <a:noFill/>
        </p:spPr>
        <p:txBody>
          <a:bodyPr wrap="square" rtlCol="0">
            <a:spAutoFit/>
          </a:bodyPr>
          <a:lstStyle/>
          <a:p>
            <a:pPr>
              <a:lnSpc>
                <a:spcPct val="150000"/>
              </a:lnSpc>
              <a:buFont typeface="Arial" pitchFamily="34" charset="0"/>
              <a:buChar char="•"/>
            </a:pPr>
            <a:r>
              <a:rPr lang="en-US" sz="2400" dirty="0" smtClean="0"/>
              <a:t> Information should be disclosed in constructive ways</a:t>
            </a:r>
          </a:p>
          <a:p>
            <a:pPr>
              <a:lnSpc>
                <a:spcPct val="150000"/>
              </a:lnSpc>
              <a:buFont typeface="Arial" pitchFamily="34" charset="0"/>
              <a:buChar char="•"/>
            </a:pPr>
            <a:r>
              <a:rPr lang="en-US" sz="2400" dirty="0" smtClean="0"/>
              <a:t> Anyone can learn this skill</a:t>
            </a:r>
          </a:p>
          <a:p>
            <a:pPr>
              <a:lnSpc>
                <a:spcPct val="150000"/>
              </a:lnSpc>
              <a:buFont typeface="Arial" pitchFamily="34" charset="0"/>
              <a:buChar char="•"/>
            </a:pPr>
            <a:r>
              <a:rPr lang="en-US" sz="2400" dirty="0" smtClean="0"/>
              <a:t> Often means changing attitudes and behaviors</a:t>
            </a:r>
          </a:p>
          <a:p>
            <a:pPr>
              <a:lnSpc>
                <a:spcPct val="150000"/>
              </a:lnSpc>
              <a:buFont typeface="Arial" pitchFamily="34" charset="0"/>
              <a:buChar char="•"/>
            </a:pPr>
            <a:r>
              <a:rPr lang="en-US" sz="2400" dirty="0" smtClean="0"/>
              <a:t> Questions about disclosing information:</a:t>
            </a:r>
          </a:p>
          <a:p>
            <a:pPr lvl="2">
              <a:lnSpc>
                <a:spcPct val="150000"/>
              </a:lnSpc>
            </a:pPr>
            <a:r>
              <a:rPr lang="en-US" sz="2400" dirty="0" smtClean="0"/>
              <a:t>How much and how intimate?</a:t>
            </a:r>
          </a:p>
          <a:p>
            <a:pPr lvl="1">
              <a:lnSpc>
                <a:spcPct val="150000"/>
              </a:lnSpc>
            </a:pPr>
            <a:r>
              <a:rPr lang="en-US" sz="2400" dirty="0" smtClean="0"/>
              <a:t>	With whom?	</a:t>
            </a:r>
          </a:p>
          <a:p>
            <a:pPr lvl="1">
              <a:lnSpc>
                <a:spcPct val="150000"/>
              </a:lnSpc>
            </a:pPr>
            <a:r>
              <a:rPr lang="en-US" sz="2400" dirty="0" smtClean="0"/>
              <a:t>	Under what conditions?</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Title 1"/>
          <p:cNvSpPr>
            <a:spLocks noGrp="1"/>
          </p:cNvSpPr>
          <p:nvPr>
            <p:ph type="title"/>
          </p:nvPr>
        </p:nvSpPr>
        <p:spPr>
          <a:xfrm>
            <a:off x="0" y="1524000"/>
            <a:ext cx="9144000" cy="533400"/>
          </a:xfrm>
        </p:spPr>
        <p:txBody>
          <a:bodyPr>
            <a:normAutofit fontScale="90000"/>
          </a:bodyPr>
          <a:lstStyle/>
          <a:p>
            <a:pPr algn="ctr"/>
            <a:r>
              <a:rPr lang="en-US" sz="4000" b="1" dirty="0" smtClean="0"/>
              <a:t>Constructive Way of Self-disclosure</a:t>
            </a:r>
            <a:endParaRPr lang="en-US" sz="3100" dirty="0">
              <a:solidFill>
                <a:schemeClr val="tx1"/>
              </a:solidFill>
            </a:endParaRPr>
          </a:p>
        </p:txBody>
      </p:sp>
      <p:sp>
        <p:nvSpPr>
          <p:cNvPr id="11" name="TextBox 10"/>
          <p:cNvSpPr txBox="1"/>
          <p:nvPr/>
        </p:nvSpPr>
        <p:spPr>
          <a:xfrm>
            <a:off x="113211" y="2819400"/>
            <a:ext cx="8915400" cy="1754326"/>
          </a:xfrm>
          <a:prstGeom prst="rect">
            <a:avLst/>
          </a:prstGeom>
          <a:noFill/>
        </p:spPr>
        <p:txBody>
          <a:bodyPr wrap="square" rtlCol="0">
            <a:spAutoFit/>
          </a:bodyPr>
          <a:lstStyle/>
          <a:p>
            <a:pPr lvl="1">
              <a:lnSpc>
                <a:spcPct val="150000"/>
              </a:lnSpc>
              <a:buFont typeface="Arial" pitchFamily="34" charset="0"/>
              <a:buChar char="•"/>
            </a:pPr>
            <a:r>
              <a:rPr lang="en-US" sz="2400" dirty="0" smtClean="0"/>
              <a:t> Describe feelings and emotions accurately</a:t>
            </a:r>
          </a:p>
          <a:p>
            <a:pPr lvl="1">
              <a:lnSpc>
                <a:spcPct val="150000"/>
              </a:lnSpc>
              <a:buFont typeface="Arial" pitchFamily="34" charset="0"/>
              <a:buChar char="•"/>
            </a:pPr>
            <a:r>
              <a:rPr lang="en-US" sz="2400" dirty="0" smtClean="0"/>
              <a:t> Avoid making judgments</a:t>
            </a:r>
          </a:p>
          <a:p>
            <a:pPr lvl="1">
              <a:lnSpc>
                <a:spcPct val="150000"/>
              </a:lnSpc>
              <a:buFont typeface="Arial" pitchFamily="34" charset="0"/>
              <a:buChar char="•"/>
            </a:pPr>
            <a:r>
              <a:rPr lang="en-US" sz="2400" dirty="0" smtClean="0"/>
              <a:t> Repair damaged relationships</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Describe feelings and emotions accurately</a:t>
            </a:r>
            <a:endParaRPr lang="en-US" sz="3100" dirty="0">
              <a:solidFill>
                <a:schemeClr val="tx1"/>
              </a:solidFill>
            </a:endParaRPr>
          </a:p>
        </p:txBody>
      </p:sp>
      <p:sp>
        <p:nvSpPr>
          <p:cNvPr id="11" name="TextBox 10"/>
          <p:cNvSpPr txBox="1"/>
          <p:nvPr/>
        </p:nvSpPr>
        <p:spPr>
          <a:xfrm>
            <a:off x="113211" y="1752600"/>
            <a:ext cx="8915400" cy="3970318"/>
          </a:xfrm>
          <a:prstGeom prst="rect">
            <a:avLst/>
          </a:prstGeom>
          <a:noFill/>
        </p:spPr>
        <p:txBody>
          <a:bodyPr wrap="square" rtlCol="0">
            <a:spAutoFit/>
          </a:bodyPr>
          <a:lstStyle/>
          <a:p>
            <a:pPr algn="just">
              <a:lnSpc>
                <a:spcPct val="150000"/>
              </a:lnSpc>
              <a:buFont typeface="Arial" pitchFamily="34" charset="0"/>
              <a:buChar char="•"/>
            </a:pPr>
            <a:r>
              <a:rPr lang="en-US" sz="2400" dirty="0" smtClean="0"/>
              <a:t> Sharing feelings involves risk</a:t>
            </a:r>
          </a:p>
          <a:p>
            <a:pPr algn="just">
              <a:lnSpc>
                <a:spcPct val="150000"/>
              </a:lnSpc>
              <a:buFont typeface="Arial" pitchFamily="34" charset="0"/>
              <a:buChar char="•"/>
            </a:pPr>
            <a:r>
              <a:rPr lang="en-US" sz="2400" dirty="0" smtClean="0"/>
              <a:t> You are trusting the other person not to ridicule/laugh or embarrass you</a:t>
            </a:r>
          </a:p>
          <a:p>
            <a:pPr algn="just">
              <a:lnSpc>
                <a:spcPct val="150000"/>
              </a:lnSpc>
              <a:buFont typeface="Arial" pitchFamily="34" charset="0"/>
              <a:buChar char="•"/>
            </a:pPr>
            <a:r>
              <a:rPr lang="en-US" sz="2400" dirty="0" smtClean="0"/>
              <a:t> Emotions in the work setting sometimes viewed as inappropriate</a:t>
            </a:r>
          </a:p>
          <a:p>
            <a:pPr algn="just">
              <a:lnSpc>
                <a:spcPct val="150000"/>
              </a:lnSpc>
              <a:buFont typeface="Arial" pitchFamily="34" charset="0"/>
              <a:buChar char="•"/>
            </a:pPr>
            <a:r>
              <a:rPr lang="en-US" sz="2400" dirty="0" smtClean="0"/>
              <a:t> Yet, emotions are an integral part of human behavior</a:t>
            </a:r>
          </a:p>
          <a:p>
            <a:pPr algn="just">
              <a:lnSpc>
                <a:spcPct val="150000"/>
              </a:lnSpc>
              <a:buFont typeface="Arial" pitchFamily="34" charset="0"/>
              <a:buChar char="•"/>
            </a:pPr>
            <a:r>
              <a:rPr lang="en-US" sz="2400" dirty="0" smtClean="0"/>
              <a:t> When reporting feelings, be sure the other person knows that your feelings are temporary and capable of change</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Avoid making judgments</a:t>
            </a:r>
            <a:endParaRPr lang="en-US" sz="3100" dirty="0">
              <a:solidFill>
                <a:schemeClr val="tx1"/>
              </a:solidFill>
            </a:endParaRPr>
          </a:p>
        </p:txBody>
      </p:sp>
      <p:sp>
        <p:nvSpPr>
          <p:cNvPr id="11" name="TextBox 10"/>
          <p:cNvSpPr txBox="1"/>
          <p:nvPr/>
        </p:nvSpPr>
        <p:spPr>
          <a:xfrm>
            <a:off x="113211" y="1898739"/>
            <a:ext cx="8915400" cy="3416320"/>
          </a:xfrm>
          <a:prstGeom prst="rect">
            <a:avLst/>
          </a:prstGeom>
          <a:noFill/>
        </p:spPr>
        <p:txBody>
          <a:bodyPr wrap="square" rtlCol="0">
            <a:spAutoFit/>
          </a:bodyPr>
          <a:lstStyle/>
          <a:p>
            <a:pPr algn="just">
              <a:lnSpc>
                <a:spcPct val="150000"/>
              </a:lnSpc>
              <a:buFont typeface="Arial" pitchFamily="34" charset="0"/>
              <a:buChar char="•"/>
            </a:pPr>
            <a:r>
              <a:rPr lang="en-US" sz="2400" dirty="0" smtClean="0"/>
              <a:t> Don’t hold pre-judgment on others</a:t>
            </a:r>
          </a:p>
          <a:p>
            <a:pPr algn="just">
              <a:lnSpc>
                <a:spcPct val="150000"/>
              </a:lnSpc>
              <a:buFont typeface="Arial" pitchFamily="34" charset="0"/>
              <a:buChar char="•"/>
            </a:pPr>
            <a:r>
              <a:rPr lang="en-US" sz="2400" dirty="0" smtClean="0"/>
              <a:t> Let the situation open to describe</a:t>
            </a:r>
          </a:p>
          <a:p>
            <a:pPr algn="just">
              <a:lnSpc>
                <a:spcPct val="150000"/>
              </a:lnSpc>
              <a:buFont typeface="Arial" pitchFamily="34" charset="0"/>
              <a:buChar char="•"/>
            </a:pPr>
            <a:r>
              <a:rPr lang="en-US" sz="2400" dirty="0" smtClean="0"/>
              <a:t> Don’t try to draw conclusion as you need</a:t>
            </a:r>
          </a:p>
          <a:p>
            <a:pPr algn="just">
              <a:lnSpc>
                <a:spcPct val="150000"/>
              </a:lnSpc>
              <a:buFont typeface="Arial" pitchFamily="34" charset="0"/>
              <a:buChar char="•"/>
            </a:pPr>
            <a:r>
              <a:rPr lang="en-US" sz="2400" dirty="0" smtClean="0"/>
              <a:t> Be ready for any type conclusion</a:t>
            </a:r>
          </a:p>
          <a:p>
            <a:pPr algn="just">
              <a:lnSpc>
                <a:spcPct val="150000"/>
              </a:lnSpc>
              <a:buFont typeface="Arial" pitchFamily="34" charset="0"/>
              <a:buChar char="•"/>
            </a:pPr>
            <a:r>
              <a:rPr lang="en-US" sz="2400" dirty="0" smtClean="0"/>
              <a:t> Don’t take the discussion personally, try to pull it on the positive track</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5" name="Title 1"/>
          <p:cNvSpPr>
            <a:spLocks noGrp="1"/>
          </p:cNvSpPr>
          <p:nvPr>
            <p:ph type="title"/>
          </p:nvPr>
        </p:nvSpPr>
        <p:spPr>
          <a:xfrm>
            <a:off x="0" y="1143000"/>
            <a:ext cx="9144000" cy="533400"/>
          </a:xfrm>
        </p:spPr>
        <p:txBody>
          <a:bodyPr>
            <a:normAutofit fontScale="90000"/>
          </a:bodyPr>
          <a:lstStyle/>
          <a:p>
            <a:pPr algn="ctr"/>
            <a:r>
              <a:rPr lang="en-US" sz="4000" b="1" dirty="0" smtClean="0"/>
              <a:t>Repair damaged relationships</a:t>
            </a:r>
            <a:endParaRPr lang="en-US" sz="3100" dirty="0">
              <a:solidFill>
                <a:schemeClr val="tx1"/>
              </a:solidFill>
            </a:endParaRPr>
          </a:p>
        </p:txBody>
      </p:sp>
      <p:sp>
        <p:nvSpPr>
          <p:cNvPr id="11" name="TextBox 10"/>
          <p:cNvSpPr txBox="1"/>
          <p:nvPr/>
        </p:nvSpPr>
        <p:spPr>
          <a:xfrm>
            <a:off x="113211" y="2209800"/>
            <a:ext cx="8915400" cy="2862322"/>
          </a:xfrm>
          <a:prstGeom prst="rect">
            <a:avLst/>
          </a:prstGeom>
          <a:noFill/>
        </p:spPr>
        <p:txBody>
          <a:bodyPr wrap="square" rtlCol="0">
            <a:spAutoFit/>
          </a:bodyPr>
          <a:lstStyle/>
          <a:p>
            <a:pPr algn="just">
              <a:lnSpc>
                <a:spcPct val="150000"/>
              </a:lnSpc>
              <a:buFont typeface="Arial" pitchFamily="34" charset="0"/>
              <a:buChar char="•"/>
            </a:pPr>
            <a:r>
              <a:rPr lang="en-US" sz="2400" dirty="0" smtClean="0"/>
              <a:t> Many work relationships are unnecessarily stressed/worried</a:t>
            </a:r>
          </a:p>
          <a:p>
            <a:pPr algn="just">
              <a:lnSpc>
                <a:spcPct val="150000"/>
              </a:lnSpc>
              <a:buFont typeface="Arial" pitchFamily="34" charset="0"/>
              <a:buChar char="•"/>
            </a:pPr>
            <a:r>
              <a:rPr lang="en-US" sz="2400" dirty="0" smtClean="0"/>
              <a:t> People refuse to talk about real or imagined problems</a:t>
            </a:r>
          </a:p>
          <a:p>
            <a:pPr algn="just">
              <a:lnSpc>
                <a:spcPct val="150000"/>
              </a:lnSpc>
              <a:buFont typeface="Arial" pitchFamily="34" charset="0"/>
              <a:buChar char="•"/>
            </a:pPr>
            <a:r>
              <a:rPr lang="en-US" sz="2400" dirty="0" smtClean="0"/>
              <a:t> Self-disclosure can be an excellent way to repair damaged relationships</a:t>
            </a:r>
          </a:p>
          <a:p>
            <a:pPr algn="just">
              <a:lnSpc>
                <a:spcPct val="150000"/>
              </a:lnSpc>
              <a:buFont typeface="Arial" pitchFamily="34" charset="0"/>
              <a:buChar char="•"/>
            </a:pPr>
            <a:r>
              <a:rPr lang="en-US" sz="2400" dirty="0" smtClean="0"/>
              <a:t> Common tools are: apologizing and forgiveness</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Title 1"/>
          <p:cNvSpPr>
            <a:spLocks noGrp="1"/>
          </p:cNvSpPr>
          <p:nvPr>
            <p:ph type="title"/>
          </p:nvPr>
        </p:nvSpPr>
        <p:spPr>
          <a:xfrm>
            <a:off x="609600" y="3733800"/>
            <a:ext cx="7848600" cy="533400"/>
          </a:xfrm>
        </p:spPr>
        <p:txBody>
          <a:bodyPr>
            <a:noAutofit/>
          </a:bodyPr>
          <a:lstStyle/>
          <a:p>
            <a:pPr algn="ctr">
              <a:lnSpc>
                <a:spcPct val="150000"/>
              </a:lnSpc>
            </a:pPr>
            <a:r>
              <a:rPr lang="en-US" sz="4000" b="1" dirty="0" smtClean="0">
                <a:solidFill>
                  <a:srgbClr val="3507F9"/>
                </a:solidFill>
              </a:rPr>
              <a:t>Part I</a:t>
            </a:r>
            <a:br>
              <a:rPr lang="en-US" sz="4000" b="1" dirty="0" smtClean="0">
                <a:solidFill>
                  <a:srgbClr val="3507F9"/>
                </a:solidFill>
              </a:rPr>
            </a:br>
            <a:r>
              <a:rPr lang="en-US" sz="4000" b="1" dirty="0" smtClean="0">
                <a:solidFill>
                  <a:srgbClr val="3507F9"/>
                </a:solidFill>
              </a:rPr>
              <a:t>Improving Interpersonal Relations with Constructive Self-disclosure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itle 1"/>
          <p:cNvSpPr>
            <a:spLocks noGrp="1"/>
          </p:cNvSpPr>
          <p:nvPr>
            <p:ph type="title"/>
          </p:nvPr>
        </p:nvSpPr>
        <p:spPr>
          <a:xfrm>
            <a:off x="0" y="1295400"/>
            <a:ext cx="9144000" cy="533400"/>
          </a:xfrm>
        </p:spPr>
        <p:txBody>
          <a:bodyPr>
            <a:normAutofit fontScale="90000"/>
          </a:bodyPr>
          <a:lstStyle/>
          <a:p>
            <a:pPr algn="ctr"/>
            <a:r>
              <a:rPr lang="en-US" sz="4000" b="1" dirty="0" smtClean="0"/>
              <a:t>Apology</a:t>
            </a:r>
            <a:endParaRPr lang="en-US" sz="3100" dirty="0">
              <a:solidFill>
                <a:schemeClr val="tx1"/>
              </a:solidFill>
            </a:endParaRPr>
          </a:p>
        </p:txBody>
      </p:sp>
      <p:sp>
        <p:nvSpPr>
          <p:cNvPr id="11" name="TextBox 10"/>
          <p:cNvSpPr txBox="1"/>
          <p:nvPr/>
        </p:nvSpPr>
        <p:spPr>
          <a:xfrm>
            <a:off x="113211" y="2436674"/>
            <a:ext cx="8915400" cy="1754326"/>
          </a:xfrm>
          <a:prstGeom prst="rect">
            <a:avLst/>
          </a:prstGeom>
          <a:noFill/>
        </p:spPr>
        <p:txBody>
          <a:bodyPr wrap="square" rtlCol="0">
            <a:spAutoFit/>
          </a:bodyPr>
          <a:lstStyle/>
          <a:p>
            <a:pPr algn="just">
              <a:lnSpc>
                <a:spcPct val="150000"/>
              </a:lnSpc>
              <a:buFont typeface="Arial" pitchFamily="34" charset="0"/>
              <a:buChar char="•"/>
            </a:pPr>
            <a:r>
              <a:rPr lang="en-US" sz="2400" dirty="0" smtClean="0"/>
              <a:t> A sincere apology has healing power</a:t>
            </a:r>
          </a:p>
          <a:p>
            <a:pPr algn="just">
              <a:lnSpc>
                <a:spcPct val="150000"/>
              </a:lnSpc>
              <a:buFont typeface="Arial" pitchFamily="34" charset="0"/>
              <a:buChar char="•"/>
            </a:pPr>
            <a:r>
              <a:rPr lang="en-US" sz="2400" dirty="0" smtClean="0"/>
              <a:t> Can improve communication in the future</a:t>
            </a:r>
          </a:p>
          <a:p>
            <a:pPr algn="just">
              <a:lnSpc>
                <a:spcPct val="150000"/>
              </a:lnSpc>
              <a:buFont typeface="Arial" pitchFamily="34" charset="0"/>
              <a:buChar char="•"/>
            </a:pPr>
            <a:r>
              <a:rPr lang="en-US" sz="2400" dirty="0" smtClean="0"/>
              <a:t> Apologize if actions caused hurt feelings</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The art of apologizing</a:t>
            </a:r>
            <a:endParaRPr lang="en-US" sz="3100" dirty="0">
              <a:solidFill>
                <a:schemeClr val="tx1"/>
              </a:solidFill>
            </a:endParaRPr>
          </a:p>
        </p:txBody>
      </p:sp>
      <p:sp>
        <p:nvSpPr>
          <p:cNvPr id="11" name="TextBox 10"/>
          <p:cNvSpPr txBox="1"/>
          <p:nvPr/>
        </p:nvSpPr>
        <p:spPr>
          <a:xfrm>
            <a:off x="113211" y="1507153"/>
            <a:ext cx="8915400" cy="4524315"/>
          </a:xfrm>
          <a:prstGeom prst="rect">
            <a:avLst/>
          </a:prstGeom>
          <a:noFill/>
        </p:spPr>
        <p:txBody>
          <a:bodyPr wrap="square" rtlCol="0">
            <a:spAutoFit/>
          </a:bodyPr>
          <a:lstStyle/>
          <a:p>
            <a:pPr algn="just">
              <a:lnSpc>
                <a:spcPct val="150000"/>
              </a:lnSpc>
              <a:buFont typeface="Arial" pitchFamily="34" charset="0"/>
              <a:buChar char="•"/>
            </a:pPr>
            <a:r>
              <a:rPr lang="en-US" sz="2400" dirty="0" smtClean="0"/>
              <a:t> Apologize in private so that feelings can be exchanged in relative comfort </a:t>
            </a:r>
          </a:p>
          <a:p>
            <a:pPr algn="just">
              <a:lnSpc>
                <a:spcPct val="150000"/>
              </a:lnSpc>
              <a:buFont typeface="Arial" pitchFamily="34" charset="0"/>
              <a:buChar char="•"/>
            </a:pPr>
            <a:r>
              <a:rPr lang="en-US" sz="2400" dirty="0" smtClean="0"/>
              <a:t> Apologize completely—should include:</a:t>
            </a:r>
          </a:p>
          <a:p>
            <a:pPr lvl="1" algn="just">
              <a:lnSpc>
                <a:spcPct val="150000"/>
              </a:lnSpc>
            </a:pPr>
            <a:r>
              <a:rPr lang="en-US" sz="2400" dirty="0" smtClean="0"/>
              <a:t>Regret</a:t>
            </a:r>
          </a:p>
          <a:p>
            <a:pPr lvl="1" algn="just">
              <a:lnSpc>
                <a:spcPct val="150000"/>
              </a:lnSpc>
            </a:pPr>
            <a:r>
              <a:rPr lang="en-US" sz="2400" dirty="0" smtClean="0"/>
              <a:t>Responsibility</a:t>
            </a:r>
          </a:p>
          <a:p>
            <a:pPr lvl="1" algn="just">
              <a:lnSpc>
                <a:spcPct val="150000"/>
              </a:lnSpc>
            </a:pPr>
            <a:r>
              <a:rPr lang="en-US" sz="2400" dirty="0" smtClean="0"/>
              <a:t>Remedy/cure</a:t>
            </a:r>
          </a:p>
          <a:p>
            <a:pPr algn="just">
              <a:lnSpc>
                <a:spcPct val="150000"/>
              </a:lnSpc>
              <a:buFont typeface="Arial" pitchFamily="34" charset="0"/>
              <a:buChar char="•"/>
            </a:pPr>
            <a:r>
              <a:rPr lang="en-US" sz="2400" dirty="0" smtClean="0"/>
              <a:t> Avoid the “I am sorry for what happened, but you shouldn’t have….” like statements</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Title 1"/>
          <p:cNvSpPr>
            <a:spLocks noGrp="1"/>
          </p:cNvSpPr>
          <p:nvPr>
            <p:ph type="title"/>
          </p:nvPr>
        </p:nvSpPr>
        <p:spPr>
          <a:xfrm>
            <a:off x="0" y="1219200"/>
            <a:ext cx="9144000" cy="533400"/>
          </a:xfrm>
        </p:spPr>
        <p:txBody>
          <a:bodyPr>
            <a:normAutofit fontScale="90000"/>
          </a:bodyPr>
          <a:lstStyle/>
          <a:p>
            <a:pPr algn="ctr"/>
            <a:r>
              <a:rPr lang="en-US" sz="4000" b="1" dirty="0" smtClean="0"/>
              <a:t>The art of forgiveness</a:t>
            </a:r>
            <a:endParaRPr lang="en-US" sz="3100" dirty="0">
              <a:solidFill>
                <a:schemeClr val="tx1"/>
              </a:solidFill>
            </a:endParaRPr>
          </a:p>
        </p:txBody>
      </p:sp>
      <p:sp>
        <p:nvSpPr>
          <p:cNvPr id="11" name="TextBox 10"/>
          <p:cNvSpPr txBox="1"/>
          <p:nvPr/>
        </p:nvSpPr>
        <p:spPr>
          <a:xfrm>
            <a:off x="113211" y="2473335"/>
            <a:ext cx="8915400" cy="2308324"/>
          </a:xfrm>
          <a:prstGeom prst="rect">
            <a:avLst/>
          </a:prstGeom>
          <a:noFill/>
        </p:spPr>
        <p:txBody>
          <a:bodyPr wrap="square" rtlCol="0">
            <a:spAutoFit/>
          </a:bodyPr>
          <a:lstStyle/>
          <a:p>
            <a:pPr algn="just">
              <a:lnSpc>
                <a:spcPct val="150000"/>
              </a:lnSpc>
              <a:buFont typeface="Arial" pitchFamily="34" charset="0"/>
              <a:buChar char="•"/>
            </a:pPr>
            <a:r>
              <a:rPr lang="en-US" sz="2400" dirty="0" smtClean="0"/>
              <a:t> Be quick to forgive!</a:t>
            </a:r>
          </a:p>
          <a:p>
            <a:pPr algn="just">
              <a:lnSpc>
                <a:spcPct val="150000"/>
              </a:lnSpc>
              <a:buFont typeface="Arial" pitchFamily="34" charset="0"/>
              <a:buChar char="•"/>
            </a:pPr>
            <a:r>
              <a:rPr lang="en-US" sz="2400" dirty="0" smtClean="0"/>
              <a:t> It is never easy, but is the only way to avoid blame and bitterness</a:t>
            </a:r>
          </a:p>
          <a:p>
            <a:pPr algn="just">
              <a:lnSpc>
                <a:spcPct val="150000"/>
              </a:lnSpc>
              <a:buFont typeface="Arial" pitchFamily="34" charset="0"/>
              <a:buChar char="•"/>
            </a:pPr>
            <a:r>
              <a:rPr lang="en-US" sz="2400" dirty="0" smtClean="0"/>
              <a:t> To forgive means to give up offence and anger</a:t>
            </a:r>
          </a:p>
          <a:p>
            <a:pPr algn="just">
              <a:lnSpc>
                <a:spcPct val="150000"/>
              </a:lnSpc>
              <a:buFont typeface="Arial" pitchFamily="34" charset="0"/>
              <a:buChar char="•"/>
            </a:pPr>
            <a:r>
              <a:rPr lang="en-US" sz="2400" dirty="0" smtClean="0"/>
              <a:t> Forgiveness heals, and liberates energy and creativity</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Title 1"/>
          <p:cNvSpPr>
            <a:spLocks noGrp="1"/>
          </p:cNvSpPr>
          <p:nvPr>
            <p:ph type="title"/>
          </p:nvPr>
        </p:nvSpPr>
        <p:spPr>
          <a:xfrm>
            <a:off x="0" y="1676400"/>
            <a:ext cx="9144000" cy="533400"/>
          </a:xfrm>
        </p:spPr>
        <p:txBody>
          <a:bodyPr>
            <a:normAutofit fontScale="90000"/>
          </a:bodyPr>
          <a:lstStyle/>
          <a:p>
            <a:pPr algn="ctr"/>
            <a:r>
              <a:rPr lang="en-US" sz="4000" b="1" dirty="0" smtClean="0"/>
              <a:t>Apologizing and forgiveness; how to make effective</a:t>
            </a:r>
            <a:endParaRPr lang="en-US" sz="3100" dirty="0">
              <a:solidFill>
                <a:schemeClr val="tx1"/>
              </a:solidFill>
            </a:endParaRPr>
          </a:p>
        </p:txBody>
      </p:sp>
      <p:sp>
        <p:nvSpPr>
          <p:cNvPr id="11" name="TextBox 10"/>
          <p:cNvSpPr txBox="1"/>
          <p:nvPr/>
        </p:nvSpPr>
        <p:spPr>
          <a:xfrm>
            <a:off x="113211" y="2743200"/>
            <a:ext cx="8915400" cy="1754326"/>
          </a:xfrm>
          <a:prstGeom prst="rect">
            <a:avLst/>
          </a:prstGeom>
          <a:noFill/>
        </p:spPr>
        <p:txBody>
          <a:bodyPr wrap="square" rtlCol="0">
            <a:spAutoFit/>
          </a:bodyPr>
          <a:lstStyle/>
          <a:p>
            <a:pPr lvl="1" algn="just">
              <a:lnSpc>
                <a:spcPct val="150000"/>
              </a:lnSpc>
              <a:buFont typeface="Arial" pitchFamily="34" charset="0"/>
              <a:buChar char="•"/>
            </a:pPr>
            <a:r>
              <a:rPr lang="en-US" sz="2400" dirty="0" smtClean="0"/>
              <a:t> Discuss as situations happen</a:t>
            </a:r>
          </a:p>
          <a:p>
            <a:pPr lvl="1" algn="just">
              <a:lnSpc>
                <a:spcPct val="150000"/>
              </a:lnSpc>
              <a:buFont typeface="Arial" pitchFamily="34" charset="0"/>
              <a:buChar char="•"/>
            </a:pPr>
            <a:r>
              <a:rPr lang="en-US" sz="2400" dirty="0" smtClean="0"/>
              <a:t> Select the right time and place</a:t>
            </a:r>
          </a:p>
          <a:p>
            <a:pPr lvl="1" algn="just">
              <a:lnSpc>
                <a:spcPct val="150000"/>
              </a:lnSpc>
              <a:buFont typeface="Arial" pitchFamily="34" charset="0"/>
              <a:buChar char="•"/>
            </a:pPr>
            <a:r>
              <a:rPr lang="en-US" sz="2400" dirty="0" smtClean="0"/>
              <a:t> Avoid inappropriate disclosure</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itle 1"/>
          <p:cNvSpPr>
            <a:spLocks noGrp="1"/>
          </p:cNvSpPr>
          <p:nvPr>
            <p:ph type="title"/>
          </p:nvPr>
        </p:nvSpPr>
        <p:spPr>
          <a:xfrm>
            <a:off x="0" y="1295400"/>
            <a:ext cx="9144000" cy="533400"/>
          </a:xfrm>
        </p:spPr>
        <p:txBody>
          <a:bodyPr>
            <a:normAutofit fontScale="90000"/>
          </a:bodyPr>
          <a:lstStyle/>
          <a:p>
            <a:pPr algn="ctr"/>
            <a:r>
              <a:rPr lang="en-US" sz="4000" b="1" dirty="0" smtClean="0"/>
              <a:t>Discuss as situations happen</a:t>
            </a:r>
            <a:endParaRPr lang="en-US" sz="3100" dirty="0">
              <a:solidFill>
                <a:schemeClr val="tx1"/>
              </a:solidFill>
            </a:endParaRPr>
          </a:p>
        </p:txBody>
      </p:sp>
      <p:sp>
        <p:nvSpPr>
          <p:cNvPr id="11" name="TextBox 10"/>
          <p:cNvSpPr txBox="1"/>
          <p:nvPr/>
        </p:nvSpPr>
        <p:spPr>
          <a:xfrm>
            <a:off x="113211" y="2514600"/>
            <a:ext cx="8915400" cy="2308324"/>
          </a:xfrm>
          <a:prstGeom prst="rect">
            <a:avLst/>
          </a:prstGeom>
          <a:noFill/>
        </p:spPr>
        <p:txBody>
          <a:bodyPr wrap="square" rtlCol="0">
            <a:spAutoFit/>
          </a:bodyPr>
          <a:lstStyle/>
          <a:p>
            <a:pPr algn="just">
              <a:lnSpc>
                <a:spcPct val="150000"/>
              </a:lnSpc>
              <a:buFont typeface="Arial" pitchFamily="34" charset="0"/>
              <a:buChar char="•"/>
            </a:pPr>
            <a:r>
              <a:rPr lang="en-US" sz="2400" dirty="0" smtClean="0"/>
              <a:t> Share reactions to work-related problems as soon as possible after the incident</a:t>
            </a:r>
          </a:p>
          <a:p>
            <a:pPr algn="just">
              <a:lnSpc>
                <a:spcPct val="150000"/>
              </a:lnSpc>
              <a:buFont typeface="Arial" pitchFamily="34" charset="0"/>
              <a:buChar char="•"/>
            </a:pPr>
            <a:r>
              <a:rPr lang="en-US" sz="2400" dirty="0" smtClean="0"/>
              <a:t> If too much time passes: 	Its not easy to recapture the feelings</a:t>
            </a:r>
          </a:p>
          <a:p>
            <a:pPr lvl="1" algn="just">
              <a:lnSpc>
                <a:spcPct val="150000"/>
              </a:lnSpc>
            </a:pPr>
            <a:r>
              <a:rPr lang="en-US" sz="2400" dirty="0" smtClean="0"/>
              <a:t>				Distortions of the incident</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Select the right time and place</a:t>
            </a:r>
            <a:endParaRPr lang="en-US" sz="3100" dirty="0">
              <a:solidFill>
                <a:schemeClr val="tx1"/>
              </a:solidFill>
            </a:endParaRPr>
          </a:p>
        </p:txBody>
      </p:sp>
      <p:sp>
        <p:nvSpPr>
          <p:cNvPr id="11" name="TextBox 10"/>
          <p:cNvSpPr txBox="1"/>
          <p:nvPr/>
        </p:nvSpPr>
        <p:spPr>
          <a:xfrm>
            <a:off x="113211" y="1649541"/>
            <a:ext cx="8915400" cy="3913059"/>
          </a:xfrm>
          <a:prstGeom prst="rect">
            <a:avLst/>
          </a:prstGeom>
          <a:noFill/>
        </p:spPr>
        <p:txBody>
          <a:bodyPr wrap="square" rtlCol="0">
            <a:spAutoFit/>
          </a:bodyPr>
          <a:lstStyle/>
          <a:p>
            <a:pPr algn="just">
              <a:lnSpc>
                <a:spcPct val="150000"/>
              </a:lnSpc>
              <a:buFont typeface="Arial" pitchFamily="34" charset="0"/>
              <a:buChar char="•"/>
            </a:pPr>
            <a:r>
              <a:rPr lang="en-US" sz="2400" dirty="0" smtClean="0"/>
              <a:t> What you say may be fine, the when and where may be the problem</a:t>
            </a:r>
          </a:p>
          <a:p>
            <a:pPr algn="just">
              <a:lnSpc>
                <a:spcPct val="150000"/>
              </a:lnSpc>
              <a:buFont typeface="Arial" pitchFamily="34" charset="0"/>
              <a:buChar char="•"/>
            </a:pPr>
            <a:r>
              <a:rPr lang="en-US" sz="2400" dirty="0" smtClean="0"/>
              <a:t> Select a time when the other person will not be preoccupied and will give full attention</a:t>
            </a:r>
          </a:p>
          <a:p>
            <a:pPr algn="just">
              <a:lnSpc>
                <a:spcPct val="150000"/>
              </a:lnSpc>
              <a:buFont typeface="Arial" pitchFamily="34" charset="0"/>
              <a:buChar char="•"/>
            </a:pPr>
            <a:r>
              <a:rPr lang="en-US" sz="2400" dirty="0" smtClean="0"/>
              <a:t> Select a place free from distractions such as telephone calls or visitors</a:t>
            </a:r>
          </a:p>
          <a:p>
            <a:pPr algn="just">
              <a:lnSpc>
                <a:spcPct val="150000"/>
              </a:lnSpc>
              <a:buFont typeface="Arial" pitchFamily="34" charset="0"/>
              <a:buChar char="•"/>
            </a:pPr>
            <a:r>
              <a:rPr lang="en-US" sz="2400" dirty="0" smtClean="0"/>
              <a:t> Make an appointment, if necessary</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itle 1"/>
          <p:cNvSpPr>
            <a:spLocks noGrp="1"/>
          </p:cNvSpPr>
          <p:nvPr>
            <p:ph type="title"/>
          </p:nvPr>
        </p:nvSpPr>
        <p:spPr>
          <a:xfrm>
            <a:off x="0" y="1219200"/>
            <a:ext cx="9144000" cy="533400"/>
          </a:xfrm>
        </p:spPr>
        <p:txBody>
          <a:bodyPr>
            <a:normAutofit fontScale="90000"/>
          </a:bodyPr>
          <a:lstStyle/>
          <a:p>
            <a:pPr algn="ctr"/>
            <a:r>
              <a:rPr lang="en-US" sz="4000" b="1" dirty="0" smtClean="0"/>
              <a:t>Avoid inappropriate disclosure</a:t>
            </a:r>
            <a:endParaRPr lang="en-US" sz="3100" dirty="0">
              <a:solidFill>
                <a:schemeClr val="tx1"/>
              </a:solidFill>
            </a:endParaRPr>
          </a:p>
        </p:txBody>
      </p:sp>
      <p:sp>
        <p:nvSpPr>
          <p:cNvPr id="11" name="TextBox 10"/>
          <p:cNvSpPr txBox="1"/>
          <p:nvPr/>
        </p:nvSpPr>
        <p:spPr>
          <a:xfrm>
            <a:off x="113211" y="2071737"/>
            <a:ext cx="8915400" cy="2862322"/>
          </a:xfrm>
          <a:prstGeom prst="rect">
            <a:avLst/>
          </a:prstGeom>
          <a:noFill/>
        </p:spPr>
        <p:txBody>
          <a:bodyPr wrap="square" rtlCol="0">
            <a:spAutoFit/>
          </a:bodyPr>
          <a:lstStyle/>
          <a:p>
            <a:pPr algn="just">
              <a:lnSpc>
                <a:spcPct val="150000"/>
              </a:lnSpc>
              <a:buFont typeface="Arial" pitchFamily="34" charset="0"/>
              <a:buChar char="•"/>
            </a:pPr>
            <a:r>
              <a:rPr lang="en-US" sz="2400" dirty="0" smtClean="0"/>
              <a:t> Be open, but do not go too far too fast</a:t>
            </a:r>
          </a:p>
          <a:p>
            <a:pPr algn="just">
              <a:lnSpc>
                <a:spcPct val="150000"/>
              </a:lnSpc>
              <a:buFont typeface="Arial" pitchFamily="34" charset="0"/>
              <a:buChar char="•"/>
            </a:pPr>
            <a:r>
              <a:rPr lang="en-US" sz="2400" dirty="0" smtClean="0"/>
              <a:t> Be sure that relationships are built slowly</a:t>
            </a:r>
          </a:p>
          <a:p>
            <a:pPr algn="just">
              <a:lnSpc>
                <a:spcPct val="150000"/>
              </a:lnSpc>
              <a:buFont typeface="Arial" pitchFamily="34" charset="0"/>
              <a:buChar char="•"/>
            </a:pPr>
            <a:r>
              <a:rPr lang="en-US" sz="2400" dirty="0" smtClean="0"/>
              <a:t> Unexpected/sudden disclosure of emotional or intimate information may distance you from others</a:t>
            </a:r>
          </a:p>
          <a:p>
            <a:pPr algn="just">
              <a:lnSpc>
                <a:spcPct val="150000"/>
              </a:lnSpc>
              <a:buFont typeface="Arial" pitchFamily="34" charset="0"/>
              <a:buChar char="•"/>
            </a:pPr>
            <a:r>
              <a:rPr lang="en-US" sz="2400" dirty="0" smtClean="0"/>
              <a:t> Balance between openness and protection of each other’s feelings</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Constructive criticism</a:t>
            </a:r>
            <a:endParaRPr lang="en-US" sz="3100" dirty="0">
              <a:solidFill>
                <a:schemeClr val="tx1"/>
              </a:solidFill>
            </a:endParaRPr>
          </a:p>
        </p:txBody>
      </p:sp>
      <p:sp>
        <p:nvSpPr>
          <p:cNvPr id="11" name="TextBox 10"/>
          <p:cNvSpPr txBox="1"/>
          <p:nvPr/>
        </p:nvSpPr>
        <p:spPr>
          <a:xfrm>
            <a:off x="113211" y="1507153"/>
            <a:ext cx="8915400" cy="4467057"/>
          </a:xfrm>
          <a:prstGeom prst="rect">
            <a:avLst/>
          </a:prstGeom>
          <a:noFill/>
        </p:spPr>
        <p:txBody>
          <a:bodyPr wrap="square" rtlCol="0">
            <a:spAutoFit/>
          </a:bodyPr>
          <a:lstStyle/>
          <a:p>
            <a:pPr algn="just">
              <a:lnSpc>
                <a:spcPct val="150000"/>
              </a:lnSpc>
              <a:buFont typeface="Arial" pitchFamily="34" charset="0"/>
              <a:buChar char="•"/>
            </a:pPr>
            <a:r>
              <a:rPr lang="en-US" sz="2400" dirty="0" smtClean="0"/>
              <a:t> Constructive criticism is a form of self-disclosure that helps another person look at their own behavior without putting that person on the defensive</a:t>
            </a:r>
          </a:p>
          <a:p>
            <a:pPr algn="just">
              <a:lnSpc>
                <a:spcPct val="150000"/>
              </a:lnSpc>
              <a:buFont typeface="Arial" pitchFamily="34" charset="0"/>
              <a:buChar char="•"/>
            </a:pPr>
            <a:r>
              <a:rPr lang="en-US" sz="2400" dirty="0" smtClean="0"/>
              <a:t> Not the same as blaming</a:t>
            </a:r>
          </a:p>
          <a:p>
            <a:pPr algn="just">
              <a:lnSpc>
                <a:spcPct val="150000"/>
              </a:lnSpc>
              <a:buFont typeface="Arial" pitchFamily="34" charset="0"/>
              <a:buChar char="•"/>
            </a:pPr>
            <a:r>
              <a:rPr lang="en-US" sz="2400" dirty="0" smtClean="0"/>
              <a:t> Skill that can be mastered through learning and practice</a:t>
            </a:r>
          </a:p>
          <a:p>
            <a:pPr algn="just">
              <a:lnSpc>
                <a:spcPct val="150000"/>
              </a:lnSpc>
              <a:buFont typeface="Arial" pitchFamily="34" charset="0"/>
              <a:buChar char="•"/>
            </a:pPr>
            <a:r>
              <a:rPr lang="en-US" sz="2400" dirty="0" smtClean="0"/>
              <a:t> Replace “You” statements with “I” statements</a:t>
            </a:r>
          </a:p>
          <a:p>
            <a:pPr algn="just">
              <a:lnSpc>
                <a:spcPct val="150000"/>
              </a:lnSpc>
              <a:buFont typeface="Arial" pitchFamily="34" charset="0"/>
              <a:buChar char="•"/>
            </a:pPr>
            <a:r>
              <a:rPr lang="en-US" sz="2400" dirty="0" smtClean="0"/>
              <a:t> Request changes “in the future” instead of pointing out something negative in the present</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Barriers to self-disclosure</a:t>
            </a:r>
            <a:endParaRPr lang="en-US" sz="3100" dirty="0">
              <a:solidFill>
                <a:schemeClr val="tx1"/>
              </a:solidFill>
            </a:endParaRPr>
          </a:p>
        </p:txBody>
      </p:sp>
      <p:sp>
        <p:nvSpPr>
          <p:cNvPr id="11" name="TextBox 10"/>
          <p:cNvSpPr txBox="1"/>
          <p:nvPr/>
        </p:nvSpPr>
        <p:spPr>
          <a:xfrm>
            <a:off x="113211" y="2570132"/>
            <a:ext cx="8915400" cy="1754326"/>
          </a:xfrm>
          <a:prstGeom prst="rect">
            <a:avLst/>
          </a:prstGeom>
          <a:noFill/>
        </p:spPr>
        <p:txBody>
          <a:bodyPr wrap="square" rtlCol="0">
            <a:spAutoFit/>
          </a:bodyPr>
          <a:lstStyle/>
          <a:p>
            <a:pPr>
              <a:lnSpc>
                <a:spcPct val="150000"/>
              </a:lnSpc>
              <a:buFont typeface="Arial" pitchFamily="34" charset="0"/>
              <a:buChar char="•"/>
            </a:pPr>
            <a:r>
              <a:rPr lang="en-US" sz="2400" dirty="0" smtClean="0"/>
              <a:t> Lack of trust</a:t>
            </a:r>
          </a:p>
          <a:p>
            <a:pPr>
              <a:lnSpc>
                <a:spcPct val="150000"/>
              </a:lnSpc>
              <a:buFont typeface="Arial" pitchFamily="34" charset="0"/>
              <a:buChar char="•"/>
            </a:pPr>
            <a:r>
              <a:rPr lang="en-US" sz="2400" dirty="0" smtClean="0"/>
              <a:t> The fear</a:t>
            </a:r>
          </a:p>
          <a:p>
            <a:pPr>
              <a:lnSpc>
                <a:spcPct val="150000"/>
              </a:lnSpc>
              <a:buFont typeface="Arial" pitchFamily="34" charset="0"/>
              <a:buChar char="•"/>
            </a:pPr>
            <a:r>
              <a:rPr lang="en-US" sz="2400" dirty="0" smtClean="0"/>
              <a:t> Role relationship </a:t>
            </a:r>
            <a:r>
              <a:rPr lang="en-US" sz="2400" dirty="0" err="1" smtClean="0"/>
              <a:t>vs</a:t>
            </a:r>
            <a:r>
              <a:rPr lang="en-US" sz="2400" dirty="0" smtClean="0"/>
              <a:t> interpersonal relationship</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Lack of trust</a:t>
            </a:r>
            <a:endParaRPr lang="en-US" sz="3100" dirty="0">
              <a:solidFill>
                <a:schemeClr val="tx1"/>
              </a:solidFill>
            </a:endParaRPr>
          </a:p>
        </p:txBody>
      </p:sp>
      <p:sp>
        <p:nvSpPr>
          <p:cNvPr id="11" name="TextBox 10"/>
          <p:cNvSpPr txBox="1"/>
          <p:nvPr/>
        </p:nvSpPr>
        <p:spPr>
          <a:xfrm>
            <a:off x="113211" y="1507153"/>
            <a:ext cx="8915400" cy="4524315"/>
          </a:xfrm>
          <a:prstGeom prst="rect">
            <a:avLst/>
          </a:prstGeom>
          <a:noFill/>
        </p:spPr>
        <p:txBody>
          <a:bodyPr wrap="square" rtlCol="0">
            <a:spAutoFit/>
          </a:bodyPr>
          <a:lstStyle/>
          <a:p>
            <a:pPr algn="just">
              <a:buFont typeface="Arial" pitchFamily="34" charset="0"/>
              <a:buChar char="•"/>
            </a:pPr>
            <a:r>
              <a:rPr lang="en-US" sz="2400" dirty="0" smtClean="0"/>
              <a:t> Level of trust is a thermometer of individual and group health</a:t>
            </a:r>
          </a:p>
          <a:p>
            <a:pPr algn="just">
              <a:buFont typeface="Arial" pitchFamily="34" charset="0"/>
              <a:buChar char="•"/>
            </a:pPr>
            <a:r>
              <a:rPr lang="en-US" sz="2400" dirty="0" smtClean="0"/>
              <a:t> Build trust by being trustworthy all the time!</a:t>
            </a:r>
          </a:p>
          <a:p>
            <a:pPr algn="just">
              <a:buFont typeface="Arial" pitchFamily="34" charset="0"/>
              <a:buChar char="•"/>
            </a:pPr>
            <a:r>
              <a:rPr lang="en-US" sz="2400" dirty="0" smtClean="0"/>
              <a:t> Trust exists when you fully believe in the integrity and character of the other person or organization</a:t>
            </a:r>
          </a:p>
          <a:p>
            <a:pPr algn="just">
              <a:buFont typeface="Arial" pitchFamily="34" charset="0"/>
              <a:buChar char="•"/>
            </a:pPr>
            <a:r>
              <a:rPr lang="en-US" sz="2400" dirty="0" smtClean="0"/>
              <a:t> As the level of trust declines:</a:t>
            </a:r>
          </a:p>
          <a:p>
            <a:pPr algn="just"/>
            <a:r>
              <a:rPr lang="en-US" sz="2400" dirty="0" smtClean="0"/>
              <a:t>	Communication suffers </a:t>
            </a:r>
          </a:p>
          <a:p>
            <a:pPr algn="just"/>
            <a:r>
              <a:rPr lang="en-US" sz="2400" dirty="0" smtClean="0"/>
              <a:t>	People are less likely to discuss problems and issues</a:t>
            </a:r>
          </a:p>
          <a:p>
            <a:pPr algn="just">
              <a:buFont typeface="Arial" pitchFamily="34" charset="0"/>
              <a:buChar char="•"/>
            </a:pPr>
            <a:r>
              <a:rPr lang="en-US" sz="2400" dirty="0" smtClean="0"/>
              <a:t> Lack of trust can cause:</a:t>
            </a:r>
          </a:p>
          <a:p>
            <a:pPr lvl="1" algn="just"/>
            <a:r>
              <a:rPr lang="en-US" sz="2400" dirty="0" smtClean="0"/>
              <a:t>	Culture of insecurity	 </a:t>
            </a:r>
          </a:p>
          <a:p>
            <a:pPr lvl="1" algn="just"/>
            <a:r>
              <a:rPr lang="en-US" sz="2400" dirty="0" smtClean="0"/>
              <a:t>	High turnover</a:t>
            </a:r>
          </a:p>
          <a:p>
            <a:pPr lvl="1" algn="just"/>
            <a:r>
              <a:rPr lang="en-US" sz="2400" dirty="0" smtClean="0"/>
              <a:t>	Poor customer relations	 </a:t>
            </a:r>
          </a:p>
          <a:p>
            <a:pPr lvl="1" algn="just"/>
            <a:r>
              <a:rPr lang="en-US" sz="2400" dirty="0" smtClean="0"/>
              <a:t>	Marginal loyalty</a:t>
            </a:r>
            <a:endParaRPr lang="en-US" sz="2400" dirty="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5" name="Title 1"/>
          <p:cNvSpPr>
            <a:spLocks noGrp="1"/>
          </p:cNvSpPr>
          <p:nvPr>
            <p:ph type="title"/>
          </p:nvPr>
        </p:nvSpPr>
        <p:spPr>
          <a:xfrm>
            <a:off x="609600" y="1143000"/>
            <a:ext cx="7848600" cy="533400"/>
          </a:xfrm>
        </p:spPr>
        <p:txBody>
          <a:bodyPr>
            <a:normAutofit fontScale="90000"/>
          </a:bodyPr>
          <a:lstStyle/>
          <a:p>
            <a:pPr algn="ctr"/>
            <a:r>
              <a:rPr lang="en-US" sz="4000" b="1" dirty="0" smtClean="0"/>
              <a:t>Disclosure: meaning</a:t>
            </a:r>
            <a:endParaRPr lang="en-US" sz="3100" dirty="0">
              <a:solidFill>
                <a:schemeClr val="tx1"/>
              </a:solidFill>
            </a:endParaRPr>
          </a:p>
        </p:txBody>
      </p:sp>
      <p:sp>
        <p:nvSpPr>
          <p:cNvPr id="11" name="TextBox 10"/>
          <p:cNvSpPr txBox="1"/>
          <p:nvPr/>
        </p:nvSpPr>
        <p:spPr>
          <a:xfrm>
            <a:off x="113211" y="2090678"/>
            <a:ext cx="8915400" cy="2862322"/>
          </a:xfrm>
          <a:prstGeom prst="rect">
            <a:avLst/>
          </a:prstGeom>
          <a:noFill/>
        </p:spPr>
        <p:txBody>
          <a:bodyPr wrap="square" rtlCol="0">
            <a:spAutoFit/>
          </a:bodyPr>
          <a:lstStyle/>
          <a:p>
            <a:pPr algn="just">
              <a:lnSpc>
                <a:spcPct val="150000"/>
              </a:lnSpc>
              <a:buFont typeface="Arial" pitchFamily="34" charset="0"/>
              <a:buChar char="•"/>
            </a:pPr>
            <a:r>
              <a:rPr lang="en-US" sz="2400" dirty="0" smtClean="0"/>
              <a:t> The act of making something known or the fact that is made known.</a:t>
            </a:r>
          </a:p>
          <a:p>
            <a:pPr algn="just">
              <a:lnSpc>
                <a:spcPct val="150000"/>
              </a:lnSpc>
              <a:buFont typeface="Arial" pitchFamily="34" charset="0"/>
              <a:buChar char="•"/>
            </a:pPr>
            <a:endParaRPr lang="en-US" sz="2400" dirty="0" smtClean="0"/>
          </a:p>
          <a:p>
            <a:pPr algn="just">
              <a:lnSpc>
                <a:spcPct val="150000"/>
              </a:lnSpc>
              <a:buFont typeface="Arial" pitchFamily="34" charset="0"/>
              <a:buChar char="•"/>
            </a:pPr>
            <a:r>
              <a:rPr lang="en-US" sz="2400" dirty="0" smtClean="0"/>
              <a:t> Something that was not previously known, or the act of giving such information to the public.</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How trust can be built and destroyed</a:t>
            </a:r>
            <a:endParaRPr lang="en-US" sz="3100" dirty="0">
              <a:solidFill>
                <a:schemeClr val="tx1"/>
              </a:solidFill>
            </a:endParaRP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115389" y="2057400"/>
          <a:ext cx="8915400" cy="3657600"/>
        </p:xfrm>
        <a:graphic>
          <a:graphicData uri="http://schemas.openxmlformats.org/drawingml/2006/table">
            <a:tbl>
              <a:tblPr firstRow="1" bandRow="1">
                <a:tableStyleId>{5C22544A-7EE6-4342-B048-85BDC9FD1C3A}</a:tableStyleId>
              </a:tblPr>
              <a:tblGrid>
                <a:gridCol w="4457700"/>
                <a:gridCol w="4457700"/>
              </a:tblGrid>
              <a:tr h="370840">
                <a:tc>
                  <a:txBody>
                    <a:bodyPr/>
                    <a:lstStyle/>
                    <a:p>
                      <a:pPr algn="ctr"/>
                      <a:r>
                        <a:rPr lang="en-US" sz="2400" dirty="0" smtClean="0"/>
                        <a:t>Building trust</a:t>
                      </a:r>
                      <a:endParaRPr lang="en-US" sz="2400" dirty="0"/>
                    </a:p>
                  </a:txBody>
                  <a:tcPr/>
                </a:tc>
                <a:tc>
                  <a:txBody>
                    <a:bodyPr/>
                    <a:lstStyle/>
                    <a:p>
                      <a:pPr algn="ctr"/>
                      <a:r>
                        <a:rPr lang="en-US" sz="2400" dirty="0" smtClean="0"/>
                        <a:t>Destroying</a:t>
                      </a:r>
                      <a:r>
                        <a:rPr lang="en-US" sz="2400" baseline="0" dirty="0" smtClean="0"/>
                        <a:t> trust</a:t>
                      </a:r>
                      <a:endParaRPr lang="en-US" sz="2400" dirty="0"/>
                    </a:p>
                  </a:txBody>
                  <a:tcPr/>
                </a:tc>
              </a:tr>
              <a:tr h="370840">
                <a:tc>
                  <a:txBody>
                    <a:bodyPr/>
                    <a:lstStyle/>
                    <a:p>
                      <a:r>
                        <a:rPr lang="en-US" sz="2400" dirty="0" smtClean="0"/>
                        <a:t>Openly share information</a:t>
                      </a:r>
                      <a:endParaRPr lang="en-US" sz="2400" dirty="0"/>
                    </a:p>
                  </a:txBody>
                  <a:tcPr/>
                </a:tc>
                <a:tc>
                  <a:txBody>
                    <a:bodyPr/>
                    <a:lstStyle/>
                    <a:p>
                      <a:r>
                        <a:rPr lang="en-US" sz="2400" dirty="0" smtClean="0"/>
                        <a:t>Withhold information</a:t>
                      </a:r>
                      <a:endParaRPr lang="en-US" sz="2400" dirty="0"/>
                    </a:p>
                  </a:txBody>
                  <a:tcPr/>
                </a:tc>
              </a:tr>
              <a:tr h="370840">
                <a:tc>
                  <a:txBody>
                    <a:bodyPr/>
                    <a:lstStyle/>
                    <a:p>
                      <a:r>
                        <a:rPr lang="en-US" sz="2400" dirty="0" smtClean="0"/>
                        <a:t>Admit your mistakes</a:t>
                      </a:r>
                      <a:endParaRPr lang="en-US" sz="2400" dirty="0"/>
                    </a:p>
                  </a:txBody>
                  <a:tcPr/>
                </a:tc>
                <a:tc>
                  <a:txBody>
                    <a:bodyPr/>
                    <a:lstStyle/>
                    <a:p>
                      <a:r>
                        <a:rPr lang="en-US" sz="2400" dirty="0" smtClean="0"/>
                        <a:t>Cover up mistakes</a:t>
                      </a:r>
                      <a:endParaRPr lang="en-US" sz="2400" dirty="0"/>
                    </a:p>
                  </a:txBody>
                  <a:tcPr/>
                </a:tc>
              </a:tr>
              <a:tr h="370840">
                <a:tc>
                  <a:txBody>
                    <a:bodyPr/>
                    <a:lstStyle/>
                    <a:p>
                      <a:r>
                        <a:rPr lang="en-US" sz="2400" dirty="0" smtClean="0"/>
                        <a:t>Network with coworkers</a:t>
                      </a:r>
                      <a:endParaRPr lang="en-US" sz="2400" dirty="0"/>
                    </a:p>
                  </a:txBody>
                  <a:tcPr/>
                </a:tc>
                <a:tc>
                  <a:txBody>
                    <a:bodyPr/>
                    <a:lstStyle/>
                    <a:p>
                      <a:r>
                        <a:rPr lang="en-US" sz="2400" dirty="0" smtClean="0"/>
                        <a:t>Keep distance</a:t>
                      </a:r>
                      <a:r>
                        <a:rPr lang="en-US" sz="2400" baseline="0" dirty="0" smtClean="0"/>
                        <a:t> from coworkers</a:t>
                      </a:r>
                      <a:endParaRPr lang="en-US" sz="2400" dirty="0"/>
                    </a:p>
                  </a:txBody>
                  <a:tcPr/>
                </a:tc>
              </a:tr>
              <a:tr h="370840">
                <a:tc>
                  <a:txBody>
                    <a:bodyPr/>
                    <a:lstStyle/>
                    <a:p>
                      <a:r>
                        <a:rPr lang="en-US" sz="2400" dirty="0" smtClean="0"/>
                        <a:t>Display competence</a:t>
                      </a:r>
                      <a:endParaRPr lang="en-US" sz="2400" dirty="0"/>
                    </a:p>
                  </a:txBody>
                  <a:tcPr/>
                </a:tc>
                <a:tc>
                  <a:txBody>
                    <a:bodyPr/>
                    <a:lstStyle/>
                    <a:p>
                      <a:r>
                        <a:rPr lang="en-US" sz="2400" dirty="0" smtClean="0"/>
                        <a:t>Display</a:t>
                      </a:r>
                      <a:r>
                        <a:rPr lang="en-US" sz="2400" baseline="0" dirty="0" smtClean="0"/>
                        <a:t> incompetence</a:t>
                      </a:r>
                      <a:endParaRPr lang="en-US" sz="2400" dirty="0"/>
                    </a:p>
                  </a:txBody>
                  <a:tcPr/>
                </a:tc>
              </a:tr>
              <a:tr h="370840">
                <a:tc>
                  <a:txBody>
                    <a:bodyPr/>
                    <a:lstStyle/>
                    <a:p>
                      <a:r>
                        <a:rPr lang="en-US" sz="2400" dirty="0" smtClean="0"/>
                        <a:t>Be honest all the time</a:t>
                      </a:r>
                      <a:endParaRPr lang="en-US" sz="2400" dirty="0"/>
                    </a:p>
                  </a:txBody>
                  <a:tcPr/>
                </a:tc>
                <a:tc>
                  <a:txBody>
                    <a:bodyPr/>
                    <a:lstStyle/>
                    <a:p>
                      <a:r>
                        <a:rPr lang="en-US" sz="2400" dirty="0" smtClean="0"/>
                        <a:t>Be honest only some of</a:t>
                      </a:r>
                      <a:r>
                        <a:rPr lang="en-US" sz="2400" baseline="0" dirty="0" smtClean="0"/>
                        <a:t> the time</a:t>
                      </a:r>
                      <a:endParaRPr lang="en-US" sz="2400" dirty="0"/>
                    </a:p>
                  </a:txBody>
                  <a:tcPr/>
                </a:tc>
              </a:tr>
              <a:tr h="370840">
                <a:tc>
                  <a:txBody>
                    <a:bodyPr/>
                    <a:lstStyle/>
                    <a:p>
                      <a:r>
                        <a:rPr lang="en-US" sz="2400" dirty="0" smtClean="0"/>
                        <a:t>Be clear on your convictions</a:t>
                      </a:r>
                      <a:endParaRPr lang="en-US" sz="2400" dirty="0"/>
                    </a:p>
                  </a:txBody>
                  <a:tcPr/>
                </a:tc>
                <a:tc>
                  <a:txBody>
                    <a:bodyPr/>
                    <a:lstStyle/>
                    <a:p>
                      <a:r>
                        <a:rPr lang="en-US" sz="2400" dirty="0" smtClean="0"/>
                        <a:t>Avoid</a:t>
                      </a:r>
                      <a:r>
                        <a:rPr lang="en-US" sz="2400" baseline="0" dirty="0" smtClean="0"/>
                        <a:t> commitment</a:t>
                      </a:r>
                      <a:endParaRPr lang="en-US" sz="2400" dirty="0"/>
                    </a:p>
                  </a:txBody>
                  <a:tcPr/>
                </a:tc>
              </a:tr>
              <a:tr h="370840">
                <a:tc>
                  <a:txBody>
                    <a:bodyPr/>
                    <a:lstStyle/>
                    <a:p>
                      <a:r>
                        <a:rPr lang="en-US" sz="2400" dirty="0" smtClean="0"/>
                        <a:t>Be true to your values</a:t>
                      </a:r>
                      <a:endParaRPr lang="en-US" sz="2400" dirty="0"/>
                    </a:p>
                  </a:txBody>
                  <a:tcPr/>
                </a:tc>
                <a:tc>
                  <a:txBody>
                    <a:bodyPr/>
                    <a:lstStyle/>
                    <a:p>
                      <a:r>
                        <a:rPr lang="en-US" sz="2400" dirty="0" smtClean="0"/>
                        <a:t>Ignore your values</a:t>
                      </a:r>
                      <a:endParaRPr lang="en-US" sz="2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The fear</a:t>
            </a:r>
            <a:endParaRPr lang="en-US" sz="3100" dirty="0">
              <a:solidFill>
                <a:schemeClr val="tx1"/>
              </a:solidFill>
            </a:endParaRPr>
          </a:p>
        </p:txBody>
      </p:sp>
      <p:sp>
        <p:nvSpPr>
          <p:cNvPr id="11" name="TextBox 10"/>
          <p:cNvSpPr txBox="1"/>
          <p:nvPr/>
        </p:nvSpPr>
        <p:spPr>
          <a:xfrm>
            <a:off x="113211" y="1765280"/>
            <a:ext cx="8915400" cy="3416320"/>
          </a:xfrm>
          <a:prstGeom prst="rect">
            <a:avLst/>
          </a:prstGeom>
          <a:noFill/>
        </p:spPr>
        <p:txBody>
          <a:bodyPr wrap="square" rtlCol="0">
            <a:spAutoFit/>
          </a:bodyPr>
          <a:lstStyle/>
          <a:p>
            <a:pPr algn="just">
              <a:lnSpc>
                <a:spcPct val="150000"/>
              </a:lnSpc>
              <a:buFont typeface="Arial" pitchFamily="34" charset="0"/>
              <a:buChar char="•"/>
            </a:pPr>
            <a:r>
              <a:rPr lang="en-US" sz="2400" dirty="0" smtClean="0"/>
              <a:t> Management tries to maintain tight control over employees with strict rules and regulations</a:t>
            </a:r>
          </a:p>
          <a:p>
            <a:pPr algn="just">
              <a:lnSpc>
                <a:spcPct val="150000"/>
              </a:lnSpc>
              <a:buFont typeface="Arial" pitchFamily="34" charset="0"/>
              <a:buChar char="•"/>
            </a:pPr>
            <a:r>
              <a:rPr lang="en-US" sz="2400" dirty="0" smtClean="0"/>
              <a:t> Management believes this will result in maximum production</a:t>
            </a:r>
          </a:p>
          <a:p>
            <a:pPr algn="just">
              <a:lnSpc>
                <a:spcPct val="150000"/>
              </a:lnSpc>
              <a:buFont typeface="Arial" pitchFamily="34" charset="0"/>
              <a:buChar char="•"/>
            </a:pPr>
            <a:r>
              <a:rPr lang="en-US" sz="2400" dirty="0" smtClean="0"/>
              <a:t> Workers often become more defensive and resentful. </a:t>
            </a:r>
          </a:p>
          <a:p>
            <a:pPr algn="just">
              <a:lnSpc>
                <a:spcPct val="150000"/>
              </a:lnSpc>
              <a:buFont typeface="Arial" pitchFamily="34" charset="0"/>
              <a:buChar char="•"/>
            </a:pPr>
            <a:r>
              <a:rPr lang="en-US" sz="2400" dirty="0" smtClean="0"/>
              <a:t> The spirit of teamwork diminishes</a:t>
            </a:r>
          </a:p>
          <a:p>
            <a:pPr algn="just">
              <a:lnSpc>
                <a:spcPct val="150000"/>
              </a:lnSpc>
              <a:buFont typeface="Arial" pitchFamily="34" charset="0"/>
              <a:buChar char="•"/>
            </a:pPr>
            <a:r>
              <a:rPr lang="en-US" sz="2400" dirty="0" smtClean="0"/>
              <a:t> “We” versus “They” talk increases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Role relationship </a:t>
            </a:r>
            <a:r>
              <a:rPr lang="en-US" sz="4000" b="1" dirty="0" err="1" smtClean="0"/>
              <a:t>vs</a:t>
            </a:r>
            <a:r>
              <a:rPr lang="en-US" sz="4000" b="1" dirty="0" smtClean="0"/>
              <a:t> interpersonal relationships</a:t>
            </a:r>
            <a:endParaRPr lang="en-US" sz="3100" dirty="0">
              <a:solidFill>
                <a:schemeClr val="tx1"/>
              </a:solidFill>
            </a:endParaRPr>
          </a:p>
        </p:txBody>
      </p:sp>
      <p:sp>
        <p:nvSpPr>
          <p:cNvPr id="11" name="TextBox 10"/>
          <p:cNvSpPr txBox="1"/>
          <p:nvPr/>
        </p:nvSpPr>
        <p:spPr>
          <a:xfrm>
            <a:off x="113211" y="1744682"/>
            <a:ext cx="8915400" cy="3970318"/>
          </a:xfrm>
          <a:prstGeom prst="rect">
            <a:avLst/>
          </a:prstGeom>
          <a:noFill/>
        </p:spPr>
        <p:txBody>
          <a:bodyPr wrap="square" rtlCol="0">
            <a:spAutoFit/>
          </a:bodyPr>
          <a:lstStyle/>
          <a:p>
            <a:pPr algn="just">
              <a:lnSpc>
                <a:spcPct val="150000"/>
              </a:lnSpc>
              <a:buFont typeface="Arial" pitchFamily="34" charset="0"/>
              <a:buChar char="•"/>
            </a:pPr>
            <a:r>
              <a:rPr lang="en-US" sz="2400" dirty="0" smtClean="0"/>
              <a:t> Self-disclosure is more likely to take place within an organization when people</a:t>
            </a:r>
          </a:p>
          <a:p>
            <a:pPr lvl="1" algn="just">
              <a:lnSpc>
                <a:spcPct val="150000"/>
              </a:lnSpc>
            </a:pPr>
            <a:r>
              <a:rPr lang="en-US" sz="2400" dirty="0" smtClean="0"/>
              <a:t>Feel comfortable stepping outside their assigned roles</a:t>
            </a:r>
          </a:p>
          <a:p>
            <a:pPr lvl="1" algn="just">
              <a:lnSpc>
                <a:spcPct val="150000"/>
              </a:lnSpc>
            </a:pPr>
            <a:r>
              <a:rPr lang="en-US" sz="2400" dirty="0" smtClean="0"/>
              <a:t>Display more openness and tolerance for the feelings of others</a:t>
            </a:r>
          </a:p>
          <a:p>
            <a:pPr algn="just">
              <a:lnSpc>
                <a:spcPct val="150000"/>
              </a:lnSpc>
              <a:buFont typeface="Arial" pitchFamily="34" charset="0"/>
              <a:buChar char="•"/>
            </a:pPr>
            <a:r>
              <a:rPr lang="en-US" sz="2400" dirty="0" smtClean="0"/>
              <a:t> However, supervisors often take role as impersonal/prioritize role relationship</a:t>
            </a:r>
          </a:p>
          <a:p>
            <a:pPr algn="just">
              <a:lnSpc>
                <a:spcPct val="150000"/>
              </a:lnSpc>
              <a:buFont typeface="Arial" pitchFamily="34" charset="0"/>
              <a:buChar char="•"/>
            </a:pPr>
            <a:r>
              <a:rPr lang="en-US" sz="2400" dirty="0" smtClean="0"/>
              <a:t> Avoiding interpersonal relationship inspires lack of trust</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5" name="Title 1"/>
          <p:cNvSpPr>
            <a:spLocks noGrp="1"/>
          </p:cNvSpPr>
          <p:nvPr>
            <p:ph type="title"/>
          </p:nvPr>
        </p:nvSpPr>
        <p:spPr>
          <a:xfrm>
            <a:off x="609600" y="3733800"/>
            <a:ext cx="7848600" cy="533400"/>
          </a:xfrm>
        </p:spPr>
        <p:txBody>
          <a:bodyPr>
            <a:noAutofit/>
          </a:bodyPr>
          <a:lstStyle/>
          <a:p>
            <a:pPr algn="ctr">
              <a:lnSpc>
                <a:spcPct val="150000"/>
              </a:lnSpc>
            </a:pPr>
            <a:r>
              <a:rPr lang="en-US" sz="4000" b="1" dirty="0" smtClean="0">
                <a:solidFill>
                  <a:srgbClr val="3507F9"/>
                </a:solidFill>
              </a:rPr>
              <a:t>Part II</a:t>
            </a:r>
            <a:br>
              <a:rPr lang="en-US" sz="4000" b="1" dirty="0" smtClean="0">
                <a:solidFill>
                  <a:srgbClr val="3507F9"/>
                </a:solidFill>
              </a:rPr>
            </a:br>
            <a:r>
              <a:rPr lang="en-US" sz="4000" b="1" dirty="0" smtClean="0">
                <a:solidFill>
                  <a:srgbClr val="3507F9"/>
                </a:solidFill>
              </a:rPr>
              <a:t>Achieving Emotional Balance in a Chaotic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Emotions; an introduction</a:t>
            </a:r>
            <a:endParaRPr lang="en-US" sz="3100" dirty="0">
              <a:solidFill>
                <a:schemeClr val="tx1"/>
              </a:solidFill>
            </a:endParaRPr>
          </a:p>
        </p:txBody>
      </p:sp>
      <p:sp>
        <p:nvSpPr>
          <p:cNvPr id="11" name="TextBox 10"/>
          <p:cNvSpPr txBox="1"/>
          <p:nvPr/>
        </p:nvSpPr>
        <p:spPr>
          <a:xfrm>
            <a:off x="113211" y="2070080"/>
            <a:ext cx="8915400" cy="3416320"/>
          </a:xfrm>
          <a:prstGeom prst="rect">
            <a:avLst/>
          </a:prstGeom>
          <a:noFill/>
        </p:spPr>
        <p:txBody>
          <a:bodyPr wrap="square" rtlCol="0">
            <a:spAutoFit/>
          </a:bodyPr>
          <a:lstStyle/>
          <a:p>
            <a:pPr>
              <a:buFont typeface="Arial" pitchFamily="34" charset="0"/>
              <a:buChar char="•"/>
            </a:pPr>
            <a:r>
              <a:rPr lang="en-US" sz="2400" dirty="0" smtClean="0"/>
              <a:t> Emotions are strong, positive or negative, temporary feelings </a:t>
            </a:r>
          </a:p>
          <a:p>
            <a:pPr>
              <a:buFont typeface="Arial" pitchFamily="34" charset="0"/>
              <a:buChar char="•"/>
            </a:pPr>
            <a:endParaRPr lang="en-US" sz="2400" dirty="0" smtClean="0"/>
          </a:p>
          <a:p>
            <a:pPr>
              <a:buFont typeface="Arial" pitchFamily="34" charset="0"/>
              <a:buChar char="•"/>
            </a:pPr>
            <a:r>
              <a:rPr lang="en-US" sz="2400" dirty="0" smtClean="0"/>
              <a:t> Basic emotions are jealousy, fear, love, joy, or grief that drive us</a:t>
            </a:r>
          </a:p>
          <a:p>
            <a:pPr>
              <a:buFont typeface="Arial" pitchFamily="34" charset="0"/>
              <a:buChar char="•"/>
            </a:pPr>
            <a:endParaRPr lang="en-US" sz="2400" dirty="0" smtClean="0"/>
          </a:p>
          <a:p>
            <a:pPr>
              <a:buFont typeface="Arial" pitchFamily="34" charset="0"/>
              <a:buChar char="•"/>
            </a:pPr>
            <a:r>
              <a:rPr lang="en-US" sz="2400" dirty="0" smtClean="0"/>
              <a:t> Emotions influence our thinking and behavior </a:t>
            </a:r>
          </a:p>
          <a:p>
            <a:pPr>
              <a:buFont typeface="Arial" pitchFamily="34" charset="0"/>
              <a:buChar char="•"/>
            </a:pPr>
            <a:endParaRPr lang="en-US" sz="2400" dirty="0" smtClean="0"/>
          </a:p>
          <a:p>
            <a:pPr>
              <a:buFont typeface="Arial" pitchFamily="34" charset="0"/>
              <a:buChar char="•"/>
            </a:pPr>
            <a:r>
              <a:rPr lang="en-US" sz="2400" dirty="0" smtClean="0"/>
              <a:t> Emotions direct us towards some things and away from others</a:t>
            </a:r>
          </a:p>
          <a:p>
            <a:pPr>
              <a:buFont typeface="Arial" pitchFamily="34" charset="0"/>
              <a:buChar char="•"/>
            </a:pPr>
            <a:endParaRPr lang="en-US" sz="2400" dirty="0" smtClean="0"/>
          </a:p>
          <a:p>
            <a:pPr>
              <a:buFont typeface="Arial" pitchFamily="34" charset="0"/>
              <a:buChar char="•"/>
            </a:pPr>
            <a:r>
              <a:rPr lang="en-US" sz="2400" dirty="0" smtClean="0"/>
              <a:t> By practice, we can gain control over our emotions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5" name="Title 1"/>
          <p:cNvSpPr>
            <a:spLocks noGrp="1"/>
          </p:cNvSpPr>
          <p:nvPr>
            <p:ph type="title"/>
          </p:nvPr>
        </p:nvSpPr>
        <p:spPr>
          <a:xfrm>
            <a:off x="0" y="1143000"/>
            <a:ext cx="9144000" cy="533400"/>
          </a:xfrm>
        </p:spPr>
        <p:txBody>
          <a:bodyPr>
            <a:normAutofit fontScale="90000"/>
          </a:bodyPr>
          <a:lstStyle/>
          <a:p>
            <a:pPr algn="ctr"/>
            <a:r>
              <a:rPr lang="en-US" sz="4000" b="1" dirty="0" smtClean="0"/>
              <a:t>Emotional balance; meaning</a:t>
            </a:r>
            <a:endParaRPr lang="en-US" sz="3100" dirty="0">
              <a:solidFill>
                <a:schemeClr val="tx1"/>
              </a:solidFill>
            </a:endParaRPr>
          </a:p>
        </p:txBody>
      </p:sp>
      <p:sp>
        <p:nvSpPr>
          <p:cNvPr id="11" name="TextBox 10"/>
          <p:cNvSpPr txBox="1"/>
          <p:nvPr/>
        </p:nvSpPr>
        <p:spPr>
          <a:xfrm>
            <a:off x="113211" y="2709208"/>
            <a:ext cx="8915400" cy="1938992"/>
          </a:xfrm>
          <a:prstGeom prst="rect">
            <a:avLst/>
          </a:prstGeom>
          <a:noFill/>
        </p:spPr>
        <p:txBody>
          <a:bodyPr wrap="square" rtlCol="0">
            <a:spAutoFit/>
          </a:bodyPr>
          <a:lstStyle/>
          <a:p>
            <a:pPr algn="just"/>
            <a:r>
              <a:rPr lang="en-US" sz="2400" dirty="0" smtClean="0"/>
              <a:t>Emotional balance is the ability of the mind and body to maintain equilibrium and flexibility in the face of challenge and change. Emotional balance promotes physical health, and is a prerequisite for personal wellbeing and growth.</a:t>
            </a:r>
          </a:p>
          <a:p>
            <a:pPr algn="just"/>
            <a:r>
              <a:rPr lang="en-US" sz="2000" dirty="0" smtClean="0"/>
              <a:t>(https://brainworksneurotherapy.com/neurofeedback-emotional-balance</a:t>
            </a:r>
            <a:r>
              <a:rPr lang="en-US" sz="2000" dirty="0" smtClean="0"/>
              <a:t>)</a:t>
            </a:r>
            <a:r>
              <a:rPr lang="en-US" sz="2400" dirty="0" smtClean="0"/>
              <a:t> </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5" name="Title 1"/>
          <p:cNvSpPr>
            <a:spLocks noGrp="1"/>
          </p:cNvSpPr>
          <p:nvPr>
            <p:ph type="title"/>
          </p:nvPr>
        </p:nvSpPr>
        <p:spPr>
          <a:xfrm>
            <a:off x="0" y="762000"/>
            <a:ext cx="9144000" cy="533400"/>
          </a:xfrm>
        </p:spPr>
        <p:txBody>
          <a:bodyPr>
            <a:normAutofit fontScale="90000"/>
          </a:bodyPr>
          <a:lstStyle/>
          <a:p>
            <a:pPr algn="ctr"/>
            <a:r>
              <a:rPr lang="en-US" sz="4000" b="1" dirty="0" smtClean="0"/>
              <a:t>Emotional intelligence; concept</a:t>
            </a:r>
            <a:endParaRPr lang="en-US" sz="3100" dirty="0">
              <a:solidFill>
                <a:schemeClr val="tx1"/>
              </a:solidFill>
            </a:endParaRPr>
          </a:p>
        </p:txBody>
      </p:sp>
      <p:sp>
        <p:nvSpPr>
          <p:cNvPr id="11" name="TextBox 10"/>
          <p:cNvSpPr txBox="1"/>
          <p:nvPr/>
        </p:nvSpPr>
        <p:spPr>
          <a:xfrm>
            <a:off x="113211" y="1219200"/>
            <a:ext cx="8915400" cy="6001643"/>
          </a:xfrm>
          <a:prstGeom prst="rect">
            <a:avLst/>
          </a:prstGeom>
          <a:noFill/>
        </p:spPr>
        <p:txBody>
          <a:bodyPr wrap="square" rtlCol="0">
            <a:spAutoFit/>
          </a:bodyPr>
          <a:lstStyle/>
          <a:p>
            <a:pPr algn="just"/>
            <a:r>
              <a:rPr lang="en-US" sz="2400" dirty="0" smtClean="0"/>
              <a:t>John Mayer and Peter </a:t>
            </a:r>
            <a:r>
              <a:rPr lang="en-US" sz="2400" dirty="0" err="1" smtClean="0"/>
              <a:t>Salovey</a:t>
            </a:r>
            <a:r>
              <a:rPr lang="en-US" sz="2400" dirty="0" smtClean="0"/>
              <a:t> first coined the term (emotional intelligence” in 1990.</a:t>
            </a:r>
          </a:p>
          <a:p>
            <a:pPr algn="just"/>
            <a:endParaRPr lang="en-US" sz="2400" dirty="0" smtClean="0"/>
          </a:p>
          <a:p>
            <a:pPr algn="just"/>
            <a:r>
              <a:rPr lang="en-US" sz="2400" dirty="0" smtClean="0"/>
              <a:t>Emotional intelligence is a trait of understanding one’s own emotions as well as those of others.</a:t>
            </a:r>
          </a:p>
          <a:p>
            <a:pPr algn="just"/>
            <a:r>
              <a:rPr lang="en-US" sz="2400" dirty="0" smtClean="0"/>
              <a:t/>
            </a:r>
            <a:br>
              <a:rPr lang="en-US" sz="2400" dirty="0" smtClean="0"/>
            </a:br>
            <a:r>
              <a:rPr lang="en-US" sz="2400" dirty="0" smtClean="0"/>
              <a:t>It is the ability to identify and manage your own emotions and the emotions of others. </a:t>
            </a:r>
          </a:p>
          <a:p>
            <a:pPr algn="just"/>
            <a:endParaRPr lang="en-US" sz="2400" dirty="0" smtClean="0"/>
          </a:p>
          <a:p>
            <a:pPr algn="just"/>
            <a:r>
              <a:rPr lang="en-US" sz="2400" dirty="0" smtClean="0"/>
              <a:t>It refers to the ability to perceive, control, and evaluate emotions</a:t>
            </a:r>
          </a:p>
          <a:p>
            <a:pPr algn="just"/>
            <a:endParaRPr lang="en-US" sz="2400" dirty="0" smtClean="0"/>
          </a:p>
          <a:p>
            <a:pPr algn="just"/>
            <a:r>
              <a:rPr lang="en-US" sz="2400" dirty="0" smtClean="0"/>
              <a:t>If a worker has high emotional intelligence, s/he is more likely to be able to express his or her emotions in a healthy way, and understand the emotions of those s/he works with, thus enhancing work relationships and performance</a:t>
            </a:r>
          </a:p>
          <a:p>
            <a:pPr algn="just"/>
            <a:endParaRPr lang="en-US" sz="2400" dirty="0" smtClean="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11" name="TextBox 10"/>
          <p:cNvSpPr txBox="1"/>
          <p:nvPr/>
        </p:nvSpPr>
        <p:spPr>
          <a:xfrm>
            <a:off x="113211" y="1143000"/>
            <a:ext cx="8915400" cy="4893647"/>
          </a:xfrm>
          <a:prstGeom prst="rect">
            <a:avLst/>
          </a:prstGeom>
          <a:noFill/>
        </p:spPr>
        <p:txBody>
          <a:bodyPr wrap="square" rtlCol="0">
            <a:spAutoFit/>
          </a:bodyPr>
          <a:lstStyle/>
          <a:p>
            <a:pPr algn="just"/>
            <a:r>
              <a:rPr lang="en-US" sz="2400" dirty="0" smtClean="0"/>
              <a:t>Emotional Intelligence is not about being soft! It is a different way of being smart - having the skill to use emotions to help them make choices in the moment and have more effective control over themselves and their impact on others.</a:t>
            </a:r>
          </a:p>
          <a:p>
            <a:pPr algn="just"/>
            <a:endParaRPr lang="en-US" sz="2400" dirty="0" smtClean="0"/>
          </a:p>
          <a:p>
            <a:pPr algn="just"/>
            <a:r>
              <a:rPr lang="en-US" sz="2400" dirty="0" smtClean="0"/>
              <a:t>Emotional intelligence is your ability to recognize and understand emotions in yourself and others, and your ability to use this awareness to manage your behavior and relationships.</a:t>
            </a:r>
          </a:p>
          <a:p>
            <a:pPr algn="just"/>
            <a:endParaRPr lang="en-US" sz="2400" dirty="0" smtClean="0"/>
          </a:p>
          <a:p>
            <a:pPr algn="just"/>
            <a:r>
              <a:rPr lang="en-US" sz="2400" dirty="0" smtClean="0"/>
              <a:t>Emotional intelligence refers to the capability of a person to manage and control his or her emotions and possess the ability to control the emotions of others as well. </a:t>
            </a:r>
            <a:r>
              <a:rPr lang="en-US" dirty="0" smtClean="0"/>
              <a:t>(https://economictimes.indiatimes.com/definition/emotional-intelligence)</a:t>
            </a:r>
            <a:endParaRPr lang="en-US" sz="2400" dirty="0" smtClean="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11" name="TextBox 10"/>
          <p:cNvSpPr txBox="1"/>
          <p:nvPr/>
        </p:nvSpPr>
        <p:spPr>
          <a:xfrm>
            <a:off x="113211" y="2286000"/>
            <a:ext cx="8915400" cy="2308324"/>
          </a:xfrm>
          <a:prstGeom prst="rect">
            <a:avLst/>
          </a:prstGeom>
          <a:noFill/>
        </p:spPr>
        <p:txBody>
          <a:bodyPr wrap="square" rtlCol="0">
            <a:spAutoFit/>
          </a:bodyPr>
          <a:lstStyle/>
          <a:p>
            <a:pPr algn="just"/>
            <a:r>
              <a:rPr lang="en-US" sz="2400" dirty="0" smtClean="0"/>
              <a:t>Emotional Intelligence allows us to think more creatively and to use our emotions to solve problems. </a:t>
            </a:r>
          </a:p>
          <a:p>
            <a:pPr algn="just"/>
            <a:endParaRPr lang="en-US" sz="2400" dirty="0" smtClean="0"/>
          </a:p>
          <a:p>
            <a:pPr algn="just"/>
            <a:r>
              <a:rPr lang="en-US" sz="2400" dirty="0" smtClean="0"/>
              <a:t>The emotionally intelligent person is skilled in four areas: Identifying emotions, using emotions, understanding emotions, and regulating emotions.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5" name="Title 1"/>
          <p:cNvSpPr>
            <a:spLocks noGrp="1"/>
          </p:cNvSpPr>
          <p:nvPr>
            <p:ph type="title"/>
          </p:nvPr>
        </p:nvSpPr>
        <p:spPr>
          <a:xfrm>
            <a:off x="0" y="1143000"/>
            <a:ext cx="9144000" cy="533400"/>
          </a:xfrm>
        </p:spPr>
        <p:txBody>
          <a:bodyPr>
            <a:normAutofit fontScale="90000"/>
          </a:bodyPr>
          <a:lstStyle/>
          <a:p>
            <a:pPr algn="ctr"/>
            <a:r>
              <a:rPr lang="en-US" sz="4000" b="1" dirty="0" smtClean="0"/>
              <a:t>Components of emotional intelligence at work</a:t>
            </a:r>
            <a:endParaRPr lang="en-US" sz="3100" dirty="0">
              <a:solidFill>
                <a:schemeClr val="tx1"/>
              </a:solidFill>
            </a:endParaRPr>
          </a:p>
        </p:txBody>
      </p:sp>
      <p:sp>
        <p:nvSpPr>
          <p:cNvPr id="11" name="TextBox 10"/>
          <p:cNvSpPr txBox="1"/>
          <p:nvPr/>
        </p:nvSpPr>
        <p:spPr>
          <a:xfrm>
            <a:off x="113211" y="2114014"/>
            <a:ext cx="8915400" cy="3600986"/>
          </a:xfrm>
          <a:prstGeom prst="rect">
            <a:avLst/>
          </a:prstGeom>
          <a:noFill/>
        </p:spPr>
        <p:txBody>
          <a:bodyPr wrap="square" rtlCol="0">
            <a:spAutoFit/>
          </a:bodyPr>
          <a:lstStyle/>
          <a:p>
            <a:pPr algn="just"/>
            <a:r>
              <a:rPr lang="en-US" sz="2400" b="1" i="1" dirty="0" smtClean="0"/>
              <a:t>A. Personal competence (self management skill/how we manage ourselves)</a:t>
            </a:r>
          </a:p>
          <a:p>
            <a:pPr algn="just"/>
            <a:r>
              <a:rPr lang="en-US" sz="2400" dirty="0" err="1" smtClean="0"/>
              <a:t>i</a:t>
            </a:r>
            <a:r>
              <a:rPr lang="en-US" sz="2400" dirty="0" smtClean="0"/>
              <a:t>. Self-awareness: Knowing one’s internal states, preferences, resources and intuitions, the capacity to recognize and understand your emotion, moods, and drives, as well as their impact on others</a:t>
            </a:r>
          </a:p>
          <a:p>
            <a:pPr algn="just"/>
            <a:endParaRPr lang="en-US" sz="2400" dirty="0" smtClean="0"/>
          </a:p>
          <a:p>
            <a:pPr algn="just">
              <a:buFont typeface="Arial" pitchFamily="34" charset="0"/>
              <a:buChar char="•"/>
            </a:pPr>
            <a:r>
              <a:rPr lang="en-US" sz="2100" dirty="0" smtClean="0"/>
              <a:t> Emotional awareness; Recognizing one’s emotions and their effects </a:t>
            </a:r>
          </a:p>
          <a:p>
            <a:pPr algn="just">
              <a:buFont typeface="Arial" pitchFamily="34" charset="0"/>
              <a:buChar char="•"/>
            </a:pPr>
            <a:r>
              <a:rPr lang="en-US" sz="2100" dirty="0" smtClean="0"/>
              <a:t> Accurate self-assessment; Knowing one’s strengths and limits </a:t>
            </a:r>
          </a:p>
          <a:p>
            <a:pPr algn="just">
              <a:buFont typeface="Arial" pitchFamily="34" charset="0"/>
              <a:buChar char="•"/>
            </a:pPr>
            <a:r>
              <a:rPr lang="en-US" sz="2100" dirty="0" smtClean="0"/>
              <a:t> Self-confidence; A strong sense of one’s self-worth and capabilities</a:t>
            </a:r>
            <a:br>
              <a:rPr lang="en-US" sz="2100" dirty="0" smtClean="0"/>
            </a:br>
            <a:endParaRPr lang="en-US" sz="2100" dirty="0" smtClean="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Self-disclosure: meaning</a:t>
            </a:r>
            <a:endParaRPr lang="en-US" sz="3100" dirty="0">
              <a:solidFill>
                <a:schemeClr val="tx1"/>
              </a:solidFill>
            </a:endParaRPr>
          </a:p>
        </p:txBody>
      </p:sp>
      <p:sp>
        <p:nvSpPr>
          <p:cNvPr id="11" name="TextBox 10"/>
          <p:cNvSpPr txBox="1"/>
          <p:nvPr/>
        </p:nvSpPr>
        <p:spPr>
          <a:xfrm>
            <a:off x="113211" y="1507153"/>
            <a:ext cx="8915400" cy="5078313"/>
          </a:xfrm>
          <a:prstGeom prst="rect">
            <a:avLst/>
          </a:prstGeom>
          <a:noFill/>
        </p:spPr>
        <p:txBody>
          <a:bodyPr wrap="square" rtlCol="0">
            <a:spAutoFit/>
          </a:bodyPr>
          <a:lstStyle/>
          <a:p>
            <a:pPr algn="just">
              <a:lnSpc>
                <a:spcPct val="150000"/>
              </a:lnSpc>
              <a:buFont typeface="Arial" pitchFamily="34" charset="0"/>
              <a:buChar char="•"/>
            </a:pPr>
            <a:r>
              <a:rPr lang="en-US" sz="2400" dirty="0" smtClean="0"/>
              <a:t> The process of letting others know what you think, feel or want.</a:t>
            </a:r>
          </a:p>
          <a:p>
            <a:pPr algn="just">
              <a:lnSpc>
                <a:spcPct val="150000"/>
              </a:lnSpc>
              <a:buFont typeface="Arial" pitchFamily="34" charset="0"/>
              <a:buChar char="•"/>
            </a:pPr>
            <a:r>
              <a:rPr lang="en-US" sz="2400" dirty="0" smtClean="0"/>
              <a:t> The process of revealing  personal, intimate information about oneself to others; two individuals get know each other.</a:t>
            </a:r>
          </a:p>
          <a:p>
            <a:pPr algn="just">
              <a:lnSpc>
                <a:spcPct val="150000"/>
              </a:lnSpc>
              <a:buFont typeface="Arial" pitchFamily="34" charset="0"/>
              <a:buChar char="•"/>
            </a:pPr>
            <a:r>
              <a:rPr lang="en-US" sz="2400" dirty="0" smtClean="0"/>
              <a:t> Revealing private, personal information that can not be acquired somewhere else.</a:t>
            </a:r>
          </a:p>
          <a:p>
            <a:pPr algn="just">
              <a:lnSpc>
                <a:spcPct val="150000"/>
              </a:lnSpc>
              <a:buFont typeface="Arial" pitchFamily="34" charset="0"/>
              <a:buChar char="•"/>
            </a:pPr>
            <a:r>
              <a:rPr lang="en-US" sz="2400" dirty="0" smtClean="0"/>
              <a:t> It is a two-step process. First, a person has to make a self-disclosure that is neither too general nor too intimate. Second, the self-disclosure must be received with empathy, caring, and respect.</a:t>
            </a:r>
          </a:p>
          <a:p>
            <a:pPr algn="just">
              <a:lnSpc>
                <a:spcPct val="150000"/>
              </a:lnSpc>
              <a:buFont typeface="Arial" pitchFamily="34" charset="0"/>
              <a:buChar char="•"/>
            </a:pPr>
            <a:r>
              <a:rPr lang="en-US" sz="2400" dirty="0" smtClean="0"/>
              <a:t> Usually involves some degree of risk.</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11" name="TextBox 10"/>
          <p:cNvSpPr txBox="1"/>
          <p:nvPr/>
        </p:nvSpPr>
        <p:spPr>
          <a:xfrm>
            <a:off x="113211" y="1524000"/>
            <a:ext cx="8915400" cy="4247317"/>
          </a:xfrm>
          <a:prstGeom prst="rect">
            <a:avLst/>
          </a:prstGeom>
          <a:noFill/>
        </p:spPr>
        <p:txBody>
          <a:bodyPr wrap="square" rtlCol="0">
            <a:spAutoFit/>
          </a:bodyPr>
          <a:lstStyle/>
          <a:p>
            <a:pPr algn="just"/>
            <a:r>
              <a:rPr lang="en-US" sz="2400" dirty="0" smtClean="0"/>
              <a:t>ii. Self-regulation: Managing one’s internal impulses and resources, the ability to redirect or control moods and impulses  and the willingness to be slow to judge and to think first before acting in workplace</a:t>
            </a:r>
          </a:p>
          <a:p>
            <a:pPr algn="just"/>
            <a:endParaRPr lang="en-US" sz="2400" dirty="0" smtClean="0"/>
          </a:p>
          <a:p>
            <a:pPr algn="just">
              <a:buFont typeface="Arial" pitchFamily="34" charset="0"/>
              <a:buChar char="•"/>
            </a:pPr>
            <a:r>
              <a:rPr lang="en-US" sz="2400" dirty="0" smtClean="0"/>
              <a:t> </a:t>
            </a:r>
            <a:r>
              <a:rPr lang="en-US" sz="2100" dirty="0" smtClean="0"/>
              <a:t>Self-Control; Keeping disruptive emotions and impulses in check </a:t>
            </a:r>
          </a:p>
          <a:p>
            <a:pPr algn="just">
              <a:buFont typeface="Arial" pitchFamily="34" charset="0"/>
              <a:buChar char="•"/>
            </a:pPr>
            <a:r>
              <a:rPr lang="en-US" sz="2100" dirty="0" smtClean="0"/>
              <a:t> Trustworthiness; Maintaining standards of honesty and integrity </a:t>
            </a:r>
          </a:p>
          <a:p>
            <a:pPr algn="just">
              <a:buFont typeface="Arial" pitchFamily="34" charset="0"/>
              <a:buChar char="•"/>
            </a:pPr>
            <a:r>
              <a:rPr lang="en-US" sz="2100" dirty="0" smtClean="0"/>
              <a:t> Conscientiousness; Taking the responsibility for personal performance </a:t>
            </a:r>
          </a:p>
          <a:p>
            <a:pPr algn="just">
              <a:buFont typeface="Arial" pitchFamily="34" charset="0"/>
              <a:buChar char="•"/>
            </a:pPr>
            <a:r>
              <a:rPr lang="en-US" sz="2100" dirty="0" smtClean="0"/>
              <a:t> Adaptability; Flexibility in handling change </a:t>
            </a:r>
          </a:p>
          <a:p>
            <a:pPr>
              <a:buFont typeface="Arial" pitchFamily="34" charset="0"/>
              <a:buChar char="•"/>
            </a:pPr>
            <a:r>
              <a:rPr lang="en-US" sz="2100" dirty="0" smtClean="0"/>
              <a:t> Innovation; Being comfortable with novel ideas, approaches, and new information</a:t>
            </a:r>
            <a:br>
              <a:rPr lang="en-US" sz="2100" dirty="0" smtClean="0"/>
            </a:br>
            <a:endParaRPr lang="en-US" sz="2100" dirty="0" smtClean="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11" name="TextBox 10"/>
          <p:cNvSpPr txBox="1"/>
          <p:nvPr/>
        </p:nvSpPr>
        <p:spPr>
          <a:xfrm>
            <a:off x="113211" y="1931581"/>
            <a:ext cx="8915400" cy="3554819"/>
          </a:xfrm>
          <a:prstGeom prst="rect">
            <a:avLst/>
          </a:prstGeom>
          <a:noFill/>
        </p:spPr>
        <p:txBody>
          <a:bodyPr wrap="square" rtlCol="0">
            <a:spAutoFit/>
          </a:bodyPr>
          <a:lstStyle/>
          <a:p>
            <a:pPr algn="just"/>
            <a:r>
              <a:rPr lang="en-US" sz="2400" dirty="0" smtClean="0"/>
              <a:t>iii. Motivation: Emotional tendencies that guide or facilitate reaching goals, a strong emotion to work for purposes that go beyond money or class, and a propensity to pursue goals with energy and persistence</a:t>
            </a:r>
          </a:p>
          <a:p>
            <a:pPr algn="just"/>
            <a:endParaRPr lang="en-US" sz="2400" dirty="0" smtClean="0"/>
          </a:p>
          <a:p>
            <a:pPr algn="just">
              <a:buFont typeface="Arial" pitchFamily="34" charset="0"/>
              <a:buChar char="•"/>
            </a:pPr>
            <a:r>
              <a:rPr lang="en-US" sz="2100" dirty="0" smtClean="0"/>
              <a:t> Achievement drive; Striving to improve or meet a standard of excellence </a:t>
            </a:r>
          </a:p>
          <a:p>
            <a:pPr algn="just">
              <a:buFont typeface="Arial" pitchFamily="34" charset="0"/>
              <a:buChar char="•"/>
            </a:pPr>
            <a:r>
              <a:rPr lang="en-US" sz="2100" dirty="0" smtClean="0"/>
              <a:t> Commitment; Aligning with goals of the group or organization </a:t>
            </a:r>
          </a:p>
          <a:p>
            <a:pPr algn="just">
              <a:buFont typeface="Arial" pitchFamily="34" charset="0"/>
              <a:buChar char="•"/>
            </a:pPr>
            <a:r>
              <a:rPr lang="en-US" sz="2100" dirty="0" smtClean="0"/>
              <a:t> Initiative; Readiness to act on opportunities</a:t>
            </a:r>
          </a:p>
          <a:p>
            <a:pPr algn="just">
              <a:buFont typeface="Arial" pitchFamily="34" charset="0"/>
              <a:buChar char="•"/>
            </a:pPr>
            <a:r>
              <a:rPr lang="en-US" sz="2100" dirty="0" smtClean="0"/>
              <a:t> Optimism; Persistence in pursuing goals despite obstacles and setbacks</a:t>
            </a:r>
            <a:br>
              <a:rPr lang="en-US" sz="2100" dirty="0" smtClean="0"/>
            </a:br>
            <a:endParaRPr lang="en-US" sz="2100" dirty="0" smtClean="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11" name="TextBox 10"/>
          <p:cNvSpPr txBox="1"/>
          <p:nvPr/>
        </p:nvSpPr>
        <p:spPr>
          <a:xfrm>
            <a:off x="113211" y="838200"/>
            <a:ext cx="8915400" cy="5909310"/>
          </a:xfrm>
          <a:prstGeom prst="rect">
            <a:avLst/>
          </a:prstGeom>
          <a:noFill/>
        </p:spPr>
        <p:txBody>
          <a:bodyPr wrap="square" rtlCol="0">
            <a:spAutoFit/>
          </a:bodyPr>
          <a:lstStyle/>
          <a:p>
            <a:pPr algn="just"/>
            <a:r>
              <a:rPr lang="en-US" sz="2400" b="1" i="1" dirty="0" smtClean="0"/>
              <a:t>B. Social Competence (Individual’s ability to effectively manage relationship with others)</a:t>
            </a:r>
          </a:p>
          <a:p>
            <a:pPr algn="just"/>
            <a:r>
              <a:rPr lang="en-US" sz="2400" dirty="0" err="1" smtClean="0"/>
              <a:t>i</a:t>
            </a:r>
            <a:r>
              <a:rPr lang="en-US" sz="2400" dirty="0" smtClean="0"/>
              <a:t>. Empathy: Awareness of other’s feelings, needs, and concerns, the ability to understand the emotional constituent of other people and the skill in relating with people according to their emotional reactions</a:t>
            </a:r>
          </a:p>
          <a:p>
            <a:pPr algn="just"/>
            <a:endParaRPr lang="en-US" sz="2400" dirty="0" smtClean="0"/>
          </a:p>
          <a:p>
            <a:pPr algn="just">
              <a:buFont typeface="Arial" pitchFamily="34" charset="0"/>
              <a:buChar char="•"/>
            </a:pPr>
            <a:r>
              <a:rPr lang="en-US" sz="2100" dirty="0" smtClean="0"/>
              <a:t> Understanding others; Sensing others’ feelings and perspectives, and taking active interest in their concerns 	</a:t>
            </a:r>
          </a:p>
          <a:p>
            <a:pPr algn="just">
              <a:buFont typeface="Arial" pitchFamily="34" charset="0"/>
              <a:buChar char="•"/>
            </a:pPr>
            <a:r>
              <a:rPr lang="en-US" sz="2100" dirty="0" smtClean="0"/>
              <a:t> Developing others; Sensing others’ development needs and bolstering their abilities </a:t>
            </a:r>
          </a:p>
          <a:p>
            <a:pPr algn="just">
              <a:buFont typeface="Arial" pitchFamily="34" charset="0"/>
              <a:buChar char="•"/>
            </a:pPr>
            <a:r>
              <a:rPr lang="en-US" sz="2100" dirty="0" smtClean="0"/>
              <a:t> Service orientation; Anticipating, recognizing, and meeting customers’ needs </a:t>
            </a:r>
          </a:p>
          <a:p>
            <a:pPr algn="just">
              <a:buFont typeface="Arial" pitchFamily="34" charset="0"/>
              <a:buChar char="•"/>
            </a:pPr>
            <a:r>
              <a:rPr lang="en-US" sz="2100" dirty="0" smtClean="0"/>
              <a:t> Leveraging diversity; Cultivating opportunities through different kinds of people </a:t>
            </a:r>
          </a:p>
          <a:p>
            <a:pPr>
              <a:buFont typeface="Arial" pitchFamily="34" charset="0"/>
              <a:buChar char="•"/>
            </a:pPr>
            <a:r>
              <a:rPr lang="en-US" sz="2100" dirty="0" smtClean="0"/>
              <a:t> Political awareness; Reading a group’s emotional currents and power relationships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11" name="TextBox 10"/>
          <p:cNvSpPr txBox="1"/>
          <p:nvPr/>
        </p:nvSpPr>
        <p:spPr>
          <a:xfrm>
            <a:off x="113211" y="1066800"/>
            <a:ext cx="8915400" cy="5170646"/>
          </a:xfrm>
          <a:prstGeom prst="rect">
            <a:avLst/>
          </a:prstGeom>
          <a:noFill/>
        </p:spPr>
        <p:txBody>
          <a:bodyPr wrap="square" rtlCol="0">
            <a:spAutoFit/>
          </a:bodyPr>
          <a:lstStyle/>
          <a:p>
            <a:pPr algn="just"/>
            <a:r>
              <a:rPr lang="en-US" sz="2400" dirty="0" smtClean="0"/>
              <a:t>ii. Social Skill: Adeptness and inducing desirable responses in others , proficiency in the act of managing relationships and building good networks and a capacity to find common ground and develop rapport</a:t>
            </a:r>
          </a:p>
          <a:p>
            <a:pPr algn="just"/>
            <a:endParaRPr lang="en-US" sz="2400" dirty="0" smtClean="0"/>
          </a:p>
          <a:p>
            <a:pPr algn="just">
              <a:buFont typeface="Arial" pitchFamily="34" charset="0"/>
              <a:buChar char="•"/>
            </a:pPr>
            <a:r>
              <a:rPr lang="en-US" sz="2100" dirty="0" smtClean="0"/>
              <a:t> Influence; Wielding effective tactics for persuasion </a:t>
            </a:r>
          </a:p>
          <a:p>
            <a:pPr algn="just">
              <a:buFont typeface="Arial" pitchFamily="34" charset="0"/>
              <a:buChar char="•"/>
            </a:pPr>
            <a:r>
              <a:rPr lang="en-US" sz="2100" dirty="0" smtClean="0"/>
              <a:t> Communication; Listening openly and sending convincing messages</a:t>
            </a:r>
          </a:p>
          <a:p>
            <a:pPr algn="just">
              <a:buFont typeface="Arial" pitchFamily="34" charset="0"/>
              <a:buChar char="•"/>
            </a:pPr>
            <a:r>
              <a:rPr lang="en-US" sz="2100" dirty="0" smtClean="0"/>
              <a:t> Conflict management; Negotiating and resolving disagreements</a:t>
            </a:r>
          </a:p>
          <a:p>
            <a:pPr algn="just">
              <a:buFont typeface="Arial" pitchFamily="34" charset="0"/>
              <a:buChar char="•"/>
            </a:pPr>
            <a:r>
              <a:rPr lang="en-US" sz="2100" dirty="0" smtClean="0"/>
              <a:t> Leadership; Inspiring and guiding individuals and groups </a:t>
            </a:r>
          </a:p>
          <a:p>
            <a:pPr algn="just">
              <a:buFont typeface="Arial" pitchFamily="34" charset="0"/>
              <a:buChar char="•"/>
            </a:pPr>
            <a:r>
              <a:rPr lang="en-US" sz="2100" dirty="0" smtClean="0"/>
              <a:t> Change catalyst; Initiating or managing change </a:t>
            </a:r>
          </a:p>
          <a:p>
            <a:pPr algn="just">
              <a:buFont typeface="Arial" pitchFamily="34" charset="0"/>
              <a:buChar char="•"/>
            </a:pPr>
            <a:r>
              <a:rPr lang="en-US" sz="2100" dirty="0" smtClean="0"/>
              <a:t> Building bonds; Nurturing instrumental relationships </a:t>
            </a:r>
          </a:p>
          <a:p>
            <a:pPr algn="just">
              <a:buFont typeface="Arial" pitchFamily="34" charset="0"/>
              <a:buChar char="•"/>
            </a:pPr>
            <a:r>
              <a:rPr lang="en-US" sz="2100" dirty="0" smtClean="0"/>
              <a:t> Collaboration &amp; cooperation; Working with others toward shared goals </a:t>
            </a:r>
          </a:p>
          <a:p>
            <a:pPr algn="just">
              <a:buFont typeface="Arial" pitchFamily="34" charset="0"/>
              <a:buChar char="•"/>
            </a:pPr>
            <a:r>
              <a:rPr lang="en-US" sz="2100" dirty="0" smtClean="0"/>
              <a:t> Team capabilities; Creating group synergy in pursuing collective goals</a:t>
            </a:r>
          </a:p>
          <a:p>
            <a:pPr algn="just"/>
            <a:endParaRPr lang="en-US" sz="2100" dirty="0" smtClean="0"/>
          </a:p>
          <a:p>
            <a:pPr algn="just"/>
            <a:r>
              <a:rPr lang="en-US" sz="2000" i="1" dirty="0" smtClean="0"/>
              <a:t>(Daniel </a:t>
            </a:r>
            <a:r>
              <a:rPr lang="en-US" sz="2000" i="1" dirty="0" err="1" smtClean="0"/>
              <a:t>Goleman</a:t>
            </a:r>
            <a:r>
              <a:rPr lang="en-US" sz="2000" i="1" dirty="0" smtClean="0"/>
              <a:t>, 1998, Working With Emotional Intelligence)</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Signs of high emotional intelligence</a:t>
            </a:r>
            <a:endParaRPr lang="en-US" sz="3100" dirty="0">
              <a:solidFill>
                <a:schemeClr val="tx1"/>
              </a:solidFill>
            </a:endParaRPr>
          </a:p>
        </p:txBody>
      </p:sp>
      <p:sp>
        <p:nvSpPr>
          <p:cNvPr id="11" name="TextBox 10"/>
          <p:cNvSpPr txBox="1"/>
          <p:nvPr/>
        </p:nvSpPr>
        <p:spPr>
          <a:xfrm>
            <a:off x="265611" y="1447800"/>
            <a:ext cx="8649789" cy="5170646"/>
          </a:xfrm>
          <a:prstGeom prst="rect">
            <a:avLst/>
          </a:prstGeom>
          <a:noFill/>
        </p:spPr>
        <p:txBody>
          <a:bodyPr wrap="square" rtlCol="0">
            <a:spAutoFit/>
          </a:bodyPr>
          <a:lstStyle/>
          <a:p>
            <a:pPr>
              <a:buFont typeface="Arial" pitchFamily="34" charset="0"/>
              <a:buChar char="•"/>
            </a:pPr>
            <a:r>
              <a:rPr lang="en-US" sz="2400" dirty="0" smtClean="0"/>
              <a:t> You think about feelings</a:t>
            </a:r>
          </a:p>
          <a:p>
            <a:pPr>
              <a:buFont typeface="Arial" pitchFamily="34" charset="0"/>
              <a:buChar char="•"/>
            </a:pPr>
            <a:r>
              <a:rPr lang="en-US" sz="2400" dirty="0" smtClean="0"/>
              <a:t> You pause</a:t>
            </a:r>
          </a:p>
          <a:p>
            <a:pPr>
              <a:buFont typeface="Arial" pitchFamily="34" charset="0"/>
              <a:buChar char="•"/>
            </a:pPr>
            <a:r>
              <a:rPr lang="en-US" sz="2400" dirty="0" smtClean="0"/>
              <a:t> You strive to control your thoughts</a:t>
            </a:r>
          </a:p>
          <a:p>
            <a:pPr>
              <a:buFont typeface="Arial" pitchFamily="34" charset="0"/>
              <a:buChar char="•"/>
            </a:pPr>
            <a:r>
              <a:rPr lang="en-US" sz="2400" dirty="0" smtClean="0"/>
              <a:t> You benefit from criticism</a:t>
            </a:r>
          </a:p>
          <a:p>
            <a:pPr>
              <a:buFont typeface="Arial" pitchFamily="34" charset="0"/>
              <a:buChar char="•"/>
            </a:pPr>
            <a:r>
              <a:rPr lang="en-US" sz="2400" dirty="0" smtClean="0"/>
              <a:t> You show authenticity</a:t>
            </a:r>
          </a:p>
          <a:p>
            <a:pPr>
              <a:buFont typeface="Arial" pitchFamily="34" charset="0"/>
              <a:buChar char="•"/>
            </a:pPr>
            <a:r>
              <a:rPr lang="en-US" sz="2400" dirty="0" smtClean="0"/>
              <a:t> You demonstrate empathy</a:t>
            </a:r>
          </a:p>
          <a:p>
            <a:pPr>
              <a:buFont typeface="Arial" pitchFamily="34" charset="0"/>
              <a:buChar char="•"/>
            </a:pPr>
            <a:r>
              <a:rPr lang="en-US" sz="2400" dirty="0" smtClean="0"/>
              <a:t> You praise others</a:t>
            </a:r>
          </a:p>
          <a:p>
            <a:pPr>
              <a:buFont typeface="Arial" pitchFamily="34" charset="0"/>
              <a:buChar char="•"/>
            </a:pPr>
            <a:r>
              <a:rPr lang="en-US" sz="2400" dirty="0" smtClean="0"/>
              <a:t> You give helpful feedback</a:t>
            </a:r>
          </a:p>
          <a:p>
            <a:pPr>
              <a:buFont typeface="Arial" pitchFamily="34" charset="0"/>
              <a:buChar char="•"/>
            </a:pPr>
            <a:r>
              <a:rPr lang="en-US" sz="2400" dirty="0" smtClean="0"/>
              <a:t> You apologize</a:t>
            </a:r>
          </a:p>
          <a:p>
            <a:pPr>
              <a:buFont typeface="Arial" pitchFamily="34" charset="0"/>
              <a:buChar char="•"/>
            </a:pPr>
            <a:r>
              <a:rPr lang="en-US" sz="2400" dirty="0" smtClean="0"/>
              <a:t> You forgive and forget</a:t>
            </a:r>
          </a:p>
          <a:p>
            <a:pPr>
              <a:buFont typeface="Arial" pitchFamily="34" charset="0"/>
              <a:buChar char="•"/>
            </a:pPr>
            <a:r>
              <a:rPr lang="en-US" sz="2400" dirty="0" smtClean="0"/>
              <a:t> You keep your commitments</a:t>
            </a:r>
          </a:p>
          <a:p>
            <a:pPr>
              <a:buFont typeface="Arial" pitchFamily="34" charset="0"/>
              <a:buChar char="•"/>
            </a:pPr>
            <a:r>
              <a:rPr lang="en-US" sz="2400" dirty="0" smtClean="0"/>
              <a:t> You help others</a:t>
            </a:r>
          </a:p>
          <a:p>
            <a:pPr>
              <a:buFont typeface="Arial" pitchFamily="34" charset="0"/>
              <a:buChar char="•"/>
            </a:pPr>
            <a:r>
              <a:rPr lang="en-US" sz="2400" dirty="0" smtClean="0"/>
              <a:t> You protect yourself from </a:t>
            </a:r>
            <a:r>
              <a:rPr lang="en-US" sz="2400" smtClean="0"/>
              <a:t>emotional sabotage/harm/damage</a:t>
            </a:r>
            <a:endParaRPr lang="en-US" sz="2400" dirty="0" smtClean="0"/>
          </a:p>
          <a:p>
            <a:r>
              <a:rPr lang="en-US" dirty="0" smtClean="0"/>
              <a:t>https://www.inc.com/justin-bariso/13-things-emotionally-intelligent-people-do.html</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Advantages of emotional intelligence</a:t>
            </a:r>
            <a:endParaRPr lang="en-US" sz="3100" dirty="0">
              <a:solidFill>
                <a:schemeClr val="tx1"/>
              </a:solidFill>
            </a:endParaRPr>
          </a:p>
        </p:txBody>
      </p:sp>
      <p:sp>
        <p:nvSpPr>
          <p:cNvPr id="11" name="TextBox 10"/>
          <p:cNvSpPr txBox="1"/>
          <p:nvPr/>
        </p:nvSpPr>
        <p:spPr>
          <a:xfrm>
            <a:off x="418011" y="1447800"/>
            <a:ext cx="8268789" cy="4524315"/>
          </a:xfrm>
          <a:prstGeom prst="rect">
            <a:avLst/>
          </a:prstGeom>
          <a:noFill/>
        </p:spPr>
        <p:txBody>
          <a:bodyPr wrap="square" rtlCol="0">
            <a:spAutoFit/>
          </a:bodyPr>
          <a:lstStyle/>
          <a:p>
            <a:pPr>
              <a:buFont typeface="Arial" pitchFamily="34" charset="0"/>
              <a:buChar char="•"/>
            </a:pPr>
            <a:r>
              <a:rPr lang="en-US" sz="2400" dirty="0" smtClean="0"/>
              <a:t> Improves relationships with others</a:t>
            </a:r>
          </a:p>
          <a:p>
            <a:pPr>
              <a:buFont typeface="Arial" pitchFamily="34" charset="0"/>
              <a:buChar char="•"/>
            </a:pPr>
            <a:r>
              <a:rPr lang="en-US" sz="2400" dirty="0" smtClean="0"/>
              <a:t> Improves communication with people</a:t>
            </a:r>
          </a:p>
          <a:p>
            <a:pPr>
              <a:buFont typeface="Arial" pitchFamily="34" charset="0"/>
              <a:buChar char="•"/>
            </a:pPr>
            <a:r>
              <a:rPr lang="en-US" sz="2400" dirty="0" smtClean="0"/>
              <a:t> Makes better empathy skills</a:t>
            </a:r>
          </a:p>
          <a:p>
            <a:pPr>
              <a:buFont typeface="Arial" pitchFamily="34" charset="0"/>
              <a:buChar char="•"/>
            </a:pPr>
            <a:r>
              <a:rPr lang="en-US" sz="2400" dirty="0" smtClean="0"/>
              <a:t> Acting with integrity</a:t>
            </a:r>
          </a:p>
          <a:p>
            <a:pPr>
              <a:buFont typeface="Arial" pitchFamily="34" charset="0"/>
              <a:buChar char="•"/>
            </a:pPr>
            <a:r>
              <a:rPr lang="en-US" sz="2400" dirty="0" smtClean="0"/>
              <a:t> Helps to get respect from others</a:t>
            </a:r>
          </a:p>
          <a:p>
            <a:pPr>
              <a:buFont typeface="Arial" pitchFamily="34" charset="0"/>
              <a:buChar char="•"/>
            </a:pPr>
            <a:r>
              <a:rPr lang="en-US" sz="2400" dirty="0" smtClean="0"/>
              <a:t> To improve career prospects</a:t>
            </a:r>
          </a:p>
          <a:p>
            <a:pPr>
              <a:buFont typeface="Arial" pitchFamily="34" charset="0"/>
              <a:buChar char="•"/>
            </a:pPr>
            <a:r>
              <a:rPr lang="en-US" sz="2400" dirty="0" smtClean="0"/>
              <a:t> Managing change more confidently</a:t>
            </a:r>
          </a:p>
          <a:p>
            <a:pPr>
              <a:buFont typeface="Arial" pitchFamily="34" charset="0"/>
              <a:buChar char="•"/>
            </a:pPr>
            <a:r>
              <a:rPr lang="en-US" sz="2400" dirty="0" smtClean="0"/>
              <a:t> Enjoy the heart wholeheartedly</a:t>
            </a:r>
          </a:p>
          <a:p>
            <a:pPr>
              <a:buFont typeface="Arial" pitchFamily="34" charset="0"/>
              <a:buChar char="•"/>
            </a:pPr>
            <a:r>
              <a:rPr lang="en-US" sz="2400" dirty="0" smtClean="0"/>
              <a:t> Feeling confident and positive in attitude</a:t>
            </a:r>
          </a:p>
          <a:p>
            <a:pPr>
              <a:buFont typeface="Arial" pitchFamily="34" charset="0"/>
              <a:buChar char="•"/>
            </a:pPr>
            <a:r>
              <a:rPr lang="en-US" sz="2400" dirty="0" smtClean="0"/>
              <a:t> Reduces stress level</a:t>
            </a:r>
          </a:p>
          <a:p>
            <a:pPr>
              <a:buFont typeface="Arial" pitchFamily="34" charset="0"/>
              <a:buChar char="•"/>
            </a:pPr>
            <a:r>
              <a:rPr lang="en-US" sz="2400" dirty="0" smtClean="0"/>
              <a:t> Increases creativity</a:t>
            </a:r>
          </a:p>
          <a:p>
            <a:pPr>
              <a:buFont typeface="Arial" pitchFamily="34" charset="0"/>
              <a:buChar char="•"/>
            </a:pPr>
            <a:r>
              <a:rPr lang="en-US" sz="2400" dirty="0" smtClean="0"/>
              <a:t> </a:t>
            </a:r>
            <a:r>
              <a:rPr lang="en-US" sz="2400" smtClean="0"/>
              <a:t>Makes able to </a:t>
            </a:r>
            <a:r>
              <a:rPr lang="en-US" sz="2400" dirty="0" smtClean="0"/>
              <a:t>learn from mistakes</a:t>
            </a:r>
            <a:endParaRPr lang="en-US" dirty="0" smtClean="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5" name="Title 1"/>
          <p:cNvSpPr>
            <a:spLocks noGrp="1"/>
          </p:cNvSpPr>
          <p:nvPr>
            <p:ph type="title"/>
          </p:nvPr>
        </p:nvSpPr>
        <p:spPr>
          <a:xfrm>
            <a:off x="609600" y="3733800"/>
            <a:ext cx="7848600" cy="533400"/>
          </a:xfrm>
        </p:spPr>
        <p:txBody>
          <a:bodyPr>
            <a:noAutofit/>
          </a:bodyPr>
          <a:lstStyle/>
          <a:p>
            <a:pPr algn="ctr">
              <a:lnSpc>
                <a:spcPct val="150000"/>
              </a:lnSpc>
            </a:pPr>
            <a:r>
              <a:rPr lang="en-US" sz="4000" b="1" dirty="0" smtClean="0">
                <a:solidFill>
                  <a:srgbClr val="3507F9"/>
                </a:solidFill>
              </a:rPr>
              <a:t>Part III</a:t>
            </a:r>
            <a:br>
              <a:rPr lang="en-US" sz="4000" b="1" dirty="0" smtClean="0">
                <a:solidFill>
                  <a:srgbClr val="3507F9"/>
                </a:solidFill>
              </a:rPr>
            </a:br>
            <a:r>
              <a:rPr lang="en-US" sz="4000" b="1" dirty="0" smtClean="0">
                <a:solidFill>
                  <a:srgbClr val="3507F9"/>
                </a:solidFill>
              </a:rPr>
              <a:t>Building Stronger Relationships with Positive Energy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Energy: definition</a:t>
            </a:r>
            <a:endParaRPr lang="en-US" sz="3100" dirty="0">
              <a:solidFill>
                <a:schemeClr val="tx1"/>
              </a:solidFill>
            </a:endParaRPr>
          </a:p>
        </p:txBody>
      </p:sp>
      <p:sp>
        <p:nvSpPr>
          <p:cNvPr id="11" name="TextBox 10"/>
          <p:cNvSpPr txBox="1"/>
          <p:nvPr/>
        </p:nvSpPr>
        <p:spPr>
          <a:xfrm>
            <a:off x="113211" y="1883081"/>
            <a:ext cx="8915400" cy="3527119"/>
          </a:xfrm>
          <a:prstGeom prst="rect">
            <a:avLst/>
          </a:prstGeom>
          <a:noFill/>
        </p:spPr>
        <p:txBody>
          <a:bodyPr wrap="square" rtlCol="0">
            <a:spAutoFit/>
          </a:bodyPr>
          <a:lstStyle/>
          <a:p>
            <a:pPr algn="just">
              <a:lnSpc>
                <a:spcPct val="90000"/>
              </a:lnSpc>
            </a:pPr>
            <a:r>
              <a:rPr lang="en-US" sz="2400" dirty="0" smtClean="0"/>
              <a:t>Energy encompasses an individual’s general capacity for acting, operating, and producing an effect</a:t>
            </a:r>
          </a:p>
          <a:p>
            <a:pPr algn="just">
              <a:lnSpc>
                <a:spcPct val="90000"/>
              </a:lnSpc>
            </a:pPr>
            <a:endParaRPr lang="en-US" sz="2400" dirty="0" smtClean="0"/>
          </a:p>
          <a:p>
            <a:pPr algn="just">
              <a:lnSpc>
                <a:spcPct val="90000"/>
              </a:lnSpc>
            </a:pPr>
            <a:r>
              <a:rPr lang="en-US" sz="2400" dirty="0" smtClean="0"/>
              <a:t>Positive energy is supportive, loving, and nurturing</a:t>
            </a:r>
          </a:p>
          <a:p>
            <a:pPr algn="just">
              <a:lnSpc>
                <a:spcPct val="90000"/>
              </a:lnSpc>
            </a:pPr>
            <a:endParaRPr lang="en-US" sz="2400" dirty="0" smtClean="0"/>
          </a:p>
          <a:p>
            <a:pPr algn="just">
              <a:lnSpc>
                <a:spcPct val="90000"/>
              </a:lnSpc>
            </a:pPr>
            <a:r>
              <a:rPr lang="en-US" sz="2400" dirty="0" smtClean="0"/>
              <a:t>Negative energy is fearful, judgmental, and depleting</a:t>
            </a:r>
          </a:p>
          <a:p>
            <a:pPr algn="just">
              <a:lnSpc>
                <a:spcPct val="90000"/>
              </a:lnSpc>
            </a:pPr>
            <a:endParaRPr lang="en-US" sz="2400" dirty="0" smtClean="0"/>
          </a:p>
          <a:p>
            <a:pPr algn="just"/>
            <a:r>
              <a:rPr lang="en-US" sz="2400" dirty="0" smtClean="0"/>
              <a:t>Positive energy comes naturally in positive environments</a:t>
            </a:r>
          </a:p>
          <a:p>
            <a:pPr algn="just"/>
            <a:endParaRPr lang="en-US" sz="2400" dirty="0" smtClean="0"/>
          </a:p>
          <a:p>
            <a:pPr algn="just"/>
            <a:r>
              <a:rPr lang="en-US" sz="2400" dirty="0" smtClean="0"/>
              <a:t>Positive energy flourishes in a supportive environment</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Energy at workplace</a:t>
            </a:r>
            <a:endParaRPr lang="en-US" sz="3100" dirty="0">
              <a:solidFill>
                <a:schemeClr val="tx1"/>
              </a:solidFill>
            </a:endParaRPr>
          </a:p>
        </p:txBody>
      </p:sp>
      <p:sp>
        <p:nvSpPr>
          <p:cNvPr id="11" name="TextBox 10"/>
          <p:cNvSpPr txBox="1"/>
          <p:nvPr/>
        </p:nvSpPr>
        <p:spPr>
          <a:xfrm>
            <a:off x="113211" y="1447800"/>
            <a:ext cx="8915400" cy="4745915"/>
          </a:xfrm>
          <a:prstGeom prst="rect">
            <a:avLst/>
          </a:prstGeom>
          <a:noFill/>
        </p:spPr>
        <p:txBody>
          <a:bodyPr wrap="square" rtlCol="0">
            <a:spAutoFit/>
          </a:bodyPr>
          <a:lstStyle/>
          <a:p>
            <a:pPr algn="just">
              <a:lnSpc>
                <a:spcPct val="90000"/>
              </a:lnSpc>
            </a:pPr>
            <a:r>
              <a:rPr lang="en-US" sz="2400" i="1" dirty="0" smtClean="0"/>
              <a:t>Affective energy</a:t>
            </a:r>
            <a:r>
              <a:rPr lang="en-US" sz="2400" dirty="0" smtClean="0"/>
              <a:t> refers to members’ shared experience of positive feelings and emotional arousal due to their enthusiastic assessments of work‐related issues. </a:t>
            </a:r>
          </a:p>
          <a:p>
            <a:pPr algn="just">
              <a:lnSpc>
                <a:spcPct val="90000"/>
              </a:lnSpc>
            </a:pPr>
            <a:endParaRPr lang="en-US" sz="2400" i="1" dirty="0" smtClean="0"/>
          </a:p>
          <a:p>
            <a:pPr algn="just">
              <a:lnSpc>
                <a:spcPct val="90000"/>
              </a:lnSpc>
            </a:pPr>
            <a:r>
              <a:rPr lang="en-US" sz="2400" i="1" dirty="0" smtClean="0"/>
              <a:t>Cognitive energy</a:t>
            </a:r>
            <a:r>
              <a:rPr lang="en-US" sz="2400" dirty="0" smtClean="0"/>
              <a:t> refers to the shared intellectual processes that propel members to think constructively and persist in search of solutions to work‐related problems, including the mental faculties to focus attention, shut out distractions, and have a desire to make “good things” happen. </a:t>
            </a:r>
          </a:p>
          <a:p>
            <a:pPr algn="just">
              <a:lnSpc>
                <a:spcPct val="90000"/>
              </a:lnSpc>
            </a:pPr>
            <a:endParaRPr lang="en-US" sz="2400" i="1" dirty="0" smtClean="0"/>
          </a:p>
          <a:p>
            <a:pPr algn="just">
              <a:lnSpc>
                <a:spcPct val="90000"/>
              </a:lnSpc>
            </a:pPr>
            <a:r>
              <a:rPr lang="en-US" sz="2400" i="1" dirty="0" smtClean="0"/>
              <a:t>Behavioral energy</a:t>
            </a:r>
            <a:r>
              <a:rPr lang="en-US" sz="2400" dirty="0" smtClean="0"/>
              <a:t> reflects members’ joint efforts designed to benefit the organization; it encompasses the pace, intensity, and volume with which members purposefully invest physical resources.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5" name="Title 1"/>
          <p:cNvSpPr>
            <a:spLocks noGrp="1"/>
          </p:cNvSpPr>
          <p:nvPr>
            <p:ph type="title"/>
          </p:nvPr>
        </p:nvSpPr>
        <p:spPr>
          <a:xfrm>
            <a:off x="0" y="1219200"/>
            <a:ext cx="9144000" cy="533400"/>
          </a:xfrm>
        </p:spPr>
        <p:txBody>
          <a:bodyPr>
            <a:normAutofit fontScale="90000"/>
          </a:bodyPr>
          <a:lstStyle/>
          <a:p>
            <a:pPr algn="ctr"/>
            <a:r>
              <a:rPr lang="en-US" sz="4000" b="1" dirty="0" smtClean="0"/>
              <a:t>Ways to generate positive energy in workplace</a:t>
            </a:r>
            <a:endParaRPr lang="en-US" sz="3100" dirty="0">
              <a:solidFill>
                <a:schemeClr val="tx1"/>
              </a:solidFill>
            </a:endParaRPr>
          </a:p>
        </p:txBody>
      </p:sp>
      <p:sp>
        <p:nvSpPr>
          <p:cNvPr id="11" name="TextBox 10"/>
          <p:cNvSpPr txBox="1"/>
          <p:nvPr/>
        </p:nvSpPr>
        <p:spPr>
          <a:xfrm>
            <a:off x="113211" y="2514600"/>
            <a:ext cx="8915400" cy="1754326"/>
          </a:xfrm>
          <a:prstGeom prst="rect">
            <a:avLst/>
          </a:prstGeom>
          <a:noFill/>
        </p:spPr>
        <p:txBody>
          <a:bodyPr wrap="square" rtlCol="0">
            <a:spAutoFit/>
          </a:bodyPr>
          <a:lstStyle/>
          <a:p>
            <a:pPr algn="just">
              <a:lnSpc>
                <a:spcPct val="90000"/>
              </a:lnSpc>
            </a:pPr>
            <a:r>
              <a:rPr lang="en-US" sz="2400" dirty="0" smtClean="0"/>
              <a:t>Put people first</a:t>
            </a:r>
          </a:p>
          <a:p>
            <a:pPr algn="just">
              <a:lnSpc>
                <a:spcPct val="90000"/>
              </a:lnSpc>
            </a:pPr>
            <a:endParaRPr lang="en-US" sz="2400" dirty="0" smtClean="0"/>
          </a:p>
          <a:p>
            <a:pPr algn="just">
              <a:lnSpc>
                <a:spcPct val="90000"/>
              </a:lnSpc>
            </a:pPr>
            <a:r>
              <a:rPr lang="en-US" sz="2400" dirty="0" smtClean="0"/>
              <a:t>Commitment to work-life balance</a:t>
            </a:r>
          </a:p>
          <a:p>
            <a:pPr algn="just">
              <a:lnSpc>
                <a:spcPct val="90000"/>
              </a:lnSpc>
            </a:pPr>
            <a:endParaRPr lang="en-US" sz="2400" dirty="0" smtClean="0"/>
          </a:p>
          <a:p>
            <a:pPr algn="just">
              <a:lnSpc>
                <a:spcPct val="90000"/>
              </a:lnSpc>
            </a:pPr>
            <a:r>
              <a:rPr lang="en-US" sz="2400" dirty="0" smtClean="0"/>
              <a:t>Make work fun and interesting</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Title 1"/>
          <p:cNvSpPr>
            <a:spLocks noGrp="1"/>
          </p:cNvSpPr>
          <p:nvPr>
            <p:ph type="title"/>
          </p:nvPr>
        </p:nvSpPr>
        <p:spPr>
          <a:xfrm>
            <a:off x="609600" y="1524000"/>
            <a:ext cx="7848600" cy="533400"/>
          </a:xfrm>
        </p:spPr>
        <p:txBody>
          <a:bodyPr>
            <a:normAutofit fontScale="90000"/>
          </a:bodyPr>
          <a:lstStyle/>
          <a:p>
            <a:pPr algn="ctr"/>
            <a:r>
              <a:rPr lang="en-US" sz="4000" b="1" dirty="0" smtClean="0"/>
              <a:t>Foundation of self-disclosure in organization</a:t>
            </a:r>
            <a:endParaRPr lang="en-US" sz="3100" dirty="0">
              <a:solidFill>
                <a:schemeClr val="tx1"/>
              </a:solidFill>
            </a:endParaRPr>
          </a:p>
        </p:txBody>
      </p:sp>
      <p:sp>
        <p:nvSpPr>
          <p:cNvPr id="11" name="TextBox 10"/>
          <p:cNvSpPr txBox="1"/>
          <p:nvPr/>
        </p:nvSpPr>
        <p:spPr>
          <a:xfrm>
            <a:off x="113211" y="2243078"/>
            <a:ext cx="8915400" cy="2862322"/>
          </a:xfrm>
          <a:prstGeom prst="rect">
            <a:avLst/>
          </a:prstGeom>
          <a:noFill/>
        </p:spPr>
        <p:txBody>
          <a:bodyPr wrap="square" rtlCol="0">
            <a:spAutoFit/>
          </a:bodyPr>
          <a:lstStyle/>
          <a:p>
            <a:pPr algn="just">
              <a:lnSpc>
                <a:spcPct val="150000"/>
              </a:lnSpc>
              <a:buFont typeface="Arial" pitchFamily="34" charset="0"/>
              <a:buChar char="•"/>
            </a:pPr>
            <a:r>
              <a:rPr lang="en-US" sz="2400" dirty="0" smtClean="0"/>
              <a:t> Open communication is the key to job satisfaction and personal growth</a:t>
            </a:r>
          </a:p>
          <a:p>
            <a:pPr algn="just">
              <a:lnSpc>
                <a:spcPct val="150000"/>
              </a:lnSpc>
              <a:buFont typeface="Arial" pitchFamily="34" charset="0"/>
              <a:buChar char="•"/>
            </a:pPr>
            <a:r>
              <a:rPr lang="en-US" sz="2400" dirty="0" smtClean="0"/>
              <a:t> Self-disclosure promotes communication within an organization</a:t>
            </a:r>
          </a:p>
          <a:p>
            <a:pPr algn="just">
              <a:lnSpc>
                <a:spcPct val="150000"/>
              </a:lnSpc>
              <a:buFont typeface="Arial" pitchFamily="34" charset="0"/>
              <a:buChar char="•"/>
            </a:pPr>
            <a:r>
              <a:rPr lang="en-US" sz="2400" dirty="0" smtClean="0"/>
              <a:t> Most people want and need accurate feedback from coworkers and supervisors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11" name="TextBox 10"/>
          <p:cNvSpPr txBox="1"/>
          <p:nvPr/>
        </p:nvSpPr>
        <p:spPr>
          <a:xfrm>
            <a:off x="113211" y="990600"/>
            <a:ext cx="8915400" cy="5743111"/>
          </a:xfrm>
          <a:prstGeom prst="rect">
            <a:avLst/>
          </a:prstGeom>
          <a:noFill/>
        </p:spPr>
        <p:txBody>
          <a:bodyPr wrap="square" rtlCol="0">
            <a:spAutoFit/>
          </a:bodyPr>
          <a:lstStyle/>
          <a:p>
            <a:pPr algn="just">
              <a:lnSpc>
                <a:spcPct val="90000"/>
              </a:lnSpc>
            </a:pPr>
            <a:r>
              <a:rPr lang="en-US" sz="2400" i="1" dirty="0" smtClean="0"/>
              <a:t>What is meant by ‘Put people first’?</a:t>
            </a:r>
          </a:p>
          <a:p>
            <a:pPr algn="just">
              <a:lnSpc>
                <a:spcPct val="90000"/>
              </a:lnSpc>
              <a:buFont typeface="Arial" pitchFamily="34" charset="0"/>
              <a:buChar char="•"/>
            </a:pPr>
            <a:r>
              <a:rPr lang="en-US" sz="2400" dirty="0" smtClean="0"/>
              <a:t> Support: Always support them to fulfill their personal needs (need level may varies person to person) with the aim of encouraging positive behavior</a:t>
            </a:r>
          </a:p>
          <a:p>
            <a:pPr algn="just">
              <a:lnSpc>
                <a:spcPct val="90000"/>
              </a:lnSpc>
              <a:buFont typeface="Arial" pitchFamily="34" charset="0"/>
              <a:buChar char="•"/>
            </a:pPr>
            <a:r>
              <a:rPr lang="en-US" sz="2400" dirty="0" smtClean="0"/>
              <a:t> Praise: Praise makes an employee feel important and needed rather than taken for granted; it is an effective strategy that ensures repetition of desired behaviors; try not to miss an opportunity to use praise to generate positive energy</a:t>
            </a:r>
          </a:p>
          <a:p>
            <a:pPr algn="just">
              <a:lnSpc>
                <a:spcPct val="90000"/>
              </a:lnSpc>
              <a:buFont typeface="Arial" pitchFamily="34" charset="0"/>
              <a:buChar char="•"/>
            </a:pPr>
            <a:r>
              <a:rPr lang="en-US" sz="2400" dirty="0" smtClean="0"/>
              <a:t> Courtesy: Courtesy means being considerate of others minutely, showing respect for what others revere, and treating everyone, regardless of position, with consideration; say “thank you” to someone who has been helpful to you</a:t>
            </a:r>
          </a:p>
          <a:p>
            <a:pPr algn="just">
              <a:lnSpc>
                <a:spcPct val="90000"/>
              </a:lnSpc>
              <a:buFont typeface="Arial" pitchFamily="34" charset="0"/>
              <a:buChar char="•"/>
            </a:pPr>
            <a:r>
              <a:rPr lang="en-US" sz="2400" dirty="0" smtClean="0"/>
              <a:t> Active listening: Process of sending back to a speaker what you as a listener think the speaker meant in terms of content and feelings; everyone feels a sense of value when speaking with a good listener; people long for authentic interaction; dialogue groups promote self-reflection and self-awareness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5" name="Title 1"/>
          <p:cNvSpPr>
            <a:spLocks noGrp="1"/>
          </p:cNvSpPr>
          <p:nvPr>
            <p:ph type="title"/>
          </p:nvPr>
        </p:nvSpPr>
        <p:spPr>
          <a:xfrm>
            <a:off x="0" y="1676400"/>
            <a:ext cx="9144000" cy="533400"/>
          </a:xfrm>
        </p:spPr>
        <p:txBody>
          <a:bodyPr>
            <a:normAutofit fontScale="90000"/>
          </a:bodyPr>
          <a:lstStyle/>
          <a:p>
            <a:pPr algn="ctr"/>
            <a:r>
              <a:rPr lang="en-US" sz="4000" b="1" dirty="0" smtClean="0"/>
              <a:t>Relational Energy; the result of stronger relationship</a:t>
            </a:r>
            <a:endParaRPr lang="en-US" sz="3100" dirty="0">
              <a:solidFill>
                <a:schemeClr val="tx1"/>
              </a:solidFill>
            </a:endParaRPr>
          </a:p>
        </p:txBody>
      </p:sp>
      <p:sp>
        <p:nvSpPr>
          <p:cNvPr id="11" name="TextBox 10"/>
          <p:cNvSpPr txBox="1"/>
          <p:nvPr/>
        </p:nvSpPr>
        <p:spPr>
          <a:xfrm>
            <a:off x="113211" y="2811078"/>
            <a:ext cx="8915400" cy="2751522"/>
          </a:xfrm>
          <a:prstGeom prst="rect">
            <a:avLst/>
          </a:prstGeom>
          <a:noFill/>
        </p:spPr>
        <p:txBody>
          <a:bodyPr wrap="square" rtlCol="0">
            <a:spAutoFit/>
          </a:bodyPr>
          <a:lstStyle/>
          <a:p>
            <a:pPr algn="just">
              <a:lnSpc>
                <a:spcPct val="90000"/>
              </a:lnSpc>
            </a:pPr>
            <a:r>
              <a:rPr lang="en-US" sz="2400" dirty="0" smtClean="0"/>
              <a:t>Relational energy is a heightened level of psychological resourcefulness generated from interpersonal interactions that enhances one’s capacity to do work.</a:t>
            </a:r>
          </a:p>
          <a:p>
            <a:pPr algn="just">
              <a:lnSpc>
                <a:spcPct val="90000"/>
              </a:lnSpc>
            </a:pPr>
            <a:endParaRPr lang="en-US" sz="2400" dirty="0" smtClean="0"/>
          </a:p>
          <a:p>
            <a:pPr algn="just">
              <a:lnSpc>
                <a:spcPct val="90000"/>
              </a:lnSpc>
            </a:pPr>
            <a:r>
              <a:rPr lang="en-US" sz="2400" dirty="0" smtClean="0"/>
              <a:t>It is the transformation of psychological resources to job accomplishment. Interpersonal relationships at work mean the continuous interaction between and among co-workers, managers and employees.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5" name="Title 1"/>
          <p:cNvSpPr>
            <a:spLocks noGrp="1"/>
          </p:cNvSpPr>
          <p:nvPr>
            <p:ph type="title"/>
          </p:nvPr>
        </p:nvSpPr>
        <p:spPr>
          <a:xfrm>
            <a:off x="0" y="838200"/>
            <a:ext cx="9144000" cy="533400"/>
          </a:xfrm>
        </p:spPr>
        <p:txBody>
          <a:bodyPr>
            <a:normAutofit fontScale="90000"/>
          </a:bodyPr>
          <a:lstStyle/>
          <a:p>
            <a:pPr algn="ctr"/>
            <a:r>
              <a:rPr lang="en-US" sz="4000" b="1" dirty="0" smtClean="0"/>
              <a:t>Need for Interpersonal relations in workplace</a:t>
            </a:r>
            <a:endParaRPr lang="en-US" sz="3100" dirty="0">
              <a:solidFill>
                <a:schemeClr val="tx1"/>
              </a:solidFill>
            </a:endParaRPr>
          </a:p>
        </p:txBody>
      </p:sp>
      <p:sp>
        <p:nvSpPr>
          <p:cNvPr id="11" name="TextBox 10"/>
          <p:cNvSpPr txBox="1"/>
          <p:nvPr/>
        </p:nvSpPr>
        <p:spPr>
          <a:xfrm>
            <a:off x="113211" y="1371600"/>
            <a:ext cx="8915400" cy="5410712"/>
          </a:xfrm>
          <a:prstGeom prst="rect">
            <a:avLst/>
          </a:prstGeom>
          <a:noFill/>
        </p:spPr>
        <p:txBody>
          <a:bodyPr wrap="square" rtlCol="0">
            <a:spAutoFit/>
          </a:bodyPr>
          <a:lstStyle/>
          <a:p>
            <a:pPr algn="just">
              <a:lnSpc>
                <a:spcPct val="90000"/>
              </a:lnSpc>
              <a:buFont typeface="Arial" pitchFamily="34" charset="0"/>
              <a:buChar char="•"/>
            </a:pPr>
            <a:r>
              <a:rPr lang="en-US" sz="2400" dirty="0" smtClean="0"/>
              <a:t> Individuals spend around eight to nine hours in organization and it is practically not possible for them to work all alone</a:t>
            </a:r>
          </a:p>
          <a:p>
            <a:pPr algn="just">
              <a:lnSpc>
                <a:spcPct val="90000"/>
              </a:lnSpc>
              <a:buFont typeface="Arial" pitchFamily="34" charset="0"/>
              <a:buChar char="•"/>
            </a:pPr>
            <a:endParaRPr lang="en-US" sz="2400" dirty="0" smtClean="0"/>
          </a:p>
          <a:p>
            <a:pPr algn="just">
              <a:lnSpc>
                <a:spcPct val="90000"/>
              </a:lnSpc>
              <a:buFont typeface="Arial" pitchFamily="34" charset="0"/>
              <a:buChar char="•"/>
            </a:pPr>
            <a:r>
              <a:rPr lang="en-US" sz="2400" dirty="0" smtClean="0"/>
              <a:t> A single brain cant take all decisions alone</a:t>
            </a:r>
          </a:p>
          <a:p>
            <a:pPr algn="just">
              <a:lnSpc>
                <a:spcPct val="90000"/>
              </a:lnSpc>
              <a:buFont typeface="Arial" pitchFamily="34" charset="0"/>
              <a:buChar char="•"/>
            </a:pPr>
            <a:endParaRPr lang="en-US" sz="2400" dirty="0" smtClean="0"/>
          </a:p>
          <a:p>
            <a:pPr>
              <a:lnSpc>
                <a:spcPct val="90000"/>
              </a:lnSpc>
              <a:buFont typeface="Arial" pitchFamily="34" charset="0"/>
              <a:buChar char="•"/>
            </a:pPr>
            <a:r>
              <a:rPr lang="en-US" sz="2400" dirty="0" smtClean="0"/>
              <a:t> Interpersonal relationship has a direct effect on the organization culture</a:t>
            </a:r>
            <a:br>
              <a:rPr lang="en-US" sz="2400" dirty="0" smtClean="0"/>
            </a:br>
            <a:endParaRPr lang="en-US" sz="2400" dirty="0" smtClean="0"/>
          </a:p>
          <a:p>
            <a:pPr algn="just">
              <a:lnSpc>
                <a:spcPct val="90000"/>
              </a:lnSpc>
              <a:buFont typeface="Arial" pitchFamily="34" charset="0"/>
              <a:buChar char="•"/>
            </a:pPr>
            <a:r>
              <a:rPr lang="en-US" sz="2400" dirty="0" smtClean="0"/>
              <a:t> We need people around who can appreciate our hard work and motivate us from time to time</a:t>
            </a:r>
          </a:p>
          <a:p>
            <a:pPr algn="just">
              <a:lnSpc>
                <a:spcPct val="90000"/>
              </a:lnSpc>
              <a:buFont typeface="Arial" pitchFamily="34" charset="0"/>
              <a:buChar char="•"/>
            </a:pPr>
            <a:endParaRPr lang="en-US" sz="2400" dirty="0" smtClean="0"/>
          </a:p>
          <a:p>
            <a:pPr algn="just">
              <a:lnSpc>
                <a:spcPct val="90000"/>
              </a:lnSpc>
              <a:buFont typeface="Arial" pitchFamily="34" charset="0"/>
              <a:buChar char="•"/>
            </a:pPr>
            <a:r>
              <a:rPr lang="en-US" sz="2400" dirty="0" smtClean="0"/>
              <a:t> All need colleagues to help on at the times of crisis</a:t>
            </a:r>
          </a:p>
          <a:p>
            <a:pPr algn="just">
              <a:lnSpc>
                <a:spcPct val="90000"/>
              </a:lnSpc>
              <a:buFont typeface="Arial" pitchFamily="34" charset="0"/>
              <a:buChar char="•"/>
            </a:pPr>
            <a:endParaRPr lang="en-US" sz="2400" dirty="0" smtClean="0"/>
          </a:p>
          <a:p>
            <a:pPr algn="just">
              <a:lnSpc>
                <a:spcPct val="90000"/>
              </a:lnSpc>
              <a:buFont typeface="Arial" pitchFamily="34" charset="0"/>
              <a:buChar char="•"/>
            </a:pPr>
            <a:r>
              <a:rPr lang="en-US" sz="2400" dirty="0" smtClean="0"/>
              <a:t>You just can’t do everything on your own, Support</a:t>
            </a:r>
            <a:br>
              <a:rPr lang="en-US" sz="2400" dirty="0" smtClean="0"/>
            </a:br>
            <a:r>
              <a:rPr lang="en-US" sz="2400" dirty="0" smtClean="0"/>
              <a:t>of fellow workers is important to complete assignments within the stipulated time frame</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5" name="Title 1"/>
          <p:cNvSpPr>
            <a:spLocks noGrp="1"/>
          </p:cNvSpPr>
          <p:nvPr>
            <p:ph type="title"/>
          </p:nvPr>
        </p:nvSpPr>
        <p:spPr>
          <a:xfrm>
            <a:off x="0" y="1295400"/>
            <a:ext cx="9144000" cy="533400"/>
          </a:xfrm>
        </p:spPr>
        <p:txBody>
          <a:bodyPr>
            <a:normAutofit fontScale="90000"/>
          </a:bodyPr>
          <a:lstStyle/>
          <a:p>
            <a:pPr algn="ctr"/>
            <a:r>
              <a:rPr lang="en-US" sz="4000" b="1" dirty="0" smtClean="0"/>
              <a:t>Factors Affecting Interpersonal relations in workplace</a:t>
            </a:r>
            <a:endParaRPr lang="en-US" sz="3100" dirty="0">
              <a:solidFill>
                <a:schemeClr val="tx1"/>
              </a:solidFill>
            </a:endParaRPr>
          </a:p>
        </p:txBody>
      </p:sp>
      <p:sp>
        <p:nvSpPr>
          <p:cNvPr id="11" name="TextBox 10"/>
          <p:cNvSpPr txBox="1"/>
          <p:nvPr/>
        </p:nvSpPr>
        <p:spPr>
          <a:xfrm>
            <a:off x="113211" y="1758684"/>
            <a:ext cx="8915400" cy="4413516"/>
          </a:xfrm>
          <a:prstGeom prst="rect">
            <a:avLst/>
          </a:prstGeom>
          <a:noFill/>
        </p:spPr>
        <p:txBody>
          <a:bodyPr wrap="square" rtlCol="0">
            <a:spAutoFit/>
          </a:bodyPr>
          <a:lstStyle/>
          <a:p>
            <a:pPr algn="just">
              <a:lnSpc>
                <a:spcPct val="90000"/>
              </a:lnSpc>
              <a:buFont typeface="Arial" pitchFamily="34" charset="0"/>
              <a:buChar char="•"/>
            </a:pPr>
            <a:r>
              <a:rPr lang="en-US" sz="2400" dirty="0" smtClean="0"/>
              <a:t> Employee demographics </a:t>
            </a:r>
          </a:p>
          <a:p>
            <a:pPr algn="just">
              <a:lnSpc>
                <a:spcPct val="90000"/>
              </a:lnSpc>
              <a:buFont typeface="Arial" pitchFamily="34" charset="0"/>
              <a:buChar char="•"/>
            </a:pPr>
            <a:r>
              <a:rPr lang="en-US" sz="2400" dirty="0" smtClean="0"/>
              <a:t> Work environment (norms and rules that encourage communication)</a:t>
            </a:r>
          </a:p>
          <a:p>
            <a:pPr algn="just">
              <a:lnSpc>
                <a:spcPct val="90000"/>
              </a:lnSpc>
              <a:buFont typeface="Arial" pitchFamily="34" charset="0"/>
              <a:buChar char="•"/>
            </a:pPr>
            <a:r>
              <a:rPr lang="en-US" sz="2400" dirty="0" smtClean="0"/>
              <a:t> Personality (extraversion, agreeableness, and emotional stability)</a:t>
            </a:r>
          </a:p>
          <a:p>
            <a:pPr algn="just">
              <a:lnSpc>
                <a:spcPct val="90000"/>
              </a:lnSpc>
              <a:buFont typeface="Arial" pitchFamily="34" charset="0"/>
              <a:buChar char="•"/>
            </a:pPr>
            <a:r>
              <a:rPr lang="en-US" sz="2400" dirty="0" smtClean="0"/>
              <a:t> Job requirement</a:t>
            </a:r>
          </a:p>
          <a:p>
            <a:pPr algn="just">
              <a:lnSpc>
                <a:spcPct val="90000"/>
              </a:lnSpc>
              <a:buFont typeface="Arial" pitchFamily="34" charset="0"/>
              <a:buChar char="•"/>
            </a:pPr>
            <a:r>
              <a:rPr lang="en-US" sz="2400" dirty="0" smtClean="0"/>
              <a:t> Organizational culture (Openness- the degree to which participants share their thoughts and feelings with others;</a:t>
            </a:r>
            <a:br>
              <a:rPr lang="en-US" sz="2400" dirty="0" smtClean="0"/>
            </a:br>
            <a:r>
              <a:rPr lang="en-US" sz="2400" dirty="0" smtClean="0"/>
              <a:t>Trust- the degree that you believe someone else is honest and supportive; Owning- refers to taking responsibility for a problem to which you are a contributor versus blaming someone</a:t>
            </a:r>
            <a:br>
              <a:rPr lang="en-US" sz="2400" dirty="0" smtClean="0"/>
            </a:br>
            <a:r>
              <a:rPr lang="en-US" sz="2400" dirty="0" smtClean="0"/>
              <a:t>else; Risk of Experiment- the degree to which you are punished for trying something new, especially if it fails,</a:t>
            </a:r>
            <a:br>
              <a:rPr lang="en-US" sz="2400" dirty="0" smtClean="0"/>
            </a:br>
            <a:r>
              <a:rPr lang="en-US" sz="2400" dirty="0" smtClean="0"/>
              <a:t>versus doing things in safe, approved-of work)</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11" name="TextBox 10"/>
          <p:cNvSpPr txBox="1"/>
          <p:nvPr/>
        </p:nvSpPr>
        <p:spPr>
          <a:xfrm>
            <a:off x="113211" y="914400"/>
            <a:ext cx="8915400" cy="6269409"/>
          </a:xfrm>
          <a:prstGeom prst="rect">
            <a:avLst/>
          </a:prstGeom>
          <a:noFill/>
        </p:spPr>
        <p:txBody>
          <a:bodyPr wrap="square" rtlCol="0">
            <a:spAutoFit/>
          </a:bodyPr>
          <a:lstStyle/>
          <a:p>
            <a:pPr algn="just">
              <a:lnSpc>
                <a:spcPct val="90000"/>
              </a:lnSpc>
              <a:buFont typeface="Arial" pitchFamily="34" charset="0"/>
              <a:buChar char="•"/>
            </a:pPr>
            <a:r>
              <a:rPr lang="en-US" sz="2400" dirty="0" smtClean="0"/>
              <a:t> Trust Level (Trust is developed as the parties self-disclose personal information and learn that they will not be hurt by making themselves vulnerable to each other; leads to the sharing of more personal information between the parties, which enhances regenerative interaction patterns and contributes to improved problem solving and productivity)</a:t>
            </a:r>
          </a:p>
          <a:p>
            <a:pPr algn="just">
              <a:lnSpc>
                <a:spcPct val="90000"/>
              </a:lnSpc>
              <a:buFont typeface="Arial" pitchFamily="34" charset="0"/>
              <a:buChar char="•"/>
            </a:pPr>
            <a:endParaRPr lang="en-US" sz="2400" dirty="0" smtClean="0"/>
          </a:p>
          <a:p>
            <a:pPr algn="just">
              <a:lnSpc>
                <a:spcPct val="90000"/>
              </a:lnSpc>
              <a:buFont typeface="Arial" pitchFamily="34" charset="0"/>
              <a:buChar char="•"/>
            </a:pPr>
            <a:r>
              <a:rPr lang="en-US" sz="2400" dirty="0" smtClean="0"/>
              <a:t> Compatibility (There should be no scope of conflicts and misunderstanding in a relationship; individuals from similar backgrounds and similar goals in life do extremely well in relationships)</a:t>
            </a:r>
          </a:p>
          <a:p>
            <a:pPr algn="just">
              <a:lnSpc>
                <a:spcPct val="90000"/>
              </a:lnSpc>
              <a:buFont typeface="Arial" pitchFamily="34" charset="0"/>
              <a:buChar char="•"/>
            </a:pPr>
            <a:endParaRPr lang="en-US" sz="2400" dirty="0" smtClean="0"/>
          </a:p>
          <a:p>
            <a:pPr algn="just">
              <a:lnSpc>
                <a:spcPct val="90000"/>
              </a:lnSpc>
              <a:buFont typeface="Arial" pitchFamily="34" charset="0"/>
              <a:buChar char="•"/>
            </a:pPr>
            <a:r>
              <a:rPr lang="en-US" sz="2400" dirty="0" smtClean="0"/>
              <a:t> Communication (Colleagues must communicate well for a better bonding, sit with co-workers and discuss issues face to face to reach mutually acceptable solution; the recipient must understand that sender intends to communicate’ and clarity of thoughts is essential in relationships. </a:t>
            </a:r>
            <a:r>
              <a:rPr lang="en-US" sz="1300" i="1" dirty="0" smtClean="0"/>
              <a:t>(Improving Interpersonal Relationship in Workplaces by </a:t>
            </a:r>
            <a:r>
              <a:rPr lang="en-US" sz="1300" i="1" dirty="0" err="1" smtClean="0"/>
              <a:t>Obakpolo</a:t>
            </a:r>
            <a:r>
              <a:rPr lang="en-US" sz="1300" i="1" dirty="0" smtClean="0"/>
              <a:t> Patricia)</a:t>
            </a:r>
          </a:p>
          <a:p>
            <a:pPr algn="just">
              <a:lnSpc>
                <a:spcPct val="90000"/>
              </a:lnSpc>
              <a:buFont typeface="Arial" pitchFamily="34" charset="0"/>
              <a:buChar char="•"/>
            </a:pPr>
            <a:endParaRPr lang="en-US" sz="2400" dirty="0" smtClean="0"/>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5" name="Title 1"/>
          <p:cNvSpPr>
            <a:spLocks noGrp="1"/>
          </p:cNvSpPr>
          <p:nvPr>
            <p:ph type="title"/>
          </p:nvPr>
        </p:nvSpPr>
        <p:spPr>
          <a:xfrm>
            <a:off x="609600" y="3733800"/>
            <a:ext cx="7848600" cy="533400"/>
          </a:xfrm>
        </p:spPr>
        <p:txBody>
          <a:bodyPr>
            <a:noAutofit/>
          </a:bodyPr>
          <a:lstStyle/>
          <a:p>
            <a:pPr algn="ctr">
              <a:lnSpc>
                <a:spcPct val="150000"/>
              </a:lnSpc>
            </a:pPr>
            <a:r>
              <a:rPr lang="en-US" sz="4000" b="1" dirty="0" smtClean="0">
                <a:solidFill>
                  <a:srgbClr val="3507F9"/>
                </a:solidFill>
              </a:rPr>
              <a:t>Part IV</a:t>
            </a:r>
            <a:br>
              <a:rPr lang="en-US" sz="4000" b="1" dirty="0" smtClean="0">
                <a:solidFill>
                  <a:srgbClr val="3507F9"/>
                </a:solidFill>
              </a:rPr>
            </a:br>
            <a:r>
              <a:rPr lang="en-US" sz="4000" b="1" dirty="0" smtClean="0">
                <a:solidFill>
                  <a:srgbClr val="3507F9"/>
                </a:solidFill>
              </a:rPr>
              <a:t>Developing a Professional Presence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Professional presence; concept</a:t>
            </a:r>
            <a:endParaRPr lang="en-US" sz="3100" dirty="0">
              <a:solidFill>
                <a:schemeClr val="tx1"/>
              </a:solidFill>
            </a:endParaRPr>
          </a:p>
        </p:txBody>
      </p:sp>
      <p:sp>
        <p:nvSpPr>
          <p:cNvPr id="11" name="TextBox 10"/>
          <p:cNvSpPr txBox="1"/>
          <p:nvPr/>
        </p:nvSpPr>
        <p:spPr>
          <a:xfrm>
            <a:off x="113211" y="1788616"/>
            <a:ext cx="8915400" cy="4154984"/>
          </a:xfrm>
          <a:prstGeom prst="rect">
            <a:avLst/>
          </a:prstGeom>
          <a:noFill/>
        </p:spPr>
        <p:txBody>
          <a:bodyPr wrap="square" rtlCol="0">
            <a:spAutoFit/>
          </a:bodyPr>
          <a:lstStyle/>
          <a:p>
            <a:pPr algn="just"/>
            <a:r>
              <a:rPr lang="en-US" sz="2400" dirty="0" smtClean="0"/>
              <a:t>Professional presence is a dynamic blend of poise, self-confidence, control, and style that empowers us to be able to command respect in any situation. </a:t>
            </a:r>
          </a:p>
          <a:p>
            <a:pPr algn="just"/>
            <a:endParaRPr lang="en-US" sz="2400" dirty="0" smtClean="0"/>
          </a:p>
          <a:p>
            <a:pPr algn="just"/>
            <a:r>
              <a:rPr lang="en-US" sz="2400" dirty="0" smtClean="0"/>
              <a:t>Professional presence includes a pride in your work and a desire to do things right, regardless of the type of business you are in or which job function you perform. Real professionals have an attitude of service and quality.</a:t>
            </a:r>
          </a:p>
          <a:p>
            <a:pPr algn="just"/>
            <a:endParaRPr lang="en-US" sz="2400" dirty="0" smtClean="0"/>
          </a:p>
          <a:p>
            <a:pPr algn="just"/>
            <a:r>
              <a:rPr lang="en-US" sz="2400" dirty="0" smtClean="0"/>
              <a:t>Once acquired, it permits you to project a confidence that others can quickly perceive the first time they meet you.</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11" name="TextBox 10"/>
          <p:cNvSpPr txBox="1"/>
          <p:nvPr/>
        </p:nvSpPr>
        <p:spPr>
          <a:xfrm>
            <a:off x="113211" y="1143000"/>
            <a:ext cx="8915400" cy="4893647"/>
          </a:xfrm>
          <a:prstGeom prst="rect">
            <a:avLst/>
          </a:prstGeom>
          <a:noFill/>
        </p:spPr>
        <p:txBody>
          <a:bodyPr wrap="square" rtlCol="0">
            <a:spAutoFit/>
          </a:bodyPr>
          <a:lstStyle/>
          <a:p>
            <a:pPr algn="just"/>
            <a:r>
              <a:rPr lang="en-US" sz="2400" dirty="0" smtClean="0"/>
              <a:t>Professional presence is a blend of personal and interpersonal skills that send all the right signals: the impression you make, how you make others feel, and how effectively you communicate both verbally and non-verbally. </a:t>
            </a:r>
          </a:p>
          <a:p>
            <a:pPr algn="just"/>
            <a:endParaRPr lang="en-US" sz="2400" dirty="0" smtClean="0"/>
          </a:p>
          <a:p>
            <a:pPr algn="just"/>
            <a:r>
              <a:rPr lang="en-US" sz="2400" dirty="0" smtClean="0"/>
              <a:t>It enables respected professionals to connect with others in a meaningful and authentic way by projecting confidence, integrity, and perseverance.</a:t>
            </a:r>
          </a:p>
          <a:p>
            <a:pPr algn="just"/>
            <a:endParaRPr lang="en-US" sz="2400" dirty="0" smtClean="0"/>
          </a:p>
          <a:p>
            <a:pPr algn="just"/>
            <a:r>
              <a:rPr lang="en-US" sz="2400" dirty="0" smtClean="0"/>
              <a:t>People with professional presence are not necessarily trustworthy, but they make those in their presence feel as though, or suspect, or hope that they are. Professional presence could be called </a:t>
            </a:r>
            <a:r>
              <a:rPr lang="en-US" sz="2400" i="1" dirty="0" smtClean="0"/>
              <a:t>the ability to master perceptions</a:t>
            </a:r>
            <a:r>
              <a:rPr lang="en-US" sz="2400" dirty="0" smtClean="0"/>
              <a:t>.</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11" name="TextBox 10"/>
          <p:cNvSpPr txBox="1"/>
          <p:nvPr/>
        </p:nvSpPr>
        <p:spPr>
          <a:xfrm>
            <a:off x="113211" y="1829812"/>
            <a:ext cx="8915400" cy="3046988"/>
          </a:xfrm>
          <a:prstGeom prst="rect">
            <a:avLst/>
          </a:prstGeom>
          <a:noFill/>
        </p:spPr>
        <p:txBody>
          <a:bodyPr wrap="square" rtlCol="0">
            <a:spAutoFit/>
          </a:bodyPr>
          <a:lstStyle/>
          <a:p>
            <a:pPr algn="just"/>
            <a:r>
              <a:rPr lang="en-US" sz="2400" dirty="0" smtClean="0"/>
              <a:t>Competency in professional presence includes communication patterns, image, professional and social custom/manner, dress, appearance, self-confidence, control, personal and professional interactions. </a:t>
            </a:r>
          </a:p>
          <a:p>
            <a:pPr algn="just"/>
            <a:endParaRPr lang="en-US" sz="2400" dirty="0" smtClean="0"/>
          </a:p>
          <a:p>
            <a:pPr algn="just"/>
            <a:r>
              <a:rPr lang="en-US" sz="2400" dirty="0" smtClean="0"/>
              <a:t>These qualities are quickly perceived the first time someone meets you, and help place you with those who are excelling in the new workplace. </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5" name="Title 1"/>
          <p:cNvSpPr>
            <a:spLocks noGrp="1"/>
          </p:cNvSpPr>
          <p:nvPr>
            <p:ph type="title"/>
          </p:nvPr>
        </p:nvSpPr>
        <p:spPr>
          <a:xfrm>
            <a:off x="0" y="1219200"/>
            <a:ext cx="9144000" cy="533400"/>
          </a:xfrm>
        </p:spPr>
        <p:txBody>
          <a:bodyPr>
            <a:normAutofit fontScale="90000"/>
          </a:bodyPr>
          <a:lstStyle/>
          <a:p>
            <a:pPr algn="ctr"/>
            <a:r>
              <a:rPr lang="en-US" sz="4000" b="1" dirty="0" smtClean="0"/>
              <a:t>5 Steps to Professional presence</a:t>
            </a:r>
            <a:endParaRPr lang="en-US" sz="3100" dirty="0">
              <a:solidFill>
                <a:schemeClr val="tx1"/>
              </a:solidFill>
            </a:endParaRPr>
          </a:p>
        </p:txBody>
      </p:sp>
      <p:sp>
        <p:nvSpPr>
          <p:cNvPr id="11" name="TextBox 10"/>
          <p:cNvSpPr txBox="1"/>
          <p:nvPr/>
        </p:nvSpPr>
        <p:spPr>
          <a:xfrm>
            <a:off x="113211" y="2224137"/>
            <a:ext cx="8915400" cy="2805063"/>
          </a:xfrm>
          <a:prstGeom prst="rect">
            <a:avLst/>
          </a:prstGeom>
          <a:noFill/>
        </p:spPr>
        <p:txBody>
          <a:bodyPr wrap="square" rtlCol="0">
            <a:spAutoFit/>
          </a:bodyPr>
          <a:lstStyle/>
          <a:p>
            <a:pPr>
              <a:lnSpc>
                <a:spcPct val="150000"/>
              </a:lnSpc>
            </a:pPr>
            <a:r>
              <a:rPr lang="en-US" sz="2400" dirty="0" smtClean="0"/>
              <a:t>Step 1: Recognize the inherent power of your professional presence</a:t>
            </a:r>
          </a:p>
          <a:p>
            <a:pPr>
              <a:lnSpc>
                <a:spcPct val="150000"/>
              </a:lnSpc>
            </a:pPr>
            <a:r>
              <a:rPr lang="en-US" sz="2400" dirty="0" smtClean="0"/>
              <a:t>Step 2: Establish effective nonverbal communication</a:t>
            </a:r>
          </a:p>
          <a:p>
            <a:pPr>
              <a:lnSpc>
                <a:spcPct val="150000"/>
              </a:lnSpc>
            </a:pPr>
            <a:r>
              <a:rPr lang="en-US" sz="2400" dirty="0" smtClean="0"/>
              <a:t>Step 3: Create your virtual presence</a:t>
            </a:r>
          </a:p>
          <a:p>
            <a:pPr>
              <a:lnSpc>
                <a:spcPct val="150000"/>
              </a:lnSpc>
            </a:pPr>
            <a:r>
              <a:rPr lang="en-US" sz="2400" dirty="0" smtClean="0"/>
              <a:t>Step 4: Demonstrate good leadership skills</a:t>
            </a:r>
          </a:p>
          <a:p>
            <a:pPr>
              <a:lnSpc>
                <a:spcPct val="150000"/>
              </a:lnSpc>
            </a:pPr>
            <a:r>
              <a:rPr lang="en-US" sz="2400" dirty="0" smtClean="0"/>
              <a:t>Step 5: Engage in the workplace</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Benefits of self-disclosure</a:t>
            </a:r>
            <a:endParaRPr lang="en-US" sz="3100" dirty="0">
              <a:solidFill>
                <a:schemeClr val="tx1"/>
              </a:solidFill>
            </a:endParaRPr>
          </a:p>
        </p:txBody>
      </p:sp>
      <p:sp>
        <p:nvSpPr>
          <p:cNvPr id="11" name="TextBox 10"/>
          <p:cNvSpPr txBox="1"/>
          <p:nvPr/>
        </p:nvSpPr>
        <p:spPr>
          <a:xfrm>
            <a:off x="113211" y="1143000"/>
            <a:ext cx="8915400" cy="5632311"/>
          </a:xfrm>
          <a:prstGeom prst="rect">
            <a:avLst/>
          </a:prstGeom>
          <a:noFill/>
        </p:spPr>
        <p:txBody>
          <a:bodyPr wrap="square" rtlCol="0">
            <a:spAutoFit/>
          </a:bodyPr>
          <a:lstStyle/>
          <a:p>
            <a:pPr>
              <a:buFont typeface="Arial" pitchFamily="34" charset="0"/>
              <a:buChar char="•"/>
            </a:pPr>
            <a:r>
              <a:rPr lang="en-US" sz="2400" dirty="0" smtClean="0"/>
              <a:t> Increased accuracy in communication: reporting both facts and feelings improves accuracy</a:t>
            </a:r>
          </a:p>
          <a:p>
            <a:pPr>
              <a:buFont typeface="Arial" pitchFamily="34" charset="0"/>
              <a:buChar char="•"/>
            </a:pPr>
            <a:endParaRPr lang="en-US" sz="2400" dirty="0" smtClean="0"/>
          </a:p>
          <a:p>
            <a:pPr>
              <a:buFont typeface="Arial" pitchFamily="34" charset="0"/>
              <a:buChar char="•"/>
            </a:pPr>
            <a:r>
              <a:rPr lang="en-US" sz="2400" dirty="0" smtClean="0"/>
              <a:t> Reduction of stress: sharing inner thoughts and feelings usually reduces stress</a:t>
            </a:r>
          </a:p>
          <a:p>
            <a:pPr>
              <a:buFont typeface="Arial" pitchFamily="34" charset="0"/>
              <a:buChar char="•"/>
            </a:pPr>
            <a:endParaRPr lang="en-US" sz="2400" dirty="0" smtClean="0"/>
          </a:p>
          <a:p>
            <a:pPr>
              <a:buFont typeface="Arial" pitchFamily="34" charset="0"/>
              <a:buChar char="•"/>
            </a:pPr>
            <a:r>
              <a:rPr lang="en-US" sz="2400" dirty="0" smtClean="0"/>
              <a:t> Increased self-awareness: as you receive feedback from others, it helps you improve your self confidence</a:t>
            </a:r>
          </a:p>
          <a:p>
            <a:pPr>
              <a:buFont typeface="Arial" pitchFamily="34" charset="0"/>
              <a:buChar char="•"/>
            </a:pPr>
            <a:endParaRPr lang="en-US" sz="2400" dirty="0" smtClean="0"/>
          </a:p>
          <a:p>
            <a:pPr algn="just">
              <a:buFont typeface="Arial" pitchFamily="34" charset="0"/>
              <a:buChar char="•"/>
            </a:pPr>
            <a:r>
              <a:rPr lang="en-US" sz="2400" dirty="0" smtClean="0"/>
              <a:t> A rewarding tool: others begin to open up and share more thoughts, ideas, and feelings with you</a:t>
            </a:r>
          </a:p>
          <a:p>
            <a:pPr>
              <a:buFont typeface="Arial" pitchFamily="34" charset="0"/>
              <a:buChar char="•"/>
            </a:pPr>
            <a:endParaRPr lang="en-US" sz="2400" dirty="0" smtClean="0"/>
          </a:p>
          <a:p>
            <a:pPr>
              <a:buFont typeface="Arial" pitchFamily="34" charset="0"/>
              <a:buChar char="•"/>
            </a:pPr>
            <a:r>
              <a:rPr lang="en-US" sz="2400" dirty="0" smtClean="0"/>
              <a:t> Stronger relationships: when two people engage in an open dialogue, they often develop a high regard for each other’s views, and enhances awareness of common interests and concerns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5" name="Title 1"/>
          <p:cNvSpPr>
            <a:spLocks noGrp="1"/>
          </p:cNvSpPr>
          <p:nvPr>
            <p:ph type="title"/>
          </p:nvPr>
        </p:nvSpPr>
        <p:spPr>
          <a:xfrm>
            <a:off x="0" y="1447800"/>
            <a:ext cx="9144000" cy="533400"/>
          </a:xfrm>
        </p:spPr>
        <p:txBody>
          <a:bodyPr>
            <a:normAutofit fontScale="90000"/>
          </a:bodyPr>
          <a:lstStyle/>
          <a:p>
            <a:pPr algn="ctr"/>
            <a:r>
              <a:rPr lang="en-US" sz="4000" b="1" dirty="0" smtClean="0"/>
              <a:t>Step 1: Recognize the inherent power of professional presence</a:t>
            </a:r>
            <a:endParaRPr lang="en-US" sz="3100" dirty="0">
              <a:solidFill>
                <a:schemeClr val="tx1"/>
              </a:solidFill>
            </a:endParaRPr>
          </a:p>
        </p:txBody>
      </p:sp>
      <p:sp>
        <p:nvSpPr>
          <p:cNvPr id="11" name="TextBox 10"/>
          <p:cNvSpPr txBox="1"/>
          <p:nvPr/>
        </p:nvSpPr>
        <p:spPr>
          <a:xfrm>
            <a:off x="113211" y="2644676"/>
            <a:ext cx="8915400" cy="2308324"/>
          </a:xfrm>
          <a:prstGeom prst="rect">
            <a:avLst/>
          </a:prstGeom>
          <a:noFill/>
        </p:spPr>
        <p:txBody>
          <a:bodyPr wrap="square" rtlCol="0">
            <a:spAutoFit/>
          </a:bodyPr>
          <a:lstStyle/>
          <a:p>
            <a:pPr algn="just">
              <a:buFont typeface="Arial" pitchFamily="34" charset="0"/>
              <a:buChar char="•"/>
            </a:pPr>
            <a:r>
              <a:rPr lang="en-US" sz="2400" dirty="0" smtClean="0"/>
              <a:t> First impressions: be aware of your appearance; display good communication skills, both verbal and nonverbal; establish the value you provide</a:t>
            </a:r>
          </a:p>
          <a:p>
            <a:pPr algn="just">
              <a:buFont typeface="Arial" pitchFamily="34" charset="0"/>
              <a:buChar char="•"/>
            </a:pPr>
            <a:endParaRPr lang="en-US" sz="2400" dirty="0" smtClean="0"/>
          </a:p>
          <a:p>
            <a:pPr algn="just">
              <a:buFont typeface="Arial" pitchFamily="34" charset="0"/>
              <a:buChar char="•"/>
            </a:pPr>
            <a:r>
              <a:rPr lang="en-US" sz="2400" dirty="0" smtClean="0"/>
              <a:t> Self-promotion: network; publish; volunteer to give talks or serve in leadership roles; make friends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5" name="Title 1"/>
          <p:cNvSpPr>
            <a:spLocks noGrp="1"/>
          </p:cNvSpPr>
          <p:nvPr>
            <p:ph type="title"/>
          </p:nvPr>
        </p:nvSpPr>
        <p:spPr>
          <a:xfrm>
            <a:off x="0" y="1524000"/>
            <a:ext cx="9144000" cy="533400"/>
          </a:xfrm>
        </p:spPr>
        <p:txBody>
          <a:bodyPr>
            <a:normAutofit fontScale="90000"/>
          </a:bodyPr>
          <a:lstStyle/>
          <a:p>
            <a:pPr algn="ctr"/>
            <a:r>
              <a:rPr lang="en-US" sz="4000" b="1" dirty="0" smtClean="0"/>
              <a:t>Step 2: Establish effective nonverbal communication</a:t>
            </a:r>
            <a:endParaRPr lang="en-US" sz="3100" dirty="0">
              <a:solidFill>
                <a:schemeClr val="tx1"/>
              </a:solidFill>
            </a:endParaRPr>
          </a:p>
        </p:txBody>
      </p:sp>
      <p:sp>
        <p:nvSpPr>
          <p:cNvPr id="11" name="TextBox 10"/>
          <p:cNvSpPr txBox="1"/>
          <p:nvPr/>
        </p:nvSpPr>
        <p:spPr>
          <a:xfrm>
            <a:off x="113210" y="2362200"/>
            <a:ext cx="9030789" cy="2677656"/>
          </a:xfrm>
          <a:prstGeom prst="rect">
            <a:avLst/>
          </a:prstGeom>
          <a:noFill/>
        </p:spPr>
        <p:txBody>
          <a:bodyPr wrap="square" rtlCol="0">
            <a:spAutoFit/>
          </a:bodyPr>
          <a:lstStyle/>
          <a:p>
            <a:pPr>
              <a:buFont typeface="Arial" pitchFamily="34" charset="0"/>
              <a:buChar char="•"/>
            </a:pPr>
            <a:r>
              <a:rPr lang="en-US" sz="2400" dirty="0" smtClean="0"/>
              <a:t> Never let others see you a complainer: nobody like a complainer</a:t>
            </a:r>
          </a:p>
          <a:p>
            <a:pPr>
              <a:buFont typeface="Arial" pitchFamily="34" charset="0"/>
              <a:buChar char="•"/>
            </a:pPr>
            <a:endParaRPr lang="en-US" sz="2400" dirty="0" smtClean="0"/>
          </a:p>
          <a:p>
            <a:pPr>
              <a:buFont typeface="Arial" pitchFamily="34" charset="0"/>
              <a:buChar char="•"/>
            </a:pPr>
            <a:r>
              <a:rPr lang="en-US" sz="2400" dirty="0" smtClean="0"/>
              <a:t> Language of presence: display energy, confidence, and enthusiasm</a:t>
            </a:r>
          </a:p>
          <a:p>
            <a:pPr>
              <a:buFont typeface="Arial" pitchFamily="34" charset="0"/>
              <a:buChar char="•"/>
            </a:pPr>
            <a:endParaRPr lang="en-US" sz="2400" dirty="0" smtClean="0"/>
          </a:p>
          <a:p>
            <a:pPr>
              <a:buFont typeface="Arial" pitchFamily="34" charset="0"/>
              <a:buChar char="•"/>
            </a:pPr>
            <a:r>
              <a:rPr lang="en-US" sz="2400" dirty="0" smtClean="0"/>
              <a:t> Make eye contact and have good posture</a:t>
            </a:r>
          </a:p>
          <a:p>
            <a:pPr>
              <a:buFont typeface="Arial" pitchFamily="34" charset="0"/>
              <a:buChar char="•"/>
            </a:pPr>
            <a:endParaRPr lang="en-US" sz="2400" dirty="0" smtClean="0"/>
          </a:p>
          <a:p>
            <a:pPr>
              <a:buFont typeface="Arial" pitchFamily="34" charset="0"/>
              <a:buChar char="•"/>
            </a:pPr>
            <a:r>
              <a:rPr lang="en-US" sz="2400" dirty="0" smtClean="0"/>
              <a:t> Dress appropriately</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Step 3: Create your virtual presence</a:t>
            </a:r>
            <a:endParaRPr lang="en-US" sz="3100" dirty="0">
              <a:solidFill>
                <a:schemeClr val="tx1"/>
              </a:solidFill>
            </a:endParaRPr>
          </a:p>
        </p:txBody>
      </p:sp>
      <p:sp>
        <p:nvSpPr>
          <p:cNvPr id="11" name="TextBox 10"/>
          <p:cNvSpPr txBox="1"/>
          <p:nvPr/>
        </p:nvSpPr>
        <p:spPr>
          <a:xfrm>
            <a:off x="113211" y="1841480"/>
            <a:ext cx="8915400" cy="3416320"/>
          </a:xfrm>
          <a:prstGeom prst="rect">
            <a:avLst/>
          </a:prstGeom>
          <a:noFill/>
        </p:spPr>
        <p:txBody>
          <a:bodyPr wrap="square" rtlCol="0">
            <a:spAutoFit/>
          </a:bodyPr>
          <a:lstStyle/>
          <a:p>
            <a:pPr algn="just">
              <a:buFont typeface="Arial" pitchFamily="34" charset="0"/>
              <a:buChar char="•"/>
            </a:pPr>
            <a:r>
              <a:rPr lang="en-US" sz="2400" dirty="0" smtClean="0"/>
              <a:t> Go high tech and high touch: make sure that your webpage is effective</a:t>
            </a:r>
          </a:p>
          <a:p>
            <a:pPr algn="just">
              <a:buFont typeface="Arial" pitchFamily="34" charset="0"/>
              <a:buChar char="•"/>
            </a:pPr>
            <a:endParaRPr lang="en-US" sz="2400" dirty="0" smtClean="0"/>
          </a:p>
          <a:p>
            <a:pPr algn="just">
              <a:buFont typeface="Arial" pitchFamily="34" charset="0"/>
              <a:buChar char="•"/>
            </a:pPr>
            <a:r>
              <a:rPr lang="en-US" sz="2400" dirty="0" smtClean="0"/>
              <a:t> Phone presence: </a:t>
            </a:r>
            <a:r>
              <a:rPr lang="en-US" sz="2400" dirty="0" err="1" smtClean="0"/>
              <a:t>evluate</a:t>
            </a:r>
            <a:r>
              <a:rPr lang="en-US" sz="2400" dirty="0" smtClean="0"/>
              <a:t> before you answer; keep your outgoing message short and friendly; make phone appointment for important deals</a:t>
            </a:r>
          </a:p>
          <a:p>
            <a:pPr algn="just">
              <a:buFont typeface="Arial" pitchFamily="34" charset="0"/>
              <a:buChar char="•"/>
            </a:pPr>
            <a:endParaRPr lang="en-US" sz="2400" dirty="0" smtClean="0"/>
          </a:p>
          <a:p>
            <a:pPr algn="just">
              <a:buFont typeface="Arial" pitchFamily="34" charset="0"/>
              <a:buChar char="•"/>
            </a:pPr>
            <a:r>
              <a:rPr lang="en-US" sz="2400" dirty="0" smtClean="0"/>
              <a:t>Email: be careful what you send; don’t send an email when you are angry; proof read before sending</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5" name="Title 1"/>
          <p:cNvSpPr>
            <a:spLocks noGrp="1"/>
          </p:cNvSpPr>
          <p:nvPr>
            <p:ph type="title"/>
          </p:nvPr>
        </p:nvSpPr>
        <p:spPr>
          <a:xfrm>
            <a:off x="0" y="1447800"/>
            <a:ext cx="9144000" cy="533400"/>
          </a:xfrm>
        </p:spPr>
        <p:txBody>
          <a:bodyPr>
            <a:normAutofit fontScale="90000"/>
          </a:bodyPr>
          <a:lstStyle/>
          <a:p>
            <a:pPr algn="ctr"/>
            <a:r>
              <a:rPr lang="en-US" sz="4000" b="1" dirty="0" smtClean="0"/>
              <a:t>Step 4: Demonstrate good leadership skills</a:t>
            </a:r>
            <a:endParaRPr lang="en-US" sz="3100" dirty="0">
              <a:solidFill>
                <a:schemeClr val="tx1"/>
              </a:solidFill>
            </a:endParaRPr>
          </a:p>
        </p:txBody>
      </p:sp>
      <p:sp>
        <p:nvSpPr>
          <p:cNvPr id="11" name="TextBox 10"/>
          <p:cNvSpPr txBox="1"/>
          <p:nvPr/>
        </p:nvSpPr>
        <p:spPr>
          <a:xfrm>
            <a:off x="113211" y="2473335"/>
            <a:ext cx="8915400" cy="2251065"/>
          </a:xfrm>
          <a:prstGeom prst="rect">
            <a:avLst/>
          </a:prstGeom>
          <a:noFill/>
        </p:spPr>
        <p:txBody>
          <a:bodyPr wrap="square" rtlCol="0">
            <a:spAutoFit/>
          </a:bodyPr>
          <a:lstStyle/>
          <a:p>
            <a:pPr algn="just">
              <a:lnSpc>
                <a:spcPct val="150000"/>
              </a:lnSpc>
              <a:buFont typeface="Arial" pitchFamily="34" charset="0"/>
              <a:buChar char="•"/>
            </a:pPr>
            <a:r>
              <a:rPr lang="en-US" sz="2400" dirty="0" smtClean="0"/>
              <a:t> </a:t>
            </a:r>
            <a:r>
              <a:rPr lang="en-US" sz="2400" dirty="0" err="1" smtClean="0"/>
              <a:t>Eg</a:t>
            </a:r>
            <a:r>
              <a:rPr lang="en-US" sz="2400" dirty="0" smtClean="0"/>
              <a:t>. For effective meeting management: have and agenda; be punctual- start and end on time; don’t recap information for latecomers; keep the meeting brief and to the point (50-60 minutes is generally long enough); always end with action steps</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5" name="Title 1"/>
          <p:cNvSpPr>
            <a:spLocks noGrp="1"/>
          </p:cNvSpPr>
          <p:nvPr>
            <p:ph type="title"/>
          </p:nvPr>
        </p:nvSpPr>
        <p:spPr>
          <a:xfrm>
            <a:off x="0" y="838200"/>
            <a:ext cx="9144000" cy="533400"/>
          </a:xfrm>
        </p:spPr>
        <p:txBody>
          <a:bodyPr>
            <a:normAutofit fontScale="90000"/>
          </a:bodyPr>
          <a:lstStyle/>
          <a:p>
            <a:pPr algn="ctr"/>
            <a:r>
              <a:rPr lang="en-US" sz="4000" b="1" dirty="0" smtClean="0"/>
              <a:t>Step 5: Engage in the workplace</a:t>
            </a:r>
            <a:endParaRPr lang="en-US" sz="3100" dirty="0">
              <a:solidFill>
                <a:schemeClr val="tx1"/>
              </a:solidFill>
            </a:endParaRPr>
          </a:p>
        </p:txBody>
      </p:sp>
      <p:sp>
        <p:nvSpPr>
          <p:cNvPr id="11" name="TextBox 10"/>
          <p:cNvSpPr txBox="1"/>
          <p:nvPr/>
        </p:nvSpPr>
        <p:spPr>
          <a:xfrm>
            <a:off x="113211" y="1447800"/>
            <a:ext cx="8915400" cy="4893647"/>
          </a:xfrm>
          <a:prstGeom prst="rect">
            <a:avLst/>
          </a:prstGeom>
          <a:noFill/>
        </p:spPr>
        <p:txBody>
          <a:bodyPr wrap="square" rtlCol="0">
            <a:spAutoFit/>
          </a:bodyPr>
          <a:lstStyle/>
          <a:p>
            <a:pPr algn="just">
              <a:buFont typeface="Arial" pitchFamily="34" charset="0"/>
              <a:buChar char="•"/>
            </a:pPr>
            <a:r>
              <a:rPr lang="en-US" sz="2400" dirty="0" smtClean="0"/>
              <a:t> Participate in social events when possible: department parties, outings, retreats  </a:t>
            </a:r>
          </a:p>
          <a:p>
            <a:pPr algn="just">
              <a:buFont typeface="Arial" pitchFamily="34" charset="0"/>
              <a:buChar char="•"/>
            </a:pPr>
            <a:endParaRPr lang="en-US" sz="2400" dirty="0" smtClean="0"/>
          </a:p>
          <a:p>
            <a:pPr algn="just">
              <a:buFont typeface="Arial" pitchFamily="34" charset="0"/>
              <a:buChar char="•"/>
            </a:pPr>
            <a:r>
              <a:rPr lang="en-US" sz="2400" dirty="0" smtClean="0"/>
              <a:t> Show “team spirit”: meet with prospective students; be enthusiastic about the department and College; wear departmental t-shirts when appropriate; give credit where credit is due </a:t>
            </a:r>
          </a:p>
          <a:p>
            <a:pPr algn="just">
              <a:buFont typeface="Arial" pitchFamily="34" charset="0"/>
              <a:buChar char="•"/>
            </a:pPr>
            <a:endParaRPr lang="en-US" sz="2400" dirty="0" smtClean="0"/>
          </a:p>
          <a:p>
            <a:pPr algn="just">
              <a:buFont typeface="Arial" pitchFamily="34" charset="0"/>
              <a:buChar char="•"/>
            </a:pPr>
            <a:r>
              <a:rPr lang="en-US" sz="2400" dirty="0" smtClean="0"/>
              <a:t> Lead by example: if you are actively engaged in your scholarship, students are more likely to be engaged as well  </a:t>
            </a:r>
          </a:p>
          <a:p>
            <a:pPr algn="just">
              <a:buFont typeface="Arial" pitchFamily="34" charset="0"/>
              <a:buChar char="•"/>
            </a:pPr>
            <a:endParaRPr lang="en-US" sz="2400" dirty="0" smtClean="0"/>
          </a:p>
          <a:p>
            <a:pPr algn="just">
              <a:buFont typeface="Arial" pitchFamily="34" charset="0"/>
              <a:buChar char="•"/>
            </a:pPr>
            <a:r>
              <a:rPr lang="en-US" sz="2400" dirty="0" smtClean="0"/>
              <a:t> Achieve success through respect, responsibility, resourcefulness, revenue development, and risk taking</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4" name="Picture 4" descr="F08-01"/>
          <p:cNvPicPr>
            <a:picLocks noChangeAspect="1" noChangeArrowheads="1"/>
          </p:cNvPicPr>
          <p:nvPr/>
        </p:nvPicPr>
        <p:blipFill>
          <a:blip r:embed="rId2"/>
          <a:srcRect/>
          <a:stretch>
            <a:fillRect/>
          </a:stretch>
        </p:blipFill>
        <p:spPr bwMode="auto">
          <a:xfrm>
            <a:off x="685800" y="2057400"/>
            <a:ext cx="7772400" cy="4040187"/>
          </a:xfrm>
          <a:prstGeom prst="rect">
            <a:avLst/>
          </a:prstGeom>
          <a:noFill/>
        </p:spPr>
      </p:pic>
      <p:sp>
        <p:nvSpPr>
          <p:cNvPr id="184325" name="Text Box 5"/>
          <p:cNvSpPr txBox="1">
            <a:spLocks noChangeArrowheads="1"/>
          </p:cNvSpPr>
          <p:nvPr/>
        </p:nvSpPr>
        <p:spPr bwMode="auto">
          <a:xfrm>
            <a:off x="0" y="1030069"/>
            <a:ext cx="9144000" cy="646331"/>
          </a:xfrm>
          <a:prstGeom prst="rect">
            <a:avLst/>
          </a:prstGeom>
          <a:noFill/>
          <a:ln w="9525">
            <a:noFill/>
            <a:miter lim="800000"/>
            <a:headEnd/>
            <a:tailEnd/>
          </a:ln>
          <a:effectLst/>
        </p:spPr>
        <p:txBody>
          <a:bodyPr wrap="square">
            <a:spAutoFit/>
          </a:bodyPr>
          <a:lstStyle/>
          <a:p>
            <a:r>
              <a:rPr lang="en-US" sz="3600" b="1" dirty="0" smtClean="0">
                <a:solidFill>
                  <a:schemeClr val="tx2"/>
                </a:solidFill>
                <a:latin typeface="+mj-lt"/>
                <a:ea typeface="+mj-ea"/>
                <a:cs typeface="+mj-cs"/>
              </a:rPr>
              <a:t>Self Disclosure/Feedback/Self-Awareness </a:t>
            </a:r>
            <a:r>
              <a:rPr lang="en-US" sz="3600" b="1" dirty="0">
                <a:solidFill>
                  <a:schemeClr val="tx2"/>
                </a:solidFill>
                <a:latin typeface="+mj-lt"/>
                <a:ea typeface="+mj-ea"/>
                <a:cs typeface="+mj-cs"/>
              </a:rPr>
              <a:t>Cycle</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err="1" smtClean="0"/>
              <a:t>Johari</a:t>
            </a:r>
            <a:r>
              <a:rPr lang="en-US" sz="4000" b="1" dirty="0" smtClean="0"/>
              <a:t> Window: A model for self-understanding</a:t>
            </a:r>
            <a:endParaRPr lang="en-US" sz="3100" dirty="0">
              <a:solidFill>
                <a:schemeClr val="tx1"/>
              </a:solidFill>
            </a:endParaRP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5" name="Picture 3" descr="C:\Users\Q\Desktop\Johari-Window-1.jpg"/>
          <p:cNvPicPr>
            <a:picLocks noChangeAspect="1" noChangeArrowheads="1"/>
          </p:cNvPicPr>
          <p:nvPr/>
        </p:nvPicPr>
        <p:blipFill>
          <a:blip r:embed="rId3"/>
          <a:srcRect/>
          <a:stretch>
            <a:fillRect/>
          </a:stretch>
        </p:blipFill>
        <p:spPr bwMode="auto">
          <a:xfrm>
            <a:off x="1600200" y="1395047"/>
            <a:ext cx="5943600" cy="5486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Title 1"/>
          <p:cNvSpPr>
            <a:spLocks noGrp="1"/>
          </p:cNvSpPr>
          <p:nvPr>
            <p:ph type="title"/>
          </p:nvPr>
        </p:nvSpPr>
        <p:spPr>
          <a:xfrm>
            <a:off x="0" y="914400"/>
            <a:ext cx="9144000" cy="533400"/>
          </a:xfrm>
        </p:spPr>
        <p:txBody>
          <a:bodyPr>
            <a:normAutofit fontScale="90000"/>
          </a:bodyPr>
          <a:lstStyle/>
          <a:p>
            <a:pPr algn="ctr"/>
            <a:r>
              <a:rPr lang="en-US" sz="4000" b="1" dirty="0" smtClean="0"/>
              <a:t>Open Area</a:t>
            </a:r>
            <a:endParaRPr lang="en-US" sz="3100" dirty="0">
              <a:solidFill>
                <a:schemeClr val="tx1"/>
              </a:solidFill>
            </a:endParaRPr>
          </a:p>
        </p:txBody>
      </p:sp>
      <p:sp>
        <p:nvSpPr>
          <p:cNvPr id="11" name="TextBox 10"/>
          <p:cNvSpPr txBox="1"/>
          <p:nvPr/>
        </p:nvSpPr>
        <p:spPr>
          <a:xfrm>
            <a:off x="113211" y="1507153"/>
            <a:ext cx="8915400" cy="3913059"/>
          </a:xfrm>
          <a:prstGeom prst="rect">
            <a:avLst/>
          </a:prstGeom>
          <a:noFill/>
        </p:spPr>
        <p:txBody>
          <a:bodyPr wrap="square" rtlCol="0">
            <a:spAutoFit/>
          </a:bodyPr>
          <a:lstStyle/>
          <a:p>
            <a:pPr algn="just">
              <a:lnSpc>
                <a:spcPct val="150000"/>
              </a:lnSpc>
              <a:buFont typeface="Arial" pitchFamily="34" charset="0"/>
              <a:buChar char="•"/>
            </a:pPr>
            <a:r>
              <a:rPr lang="en-US" sz="2400" dirty="0" smtClean="0"/>
              <a:t> Represents the “public” or “awareness” area and contains information that both you and others know</a:t>
            </a:r>
          </a:p>
          <a:p>
            <a:pPr algn="just">
              <a:lnSpc>
                <a:spcPct val="150000"/>
              </a:lnSpc>
              <a:buFont typeface="Arial" pitchFamily="34" charset="0"/>
              <a:buChar char="•"/>
            </a:pPr>
            <a:r>
              <a:rPr lang="en-US" sz="2400" dirty="0" smtClean="0"/>
              <a:t> Information that you don’t mind admitting</a:t>
            </a:r>
          </a:p>
          <a:p>
            <a:pPr algn="just">
              <a:lnSpc>
                <a:spcPct val="150000"/>
              </a:lnSpc>
              <a:buFont typeface="Arial" pitchFamily="34" charset="0"/>
              <a:buChar char="•"/>
            </a:pPr>
            <a:r>
              <a:rPr lang="en-US" sz="2400" dirty="0" smtClean="0"/>
              <a:t> Gets bigger over time as relationships mature</a:t>
            </a:r>
          </a:p>
          <a:p>
            <a:pPr algn="just">
              <a:lnSpc>
                <a:spcPct val="150000"/>
              </a:lnSpc>
              <a:buFont typeface="Arial" pitchFamily="34" charset="0"/>
              <a:buChar char="•"/>
            </a:pPr>
            <a:r>
              <a:rPr lang="en-US" sz="2400" dirty="0" smtClean="0"/>
              <a:t> A productive relationship is related to the amount of mutually held information</a:t>
            </a:r>
          </a:p>
          <a:p>
            <a:pPr algn="just">
              <a:lnSpc>
                <a:spcPct val="150000"/>
              </a:lnSpc>
              <a:buFont typeface="Arial" pitchFamily="34" charset="0"/>
              <a:buChar char="•"/>
            </a:pPr>
            <a:r>
              <a:rPr lang="en-US" sz="2400" dirty="0" smtClean="0"/>
              <a:t> Building a relationship involved expanding this area</a:t>
            </a:r>
          </a:p>
        </p:txBody>
      </p:sp>
      <p:sp>
        <p:nvSpPr>
          <p:cNvPr id="3074" name="AutoShape 2" descr="Image result for johari wind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13054</TotalTime>
  <Words>3444</Words>
  <Application>Microsoft Office PowerPoint</Application>
  <PresentationFormat>On-screen Show (4:3)</PresentationFormat>
  <Paragraphs>499</Paragraphs>
  <Slides>64</Slides>
  <Notes>62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Flow</vt:lpstr>
      <vt:lpstr>PERSONAL STRATEGIES FOR IMPROVING HUMAN RELATIONS</vt:lpstr>
      <vt:lpstr>Part I Improving Interpersonal Relations with Constructive Self-disclosure</vt:lpstr>
      <vt:lpstr>Disclosure: meaning</vt:lpstr>
      <vt:lpstr>Self-disclosure: meaning</vt:lpstr>
      <vt:lpstr>Foundation of self-disclosure in organization</vt:lpstr>
      <vt:lpstr>Benefits of self-disclosure</vt:lpstr>
      <vt:lpstr>Slide 7</vt:lpstr>
      <vt:lpstr>Johari Window: A model for self-understanding</vt:lpstr>
      <vt:lpstr>Open Area</vt:lpstr>
      <vt:lpstr>Blind Area</vt:lpstr>
      <vt:lpstr>Hidden Area</vt:lpstr>
      <vt:lpstr>Unknown Area</vt:lpstr>
      <vt:lpstr>Features of Johari Window</vt:lpstr>
      <vt:lpstr>Slide 14</vt:lpstr>
      <vt:lpstr>Appropriate Self-disclosure</vt:lpstr>
      <vt:lpstr>Constructive Way of Self-disclosure</vt:lpstr>
      <vt:lpstr>Describe feelings and emotions accurately</vt:lpstr>
      <vt:lpstr>Avoid making judgments</vt:lpstr>
      <vt:lpstr>Repair damaged relationships</vt:lpstr>
      <vt:lpstr>Apology</vt:lpstr>
      <vt:lpstr>The art of apologizing</vt:lpstr>
      <vt:lpstr>The art of forgiveness</vt:lpstr>
      <vt:lpstr>Apologizing and forgiveness; how to make effective</vt:lpstr>
      <vt:lpstr>Discuss as situations happen</vt:lpstr>
      <vt:lpstr>Select the right time and place</vt:lpstr>
      <vt:lpstr>Avoid inappropriate disclosure</vt:lpstr>
      <vt:lpstr>Constructive criticism</vt:lpstr>
      <vt:lpstr>Barriers to self-disclosure</vt:lpstr>
      <vt:lpstr>Lack of trust</vt:lpstr>
      <vt:lpstr>How trust can be built and destroyed</vt:lpstr>
      <vt:lpstr>The fear</vt:lpstr>
      <vt:lpstr>Role relationship vs interpersonal relationships</vt:lpstr>
      <vt:lpstr>Part II Achieving Emotional Balance in a Chaotic World</vt:lpstr>
      <vt:lpstr>Emotions; an introduction</vt:lpstr>
      <vt:lpstr>Emotional balance; meaning</vt:lpstr>
      <vt:lpstr>Emotional intelligence; concept</vt:lpstr>
      <vt:lpstr>Slide 37</vt:lpstr>
      <vt:lpstr>Slide 38</vt:lpstr>
      <vt:lpstr>Components of emotional intelligence at work</vt:lpstr>
      <vt:lpstr>Slide 40</vt:lpstr>
      <vt:lpstr>Slide 41</vt:lpstr>
      <vt:lpstr>Slide 42</vt:lpstr>
      <vt:lpstr>Slide 43</vt:lpstr>
      <vt:lpstr>Signs of high emotional intelligence</vt:lpstr>
      <vt:lpstr>Advantages of emotional intelligence</vt:lpstr>
      <vt:lpstr>Part III Building Stronger Relationships with Positive Energy</vt:lpstr>
      <vt:lpstr>Energy: definition</vt:lpstr>
      <vt:lpstr>Energy at workplace</vt:lpstr>
      <vt:lpstr>Ways to generate positive energy in workplace</vt:lpstr>
      <vt:lpstr>Slide 50</vt:lpstr>
      <vt:lpstr>Relational Energy; the result of stronger relationship</vt:lpstr>
      <vt:lpstr>Need for Interpersonal relations in workplace</vt:lpstr>
      <vt:lpstr>Factors Affecting Interpersonal relations in workplace</vt:lpstr>
      <vt:lpstr>Slide 54</vt:lpstr>
      <vt:lpstr>Part IV Developing a Professional Presence</vt:lpstr>
      <vt:lpstr>Professional presence; concept</vt:lpstr>
      <vt:lpstr>Slide 57</vt:lpstr>
      <vt:lpstr>Slide 58</vt:lpstr>
      <vt:lpstr>5 Steps to Professional presence</vt:lpstr>
      <vt:lpstr>Step 1: Recognize the inherent power of professional presence</vt:lpstr>
      <vt:lpstr>Step 2: Establish effective nonverbal communication</vt:lpstr>
      <vt:lpstr>Step 3: Create your virtual presence</vt:lpstr>
      <vt:lpstr>Step 4: Demonstrate good leadership skills</vt:lpstr>
      <vt:lpstr>Step 5: Engage in the workplace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“A new approach to management of stress” An article published by Michael Bland in Industrial and commercial training volume 31</dc:title>
  <dc:creator/>
  <cp:lastModifiedBy>Q</cp:lastModifiedBy>
  <cp:revision>1785</cp:revision>
  <dcterms:created xsi:type="dcterms:W3CDTF">2006-08-16T00:00:00Z</dcterms:created>
  <dcterms:modified xsi:type="dcterms:W3CDTF">2018-08-02T01:32:08Z</dcterms:modified>
</cp:coreProperties>
</file>