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8" r:id="rId7"/>
    <p:sldId id="257" r:id="rId8"/>
    <p:sldId id="301" r:id="rId9"/>
    <p:sldId id="302" r:id="rId10"/>
    <p:sldId id="305" r:id="rId11"/>
    <p:sldId id="306" r:id="rId12"/>
    <p:sldId id="307" r:id="rId13"/>
    <p:sldId id="308" r:id="rId14"/>
    <p:sldId id="309" r:id="rId15"/>
    <p:sldId id="310" r:id="rId16"/>
    <p:sldId id="260" r:id="rId17"/>
    <p:sldId id="262" r:id="rId18"/>
    <p:sldId id="263" r:id="rId19"/>
    <p:sldId id="265" r:id="rId20"/>
    <p:sldId id="264" r:id="rId21"/>
    <p:sldId id="266" r:id="rId22"/>
    <p:sldId id="279" r:id="rId23"/>
    <p:sldId id="280" r:id="rId24"/>
    <p:sldId id="287" r:id="rId25"/>
    <p:sldId id="288" r:id="rId26"/>
    <p:sldId id="299" r:id="rId27"/>
    <p:sldId id="300" r:id="rId28"/>
    <p:sldId id="268" r:id="rId29"/>
    <p:sldId id="281" r:id="rId30"/>
    <p:sldId id="269" r:id="rId31"/>
    <p:sldId id="285" r:id="rId32"/>
    <p:sldId id="286" r:id="rId33"/>
    <p:sldId id="270" r:id="rId34"/>
    <p:sldId id="283" r:id="rId35"/>
    <p:sldId id="271" r:id="rId36"/>
    <p:sldId id="282" r:id="rId37"/>
    <p:sldId id="272" r:id="rId38"/>
    <p:sldId id="273" r:id="rId39"/>
    <p:sldId id="284" r:id="rId40"/>
    <p:sldId id="290" r:id="rId41"/>
    <p:sldId id="291" r:id="rId42"/>
    <p:sldId id="292" r:id="rId43"/>
    <p:sldId id="311" r:id="rId44"/>
    <p:sldId id="293" r:id="rId45"/>
    <p:sldId id="294" r:id="rId46"/>
    <p:sldId id="295" r:id="rId47"/>
    <p:sldId id="296" r:id="rId48"/>
    <p:sldId id="297" r:id="rId49"/>
    <p:sldId id="298" r:id="rId50"/>
    <p:sldId id="258" r:id="rId51"/>
    <p:sldId id="312" r:id="rId52"/>
    <p:sldId id="313" r:id="rId53"/>
    <p:sldId id="314" r:id="rId54"/>
    <p:sldId id="315" r:id="rId55"/>
    <p:sldId id="316" r:id="rId56"/>
    <p:sldId id="317" r:id="rId57"/>
    <p:sldId id="25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2863B2-8512-4134-B1FE-9DDE46D40652}"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863B2-8512-4134-B1FE-9DDE46D40652}"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863B2-8512-4134-B1FE-9DDE46D40652}"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863B2-8512-4134-B1FE-9DDE46D40652}"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863B2-8512-4134-B1FE-9DDE46D40652}" type="datetimeFigureOut">
              <a:rPr lang="en-US" smtClean="0"/>
              <a:pPr/>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2863B2-8512-4134-B1FE-9DDE46D40652}" type="datetimeFigureOut">
              <a:rPr lang="en-US" smtClean="0"/>
              <a:pPr/>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2863B2-8512-4134-B1FE-9DDE46D40652}" type="datetimeFigureOut">
              <a:rPr lang="en-US" smtClean="0"/>
              <a:pPr/>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2863B2-8512-4134-B1FE-9DDE46D40652}" type="datetimeFigureOut">
              <a:rPr lang="en-US" smtClean="0"/>
              <a:pPr/>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63B2-8512-4134-B1FE-9DDE46D40652}" type="datetimeFigureOut">
              <a:rPr lang="en-US" smtClean="0"/>
              <a:pPr/>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863B2-8512-4134-B1FE-9DDE46D40652}" type="datetimeFigureOut">
              <a:rPr lang="en-US" smtClean="0"/>
              <a:pPr/>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863B2-8512-4134-B1FE-9DDE46D40652}" type="datetimeFigureOut">
              <a:rPr lang="en-US" smtClean="0"/>
              <a:pPr/>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863B2-8512-4134-B1FE-9DDE46D40652}" type="datetimeFigureOut">
              <a:rPr lang="en-US" smtClean="0"/>
              <a:pPr/>
              <a:t>2/15/2018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9F18-3C79-44D2-B2C0-E79326407C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Process_(computing)" TargetMode="External"/><Relationship Id="rId2" Type="http://schemas.openxmlformats.org/officeDocument/2006/relationships/hyperlink" Target="http://en.wikipedia.org/wiki/Operating_system" TargetMode="External"/><Relationship Id="rId1" Type="http://schemas.openxmlformats.org/officeDocument/2006/relationships/slideLayout" Target="../slideLayouts/slideLayout2.xml"/><Relationship Id="rId4" Type="http://schemas.openxmlformats.org/officeDocument/2006/relationships/hyperlink" Target="http://en.wikipedia.org/wiki/Data_structur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Parent_proces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rocess_(computing)" TargetMode="External"/><Relationship Id="rId2" Type="http://schemas.openxmlformats.org/officeDocument/2006/relationships/hyperlink" Target="http://en.wikipedia.org/wiki/Hard_disk_drive" TargetMode="External"/><Relationship Id="rId1" Type="http://schemas.openxmlformats.org/officeDocument/2006/relationships/slideLayout" Target="../slideLayouts/slideLayout2.xml"/><Relationship Id="rId4" Type="http://schemas.openxmlformats.org/officeDocument/2006/relationships/hyperlink" Target="http://en.wikipedia.org/wiki/Process_scheduling"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Arithmetic" TargetMode="External"/><Relationship Id="rId2" Type="http://schemas.openxmlformats.org/officeDocument/2006/relationships/hyperlink" Target="http://en.wikipedia.org/wiki/Process_(computing)" TargetMode="External"/><Relationship Id="rId1" Type="http://schemas.openxmlformats.org/officeDocument/2006/relationships/slideLayout" Target="../slideLayouts/slideLayout2.xml"/><Relationship Id="rId6" Type="http://schemas.openxmlformats.org/officeDocument/2006/relationships/hyperlink" Target="http://en.wikipedia.org/wiki/Operating_system" TargetMode="External"/><Relationship Id="rId5" Type="http://schemas.openxmlformats.org/officeDocument/2006/relationships/hyperlink" Target="http://en.wikipedia.org/wiki/Data" TargetMode="External"/><Relationship Id="rId4" Type="http://schemas.openxmlformats.org/officeDocument/2006/relationships/hyperlink" Target="http://en.wikipedia.org/wiki/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Reentrant_(subroutine)" TargetMode="External"/><Relationship Id="rId7" Type="http://schemas.openxmlformats.org/officeDocument/2006/relationships/hyperlink" Target="http://en.wikipedia.org/wiki/Computer_multitasking" TargetMode="External"/><Relationship Id="rId2" Type="http://schemas.openxmlformats.org/officeDocument/2006/relationships/hyperlink" Target="http://en.wikipedia.org/wiki/Computer_program" TargetMode="External"/><Relationship Id="rId1" Type="http://schemas.openxmlformats.org/officeDocument/2006/relationships/slideLayout" Target="../slideLayouts/slideLayout2.xml"/><Relationship Id="rId6" Type="http://schemas.openxmlformats.org/officeDocument/2006/relationships/hyperlink" Target="http://en.wikipedia.org/wiki/Multiprogramming" TargetMode="External"/><Relationship Id="rId5" Type="http://schemas.openxmlformats.org/officeDocument/2006/relationships/hyperlink" Target="http://en.wikipedia.org/wiki/Concurrent_computing" TargetMode="External"/><Relationship Id="rId4" Type="http://schemas.openxmlformats.org/officeDocument/2006/relationships/hyperlink" Target="http://en.wikipedia.org/wiki/Central_processing_unit"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en.wikipedia.org/wiki/Parallel_computing" TargetMode="External"/><Relationship Id="rId3" Type="http://schemas.openxmlformats.org/officeDocument/2006/relationships/hyperlink" Target="http://en.wikipedia.org/wiki/Interrupt" TargetMode="External"/><Relationship Id="rId7" Type="http://schemas.openxmlformats.org/officeDocument/2006/relationships/hyperlink" Target="http://en.wikipedia.org/wiki/Client%E2%80%93server" TargetMode="External"/><Relationship Id="rId2" Type="http://schemas.openxmlformats.org/officeDocument/2006/relationships/hyperlink" Target="http://en.wikipedia.org/wiki/System_call" TargetMode="External"/><Relationship Id="rId1" Type="http://schemas.openxmlformats.org/officeDocument/2006/relationships/slideLayout" Target="../slideLayouts/slideLayout2.xml"/><Relationship Id="rId6" Type="http://schemas.openxmlformats.org/officeDocument/2006/relationships/hyperlink" Target="http://en.wikipedia.org/wiki/Thread_(computer_science)" TargetMode="External"/><Relationship Id="rId5" Type="http://schemas.openxmlformats.org/officeDocument/2006/relationships/hyperlink" Target="http://en.wikipedia.org/wiki/Context_switch" TargetMode="External"/><Relationship Id="rId4" Type="http://schemas.openxmlformats.org/officeDocument/2006/relationships/hyperlink" Target="http://en.wikipedia.org/wiki/Preemption_(comput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Close_(system_call)" TargetMode="External"/><Relationship Id="rId13" Type="http://schemas.openxmlformats.org/officeDocument/2006/relationships/hyperlink" Target="http://en.wikipedia.org/wiki/Kill_(Unix)" TargetMode="External"/><Relationship Id="rId18" Type="http://schemas.openxmlformats.org/officeDocument/2006/relationships/hyperlink" Target="http://en.wikipedia.org/wiki/Plan_9_from_Bell_Labs" TargetMode="External"/><Relationship Id="rId3" Type="http://schemas.openxmlformats.org/officeDocument/2006/relationships/hyperlink" Target="http://en.wikipedia.org/wiki/Unix-like" TargetMode="External"/><Relationship Id="rId7" Type="http://schemas.openxmlformats.org/officeDocument/2006/relationships/hyperlink" Target="http://en.wikipedia.org/wiki/Write_(system_call)" TargetMode="External"/><Relationship Id="rId12" Type="http://schemas.openxmlformats.org/officeDocument/2006/relationships/hyperlink" Target="http://en.wikipedia.org/wiki/Exit_(operating_system)" TargetMode="External"/><Relationship Id="rId17" Type="http://schemas.openxmlformats.org/officeDocument/2006/relationships/hyperlink" Target="http://en.wikipedia.org/wiki/FreeBSD" TargetMode="External"/><Relationship Id="rId2" Type="http://schemas.openxmlformats.org/officeDocument/2006/relationships/hyperlink" Target="http://en.wikipedia.org/wiki/Unix" TargetMode="External"/><Relationship Id="rId16" Type="http://schemas.openxmlformats.org/officeDocument/2006/relationships/hyperlink" Target="http://en.wikipedia.org/wiki/NetBSD" TargetMode="External"/><Relationship Id="rId1" Type="http://schemas.openxmlformats.org/officeDocument/2006/relationships/slideLayout" Target="../slideLayouts/slideLayout2.xml"/><Relationship Id="rId6" Type="http://schemas.openxmlformats.org/officeDocument/2006/relationships/hyperlink" Target="http://en.wikipedia.org/wiki/Read_(system_call)" TargetMode="External"/><Relationship Id="rId11" Type="http://schemas.openxmlformats.org/officeDocument/2006/relationships/hyperlink" Target="http://en.wikipedia.org/wiki/Fork_(operating_system)" TargetMode="External"/><Relationship Id="rId5" Type="http://schemas.openxmlformats.org/officeDocument/2006/relationships/hyperlink" Target="http://en.wikipedia.org/wiki/Open_(system_call)" TargetMode="External"/><Relationship Id="rId15" Type="http://schemas.openxmlformats.org/officeDocument/2006/relationships/hyperlink" Target="http://en.wikipedia.org/wiki/OpenBSD" TargetMode="External"/><Relationship Id="rId10" Type="http://schemas.openxmlformats.org/officeDocument/2006/relationships/hyperlink" Target="http://en.wikipedia.org/wiki/Exec_(operating_system)" TargetMode="External"/><Relationship Id="rId4" Type="http://schemas.openxmlformats.org/officeDocument/2006/relationships/hyperlink" Target="http://en.wikipedia.org/wiki/POSIX" TargetMode="External"/><Relationship Id="rId9" Type="http://schemas.openxmlformats.org/officeDocument/2006/relationships/hyperlink" Target="http://en.wikipedia.org/wiki/Wait_(system_call)" TargetMode="External"/><Relationship Id="rId14" Type="http://schemas.openxmlformats.org/officeDocument/2006/relationships/hyperlink" Target="http://en.wikipedia.org/wiki/Linux_kernel"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I/O" TargetMode="External"/><Relationship Id="rId2" Type="http://schemas.openxmlformats.org/officeDocument/2006/relationships/hyperlink" Target="http://en.wikipedia.org/wiki/CPU" TargetMode="External"/><Relationship Id="rId1" Type="http://schemas.openxmlformats.org/officeDocument/2006/relationships/slideLayout" Target="../slideLayouts/slideLayout2.xml"/><Relationship Id="rId6" Type="http://schemas.openxmlformats.org/officeDocument/2006/relationships/hyperlink" Target="http://en.wikipedia.org/wiki/Computer_scientists" TargetMode="External"/><Relationship Id="rId5" Type="http://schemas.openxmlformats.org/officeDocument/2006/relationships/hyperlink" Target="http://en.wikipedia.org/wiki/Computers" TargetMode="External"/><Relationship Id="rId4" Type="http://schemas.openxmlformats.org/officeDocument/2006/relationships/hyperlink" Target="http://en.wikipedia.org/wiki/Multiprogramm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UNIX" TargetMode="External"/><Relationship Id="rId2" Type="http://schemas.openxmlformats.org/officeDocument/2006/relationships/hyperlink" Target="http://en.wikipedia.org/wiki/Linux"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en.wikipedia.org/wiki/Microsoft_Window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Process_(computing)" TargetMode="External"/><Relationship Id="rId2" Type="http://schemas.openxmlformats.org/officeDocument/2006/relationships/hyperlink" Target="http://en.wikipedia.org/wiki/Operating_system" TargetMode="External"/><Relationship Id="rId1" Type="http://schemas.openxmlformats.org/officeDocument/2006/relationships/slideLayout" Target="../slideLayouts/slideLayout2.xml"/><Relationship Id="rId4" Type="http://schemas.openxmlformats.org/officeDocument/2006/relationships/hyperlink" Target="http://en.wikipedia.org/wiki/Main_memor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I/O" TargetMode="External"/><Relationship Id="rId2" Type="http://schemas.openxmlformats.org/officeDocument/2006/relationships/hyperlink" Target="http://en.wikipedia.org/wiki/Central_processing_uni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en.wikipedia.org/wiki/Scheduling_(comput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Process_control_block" TargetMode="External"/><Relationship Id="rId2" Type="http://schemas.openxmlformats.org/officeDocument/2006/relationships/hyperlink" Target="http://en.wikipedia.org/wiki/Process_(computing)" TargetMode="External"/><Relationship Id="rId1" Type="http://schemas.openxmlformats.org/officeDocument/2006/relationships/slideLayout" Target="../slideLayouts/slideLayout2.xml"/><Relationship Id="rId4" Type="http://schemas.openxmlformats.org/officeDocument/2006/relationships/hyperlink" Target="http://en.wikipedia.org/wiki/Linux"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en.wikipedia.org/wiki/Application_software" TargetMode="External"/><Relationship Id="rId3" Type="http://schemas.openxmlformats.org/officeDocument/2006/relationships/hyperlink" Target="http://en.wikipedia.org/wiki/Kernel_mode" TargetMode="External"/><Relationship Id="rId7" Type="http://schemas.openxmlformats.org/officeDocument/2006/relationships/hyperlink" Target="http://en.wikipedia.org/wiki/I/O" TargetMode="External"/><Relationship Id="rId2" Type="http://schemas.openxmlformats.org/officeDocument/2006/relationships/hyperlink" Target="http://en.wikipedia.org/wiki/Processors" TargetMode="External"/><Relationship Id="rId1" Type="http://schemas.openxmlformats.org/officeDocument/2006/relationships/slideLayout" Target="../slideLayouts/slideLayout2.xml"/><Relationship Id="rId6" Type="http://schemas.openxmlformats.org/officeDocument/2006/relationships/hyperlink" Target="http://en.wikipedia.org/wiki/Ring_0" TargetMode="External"/><Relationship Id="rId5" Type="http://schemas.openxmlformats.org/officeDocument/2006/relationships/hyperlink" Target="http://en.wikipedia.org/wiki/Supervisor_mode" TargetMode="External"/><Relationship Id="rId4" Type="http://schemas.openxmlformats.org/officeDocument/2006/relationships/hyperlink" Target="http://en.wikipedia.org/wiki/User_mod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Computer_storage" TargetMode="External"/><Relationship Id="rId7" Type="http://schemas.openxmlformats.org/officeDocument/2006/relationships/hyperlink" Target="http://en.wikipedia.org/wiki/Context_switch" TargetMode="External"/><Relationship Id="rId2" Type="http://schemas.openxmlformats.org/officeDocument/2006/relationships/hyperlink" Target="http://en.wikipedia.org/wiki/State_(computer_science)" TargetMode="External"/><Relationship Id="rId1" Type="http://schemas.openxmlformats.org/officeDocument/2006/relationships/slideLayout" Target="../slideLayouts/slideLayout2.xml"/><Relationship Id="rId6" Type="http://schemas.openxmlformats.org/officeDocument/2006/relationships/hyperlink" Target="http://en.wikipedia.org/wiki/Inter-process_communication" TargetMode="External"/><Relationship Id="rId5" Type="http://schemas.openxmlformats.org/officeDocument/2006/relationships/hyperlink" Target="http://en.wikipedia.org/wiki/Address_space" TargetMode="External"/><Relationship Id="rId4" Type="http://schemas.openxmlformats.org/officeDocument/2006/relationships/hyperlink" Target="http://en.wikipedia.org/wiki/Resource_(computer_science)"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OS/2" TargetMode="External"/><Relationship Id="rId2" Type="http://schemas.openxmlformats.org/officeDocument/2006/relationships/hyperlink" Target="http://en.wikipedia.org/wiki/Windows_NT" TargetMode="External"/><Relationship Id="rId1" Type="http://schemas.openxmlformats.org/officeDocument/2006/relationships/slideLayout" Target="../slideLayouts/slideLayout2.xml"/><Relationship Id="rId4" Type="http://schemas.openxmlformats.org/officeDocument/2006/relationships/hyperlink" Target="http://en.wikipedia.org/wiki/Address_space"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Multiprocessing" TargetMode="External"/><Relationship Id="rId2" Type="http://schemas.openxmlformats.org/officeDocument/2006/relationships/hyperlink" Target="http://en.wikipedia.org/wiki/Parallel_computi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en.wikipedia.org/wiki/Execution_(computers)" TargetMode="External"/><Relationship Id="rId3" Type="http://schemas.openxmlformats.org/officeDocument/2006/relationships/hyperlink" Target="http://en.wikipedia.org/wiki/Unix_signals" TargetMode="External"/><Relationship Id="rId7" Type="http://schemas.openxmlformats.org/officeDocument/2006/relationships/hyperlink" Target="http://en.wikipedia.org/wiki/Concurrency_(computer_science)" TargetMode="External"/><Relationship Id="rId2" Type="http://schemas.openxmlformats.org/officeDocument/2006/relationships/hyperlink" Target="http://en.wikipedia.org/wiki/Non-blocking_I/O" TargetMode="External"/><Relationship Id="rId1" Type="http://schemas.openxmlformats.org/officeDocument/2006/relationships/slideLayout" Target="../slideLayouts/slideLayout2.xml"/><Relationship Id="rId6" Type="http://schemas.openxmlformats.org/officeDocument/2006/relationships/hyperlink" Target="http://en.wikipedia.org/wiki/Computer_cluster" TargetMode="External"/><Relationship Id="rId5" Type="http://schemas.openxmlformats.org/officeDocument/2006/relationships/hyperlink" Target="http://en.wikipedia.org/wiki/Central_processing_unit" TargetMode="External"/><Relationship Id="rId4" Type="http://schemas.openxmlformats.org/officeDocument/2006/relationships/hyperlink" Target="http://en.wikipedia.org/wiki/Computer_system"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en.wikipedia.org/wiki/Apache_HTTP_server"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en.wikipedia.org/wiki/CUDA" TargetMode="External"/><Relationship Id="rId2" Type="http://schemas.openxmlformats.org/officeDocument/2006/relationships/hyperlink" Target="http://en.wikipedia.org/wiki/Inter-process_communication" TargetMode="External"/><Relationship Id="rId1" Type="http://schemas.openxmlformats.org/officeDocument/2006/relationships/slideLayout" Target="../slideLayouts/slideLayout2.xml"/><Relationship Id="rId4" Type="http://schemas.openxmlformats.org/officeDocument/2006/relationships/hyperlink" Target="http://en.wikipedia.org/wiki/OpenCL"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Race_condition" TargetMode="External"/><Relationship Id="rId7" Type="http://schemas.openxmlformats.org/officeDocument/2006/relationships/hyperlink" Target="http://en.wikipedia.org/wiki/Deadlock" TargetMode="External"/><Relationship Id="rId2" Type="http://schemas.openxmlformats.org/officeDocument/2006/relationships/hyperlink" Target="http://en.wikipedia.org/wiki/Programmer" TargetMode="External"/><Relationship Id="rId1" Type="http://schemas.openxmlformats.org/officeDocument/2006/relationships/slideLayout" Target="../slideLayouts/slideLayout2.xml"/><Relationship Id="rId6" Type="http://schemas.openxmlformats.org/officeDocument/2006/relationships/hyperlink" Target="http://en.wikipedia.org/wiki/Semaphore_(programming)" TargetMode="External"/><Relationship Id="rId5" Type="http://schemas.openxmlformats.org/officeDocument/2006/relationships/hyperlink" Target="http://en.wikipedia.org/wiki/Mutual_exclusion" TargetMode="External"/><Relationship Id="rId4" Type="http://schemas.openxmlformats.org/officeDocument/2006/relationships/hyperlink" Target="http://en.wikipedia.org/wiki/Rendezvous_proble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Wait_(operating_system)" TargetMode="External"/><Relationship Id="rId3" Type="http://schemas.openxmlformats.org/officeDocument/2006/relationships/hyperlink" Target="http://en.wikipedia.org/wiki/Exec_(operating_system)" TargetMode="External"/><Relationship Id="rId7" Type="http://schemas.openxmlformats.org/officeDocument/2006/relationships/hyperlink" Target="http://en.wikipedia.org/wiki/Kill_(command)" TargetMode="External"/><Relationship Id="rId2" Type="http://schemas.openxmlformats.org/officeDocument/2006/relationships/hyperlink" Target="http://en.wikipedia.org/wiki/Loader_(computing)" TargetMode="External"/><Relationship Id="rId1" Type="http://schemas.openxmlformats.org/officeDocument/2006/relationships/slideLayout" Target="../slideLayouts/slideLayout2.xml"/><Relationship Id="rId6" Type="http://schemas.openxmlformats.org/officeDocument/2006/relationships/hyperlink" Target="http://en.wikipedia.org/wiki/Native_API" TargetMode="External"/><Relationship Id="rId11" Type="http://schemas.openxmlformats.org/officeDocument/2006/relationships/hyperlink" Target="http://en.wikipedia.org/wiki/Garbage_collection_(computer_science)" TargetMode="External"/><Relationship Id="rId5" Type="http://schemas.openxmlformats.org/officeDocument/2006/relationships/hyperlink" Target="http://en.wikipedia.org/wiki/Windows_NT" TargetMode="External"/><Relationship Id="rId10" Type="http://schemas.openxmlformats.org/officeDocument/2006/relationships/hyperlink" Target="http://en.wikipedia.org/wiki/Dynamic_memory_allocation" TargetMode="External"/><Relationship Id="rId4" Type="http://schemas.openxmlformats.org/officeDocument/2006/relationships/hyperlink" Target="http://en.wikipedia.org/wiki/Fork_(operating_system)" TargetMode="External"/><Relationship Id="rId9" Type="http://schemas.openxmlformats.org/officeDocument/2006/relationships/hyperlink" Target="http://en.wikipedia.org/wiki/Signal_(comput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rgbClr val="FF0000"/>
                </a:solidFill>
              </a:rPr>
              <a:t>PROCESS MANAGEMENT</a:t>
            </a:r>
            <a:endParaRPr lang="en-US" sz="5400" b="1" dirty="0">
              <a:solidFill>
                <a:srgbClr val="FF0000"/>
              </a:solidFill>
            </a:endParaRPr>
          </a:p>
        </p:txBody>
      </p:sp>
      <p:sp>
        <p:nvSpPr>
          <p:cNvPr id="3" name="Subtitle 2"/>
          <p:cNvSpPr>
            <a:spLocks noGrp="1"/>
          </p:cNvSpPr>
          <p:nvPr>
            <p:ph type="subTitle" idx="1"/>
          </p:nvPr>
        </p:nvSpPr>
        <p:spPr/>
        <p:txBody>
          <a:bodyPr>
            <a:normAutofit/>
          </a:bodyPr>
          <a:lstStyle/>
          <a:p>
            <a:r>
              <a:rPr lang="en-US" sz="4000" b="1" dirty="0" smtClean="0">
                <a:solidFill>
                  <a:schemeClr val="tx2">
                    <a:lumMod val="60000"/>
                    <a:lumOff val="40000"/>
                  </a:schemeClr>
                </a:solidFill>
              </a:rPr>
              <a:t>Lecturer: </a:t>
            </a:r>
            <a:r>
              <a:rPr lang="en-US" sz="4000" b="1" dirty="0" err="1" smtClean="0">
                <a:solidFill>
                  <a:schemeClr val="tx2">
                    <a:lumMod val="60000"/>
                    <a:lumOff val="40000"/>
                  </a:schemeClr>
                </a:solidFill>
              </a:rPr>
              <a:t>Suman</a:t>
            </a:r>
            <a:r>
              <a:rPr lang="en-US" sz="4000" b="1" dirty="0" smtClean="0">
                <a:solidFill>
                  <a:schemeClr val="tx2">
                    <a:lumMod val="60000"/>
                    <a:lumOff val="40000"/>
                  </a:schemeClr>
                </a:solidFill>
              </a:rPr>
              <a:t> </a:t>
            </a:r>
            <a:r>
              <a:rPr lang="en-US" sz="4000" b="1" dirty="0" err="1" smtClean="0">
                <a:solidFill>
                  <a:schemeClr val="tx2">
                    <a:lumMod val="60000"/>
                    <a:lumOff val="40000"/>
                  </a:schemeClr>
                </a:solidFill>
              </a:rPr>
              <a:t>Thapaliya</a:t>
            </a:r>
            <a:endParaRPr lang="en-US" sz="4000" b="1" dirty="0">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381000"/>
            <a:ext cx="8435232" cy="5562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381000" y="457200"/>
            <a:ext cx="8346558" cy="5638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228600" y="457200"/>
            <a:ext cx="8751518" cy="5867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228600" y="304800"/>
            <a:ext cx="8666389" cy="5867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381000" y="381000"/>
            <a:ext cx="8468766" cy="5410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228600" y="533400"/>
            <a:ext cx="8649700" cy="5638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t>Introduction to Process</a:t>
            </a:r>
            <a:endParaRPr lang="en-US" dirty="0"/>
          </a:p>
        </p:txBody>
      </p:sp>
      <p:sp>
        <p:nvSpPr>
          <p:cNvPr id="3" name="Content Placeholder 2"/>
          <p:cNvSpPr>
            <a:spLocks noGrp="1"/>
          </p:cNvSpPr>
          <p:nvPr>
            <p:ph idx="1"/>
          </p:nvPr>
        </p:nvSpPr>
        <p:spPr>
          <a:xfrm>
            <a:off x="457200" y="914400"/>
            <a:ext cx="8229600" cy="5638800"/>
          </a:xfrm>
        </p:spPr>
        <p:txBody>
          <a:bodyPr>
            <a:normAutofit lnSpcReduction="10000"/>
          </a:bodyPr>
          <a:lstStyle/>
          <a:p>
            <a:pPr algn="just"/>
            <a:r>
              <a:rPr lang="en-US" b="1" dirty="0" smtClean="0"/>
              <a:t>Process management</a:t>
            </a:r>
            <a:r>
              <a:rPr lang="en-US" dirty="0" smtClean="0"/>
              <a:t> is an integral part of any modern-day </a:t>
            </a:r>
            <a:r>
              <a:rPr lang="en-US" dirty="0" smtClean="0">
                <a:hlinkClick r:id="rId2" tooltip="Operating system"/>
              </a:rPr>
              <a:t>operating system</a:t>
            </a:r>
            <a:r>
              <a:rPr lang="en-US" dirty="0" smtClean="0"/>
              <a:t> (OS). The OS must allocate resources to </a:t>
            </a:r>
            <a:r>
              <a:rPr lang="en-US" dirty="0" smtClean="0">
                <a:hlinkClick r:id="rId3" tooltip="Process (computing)"/>
              </a:rPr>
              <a:t>processes</a:t>
            </a:r>
            <a:r>
              <a:rPr lang="en-US" dirty="0" smtClean="0"/>
              <a:t>, enable processes to share and exchange information, protect the resources of each process from other processes and enable synchronization among processes. To meet these requirements, the OS must maintain a </a:t>
            </a:r>
            <a:r>
              <a:rPr lang="en-US" dirty="0" smtClean="0">
                <a:hlinkClick r:id="rId4" tooltip="Data structure"/>
              </a:rPr>
              <a:t>data structure</a:t>
            </a:r>
            <a:r>
              <a:rPr lang="en-US" dirty="0" smtClean="0"/>
              <a:t> for each process, which describes the state and resource ownership of that process, and which enables the OS to exert control over each process.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solidFill>
                  <a:srgbClr val="FF0000"/>
                </a:solidFill>
              </a:rPr>
              <a:t>Process Creation</a:t>
            </a:r>
            <a:endParaRPr lang="en-US" dirty="0">
              <a:solidFill>
                <a:srgbClr val="FF0000"/>
              </a:solidFill>
            </a:endParaRPr>
          </a:p>
        </p:txBody>
      </p:sp>
      <p:sp>
        <p:nvSpPr>
          <p:cNvPr id="3" name="Content Placeholder 2"/>
          <p:cNvSpPr>
            <a:spLocks noGrp="1"/>
          </p:cNvSpPr>
          <p:nvPr>
            <p:ph idx="1"/>
          </p:nvPr>
        </p:nvSpPr>
        <p:spPr>
          <a:xfrm>
            <a:off x="457200" y="838200"/>
            <a:ext cx="8229600" cy="5715000"/>
          </a:xfrm>
        </p:spPr>
        <p:txBody>
          <a:bodyPr>
            <a:normAutofit fontScale="85000" lnSpcReduction="20000"/>
          </a:bodyPr>
          <a:lstStyle/>
          <a:p>
            <a:pPr algn="just"/>
            <a:r>
              <a:rPr lang="en-US" dirty="0" smtClean="0"/>
              <a:t>Operating systems need some ways to create processes. In a very simple system designed for running only a single application (e.g., the controller in a microwave oven), it may be possible to have all the processes that will ever be needed be present when the system comes up. In general-purpose systems, however, some way is needed to create and terminate processes as needed during operation.</a:t>
            </a:r>
            <a:br>
              <a:rPr lang="en-US" dirty="0" smtClean="0"/>
            </a:br>
            <a:r>
              <a:rPr lang="en-US" dirty="0" smtClean="0"/>
              <a:t>There are four principal events that cause a process to be created:</a:t>
            </a:r>
          </a:p>
          <a:p>
            <a:pPr algn="just"/>
            <a:r>
              <a:rPr lang="en-US" dirty="0" smtClean="0"/>
              <a:t>System initialization.</a:t>
            </a:r>
          </a:p>
          <a:p>
            <a:pPr algn="just"/>
            <a:r>
              <a:rPr lang="en-US" dirty="0" smtClean="0"/>
              <a:t>Execution of process creation system call by a running process.</a:t>
            </a:r>
          </a:p>
          <a:p>
            <a:pPr algn="just"/>
            <a:r>
              <a:rPr lang="en-US" dirty="0" smtClean="0"/>
              <a:t>A user request to create a new process.</a:t>
            </a:r>
          </a:p>
          <a:p>
            <a:pPr algn="just"/>
            <a:r>
              <a:rPr lang="en-US" dirty="0" smtClean="0"/>
              <a:t>Initiation of a batch job.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77500" lnSpcReduction="20000"/>
          </a:bodyPr>
          <a:lstStyle/>
          <a:p>
            <a:pPr algn="just"/>
            <a:r>
              <a:rPr lang="en-US" dirty="0" smtClean="0"/>
              <a:t>When an operating system is booted, typically several processes are created. Some of these are foreground processes, that interacts with a (human) user and perform work for them. Other are background processes, which are not associated with particular users, but instead have some specific function. For example, one background process may be designed to accept incoming e-mails, sleeping most of the day but suddenly springing to life when an incoming e-mail arrives. Another background process may be designed to accept an incoming request for web pages hosted on the machine, waking up when a request arrives to service that request.</a:t>
            </a:r>
          </a:p>
          <a:p>
            <a:pPr algn="just"/>
            <a:r>
              <a:rPr lang="en-US" dirty="0" smtClean="0"/>
              <a:t>Process creation in UNIX and Linux are done through fork() or clone() system calls. There are several steps involved in process creation. The first step is the validation of whether the </a:t>
            </a:r>
            <a:r>
              <a:rPr lang="en-US" dirty="0" smtClean="0">
                <a:hlinkClick r:id="rId2" tooltip="Parent process"/>
              </a:rPr>
              <a:t>parent process</a:t>
            </a:r>
            <a:r>
              <a:rPr lang="en-US" dirty="0" smtClean="0"/>
              <a:t> has sufficient authorization to create a process. Upon successful validation, the parent process is copied almost entirely, with changes only to the unique process id, parent process, and user-space. Each new process gets its own user space</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Process Termination</a:t>
            </a:r>
            <a:endParaRPr lang="en-US" dirty="0"/>
          </a:p>
        </p:txBody>
      </p:sp>
      <p:sp>
        <p:nvSpPr>
          <p:cNvPr id="3" name="Content Placeholder 2"/>
          <p:cNvSpPr>
            <a:spLocks noGrp="1"/>
          </p:cNvSpPr>
          <p:nvPr>
            <p:ph idx="1"/>
          </p:nvPr>
        </p:nvSpPr>
        <p:spPr>
          <a:xfrm>
            <a:off x="457200" y="762000"/>
            <a:ext cx="8229600" cy="5791200"/>
          </a:xfrm>
        </p:spPr>
        <p:txBody>
          <a:bodyPr>
            <a:normAutofit fontScale="92500" lnSpcReduction="20000"/>
          </a:bodyPr>
          <a:lstStyle/>
          <a:p>
            <a:pPr algn="just">
              <a:buNone/>
            </a:pPr>
            <a:r>
              <a:rPr lang="en-US" dirty="0" smtClean="0"/>
              <a:t>	Again from the outside there appear to be several termination mechanism. </a:t>
            </a:r>
          </a:p>
          <a:p>
            <a:pPr algn="just"/>
            <a:r>
              <a:rPr lang="en-US" dirty="0" smtClean="0"/>
              <a:t>Normal exit (voluntary). </a:t>
            </a:r>
          </a:p>
          <a:p>
            <a:pPr algn="just"/>
            <a:r>
              <a:rPr lang="en-US" dirty="0" smtClean="0"/>
              <a:t>Error exit (voluntary). </a:t>
            </a:r>
          </a:p>
          <a:p>
            <a:pPr algn="just"/>
            <a:r>
              <a:rPr lang="en-US" dirty="0" smtClean="0"/>
              <a:t>Fatal error (involuntary). </a:t>
            </a:r>
          </a:p>
          <a:p>
            <a:pPr algn="just"/>
            <a:r>
              <a:rPr lang="en-US" dirty="0" smtClean="0"/>
              <a:t>Killed by another process (involuntary). </a:t>
            </a:r>
          </a:p>
          <a:p>
            <a:pPr algn="just">
              <a:buNone/>
            </a:pPr>
            <a:r>
              <a:rPr lang="en-US" dirty="0" smtClean="0"/>
              <a:t>	And again, internally the situation is simpler. In Unix terminology, there are two system calls </a:t>
            </a:r>
            <a:r>
              <a:rPr lang="en-US" i="1" dirty="0" smtClean="0">
                <a:solidFill>
                  <a:srgbClr val="FF0000"/>
                </a:solidFill>
              </a:rPr>
              <a:t>kill</a:t>
            </a:r>
            <a:r>
              <a:rPr lang="en-US" dirty="0" smtClean="0"/>
              <a:t> and </a:t>
            </a:r>
            <a:r>
              <a:rPr lang="en-US" i="1" dirty="0" smtClean="0">
                <a:solidFill>
                  <a:srgbClr val="FF0000"/>
                </a:solidFill>
              </a:rPr>
              <a:t>exit</a:t>
            </a:r>
            <a:r>
              <a:rPr lang="en-US" dirty="0" smtClean="0"/>
              <a:t> that are used. Kill (poorly named in my view) sends a signal to another process. If this signal is not caught (via the </a:t>
            </a:r>
            <a:r>
              <a:rPr lang="en-US" b="1" dirty="0" smtClean="0"/>
              <a:t>signal</a:t>
            </a:r>
            <a:r>
              <a:rPr lang="en-US" dirty="0" smtClean="0"/>
              <a:t> system call) the process is terminated. There is also an ``uncatchable'' signal. Exit is used for self termination and can indicate success or failure. </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Before we start</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pPr algn="just"/>
            <a:r>
              <a:rPr lang="en-US" dirty="0" smtClean="0"/>
              <a:t>Clear meaning of System Call: </a:t>
            </a:r>
          </a:p>
          <a:p>
            <a:pPr algn="just">
              <a:buNone/>
            </a:pPr>
            <a:r>
              <a:rPr lang="en-US" dirty="0" smtClean="0"/>
              <a:t>	In computing, a </a:t>
            </a:r>
            <a:r>
              <a:rPr lang="en-US" b="1" dirty="0" smtClean="0"/>
              <a:t>system call</a:t>
            </a:r>
            <a:r>
              <a:rPr lang="en-US" dirty="0" smtClean="0"/>
              <a:t> is how a program requests a service from an </a:t>
            </a:r>
            <a:r>
              <a:rPr lang="en-US" b="1" dirty="0" smtClean="0"/>
              <a:t>operating system's</a:t>
            </a:r>
            <a:r>
              <a:rPr lang="en-US" dirty="0" smtClean="0"/>
              <a:t> kernel, that it does not normally have permission to run. </a:t>
            </a:r>
            <a:r>
              <a:rPr lang="en-US" b="1" dirty="0" smtClean="0"/>
              <a:t>System calls</a:t>
            </a:r>
            <a:r>
              <a:rPr lang="en-US" dirty="0" smtClean="0"/>
              <a:t> provide the interface between a process and the </a:t>
            </a:r>
            <a:r>
              <a:rPr lang="en-US" b="1" dirty="0" smtClean="0"/>
              <a:t>operating system</a:t>
            </a:r>
            <a:r>
              <a:rPr lang="en-US" dirty="0" smtClean="0"/>
              <a:t>.</a:t>
            </a:r>
          </a:p>
          <a:p>
            <a:pPr algn="just">
              <a:buNone/>
            </a:pPr>
            <a:r>
              <a:rPr lang="en-US" dirty="0" smtClean="0"/>
              <a:t>	This may include hardware-related services (for example, accessing a </a:t>
            </a:r>
            <a:r>
              <a:rPr lang="en-US" dirty="0" smtClean="0">
                <a:hlinkClick r:id="rId2" tooltip="Hard disk drive"/>
              </a:rPr>
              <a:t>hard disk drive</a:t>
            </a:r>
            <a:r>
              <a:rPr lang="en-US" dirty="0" smtClean="0"/>
              <a:t>), creation and execution of new </a:t>
            </a:r>
            <a:r>
              <a:rPr lang="en-US" dirty="0" smtClean="0">
                <a:hlinkClick r:id="rId3" tooltip="Process (computing)"/>
              </a:rPr>
              <a:t>processes</a:t>
            </a:r>
            <a:r>
              <a:rPr lang="en-US" dirty="0" smtClean="0"/>
              <a:t>, and communication with integral kernel services such as </a:t>
            </a:r>
            <a:r>
              <a:rPr lang="en-US" dirty="0" smtClean="0">
                <a:hlinkClick r:id="rId4" tooltip="Process scheduling"/>
              </a:rPr>
              <a:t>process scheduling</a:t>
            </a:r>
            <a:r>
              <a:rPr lang="en-US" dirty="0" smtClean="0"/>
              <a:t>. System calls provide an essential interface between a process and the operating system.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Process Termination</a:t>
            </a:r>
            <a:endParaRPr lang="en-US" dirty="0"/>
          </a:p>
        </p:txBody>
      </p:sp>
      <p:sp>
        <p:nvSpPr>
          <p:cNvPr id="3" name="Content Placeholder 2"/>
          <p:cNvSpPr>
            <a:spLocks noGrp="1"/>
          </p:cNvSpPr>
          <p:nvPr>
            <p:ph idx="1"/>
          </p:nvPr>
        </p:nvSpPr>
        <p:spPr>
          <a:xfrm>
            <a:off x="457200" y="762000"/>
            <a:ext cx="8229600" cy="6096000"/>
          </a:xfrm>
        </p:spPr>
        <p:txBody>
          <a:bodyPr>
            <a:normAutofit fontScale="55000" lnSpcReduction="20000"/>
          </a:bodyPr>
          <a:lstStyle/>
          <a:p>
            <a:pPr>
              <a:buNone/>
            </a:pPr>
            <a:r>
              <a:rPr lang="en-US" dirty="0" smtClean="0"/>
              <a:t>	There are many reasons for process termination:</a:t>
            </a:r>
          </a:p>
          <a:p>
            <a:r>
              <a:rPr lang="en-US" dirty="0" smtClean="0"/>
              <a:t>Batch job issues halt instruction</a:t>
            </a:r>
          </a:p>
          <a:p>
            <a:r>
              <a:rPr lang="en-US" dirty="0" smtClean="0"/>
              <a:t>User logs off</a:t>
            </a:r>
          </a:p>
          <a:p>
            <a:r>
              <a:rPr lang="en-US" dirty="0" smtClean="0">
                <a:hlinkClick r:id="rId2" tooltip="Process (computing)"/>
              </a:rPr>
              <a:t>Process</a:t>
            </a:r>
            <a:r>
              <a:rPr lang="en-US" dirty="0" smtClean="0"/>
              <a:t> executes a service request to terminate</a:t>
            </a:r>
          </a:p>
          <a:p>
            <a:r>
              <a:rPr lang="en-US" dirty="0" smtClean="0"/>
              <a:t>Error and fault conditions</a:t>
            </a:r>
          </a:p>
          <a:p>
            <a:r>
              <a:rPr lang="en-US" dirty="0" smtClean="0"/>
              <a:t>Normal completion</a:t>
            </a:r>
          </a:p>
          <a:p>
            <a:r>
              <a:rPr lang="en-US" dirty="0" smtClean="0"/>
              <a:t>Time limit exceeded</a:t>
            </a:r>
          </a:p>
          <a:p>
            <a:r>
              <a:rPr lang="en-US" dirty="0" smtClean="0"/>
              <a:t>Memory unavailable</a:t>
            </a:r>
          </a:p>
          <a:p>
            <a:r>
              <a:rPr lang="en-US" dirty="0" smtClean="0"/>
              <a:t>Bounds violation; for example: attempted access of (non-existent) 11th element of a 10-element array</a:t>
            </a:r>
          </a:p>
          <a:p>
            <a:r>
              <a:rPr lang="en-US" dirty="0" smtClean="0"/>
              <a:t>Protection error; for example: attempted write to read-only file</a:t>
            </a:r>
          </a:p>
          <a:p>
            <a:r>
              <a:rPr lang="en-US" dirty="0" smtClean="0">
                <a:hlinkClick r:id="rId3" tooltip="Arithmetic"/>
              </a:rPr>
              <a:t>Arithmetic</a:t>
            </a:r>
            <a:r>
              <a:rPr lang="en-US" dirty="0" smtClean="0"/>
              <a:t> error; for example: attempted division by zero</a:t>
            </a:r>
          </a:p>
          <a:p>
            <a:r>
              <a:rPr lang="en-US" dirty="0" smtClean="0"/>
              <a:t>Time overrun; for example: process waited longer than a specified maximum for an event</a:t>
            </a:r>
          </a:p>
          <a:p>
            <a:r>
              <a:rPr lang="en-US" dirty="0" smtClean="0">
                <a:hlinkClick r:id="rId4" tooltip="I/O"/>
              </a:rPr>
              <a:t>I/O</a:t>
            </a:r>
            <a:r>
              <a:rPr lang="en-US" dirty="0" smtClean="0"/>
              <a:t> failure</a:t>
            </a:r>
          </a:p>
          <a:p>
            <a:r>
              <a:rPr lang="en-US" dirty="0" smtClean="0"/>
              <a:t>Invalid instruction; for example: when a process tries to execute data (text)</a:t>
            </a:r>
          </a:p>
          <a:p>
            <a:r>
              <a:rPr lang="en-US" dirty="0" smtClean="0"/>
              <a:t>Privileged instruction</a:t>
            </a:r>
          </a:p>
          <a:p>
            <a:r>
              <a:rPr lang="en-US" dirty="0" smtClean="0">
                <a:hlinkClick r:id="rId5" tooltip="Data"/>
              </a:rPr>
              <a:t>Data</a:t>
            </a:r>
            <a:r>
              <a:rPr lang="en-US" dirty="0" smtClean="0"/>
              <a:t> misuse</a:t>
            </a:r>
          </a:p>
          <a:p>
            <a:r>
              <a:rPr lang="en-US" dirty="0" smtClean="0">
                <a:hlinkClick r:id="rId6" tooltip="Operating system"/>
              </a:rPr>
              <a:t>Operating system</a:t>
            </a:r>
            <a:r>
              <a:rPr lang="en-US" dirty="0" smtClean="0"/>
              <a:t> intervention; for example: to resolve a deadlock</a:t>
            </a:r>
          </a:p>
          <a:p>
            <a:r>
              <a:rPr lang="en-US" dirty="0" smtClean="0"/>
              <a:t>Parent terminates so child processes terminate (cascading termination)</a:t>
            </a:r>
          </a:p>
          <a:p>
            <a:r>
              <a:rPr lang="en-US" dirty="0" smtClean="0"/>
              <a:t>Parent request</a:t>
            </a:r>
          </a:p>
          <a:p>
            <a:r>
              <a:rPr lang="en-US" dirty="0" smtClean="0"/>
              <a:t>Fatal error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t>Process Hierarchies</a:t>
            </a:r>
            <a:endParaRPr lang="en-US" dirty="0"/>
          </a:p>
        </p:txBody>
      </p:sp>
      <p:sp>
        <p:nvSpPr>
          <p:cNvPr id="3" name="Content Placeholder 2"/>
          <p:cNvSpPr>
            <a:spLocks noGrp="1"/>
          </p:cNvSpPr>
          <p:nvPr>
            <p:ph idx="1"/>
          </p:nvPr>
        </p:nvSpPr>
        <p:spPr>
          <a:xfrm>
            <a:off x="457200" y="838200"/>
            <a:ext cx="8229600" cy="5715000"/>
          </a:xfrm>
        </p:spPr>
        <p:txBody>
          <a:bodyPr>
            <a:normAutofit fontScale="77500" lnSpcReduction="20000"/>
          </a:bodyPr>
          <a:lstStyle/>
          <a:p>
            <a:pPr algn="just"/>
            <a:r>
              <a:rPr lang="en-US" dirty="0" smtClean="0"/>
              <a:t>Modern general purpose operating systems permit a user to create and destroy processes. </a:t>
            </a:r>
          </a:p>
          <a:p>
            <a:pPr algn="just"/>
            <a:r>
              <a:rPr lang="en-US" dirty="0" smtClean="0"/>
              <a:t>In </a:t>
            </a:r>
            <a:r>
              <a:rPr lang="en-US" dirty="0" err="1" smtClean="0"/>
              <a:t>unix</a:t>
            </a:r>
            <a:r>
              <a:rPr lang="en-US" dirty="0" smtClean="0"/>
              <a:t> this is done by the </a:t>
            </a:r>
            <a:r>
              <a:rPr lang="en-US" b="1" dirty="0" smtClean="0"/>
              <a:t>fork</a:t>
            </a:r>
            <a:r>
              <a:rPr lang="en-US" dirty="0" smtClean="0"/>
              <a:t> system call, which creates a </a:t>
            </a:r>
            <a:r>
              <a:rPr lang="en-US" b="1" dirty="0" smtClean="0"/>
              <a:t>child</a:t>
            </a:r>
            <a:r>
              <a:rPr lang="en-US" dirty="0" smtClean="0"/>
              <a:t> process, and the </a:t>
            </a:r>
            <a:r>
              <a:rPr lang="en-US" b="1" dirty="0" smtClean="0"/>
              <a:t>exit</a:t>
            </a:r>
            <a:r>
              <a:rPr lang="en-US" dirty="0" smtClean="0"/>
              <a:t> system call, which terminates the current process. </a:t>
            </a:r>
          </a:p>
          <a:p>
            <a:pPr algn="just"/>
            <a:r>
              <a:rPr lang="en-US" dirty="0" smtClean="0"/>
              <a:t>After a fork both parent and child keep running (indeed they have the </a:t>
            </a:r>
            <a:r>
              <a:rPr lang="en-US" i="1" dirty="0" smtClean="0"/>
              <a:t>same</a:t>
            </a:r>
            <a:r>
              <a:rPr lang="en-US" dirty="0" smtClean="0"/>
              <a:t> program text) and each can fork off other processes. </a:t>
            </a:r>
          </a:p>
          <a:p>
            <a:pPr algn="just"/>
            <a:r>
              <a:rPr lang="en-US" dirty="0" smtClean="0"/>
              <a:t>A process tree results. The root of the tree is a special process created by the OS during startup. </a:t>
            </a:r>
          </a:p>
          <a:p>
            <a:pPr algn="just"/>
            <a:r>
              <a:rPr lang="en-US" dirty="0" smtClean="0"/>
              <a:t>A process can </a:t>
            </a:r>
            <a:r>
              <a:rPr lang="en-US" i="1" dirty="0" smtClean="0"/>
              <a:t>choose</a:t>
            </a:r>
            <a:r>
              <a:rPr lang="en-US" dirty="0" smtClean="0"/>
              <a:t> to wait for children to terminate. For example, if C issued a wait() system call it would block until G finished. </a:t>
            </a:r>
          </a:p>
          <a:p>
            <a:pPr algn="just"/>
            <a:r>
              <a:rPr lang="en-US" dirty="0" smtClean="0"/>
              <a:t>Old or primitive operating system like MS-DOS are not </a:t>
            </a:r>
            <a:r>
              <a:rPr lang="en-US" dirty="0" err="1" smtClean="0"/>
              <a:t>multiprogrammed</a:t>
            </a:r>
            <a:r>
              <a:rPr lang="en-US" dirty="0" smtClean="0"/>
              <a:t> so when one process starts another, the first process is </a:t>
            </a:r>
            <a:r>
              <a:rPr lang="en-US" i="1" dirty="0" smtClean="0"/>
              <a:t>automatically</a:t>
            </a:r>
            <a:r>
              <a:rPr lang="en-US" dirty="0" smtClean="0"/>
              <a:t> blocked and waits until the second is finished. </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33400" y="304800"/>
            <a:ext cx="8229600" cy="605229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dirty="0" smtClean="0"/>
              <a:t>Graphical Presentation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81000" y="838200"/>
            <a:ext cx="8305800" cy="5888767"/>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t>Process State and Transitions</a:t>
            </a:r>
            <a:endParaRPr lang="en-US" dirty="0"/>
          </a:p>
        </p:txBody>
      </p:sp>
      <p:sp>
        <p:nvSpPr>
          <p:cNvPr id="3" name="Content Placeholder 2"/>
          <p:cNvSpPr>
            <a:spLocks noGrp="1"/>
          </p:cNvSpPr>
          <p:nvPr>
            <p:ph idx="1"/>
          </p:nvPr>
        </p:nvSpPr>
        <p:spPr>
          <a:xfrm>
            <a:off x="457200" y="762000"/>
            <a:ext cx="8229600" cy="6096000"/>
          </a:xfrm>
        </p:spPr>
        <p:txBody>
          <a:bodyPr>
            <a:normAutofit fontScale="77500" lnSpcReduction="20000"/>
          </a:bodyPr>
          <a:lstStyle/>
          <a:p>
            <a:r>
              <a:rPr lang="en-US" dirty="0" smtClean="0"/>
              <a:t>The diagram on the right contains much information. </a:t>
            </a:r>
          </a:p>
          <a:p>
            <a:r>
              <a:rPr lang="en-US" dirty="0" smtClean="0"/>
              <a:t>Consider a running process P that issues an I/O request </a:t>
            </a:r>
          </a:p>
          <a:p>
            <a:pPr lvl="1"/>
            <a:r>
              <a:rPr lang="en-US" dirty="0" smtClean="0"/>
              <a:t>The process blocks </a:t>
            </a:r>
          </a:p>
          <a:p>
            <a:pPr lvl="1"/>
            <a:r>
              <a:rPr lang="en-US" dirty="0" smtClean="0"/>
              <a:t>At some later point, a disk interrupt occurs and the driver detects that P's request is satisfied. </a:t>
            </a:r>
          </a:p>
          <a:p>
            <a:pPr lvl="1"/>
            <a:r>
              <a:rPr lang="en-US" dirty="0" smtClean="0"/>
              <a:t>P is unblocked, i.e. is moved from blocked to ready </a:t>
            </a:r>
          </a:p>
          <a:p>
            <a:pPr lvl="1"/>
            <a:r>
              <a:rPr lang="en-US" dirty="0" smtClean="0"/>
              <a:t>At some later time the operating system looks for a ready job to run and picks P. </a:t>
            </a:r>
          </a:p>
          <a:p>
            <a:pPr>
              <a:buNone/>
            </a:pPr>
            <a:endParaRPr lang="en-US" dirty="0" smtClean="0"/>
          </a:p>
          <a:p>
            <a:r>
              <a:rPr lang="en-US" dirty="0" smtClean="0"/>
              <a:t>A preemptive scheduler has the dotted line preempt;</a:t>
            </a:r>
            <a:br>
              <a:rPr lang="en-US" dirty="0" smtClean="0"/>
            </a:br>
            <a:r>
              <a:rPr lang="en-US" dirty="0" smtClean="0"/>
              <a:t>A non-preemptive scheduler doesn't.</a:t>
            </a:r>
          </a:p>
          <a:p>
            <a:r>
              <a:rPr lang="en-US" dirty="0" smtClean="0"/>
              <a:t>The number of processes changes only for two arcs: create and terminate.</a:t>
            </a:r>
          </a:p>
          <a:p>
            <a:r>
              <a:rPr lang="en-US" dirty="0" smtClean="0"/>
              <a:t>Suspend and resume are medium term scheduling </a:t>
            </a:r>
          </a:p>
          <a:p>
            <a:pPr lvl="1"/>
            <a:r>
              <a:rPr lang="en-US" dirty="0" smtClean="0"/>
              <a:t>Done on a longer time scale. </a:t>
            </a:r>
          </a:p>
          <a:p>
            <a:pPr lvl="1"/>
            <a:r>
              <a:rPr lang="en-US" dirty="0" smtClean="0"/>
              <a:t>Involves memory management as well. </a:t>
            </a:r>
          </a:p>
          <a:p>
            <a:pPr lvl="1"/>
            <a:r>
              <a:rPr lang="en-US" dirty="0" smtClean="0"/>
              <a:t>Sometimes called two level scheduling.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Implementation of Process</a:t>
            </a:r>
            <a:endParaRPr lang="en-US" dirty="0"/>
          </a:p>
        </p:txBody>
      </p:sp>
      <p:sp>
        <p:nvSpPr>
          <p:cNvPr id="3" name="Content Placeholder 2"/>
          <p:cNvSpPr>
            <a:spLocks noGrp="1"/>
          </p:cNvSpPr>
          <p:nvPr>
            <p:ph idx="1"/>
          </p:nvPr>
        </p:nvSpPr>
        <p:spPr>
          <a:xfrm>
            <a:off x="457200" y="685800"/>
            <a:ext cx="8229600" cy="5943600"/>
          </a:xfrm>
        </p:spPr>
        <p:txBody>
          <a:bodyPr>
            <a:normAutofit fontScale="55000" lnSpcReduction="20000"/>
          </a:bodyPr>
          <a:lstStyle/>
          <a:p>
            <a:r>
              <a:rPr lang="en-US" dirty="0" smtClean="0"/>
              <a:t>The OS organizes the data about each process in a table naturally called the </a:t>
            </a:r>
            <a:r>
              <a:rPr lang="en-US" b="1" dirty="0" smtClean="0"/>
              <a:t>process table</a:t>
            </a:r>
            <a:r>
              <a:rPr lang="en-US" dirty="0" smtClean="0"/>
              <a:t>. Each entry in this table is called a </a:t>
            </a:r>
            <a:r>
              <a:rPr lang="en-US" b="1" dirty="0" smtClean="0"/>
              <a:t>process table entry</a:t>
            </a:r>
            <a:r>
              <a:rPr lang="en-US" dirty="0" smtClean="0"/>
              <a:t> (</a:t>
            </a:r>
            <a:r>
              <a:rPr lang="en-US" b="1" dirty="0" smtClean="0"/>
              <a:t>PTE</a:t>
            </a:r>
            <a:r>
              <a:rPr lang="en-US" dirty="0" smtClean="0"/>
              <a:t>) or </a:t>
            </a:r>
            <a:r>
              <a:rPr lang="en-US" b="1" dirty="0" smtClean="0"/>
              <a:t>process control block</a:t>
            </a:r>
            <a:r>
              <a:rPr lang="en-US" dirty="0" smtClean="0"/>
              <a:t>. </a:t>
            </a:r>
          </a:p>
          <a:p>
            <a:r>
              <a:rPr lang="en-US" dirty="0" smtClean="0"/>
              <a:t>One entry per process. </a:t>
            </a:r>
          </a:p>
          <a:p>
            <a:r>
              <a:rPr lang="en-US" dirty="0" smtClean="0"/>
              <a:t>The central data structure for process management. </a:t>
            </a:r>
          </a:p>
          <a:p>
            <a:r>
              <a:rPr lang="en-US" dirty="0" smtClean="0"/>
              <a:t>A process state transition (e.g., moving from blocked to ready) is reflected by a change in the value of one or more fields in the PTE. </a:t>
            </a:r>
          </a:p>
          <a:p>
            <a:r>
              <a:rPr lang="en-US" dirty="0" smtClean="0"/>
              <a:t>We have converted an active entity (process) into a data structure (PTE). </a:t>
            </a:r>
            <a:r>
              <a:rPr lang="en-US" dirty="0" err="1" smtClean="0"/>
              <a:t>Finkel</a:t>
            </a:r>
            <a:r>
              <a:rPr lang="en-US" dirty="0" smtClean="0"/>
              <a:t> calls this the </a:t>
            </a:r>
            <a:r>
              <a:rPr lang="en-US" i="1" dirty="0" smtClean="0"/>
              <a:t>level principle</a:t>
            </a:r>
            <a:r>
              <a:rPr lang="en-US" dirty="0" smtClean="0"/>
              <a:t> ``an active entity becomes a data structure when looked at from a lower level''. </a:t>
            </a:r>
          </a:p>
          <a:p>
            <a:r>
              <a:rPr lang="en-US" dirty="0" smtClean="0"/>
              <a:t>The PTE contains a great deal of information about the process. For example, </a:t>
            </a:r>
          </a:p>
          <a:p>
            <a:pPr lvl="1"/>
            <a:r>
              <a:rPr lang="en-US" dirty="0" smtClean="0"/>
              <a:t>Saved value of registers when process not running </a:t>
            </a:r>
          </a:p>
          <a:p>
            <a:pPr lvl="1"/>
            <a:r>
              <a:rPr lang="en-US" dirty="0" smtClean="0"/>
              <a:t>Stack pointer </a:t>
            </a:r>
          </a:p>
          <a:p>
            <a:pPr lvl="1"/>
            <a:r>
              <a:rPr lang="en-US" dirty="0" smtClean="0"/>
              <a:t>CPU time used </a:t>
            </a:r>
          </a:p>
          <a:p>
            <a:pPr lvl="1"/>
            <a:r>
              <a:rPr lang="en-US" dirty="0" smtClean="0"/>
              <a:t>Process id (PID) </a:t>
            </a:r>
          </a:p>
          <a:p>
            <a:pPr lvl="1"/>
            <a:r>
              <a:rPr lang="en-US" dirty="0" smtClean="0"/>
              <a:t>Process id of parent (PPID) </a:t>
            </a:r>
          </a:p>
          <a:p>
            <a:pPr lvl="1"/>
            <a:r>
              <a:rPr lang="en-US" dirty="0" smtClean="0"/>
              <a:t>User id (</a:t>
            </a:r>
            <a:r>
              <a:rPr lang="en-US" dirty="0" err="1" smtClean="0"/>
              <a:t>uid</a:t>
            </a:r>
            <a:r>
              <a:rPr lang="en-US" dirty="0" smtClean="0"/>
              <a:t> and </a:t>
            </a:r>
            <a:r>
              <a:rPr lang="en-US" dirty="0" err="1" smtClean="0"/>
              <a:t>euid</a:t>
            </a:r>
            <a:r>
              <a:rPr lang="en-US" dirty="0" smtClean="0"/>
              <a:t>) </a:t>
            </a:r>
          </a:p>
          <a:p>
            <a:pPr lvl="1"/>
            <a:r>
              <a:rPr lang="en-US" dirty="0" smtClean="0"/>
              <a:t>Group id (</a:t>
            </a:r>
            <a:r>
              <a:rPr lang="en-US" dirty="0" err="1" smtClean="0"/>
              <a:t>gid</a:t>
            </a:r>
            <a:r>
              <a:rPr lang="en-US" dirty="0" smtClean="0"/>
              <a:t> and </a:t>
            </a:r>
            <a:r>
              <a:rPr lang="en-US" dirty="0" err="1" smtClean="0"/>
              <a:t>egid</a:t>
            </a:r>
            <a:r>
              <a:rPr lang="en-US" dirty="0" smtClean="0"/>
              <a:t>) </a:t>
            </a:r>
          </a:p>
          <a:p>
            <a:pPr lvl="1"/>
            <a:r>
              <a:rPr lang="en-US" dirty="0" smtClean="0"/>
              <a:t>Pointer to text segment (memory for the program text) </a:t>
            </a:r>
          </a:p>
          <a:p>
            <a:pPr lvl="1"/>
            <a:r>
              <a:rPr lang="en-US" dirty="0" smtClean="0"/>
              <a:t>Pointer to data segment </a:t>
            </a:r>
          </a:p>
          <a:p>
            <a:pPr lvl="1"/>
            <a:r>
              <a:rPr lang="en-US" dirty="0" smtClean="0"/>
              <a:t>Pointer to stack segment </a:t>
            </a:r>
          </a:p>
          <a:p>
            <a:pPr lvl="1"/>
            <a:r>
              <a:rPr lang="en-US" dirty="0" smtClean="0"/>
              <a:t>UMASK (default permissions for new files) </a:t>
            </a:r>
          </a:p>
          <a:p>
            <a:pPr lvl="1"/>
            <a:r>
              <a:rPr lang="en-US" dirty="0" smtClean="0"/>
              <a:t>Current working directory </a:t>
            </a:r>
          </a:p>
          <a:p>
            <a:pPr lvl="1"/>
            <a:r>
              <a:rPr lang="en-US" dirty="0" smtClean="0"/>
              <a:t>Many others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Differentiate</a:t>
            </a:r>
            <a:r>
              <a:rPr lang="en-US" dirty="0" smtClean="0"/>
              <a:t> </a:t>
            </a:r>
            <a:endParaRPr lang="en-US" dirty="0"/>
          </a:p>
        </p:txBody>
      </p:sp>
      <p:sp>
        <p:nvSpPr>
          <p:cNvPr id="3" name="Content Placeholder 2"/>
          <p:cNvSpPr>
            <a:spLocks noGrp="1"/>
          </p:cNvSpPr>
          <p:nvPr>
            <p:ph idx="1"/>
          </p:nvPr>
        </p:nvSpPr>
        <p:spPr>
          <a:xfrm>
            <a:off x="457200" y="914400"/>
            <a:ext cx="8229600" cy="5638800"/>
          </a:xfrm>
        </p:spPr>
        <p:txBody>
          <a:bodyPr>
            <a:normAutofit fontScale="77500" lnSpcReduction="20000"/>
          </a:bodyPr>
          <a:lstStyle/>
          <a:p>
            <a:pPr algn="just"/>
            <a:r>
              <a:rPr lang="en-US" b="1" dirty="0" smtClean="0">
                <a:solidFill>
                  <a:srgbClr val="FF0000"/>
                </a:solidFill>
              </a:rPr>
              <a:t>Multitasking:</a:t>
            </a:r>
          </a:p>
          <a:p>
            <a:pPr algn="just"/>
            <a:r>
              <a:rPr lang="en-US" dirty="0" smtClean="0"/>
              <a:t>The ability to execute more than one task at the same time</a:t>
            </a:r>
          </a:p>
          <a:p>
            <a:pPr algn="just"/>
            <a:r>
              <a:rPr lang="en-US" dirty="0" smtClean="0"/>
              <a:t>Tasks sharing a common resource (like 1 CPU)</a:t>
            </a:r>
          </a:p>
          <a:p>
            <a:pPr algn="just"/>
            <a:r>
              <a:rPr lang="en-US" dirty="0" smtClean="0"/>
              <a:t>More than one task/program/job/process can reside into the same CPU at one point of time.</a:t>
            </a:r>
          </a:p>
          <a:p>
            <a:pPr algn="just"/>
            <a:r>
              <a:rPr lang="en-US" dirty="0" smtClean="0"/>
              <a:t>This ability of the OS is called multitasking.</a:t>
            </a:r>
          </a:p>
          <a:p>
            <a:pPr algn="just"/>
            <a:endParaRPr lang="en-US" b="1" dirty="0" smtClean="0">
              <a:solidFill>
                <a:srgbClr val="FF0000"/>
              </a:solidFill>
            </a:endParaRPr>
          </a:p>
          <a:p>
            <a:pPr algn="just"/>
            <a:r>
              <a:rPr lang="en-US" b="1" dirty="0" smtClean="0">
                <a:solidFill>
                  <a:srgbClr val="FF0000"/>
                </a:solidFill>
              </a:rPr>
              <a:t>Multiprogramming:</a:t>
            </a:r>
          </a:p>
          <a:p>
            <a:pPr algn="just"/>
            <a:r>
              <a:rPr lang="en-US" dirty="0" smtClean="0"/>
              <a:t>The allocation of a computer system and its resources to more than one concurrent application, job or user</a:t>
            </a:r>
          </a:p>
          <a:p>
            <a:pPr algn="just"/>
            <a:r>
              <a:rPr lang="en-US" dirty="0" smtClean="0"/>
              <a:t>A computer running more than one program at a time (like running Excel and Firefox simultaneously)</a:t>
            </a:r>
          </a:p>
          <a:p>
            <a:pPr algn="just"/>
            <a:r>
              <a:rPr lang="en-US" dirty="0" smtClean="0"/>
              <a:t>More than one task/program/job/process can reside into the main memory at one point of time.</a:t>
            </a:r>
          </a:p>
          <a:p>
            <a:pPr algn="just"/>
            <a:r>
              <a:rPr lang="en-US" dirty="0" smtClean="0"/>
              <a:t>This ability of the OS is called multiprogramming.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10000"/>
          </a:bodyPr>
          <a:lstStyle/>
          <a:p>
            <a:pPr algn="just"/>
            <a:r>
              <a:rPr lang="en-US" dirty="0" smtClean="0">
                <a:solidFill>
                  <a:srgbClr val="FF0000"/>
                </a:solidFill>
              </a:rPr>
              <a:t>Multithreading:</a:t>
            </a:r>
          </a:p>
          <a:p>
            <a:pPr algn="just"/>
            <a:r>
              <a:rPr lang="en-US" dirty="0" smtClean="0"/>
              <a:t>Executing more than one thread parallel using a single processor</a:t>
            </a:r>
          </a:p>
          <a:p>
            <a:pPr algn="just"/>
            <a:endParaRPr lang="en-US" dirty="0" smtClean="0">
              <a:solidFill>
                <a:srgbClr val="FF0000"/>
              </a:solidFill>
            </a:endParaRPr>
          </a:p>
          <a:p>
            <a:pPr algn="just"/>
            <a:r>
              <a:rPr lang="en-US" dirty="0" smtClean="0">
                <a:solidFill>
                  <a:srgbClr val="FF0000"/>
                </a:solidFill>
              </a:rPr>
              <a:t>Multiprocessing:</a:t>
            </a:r>
          </a:p>
          <a:p>
            <a:pPr algn="just"/>
            <a:r>
              <a:rPr lang="en-US" dirty="0" smtClean="0"/>
              <a:t>Simultaneous execution of instructions by multiple processors within a single computer</a:t>
            </a:r>
          </a:p>
          <a:p>
            <a:pPr algn="just"/>
            <a:r>
              <a:rPr lang="en-US" dirty="0" smtClean="0"/>
              <a:t>A computer using more than one CPU at a time .</a:t>
            </a:r>
          </a:p>
          <a:p>
            <a:pPr algn="just"/>
            <a:r>
              <a:rPr lang="en-US" dirty="0" smtClean="0">
                <a:solidFill>
                  <a:schemeClr val="tx2"/>
                </a:solidFill>
              </a:rPr>
              <a:t>Multiprocessing is a generic term for the use of two or more central processing units (CPUs) within a single computer system</a:t>
            </a:r>
            <a:r>
              <a:rPr lang="en-US" dirty="0" smtClean="0"/>
              <a:t>. Ex: Super Computer</a:t>
            </a:r>
          </a:p>
          <a:p>
            <a:pPr algn="just">
              <a:buFontTx/>
              <a:buChar char="-"/>
            </a:pPr>
            <a:r>
              <a:rPr lang="en-US" dirty="0" smtClean="0">
                <a:solidFill>
                  <a:schemeClr val="accent2">
                    <a:lumMod val="75000"/>
                  </a:schemeClr>
                </a:solidFill>
              </a:rPr>
              <a:t>Multi programming = several programs running at a time. Like Windows..with many programs open. </a:t>
            </a:r>
          </a:p>
          <a:p>
            <a:pPr algn="just">
              <a:buFontTx/>
              <a:buChar char="-"/>
            </a:pPr>
            <a:r>
              <a:rPr lang="en-US" dirty="0" smtClean="0">
                <a:solidFill>
                  <a:schemeClr val="accent2">
                    <a:lumMod val="75000"/>
                  </a:schemeClr>
                </a:solidFill>
              </a:rPr>
              <a:t>Multi processing - using several processors for working..</a:t>
            </a:r>
            <a:r>
              <a:rPr lang="en-US" dirty="0" err="1" smtClean="0">
                <a:solidFill>
                  <a:schemeClr val="accent2">
                    <a:lumMod val="75000"/>
                  </a:schemeClr>
                </a:solidFill>
              </a:rPr>
              <a:t>eg</a:t>
            </a:r>
            <a:r>
              <a:rPr lang="en-US" dirty="0" smtClean="0">
                <a:solidFill>
                  <a:schemeClr val="accent2">
                    <a:lumMod val="75000"/>
                  </a:schemeClr>
                </a:solidFill>
              </a:rPr>
              <a:t> supercomputers </a:t>
            </a:r>
            <a:endParaRPr lang="en-US" dirty="0">
              <a:solidFill>
                <a:schemeClr val="accent2">
                  <a:lumMod val="7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t>Multiprogramming</a:t>
            </a:r>
            <a:endParaRPr lang="en-US" dirty="0"/>
          </a:p>
        </p:txBody>
      </p:sp>
      <p:sp>
        <p:nvSpPr>
          <p:cNvPr id="3" name="Content Placeholder 2"/>
          <p:cNvSpPr>
            <a:spLocks noGrp="1"/>
          </p:cNvSpPr>
          <p:nvPr>
            <p:ph idx="1"/>
          </p:nvPr>
        </p:nvSpPr>
        <p:spPr>
          <a:xfrm>
            <a:off x="457200" y="838200"/>
            <a:ext cx="8229600" cy="5791200"/>
          </a:xfrm>
        </p:spPr>
        <p:txBody>
          <a:bodyPr>
            <a:normAutofit fontScale="70000" lnSpcReduction="20000"/>
          </a:bodyPr>
          <a:lstStyle/>
          <a:p>
            <a:pPr algn="just"/>
            <a:r>
              <a:rPr lang="en-US" dirty="0" smtClean="0"/>
              <a:t>In many modern operating systems, there can be more than one instance of a </a:t>
            </a:r>
            <a:r>
              <a:rPr lang="en-US" dirty="0" smtClean="0">
                <a:hlinkClick r:id="rId2" tooltip="Computer program"/>
              </a:rPr>
              <a:t>program</a:t>
            </a:r>
            <a:r>
              <a:rPr lang="en-US" dirty="0" smtClean="0"/>
              <a:t> loaded in memory at the same time; for example, more than one user could be executing the same program, each user having separate copies of the program loaded into memory. With some programs, it is possible to have one copy loaded into memory, while several users have shared access to it so that they each can execute the same program-code. Such a program is said to be </a:t>
            </a:r>
            <a:r>
              <a:rPr lang="en-US" dirty="0" smtClean="0">
                <a:hlinkClick r:id="rId3" tooltip="Reentrant (subroutine)"/>
              </a:rPr>
              <a:t>re-entrant</a:t>
            </a:r>
            <a:r>
              <a:rPr lang="en-US" dirty="0" smtClean="0"/>
              <a:t>. The </a:t>
            </a:r>
            <a:r>
              <a:rPr lang="en-US" dirty="0" smtClean="0">
                <a:hlinkClick r:id="rId4" tooltip="Central processing unit"/>
              </a:rPr>
              <a:t>processor</a:t>
            </a:r>
            <a:r>
              <a:rPr lang="en-US" dirty="0" smtClean="0"/>
              <a:t> at any instant can only be executing one instruction from one program but several processes can be sustained over a period of time by assigning each process to the processor at intervals while the remainder become temporarily inactive. A number of processes being executed over a period of time instead of at the same time is called </a:t>
            </a:r>
            <a:r>
              <a:rPr lang="en-US" dirty="0" smtClean="0">
                <a:hlinkClick r:id="rId5" tooltip="Concurrent computing"/>
              </a:rPr>
              <a:t>concurrent execution</a:t>
            </a:r>
            <a:r>
              <a:rPr lang="en-US" dirty="0" smtClean="0"/>
              <a:t>.</a:t>
            </a:r>
          </a:p>
          <a:p>
            <a:pPr algn="just"/>
            <a:r>
              <a:rPr lang="en-US" dirty="0" smtClean="0"/>
              <a:t>A </a:t>
            </a:r>
            <a:r>
              <a:rPr lang="en-US" dirty="0" smtClean="0">
                <a:hlinkClick r:id="rId6" tooltip="Multiprogramming"/>
              </a:rPr>
              <a:t>multiprogramming</a:t>
            </a:r>
            <a:r>
              <a:rPr lang="en-US" dirty="0" smtClean="0"/>
              <a:t> or </a:t>
            </a:r>
            <a:r>
              <a:rPr lang="en-US" dirty="0" smtClean="0">
                <a:hlinkClick r:id="rId7" tooltip="Computer multitasking"/>
              </a:rPr>
              <a:t>multitasking</a:t>
            </a:r>
            <a:r>
              <a:rPr lang="en-US" dirty="0" smtClean="0"/>
              <a:t> OS is a system executing many processes concurrently. Multiprogramming requires that the processor be allocated to each process for a period of time and de-allocated at an appropriate moment. If the processor is de-allocated during the execution of a process, it must be done in such a way that it can be restarted later as easily as possible.</a:t>
            </a:r>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7500" lnSpcReduction="20000"/>
          </a:bodyPr>
          <a:lstStyle/>
          <a:p>
            <a:pPr algn="just"/>
            <a:r>
              <a:rPr lang="en-US" dirty="0" smtClean="0"/>
              <a:t>There are two possible ways for an OS to regain control of the processor during a program’s execution in order for the OS to perform de-allocation or allocation:</a:t>
            </a:r>
          </a:p>
          <a:p>
            <a:pPr algn="just"/>
            <a:r>
              <a:rPr lang="en-US" dirty="0" smtClean="0"/>
              <a:t>The process issues a </a:t>
            </a:r>
            <a:r>
              <a:rPr lang="en-US" dirty="0" smtClean="0">
                <a:hlinkClick r:id="rId2" tooltip="System call"/>
              </a:rPr>
              <a:t>system call</a:t>
            </a:r>
            <a:r>
              <a:rPr lang="en-US" dirty="0" smtClean="0"/>
              <a:t> (sometimes called a </a:t>
            </a:r>
            <a:r>
              <a:rPr lang="en-US" i="1" dirty="0" smtClean="0"/>
              <a:t>software </a:t>
            </a:r>
            <a:r>
              <a:rPr lang="en-US" i="1" dirty="0" smtClean="0">
                <a:hlinkClick r:id="rId3" tooltip="Interrupt"/>
              </a:rPr>
              <a:t>interrupt</a:t>
            </a:r>
            <a:r>
              <a:rPr lang="en-US" dirty="0" smtClean="0"/>
              <a:t>); for example, an I/O request occurs requesting to access a file on hard disk.</a:t>
            </a:r>
          </a:p>
          <a:p>
            <a:pPr algn="just"/>
            <a:r>
              <a:rPr lang="en-US" dirty="0" smtClean="0"/>
              <a:t>A hardware </a:t>
            </a:r>
            <a:r>
              <a:rPr lang="en-US" dirty="0" smtClean="0">
                <a:hlinkClick r:id="rId3" tooltip="Interrupt"/>
              </a:rPr>
              <a:t>interrupt</a:t>
            </a:r>
            <a:r>
              <a:rPr lang="en-US" dirty="0" smtClean="0"/>
              <a:t> occurs; for example, a key was pressed on the keyboard, or a timer runs out (used in </a:t>
            </a:r>
            <a:r>
              <a:rPr lang="en-US" dirty="0" smtClean="0">
                <a:hlinkClick r:id="rId4" tooltip="Preemption (computing)"/>
              </a:rPr>
              <a:t>pre-emptive multitasking</a:t>
            </a:r>
            <a:r>
              <a:rPr lang="en-US" dirty="0" smtClean="0"/>
              <a:t>).</a:t>
            </a:r>
          </a:p>
          <a:p>
            <a:pPr algn="just"/>
            <a:r>
              <a:rPr lang="en-US" dirty="0" smtClean="0"/>
              <a:t>The stopping of one process and starting (or restarting) of another process is called a </a:t>
            </a:r>
            <a:r>
              <a:rPr lang="en-US" dirty="0" smtClean="0">
                <a:hlinkClick r:id="rId5" tooltip="Context switch"/>
              </a:rPr>
              <a:t>context switch</a:t>
            </a:r>
            <a:r>
              <a:rPr lang="en-US" dirty="0" smtClean="0"/>
              <a:t> or context change. In many modern operating systems, processes can consist of many sub-processes. This introduces the concept of a </a:t>
            </a:r>
            <a:r>
              <a:rPr lang="en-US" i="1" dirty="0" smtClean="0">
                <a:hlinkClick r:id="rId6" tooltip="Thread (computer science)"/>
              </a:rPr>
              <a:t>thread</a:t>
            </a:r>
            <a:r>
              <a:rPr lang="en-US" dirty="0" smtClean="0"/>
              <a:t>. A thread may be viewed as a </a:t>
            </a:r>
            <a:r>
              <a:rPr lang="en-US" i="1" dirty="0" smtClean="0"/>
              <a:t>sub-process</a:t>
            </a:r>
            <a:r>
              <a:rPr lang="en-US" dirty="0" smtClean="0"/>
              <a:t>; that is, a separate, independent sequence of execution within the code of one process. Threads are becoming increasingly important in the design of distributed and </a:t>
            </a:r>
            <a:r>
              <a:rPr lang="en-US" dirty="0" smtClean="0">
                <a:hlinkClick r:id="rId7" tooltip="Client–server"/>
              </a:rPr>
              <a:t>client–server</a:t>
            </a:r>
            <a:r>
              <a:rPr lang="en-US" dirty="0" smtClean="0"/>
              <a:t> systems and in software run on </a:t>
            </a:r>
            <a:r>
              <a:rPr lang="en-US" dirty="0" smtClean="0">
                <a:hlinkClick r:id="rId8" tooltip="Parallel computing"/>
              </a:rPr>
              <a:t>multi-processor</a:t>
            </a:r>
            <a:r>
              <a:rPr lang="en-US" dirty="0" smtClean="0"/>
              <a:t> systems.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algn="just"/>
            <a:r>
              <a:rPr lang="en-US" dirty="0" smtClean="0"/>
              <a:t>On </a:t>
            </a:r>
            <a:r>
              <a:rPr lang="en-US" dirty="0" smtClean="0">
                <a:hlinkClick r:id="rId2" tooltip="Unix"/>
              </a:rPr>
              <a:t>Unix</a:t>
            </a:r>
            <a:r>
              <a:rPr lang="en-US" dirty="0" smtClean="0"/>
              <a:t>, </a:t>
            </a:r>
            <a:r>
              <a:rPr lang="en-US" dirty="0" smtClean="0">
                <a:hlinkClick r:id="rId3" tooltip="Unix-like"/>
              </a:rPr>
              <a:t>Unix-like</a:t>
            </a:r>
            <a:r>
              <a:rPr lang="en-US" dirty="0" smtClean="0"/>
              <a:t> and other </a:t>
            </a:r>
            <a:r>
              <a:rPr lang="en-US" dirty="0" smtClean="0">
                <a:hlinkClick r:id="rId4" tooltip="POSIX"/>
              </a:rPr>
              <a:t>POSIX</a:t>
            </a:r>
            <a:r>
              <a:rPr lang="en-US" dirty="0" smtClean="0"/>
              <a:t>-compliant operating systems, popular system calls are:</a:t>
            </a:r>
          </a:p>
          <a:p>
            <a:pPr algn="just"/>
            <a:r>
              <a:rPr lang="en-US" dirty="0" smtClean="0"/>
              <a:t> </a:t>
            </a:r>
            <a:r>
              <a:rPr lang="en-US" dirty="0" smtClean="0">
                <a:solidFill>
                  <a:srgbClr val="FF0000"/>
                </a:solidFill>
                <a:hlinkClick r:id="rId5" tooltip="Open (system call)"/>
              </a:rPr>
              <a:t>open</a:t>
            </a:r>
            <a:r>
              <a:rPr lang="en-US" dirty="0" smtClean="0">
                <a:solidFill>
                  <a:srgbClr val="FF0000"/>
                </a:solidFill>
              </a:rPr>
              <a:t>, </a:t>
            </a:r>
            <a:r>
              <a:rPr lang="en-US" dirty="0" smtClean="0">
                <a:solidFill>
                  <a:srgbClr val="FF0000"/>
                </a:solidFill>
                <a:hlinkClick r:id="rId6" tooltip="Read (system call)"/>
              </a:rPr>
              <a:t>read</a:t>
            </a:r>
            <a:r>
              <a:rPr lang="en-US" dirty="0" smtClean="0">
                <a:solidFill>
                  <a:srgbClr val="FF0000"/>
                </a:solidFill>
              </a:rPr>
              <a:t>, </a:t>
            </a:r>
            <a:r>
              <a:rPr lang="en-US" dirty="0" smtClean="0">
                <a:solidFill>
                  <a:srgbClr val="FF0000"/>
                </a:solidFill>
                <a:hlinkClick r:id="rId7" tooltip="Write (system call)"/>
              </a:rPr>
              <a:t>write</a:t>
            </a:r>
            <a:r>
              <a:rPr lang="en-US" dirty="0" smtClean="0">
                <a:solidFill>
                  <a:srgbClr val="FF0000"/>
                </a:solidFill>
              </a:rPr>
              <a:t>, </a:t>
            </a:r>
            <a:r>
              <a:rPr lang="en-US" dirty="0" smtClean="0">
                <a:solidFill>
                  <a:srgbClr val="FF0000"/>
                </a:solidFill>
                <a:hlinkClick r:id="rId8" tooltip="Close (system call)"/>
              </a:rPr>
              <a:t>close</a:t>
            </a:r>
            <a:r>
              <a:rPr lang="en-US" dirty="0" smtClean="0">
                <a:solidFill>
                  <a:srgbClr val="FF0000"/>
                </a:solidFill>
              </a:rPr>
              <a:t>, </a:t>
            </a:r>
            <a:r>
              <a:rPr lang="en-US" dirty="0" smtClean="0">
                <a:solidFill>
                  <a:srgbClr val="FF0000"/>
                </a:solidFill>
                <a:hlinkClick r:id="rId9" tooltip="Wait (system call)"/>
              </a:rPr>
              <a:t>wait</a:t>
            </a:r>
            <a:r>
              <a:rPr lang="en-US" dirty="0" smtClean="0">
                <a:solidFill>
                  <a:srgbClr val="FF0000"/>
                </a:solidFill>
              </a:rPr>
              <a:t>, </a:t>
            </a:r>
            <a:r>
              <a:rPr lang="en-US" dirty="0" err="1" smtClean="0">
                <a:solidFill>
                  <a:srgbClr val="FF0000"/>
                </a:solidFill>
                <a:hlinkClick r:id="rId10" tooltip="Exec (operating system)"/>
              </a:rPr>
              <a:t>execve</a:t>
            </a:r>
            <a:r>
              <a:rPr lang="en-US" dirty="0" smtClean="0">
                <a:solidFill>
                  <a:srgbClr val="FF0000"/>
                </a:solidFill>
              </a:rPr>
              <a:t>, </a:t>
            </a:r>
            <a:r>
              <a:rPr lang="en-US" dirty="0" smtClean="0">
                <a:solidFill>
                  <a:srgbClr val="FF0000"/>
                </a:solidFill>
                <a:hlinkClick r:id="rId11" tooltip="Fork (operating system)"/>
              </a:rPr>
              <a:t>fork</a:t>
            </a:r>
            <a:r>
              <a:rPr lang="en-US" dirty="0" smtClean="0">
                <a:solidFill>
                  <a:srgbClr val="FF0000"/>
                </a:solidFill>
              </a:rPr>
              <a:t>, </a:t>
            </a:r>
            <a:r>
              <a:rPr lang="en-US" dirty="0" smtClean="0">
                <a:solidFill>
                  <a:srgbClr val="FF0000"/>
                </a:solidFill>
                <a:hlinkClick r:id="rId12" tooltip="Exit (operating system)"/>
              </a:rPr>
              <a:t>exit</a:t>
            </a:r>
            <a:r>
              <a:rPr lang="en-US" dirty="0" smtClean="0">
                <a:solidFill>
                  <a:srgbClr val="FF0000"/>
                </a:solidFill>
              </a:rPr>
              <a:t>, and </a:t>
            </a:r>
            <a:r>
              <a:rPr lang="en-US" dirty="0" smtClean="0">
                <a:solidFill>
                  <a:srgbClr val="FF0000"/>
                </a:solidFill>
                <a:hlinkClick r:id="rId13" tooltip="Kill (Unix)"/>
              </a:rPr>
              <a:t>kill</a:t>
            </a:r>
            <a:r>
              <a:rPr lang="en-US" dirty="0" smtClean="0">
                <a:solidFill>
                  <a:srgbClr val="FF0000"/>
                </a:solidFill>
              </a:rPr>
              <a:t>. </a:t>
            </a:r>
          </a:p>
          <a:p>
            <a:pPr algn="just"/>
            <a:r>
              <a:rPr lang="en-US" dirty="0" smtClean="0"/>
              <a:t>Many of today's operating systems have hundreds of system calls. </a:t>
            </a:r>
          </a:p>
          <a:p>
            <a:pPr algn="just"/>
            <a:r>
              <a:rPr lang="en-US" dirty="0" smtClean="0"/>
              <a:t>For example, </a:t>
            </a:r>
            <a:r>
              <a:rPr lang="en-US" dirty="0" smtClean="0">
                <a:hlinkClick r:id="rId14" tooltip="Linux kernel"/>
              </a:rPr>
              <a:t>Linux</a:t>
            </a:r>
            <a:r>
              <a:rPr lang="en-US" dirty="0" smtClean="0"/>
              <a:t> and </a:t>
            </a:r>
            <a:r>
              <a:rPr lang="en-US" dirty="0" err="1" smtClean="0">
                <a:hlinkClick r:id="rId15" tooltip="OpenBSD"/>
              </a:rPr>
              <a:t>OpenBSD</a:t>
            </a:r>
            <a:r>
              <a:rPr lang="en-US" dirty="0" smtClean="0"/>
              <a:t> each have over 300 different calls, </a:t>
            </a:r>
          </a:p>
          <a:p>
            <a:pPr algn="just"/>
            <a:r>
              <a:rPr lang="en-US" dirty="0" err="1" smtClean="0">
                <a:hlinkClick r:id="rId16" tooltip="NetBSD"/>
              </a:rPr>
              <a:t>NetBSD</a:t>
            </a:r>
            <a:r>
              <a:rPr lang="en-US" dirty="0" smtClean="0"/>
              <a:t> has close to 500,</a:t>
            </a:r>
            <a:r>
              <a:rPr lang="en-US" baseline="30000" dirty="0" smtClean="0"/>
              <a:t> </a:t>
            </a:r>
          </a:p>
          <a:p>
            <a:pPr algn="just"/>
            <a:r>
              <a:rPr lang="en-US" dirty="0" smtClean="0">
                <a:hlinkClick r:id="rId17" tooltip="FreeBSD"/>
              </a:rPr>
              <a:t>FreeBSD</a:t>
            </a:r>
            <a:r>
              <a:rPr lang="en-US" dirty="0" smtClean="0"/>
              <a:t> has over 500</a:t>
            </a:r>
          </a:p>
          <a:p>
            <a:pPr algn="just"/>
            <a:r>
              <a:rPr lang="en-US" dirty="0" smtClean="0"/>
              <a:t>While </a:t>
            </a:r>
            <a:r>
              <a:rPr lang="en-US" dirty="0" smtClean="0">
                <a:hlinkClick r:id="rId18" tooltip="Plan 9 from Bell Labs"/>
              </a:rPr>
              <a:t>Plan 9</a:t>
            </a:r>
            <a:r>
              <a:rPr lang="en-US" dirty="0" smtClean="0"/>
              <a:t> has 51.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How Multiprogramming Increase efficiency</a:t>
            </a:r>
            <a:endParaRPr lang="en-US" dirty="0"/>
          </a:p>
        </p:txBody>
      </p:sp>
      <p:sp>
        <p:nvSpPr>
          <p:cNvPr id="3" name="Content Placeholder 2"/>
          <p:cNvSpPr>
            <a:spLocks noGrp="1"/>
          </p:cNvSpPr>
          <p:nvPr>
            <p:ph idx="1"/>
          </p:nvPr>
        </p:nvSpPr>
        <p:spPr>
          <a:xfrm>
            <a:off x="228600" y="1143000"/>
            <a:ext cx="8686800" cy="5486400"/>
          </a:xfrm>
        </p:spPr>
        <p:txBody>
          <a:bodyPr>
            <a:normAutofit fontScale="77500" lnSpcReduction="20000"/>
          </a:bodyPr>
          <a:lstStyle/>
          <a:p>
            <a:pPr algn="just"/>
            <a:r>
              <a:rPr lang="en-US" dirty="0" smtClean="0"/>
              <a:t>A common trait observed among processes associated with most computer programs, is that they alternate between </a:t>
            </a:r>
            <a:r>
              <a:rPr lang="en-US" dirty="0" smtClean="0">
                <a:hlinkClick r:id="rId2" tooltip="CPU"/>
              </a:rPr>
              <a:t>CPU</a:t>
            </a:r>
            <a:r>
              <a:rPr lang="en-US" dirty="0" smtClean="0"/>
              <a:t> cycles and </a:t>
            </a:r>
            <a:r>
              <a:rPr lang="en-US" dirty="0" smtClean="0">
                <a:hlinkClick r:id="rId3" tooltip="I/O"/>
              </a:rPr>
              <a:t>I/O</a:t>
            </a:r>
            <a:r>
              <a:rPr lang="en-US" dirty="0" smtClean="0"/>
              <a:t> cycles. For the portion of the time required for CPU cycles, the process is being executed; i.e. is occupying the CPU. During the time required for I/O cycles, the process is not using the processor. Instead, it is either waiting to perform </a:t>
            </a:r>
            <a:r>
              <a:rPr lang="en-US" dirty="0" err="1" smtClean="0"/>
              <a:t>Input/Output</a:t>
            </a:r>
            <a:r>
              <a:rPr lang="en-US" dirty="0" smtClean="0"/>
              <a:t>, or is actually performing </a:t>
            </a:r>
            <a:r>
              <a:rPr lang="en-US" dirty="0" err="1" smtClean="0"/>
              <a:t>Input/Output</a:t>
            </a:r>
            <a:r>
              <a:rPr lang="en-US" dirty="0" smtClean="0"/>
              <a:t>. An example of this is the reading from or writing to a file on disk. Prior to the advent of </a:t>
            </a:r>
            <a:r>
              <a:rPr lang="en-US" dirty="0" smtClean="0">
                <a:hlinkClick r:id="rId4" tooltip="Multiprogramming"/>
              </a:rPr>
              <a:t>multiprogramming</a:t>
            </a:r>
            <a:r>
              <a:rPr lang="en-US" dirty="0" smtClean="0"/>
              <a:t>, </a:t>
            </a:r>
            <a:r>
              <a:rPr lang="en-US" dirty="0" smtClean="0">
                <a:hlinkClick r:id="rId5" tooltip="Computers"/>
              </a:rPr>
              <a:t>computers</a:t>
            </a:r>
            <a:r>
              <a:rPr lang="en-US" dirty="0" smtClean="0"/>
              <a:t> operated as single-user systems. Users of such systems quickly became aware that for much of the time that a computer was allocated to a single user, the processor was idle; when the user was entering information or debugging programs for example. </a:t>
            </a:r>
            <a:r>
              <a:rPr lang="en-US" dirty="0" smtClean="0">
                <a:hlinkClick r:id="rId6" tooltip="Computer scientists"/>
              </a:rPr>
              <a:t>Computer scientists</a:t>
            </a:r>
            <a:r>
              <a:rPr lang="en-US" dirty="0" smtClean="0"/>
              <a:t> observed that overall performance of the machine could be improved by letting a different process use the processor whenever one process was waiting for input/output.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10000"/>
          </a:bodyPr>
          <a:lstStyle/>
          <a:p>
            <a:r>
              <a:rPr lang="en-US" dirty="0" smtClean="0"/>
              <a:t>In a </a:t>
            </a:r>
            <a:r>
              <a:rPr lang="en-US" i="1" dirty="0" err="1" smtClean="0"/>
              <a:t>uni</a:t>
            </a:r>
            <a:r>
              <a:rPr lang="en-US" i="1" dirty="0" smtClean="0"/>
              <a:t>-programming system</a:t>
            </a:r>
            <a:r>
              <a:rPr lang="en-US" dirty="0" smtClean="0"/>
              <a:t>, if </a:t>
            </a:r>
            <a:r>
              <a:rPr lang="en-US" i="1" dirty="0" smtClean="0"/>
              <a:t>N</a:t>
            </a:r>
            <a:r>
              <a:rPr lang="en-US" dirty="0" smtClean="0"/>
              <a:t> users were to execute programs with individual execution times of </a:t>
            </a:r>
            <a:r>
              <a:rPr lang="en-US" i="1" dirty="0" smtClean="0"/>
              <a:t>t</a:t>
            </a:r>
            <a:r>
              <a:rPr lang="en-US" baseline="-25000" dirty="0" smtClean="0"/>
              <a:t>1</a:t>
            </a:r>
            <a:r>
              <a:rPr lang="en-US" dirty="0" smtClean="0"/>
              <a:t>, </a:t>
            </a:r>
            <a:r>
              <a:rPr lang="en-US" i="1" dirty="0" smtClean="0"/>
              <a:t>t</a:t>
            </a:r>
            <a:r>
              <a:rPr lang="en-US" baseline="-25000" dirty="0" smtClean="0"/>
              <a:t>2</a:t>
            </a:r>
            <a:r>
              <a:rPr lang="en-US" dirty="0" smtClean="0"/>
              <a:t>, ..., </a:t>
            </a:r>
            <a:r>
              <a:rPr lang="en-US" i="1" dirty="0" err="1" smtClean="0"/>
              <a:t>t</a:t>
            </a:r>
            <a:r>
              <a:rPr lang="en-US" i="1" baseline="-25000" dirty="0" err="1" smtClean="0"/>
              <a:t>N</a:t>
            </a:r>
            <a:r>
              <a:rPr lang="en-US" dirty="0" smtClean="0"/>
              <a:t>, then the total time, </a:t>
            </a:r>
            <a:r>
              <a:rPr lang="en-US" i="1" dirty="0" err="1" smtClean="0"/>
              <a:t>t</a:t>
            </a:r>
            <a:r>
              <a:rPr lang="en-US" baseline="-25000" dirty="0" err="1" smtClean="0"/>
              <a:t>uni</a:t>
            </a:r>
            <a:r>
              <a:rPr lang="en-US" dirty="0" smtClean="0"/>
              <a:t>, to service the </a:t>
            </a:r>
            <a:r>
              <a:rPr lang="en-US" i="1" dirty="0" smtClean="0"/>
              <a:t>N</a:t>
            </a:r>
            <a:r>
              <a:rPr lang="en-US" dirty="0" smtClean="0"/>
              <a:t> processes (consecutively) of all </a:t>
            </a:r>
            <a:r>
              <a:rPr lang="en-US" i="1" dirty="0" smtClean="0"/>
              <a:t>N</a:t>
            </a:r>
            <a:r>
              <a:rPr lang="en-US" dirty="0" smtClean="0"/>
              <a:t> users would be:</a:t>
            </a:r>
          </a:p>
          <a:p>
            <a:r>
              <a:rPr lang="en-US" i="1" dirty="0" err="1" smtClean="0"/>
              <a:t>t</a:t>
            </a:r>
            <a:r>
              <a:rPr lang="en-US" baseline="-25000" dirty="0" err="1" smtClean="0"/>
              <a:t>uni</a:t>
            </a:r>
            <a:r>
              <a:rPr lang="en-US" dirty="0" smtClean="0"/>
              <a:t> = </a:t>
            </a:r>
            <a:r>
              <a:rPr lang="en-US" i="1" dirty="0" smtClean="0"/>
              <a:t>t</a:t>
            </a:r>
            <a:r>
              <a:rPr lang="en-US" baseline="-25000" dirty="0" smtClean="0"/>
              <a:t>1</a:t>
            </a:r>
            <a:r>
              <a:rPr lang="en-US" dirty="0" smtClean="0"/>
              <a:t> + </a:t>
            </a:r>
            <a:r>
              <a:rPr lang="en-US" i="1" dirty="0" smtClean="0"/>
              <a:t>t</a:t>
            </a:r>
            <a:r>
              <a:rPr lang="en-US" baseline="-25000" dirty="0" smtClean="0"/>
              <a:t>2</a:t>
            </a:r>
            <a:r>
              <a:rPr lang="en-US" dirty="0" smtClean="0"/>
              <a:t> + ... + </a:t>
            </a:r>
            <a:r>
              <a:rPr lang="en-US" i="1" dirty="0" err="1" smtClean="0"/>
              <a:t>t</a:t>
            </a:r>
            <a:r>
              <a:rPr lang="en-US" i="1" baseline="-25000" dirty="0" err="1" smtClean="0"/>
              <a:t>N</a:t>
            </a:r>
            <a:r>
              <a:rPr lang="en-US" dirty="0" err="1" smtClean="0"/>
              <a:t>.</a:t>
            </a:r>
            <a:r>
              <a:rPr lang="en-US" dirty="0" smtClean="0"/>
              <a:t> However, because each process consumes both CPU cycles and I/O cycles, the time which each process actually uses the CPU is a very small fraction of the total execution time for the process. So, for process </a:t>
            </a:r>
            <a:r>
              <a:rPr lang="en-US" i="1" dirty="0" err="1" smtClean="0"/>
              <a:t>i</a:t>
            </a:r>
            <a:r>
              <a:rPr lang="en-US" dirty="0" smtClean="0"/>
              <a:t>:</a:t>
            </a:r>
          </a:p>
          <a:p>
            <a:r>
              <a:rPr lang="en-US" i="1" dirty="0" err="1" smtClean="0"/>
              <a:t>t</a:t>
            </a:r>
            <a:r>
              <a:rPr lang="en-US" i="1" baseline="-25000" dirty="0" err="1" smtClean="0"/>
              <a:t>i</a:t>
            </a:r>
            <a:r>
              <a:rPr lang="en-US" baseline="-25000" dirty="0" smtClean="0"/>
              <a:t> (processor)</a:t>
            </a:r>
            <a:r>
              <a:rPr lang="en-US" dirty="0" smtClean="0"/>
              <a:t> ≪ </a:t>
            </a:r>
            <a:r>
              <a:rPr lang="en-US" i="1" dirty="0" err="1" smtClean="0"/>
              <a:t>t</a:t>
            </a:r>
            <a:r>
              <a:rPr lang="en-US" i="1" baseline="-25000" dirty="0" err="1" smtClean="0"/>
              <a:t>i</a:t>
            </a:r>
            <a:r>
              <a:rPr lang="en-US" baseline="-25000" dirty="0" smtClean="0"/>
              <a:t> (execution)</a:t>
            </a:r>
            <a:r>
              <a:rPr lang="en-US" dirty="0" smtClean="0"/>
              <a:t> where</a:t>
            </a:r>
          </a:p>
          <a:p>
            <a:r>
              <a:rPr lang="en-US" i="1" dirty="0" err="1" smtClean="0"/>
              <a:t>t</a:t>
            </a:r>
            <a:r>
              <a:rPr lang="en-US" i="1" baseline="-25000" dirty="0" err="1" smtClean="0"/>
              <a:t>i</a:t>
            </a:r>
            <a:r>
              <a:rPr lang="en-US" baseline="-25000" dirty="0" smtClean="0"/>
              <a:t> (processor)</a:t>
            </a:r>
            <a:r>
              <a:rPr lang="en-US" dirty="0" smtClean="0"/>
              <a:t> is the time process </a:t>
            </a:r>
            <a:r>
              <a:rPr lang="en-US" i="1" dirty="0" err="1" smtClean="0"/>
              <a:t>i</a:t>
            </a:r>
            <a:r>
              <a:rPr lang="en-US" dirty="0" smtClean="0"/>
              <a:t> spends using the CPU, and</a:t>
            </a:r>
            <a:br>
              <a:rPr lang="en-US" dirty="0" smtClean="0"/>
            </a:br>
            <a:r>
              <a:rPr lang="en-US" i="1" dirty="0" err="1" smtClean="0"/>
              <a:t>t</a:t>
            </a:r>
            <a:r>
              <a:rPr lang="en-US" i="1" baseline="-25000" dirty="0" err="1" smtClean="0"/>
              <a:t>i</a:t>
            </a:r>
            <a:r>
              <a:rPr lang="en-US" baseline="-25000" dirty="0" smtClean="0"/>
              <a:t> (execution)</a:t>
            </a:r>
            <a:r>
              <a:rPr lang="en-US" dirty="0" smtClean="0"/>
              <a:t> is the total execution time for the process; i.e. the time for CPU cycles plus I/O cycles to be carried out (executed) until completion of the process.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7500" lnSpcReduction="20000"/>
          </a:bodyPr>
          <a:lstStyle/>
          <a:p>
            <a:pPr algn="just"/>
            <a:r>
              <a:rPr lang="en-US" dirty="0" smtClean="0"/>
              <a:t>In fact, usually the sum of all the processor time, used by </a:t>
            </a:r>
            <a:r>
              <a:rPr lang="en-US" i="1" dirty="0" smtClean="0"/>
              <a:t>N</a:t>
            </a:r>
            <a:r>
              <a:rPr lang="en-US" dirty="0" smtClean="0"/>
              <a:t> processes, rarely exceeds a small fraction of the time to execute any one of the processes;</a:t>
            </a:r>
          </a:p>
          <a:p>
            <a:pPr algn="just"/>
            <a:endParaRPr lang="en-US" dirty="0" smtClean="0"/>
          </a:p>
          <a:p>
            <a:pPr algn="just">
              <a:buNone/>
            </a:pPr>
            <a:endParaRPr lang="en-US" dirty="0" smtClean="0"/>
          </a:p>
          <a:p>
            <a:pPr algn="just"/>
            <a:endParaRPr lang="en-US" dirty="0" smtClean="0"/>
          </a:p>
          <a:p>
            <a:pPr algn="just"/>
            <a:r>
              <a:rPr lang="en-US" dirty="0" smtClean="0"/>
              <a:t>Therefore, in </a:t>
            </a:r>
            <a:r>
              <a:rPr lang="en-US" dirty="0" err="1" smtClean="0"/>
              <a:t>uni</a:t>
            </a:r>
            <a:r>
              <a:rPr lang="en-US" dirty="0" smtClean="0"/>
              <a:t>-programming systems, the processor lay idle for a considerable proportion of the time. To overcome this inefficiency, multiprogramming is now implemented in modern operating systems such as </a:t>
            </a:r>
            <a:r>
              <a:rPr lang="en-US" dirty="0" smtClean="0">
                <a:hlinkClick r:id="rId2" tooltip="Linux"/>
              </a:rPr>
              <a:t>Linux</a:t>
            </a:r>
            <a:r>
              <a:rPr lang="en-US" dirty="0" smtClean="0"/>
              <a:t>, </a:t>
            </a:r>
            <a:r>
              <a:rPr lang="en-US" dirty="0" smtClean="0">
                <a:hlinkClick r:id="rId3" tooltip="UNIX"/>
              </a:rPr>
              <a:t>UNIX</a:t>
            </a:r>
            <a:r>
              <a:rPr lang="en-US" dirty="0" smtClean="0"/>
              <a:t> and </a:t>
            </a:r>
            <a:r>
              <a:rPr lang="en-US" dirty="0" smtClean="0">
                <a:hlinkClick r:id="rId4" tooltip="Microsoft Windows"/>
              </a:rPr>
              <a:t>Microsoft Windows</a:t>
            </a:r>
            <a:r>
              <a:rPr lang="en-US" dirty="0" smtClean="0"/>
              <a:t>. This enables the processor to switch from one process, X, to another, Y, whenever X is involved in the I/O phase of its execution. Since the processing time is much less than a single job's runtime, the total time to service all </a:t>
            </a:r>
            <a:r>
              <a:rPr lang="en-US" i="1" dirty="0" smtClean="0"/>
              <a:t>N</a:t>
            </a:r>
            <a:r>
              <a:rPr lang="en-US" dirty="0" smtClean="0"/>
              <a:t> users with a multiprogramming system can be reduced to approximately:</a:t>
            </a:r>
          </a:p>
          <a:p>
            <a:pPr algn="just"/>
            <a:r>
              <a:rPr lang="en-US" i="1" dirty="0" err="1" smtClean="0"/>
              <a:t>t</a:t>
            </a:r>
            <a:r>
              <a:rPr lang="en-US" baseline="-25000" dirty="0" err="1" smtClean="0"/>
              <a:t>multi</a:t>
            </a:r>
            <a:r>
              <a:rPr lang="en-US" dirty="0" smtClean="0"/>
              <a:t> = max(</a:t>
            </a:r>
            <a:r>
              <a:rPr lang="en-US" i="1" dirty="0" smtClean="0"/>
              <a:t>t</a:t>
            </a:r>
            <a:r>
              <a:rPr lang="en-US" baseline="-25000" dirty="0" smtClean="0"/>
              <a:t>1</a:t>
            </a:r>
            <a:r>
              <a:rPr lang="en-US" dirty="0" smtClean="0"/>
              <a:t>, </a:t>
            </a:r>
            <a:r>
              <a:rPr lang="en-US" i="1" dirty="0" smtClean="0"/>
              <a:t>t</a:t>
            </a:r>
            <a:r>
              <a:rPr lang="en-US" baseline="-25000" dirty="0" smtClean="0"/>
              <a:t>2</a:t>
            </a:r>
            <a:r>
              <a:rPr lang="en-US" dirty="0" smtClean="0"/>
              <a:t>, ..., </a:t>
            </a:r>
            <a:r>
              <a:rPr lang="en-US" i="1" dirty="0" err="1" smtClean="0"/>
              <a:t>t</a:t>
            </a:r>
            <a:r>
              <a:rPr lang="en-US" i="1" baseline="-25000" dirty="0" err="1" smtClean="0"/>
              <a:t>N</a:t>
            </a:r>
            <a:r>
              <a:rPr lang="en-US" dirty="0" smtClean="0"/>
              <a:t>) </a:t>
            </a:r>
            <a:endParaRPr lang="en-US" dirty="0"/>
          </a:p>
        </p:txBody>
      </p:sp>
      <p:pic>
        <p:nvPicPr>
          <p:cNvPr id="1027" name="Picture 3"/>
          <p:cNvPicPr>
            <a:picLocks noChangeAspect="1" noChangeArrowheads="1"/>
          </p:cNvPicPr>
          <p:nvPr/>
        </p:nvPicPr>
        <p:blipFill>
          <a:blip r:embed="rId5"/>
          <a:srcRect/>
          <a:stretch>
            <a:fillRect/>
          </a:stretch>
        </p:blipFill>
        <p:spPr bwMode="auto">
          <a:xfrm>
            <a:off x="838200" y="1219200"/>
            <a:ext cx="3799268" cy="1143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dirty="0" smtClean="0"/>
              <a:t>2 state process management model</a:t>
            </a:r>
            <a:endParaRPr lang="en-US" dirty="0"/>
          </a:p>
        </p:txBody>
      </p:sp>
      <p:sp>
        <p:nvSpPr>
          <p:cNvPr id="3" name="Content Placeholder 2"/>
          <p:cNvSpPr>
            <a:spLocks noGrp="1"/>
          </p:cNvSpPr>
          <p:nvPr>
            <p:ph idx="1"/>
          </p:nvPr>
        </p:nvSpPr>
        <p:spPr>
          <a:xfrm>
            <a:off x="457200" y="914400"/>
            <a:ext cx="8229600" cy="5943600"/>
          </a:xfrm>
        </p:spPr>
        <p:txBody>
          <a:bodyPr>
            <a:normAutofit fontScale="85000" lnSpcReduction="10000"/>
          </a:bodyPr>
          <a:lstStyle/>
          <a:p>
            <a:pPr algn="just"/>
            <a:r>
              <a:rPr lang="en-US" dirty="0" smtClean="0"/>
              <a:t>The </a:t>
            </a:r>
            <a:r>
              <a:rPr lang="en-US" dirty="0" smtClean="0">
                <a:hlinkClick r:id="rId2" tooltip="Operating system"/>
              </a:rPr>
              <a:t>operating system</a:t>
            </a:r>
            <a:r>
              <a:rPr lang="en-US" dirty="0" smtClean="0"/>
              <a:t>’s principal responsibility is in controlling the execution of </a:t>
            </a:r>
            <a:r>
              <a:rPr lang="en-US" dirty="0" smtClean="0">
                <a:hlinkClick r:id="rId3" tooltip="Process (computing)"/>
              </a:rPr>
              <a:t>processes</a:t>
            </a:r>
            <a:r>
              <a:rPr lang="en-US" dirty="0" smtClean="0"/>
              <a:t>. This includes determining the interleaving pattern for execution and allocation of resources to processes. One part of designing an </a:t>
            </a:r>
            <a:r>
              <a:rPr lang="en-US" dirty="0" smtClean="0">
                <a:hlinkClick r:id="rId2" tooltip="Operating system"/>
              </a:rPr>
              <a:t>OS</a:t>
            </a:r>
            <a:r>
              <a:rPr lang="en-US" dirty="0" smtClean="0"/>
              <a:t> is to describe </a:t>
            </a:r>
            <a:r>
              <a:rPr lang="en-US" smtClean="0"/>
              <a:t>the behavior </a:t>
            </a:r>
            <a:r>
              <a:rPr lang="en-US" dirty="0" smtClean="0"/>
              <a:t>that we would like each process to exhibit. The simplest model is based on the fact that a process is either being executed by a processor or it is not. Thus, a process may be considered to be in one of two states, </a:t>
            </a:r>
            <a:r>
              <a:rPr lang="en-US" i="1" dirty="0" smtClean="0"/>
              <a:t>RUNNING</a:t>
            </a:r>
            <a:r>
              <a:rPr lang="en-US" dirty="0" smtClean="0"/>
              <a:t> or </a:t>
            </a:r>
            <a:r>
              <a:rPr lang="en-US" i="1" dirty="0" smtClean="0"/>
              <a:t>NOT RUNNING</a:t>
            </a:r>
            <a:r>
              <a:rPr lang="en-US" dirty="0" smtClean="0"/>
              <a:t>. When the operating system creates a new process, that process is initially labeled as </a:t>
            </a:r>
            <a:r>
              <a:rPr lang="en-US" i="1" dirty="0" smtClean="0"/>
              <a:t>NOT RUNNING</a:t>
            </a:r>
            <a:r>
              <a:rPr lang="en-US" dirty="0" smtClean="0"/>
              <a:t>, and is placed into a queue in the system in the </a:t>
            </a:r>
            <a:r>
              <a:rPr lang="en-US" i="1" dirty="0" smtClean="0"/>
              <a:t>NOT RUNNING</a:t>
            </a:r>
            <a:r>
              <a:rPr lang="en-US" dirty="0" smtClean="0"/>
              <a:t> state. The process (or some portion of it) then exists in </a:t>
            </a:r>
            <a:r>
              <a:rPr lang="en-US" dirty="0" smtClean="0">
                <a:hlinkClick r:id="rId4" tooltip="Main memory"/>
              </a:rPr>
              <a:t>main memory</a:t>
            </a:r>
            <a:r>
              <a:rPr lang="en-US" dirty="0" smtClean="0"/>
              <a:t>, and it waits in the queue for an opportunity to be executed.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10000"/>
          </a:bodyPr>
          <a:lstStyle/>
          <a:p>
            <a:pPr algn="just"/>
            <a:r>
              <a:rPr lang="en-US" dirty="0" smtClean="0"/>
              <a:t>After some period of time, the currently </a:t>
            </a:r>
            <a:r>
              <a:rPr lang="en-US" i="1" dirty="0" smtClean="0"/>
              <a:t>RUNNING</a:t>
            </a:r>
            <a:r>
              <a:rPr lang="en-US" dirty="0" smtClean="0"/>
              <a:t> process will be interrupted, and moved from the </a:t>
            </a:r>
            <a:r>
              <a:rPr lang="en-US" i="1" dirty="0" smtClean="0"/>
              <a:t>RUNNING</a:t>
            </a:r>
            <a:r>
              <a:rPr lang="en-US" dirty="0" smtClean="0"/>
              <a:t> state to the </a:t>
            </a:r>
            <a:r>
              <a:rPr lang="en-US" i="1" dirty="0" smtClean="0"/>
              <a:t>NOT RUNNING</a:t>
            </a:r>
            <a:r>
              <a:rPr lang="en-US" dirty="0" smtClean="0"/>
              <a:t> state, making the processor available for a different process. The dispatch portion of the OS will then select, from the queue of </a:t>
            </a:r>
            <a:r>
              <a:rPr lang="en-US" i="1" dirty="0" smtClean="0"/>
              <a:t>NOT RUNNING</a:t>
            </a:r>
            <a:r>
              <a:rPr lang="en-US" dirty="0" smtClean="0"/>
              <a:t> processes, one of the waiting processes to transfer to the processor. The chosen process is then relabeled from a </a:t>
            </a:r>
            <a:r>
              <a:rPr lang="en-US" i="1" dirty="0" smtClean="0"/>
              <a:t>NOT RUNNING</a:t>
            </a:r>
            <a:r>
              <a:rPr lang="en-US" dirty="0" smtClean="0"/>
              <a:t> state to a </a:t>
            </a:r>
            <a:r>
              <a:rPr lang="en-US" i="1" dirty="0" smtClean="0"/>
              <a:t>RUNNING</a:t>
            </a:r>
            <a:r>
              <a:rPr lang="en-US" dirty="0" smtClean="0"/>
              <a:t> state, and its execution is either begun if it is a new process, or is resumed if it is a process which was interrupted at an earlier time.</a:t>
            </a:r>
          </a:p>
          <a:p>
            <a:pPr algn="just"/>
            <a:r>
              <a:rPr lang="en-US" dirty="0" smtClean="0"/>
              <a:t>From this model we can identify some design elements of the OS:</a:t>
            </a:r>
          </a:p>
          <a:p>
            <a:pPr algn="just"/>
            <a:r>
              <a:rPr lang="en-US" dirty="0" smtClean="0"/>
              <a:t>The need to represent, and keep track of each process.</a:t>
            </a:r>
          </a:p>
          <a:p>
            <a:pPr algn="just"/>
            <a:r>
              <a:rPr lang="en-US" dirty="0" smtClean="0"/>
              <a:t>The state of a process.</a:t>
            </a:r>
          </a:p>
          <a:p>
            <a:pPr algn="just"/>
            <a:r>
              <a:rPr lang="en-US" dirty="0" smtClean="0"/>
              <a:t>The queuing of </a:t>
            </a:r>
            <a:r>
              <a:rPr lang="en-US" i="1" dirty="0" smtClean="0"/>
              <a:t>NON RUNNING</a:t>
            </a:r>
            <a:r>
              <a:rPr lang="en-US" dirty="0" smtClean="0"/>
              <a:t> processes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dirty="0" smtClean="0"/>
              <a:t>3 state process management model</a:t>
            </a:r>
            <a:endParaRPr lang="en-US" dirty="0"/>
          </a:p>
        </p:txBody>
      </p:sp>
      <p:sp>
        <p:nvSpPr>
          <p:cNvPr id="3" name="Content Placeholder 2"/>
          <p:cNvSpPr>
            <a:spLocks noGrp="1"/>
          </p:cNvSpPr>
          <p:nvPr>
            <p:ph idx="1"/>
          </p:nvPr>
        </p:nvSpPr>
        <p:spPr>
          <a:xfrm>
            <a:off x="457200" y="762000"/>
            <a:ext cx="8229600" cy="5867400"/>
          </a:xfrm>
        </p:spPr>
        <p:txBody>
          <a:bodyPr>
            <a:normAutofit fontScale="70000" lnSpcReduction="20000"/>
          </a:bodyPr>
          <a:lstStyle/>
          <a:p>
            <a:r>
              <a:rPr lang="en-US" dirty="0" smtClean="0"/>
              <a:t>Although the two-state process management model is a perfectly valid design for an operating system, the absence of a </a:t>
            </a:r>
            <a:r>
              <a:rPr lang="en-US" i="1" dirty="0" smtClean="0"/>
              <a:t>BLOCKED</a:t>
            </a:r>
            <a:r>
              <a:rPr lang="en-US" dirty="0" smtClean="0"/>
              <a:t> state means that the </a:t>
            </a:r>
            <a:r>
              <a:rPr lang="en-US" dirty="0" smtClean="0">
                <a:hlinkClick r:id="rId2" tooltip="Central processing unit"/>
              </a:rPr>
              <a:t>processor</a:t>
            </a:r>
            <a:r>
              <a:rPr lang="en-US" dirty="0" smtClean="0"/>
              <a:t> lies idle when the active process changes from CPU cycles to </a:t>
            </a:r>
            <a:r>
              <a:rPr lang="en-US" dirty="0" smtClean="0">
                <a:hlinkClick r:id="rId3" tooltip="I/O"/>
              </a:rPr>
              <a:t>I/O</a:t>
            </a:r>
            <a:r>
              <a:rPr lang="en-US" dirty="0" smtClean="0"/>
              <a:t> cycles. This design does not make efficient use of the processor. The three-state process management model is designed to overcome this problem, by introducing a new state called the </a:t>
            </a:r>
            <a:r>
              <a:rPr lang="en-US" i="1" dirty="0" smtClean="0"/>
              <a:t>BLOCKED</a:t>
            </a:r>
            <a:r>
              <a:rPr lang="en-US" dirty="0" smtClean="0"/>
              <a:t> state. This state describes any process which is waiting for an I/O event to take place. In this case, an I/O event can mean the use of some device or a signal from another process. The three states in this model are:</a:t>
            </a:r>
          </a:p>
          <a:p>
            <a:r>
              <a:rPr lang="en-US" i="1" dirty="0" smtClean="0"/>
              <a:t>RUNNING:</a:t>
            </a:r>
            <a:r>
              <a:rPr lang="en-US" dirty="0" smtClean="0"/>
              <a:t> The process that is currently being executed.</a:t>
            </a:r>
          </a:p>
          <a:p>
            <a:r>
              <a:rPr lang="en-US" i="1" dirty="0" smtClean="0"/>
              <a:t>READY:</a:t>
            </a:r>
            <a:r>
              <a:rPr lang="en-US" dirty="0" smtClean="0"/>
              <a:t> A process that is queuing and prepared to execute when given the opportunity.</a:t>
            </a:r>
          </a:p>
          <a:p>
            <a:r>
              <a:rPr lang="en-US" i="1" dirty="0" smtClean="0"/>
              <a:t>BLOCKED:</a:t>
            </a:r>
            <a:r>
              <a:rPr lang="en-US" dirty="0" smtClean="0"/>
              <a:t> A process that cannot execute until some event occurs, such as the completion of an I/O operation.</a:t>
            </a:r>
          </a:p>
          <a:p>
            <a:r>
              <a:rPr lang="en-US" dirty="0" smtClean="0"/>
              <a:t>At any instant, a process is in one and only one of the three states. For a single processor computer, only one process can be in the </a:t>
            </a:r>
            <a:r>
              <a:rPr lang="en-US" i="1" dirty="0" smtClean="0"/>
              <a:t>RUNNING</a:t>
            </a:r>
            <a:r>
              <a:rPr lang="en-US" dirty="0" smtClean="0"/>
              <a:t> state at any one instant. There can be many processes in the </a:t>
            </a:r>
            <a:r>
              <a:rPr lang="en-US" i="1" dirty="0" smtClean="0"/>
              <a:t>READY</a:t>
            </a:r>
            <a:r>
              <a:rPr lang="en-US" dirty="0" smtClean="0"/>
              <a:t> and </a:t>
            </a:r>
            <a:r>
              <a:rPr lang="en-US" i="1" dirty="0" smtClean="0"/>
              <a:t>BLOCKED</a:t>
            </a:r>
            <a:r>
              <a:rPr lang="en-US" dirty="0" smtClean="0"/>
              <a:t> states, and each of these states will have an associated queue for processes.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r>
              <a:rPr lang="en-US" dirty="0" smtClean="0"/>
              <a:t>Processes entering the system must go initially into the </a:t>
            </a:r>
            <a:r>
              <a:rPr lang="en-US" i="1" dirty="0" smtClean="0"/>
              <a:t>READY</a:t>
            </a:r>
            <a:r>
              <a:rPr lang="en-US" dirty="0" smtClean="0"/>
              <a:t> state, processes can only enter the </a:t>
            </a:r>
            <a:r>
              <a:rPr lang="en-US" i="1" dirty="0" smtClean="0"/>
              <a:t>RUNNING</a:t>
            </a:r>
            <a:r>
              <a:rPr lang="en-US" dirty="0" smtClean="0"/>
              <a:t> state via the </a:t>
            </a:r>
            <a:r>
              <a:rPr lang="en-US" i="1" dirty="0" smtClean="0"/>
              <a:t>READY</a:t>
            </a:r>
            <a:r>
              <a:rPr lang="en-US" dirty="0" smtClean="0"/>
              <a:t> state. Processes normally leave the system from the </a:t>
            </a:r>
            <a:r>
              <a:rPr lang="en-US" i="1" dirty="0" smtClean="0"/>
              <a:t>RUNNING</a:t>
            </a:r>
            <a:r>
              <a:rPr lang="en-US" dirty="0" smtClean="0"/>
              <a:t> state. For each of the three states, the process occupies space in main memory. While the reason for most transitions from one state to another might be obvious, some may not be so clear.</a:t>
            </a:r>
          </a:p>
          <a:p>
            <a:r>
              <a:rPr lang="en-US" b="1" i="1" dirty="0" smtClean="0"/>
              <a:t>RUNNING → READY</a:t>
            </a:r>
            <a:r>
              <a:rPr lang="en-US" dirty="0" smtClean="0"/>
              <a:t> The most common reason for this transition is that the running process has reached the maximum allowable time for uninterrupted execution; i.e. time-out occurs. Other reasons can be the imposition of priority levels as determined by the </a:t>
            </a:r>
            <a:r>
              <a:rPr lang="en-US" dirty="0" smtClean="0">
                <a:hlinkClick r:id="rId2" tooltip="Scheduling (computing)"/>
              </a:rPr>
              <a:t>scheduling</a:t>
            </a:r>
            <a:r>
              <a:rPr lang="en-US" dirty="0" smtClean="0"/>
              <a:t> policy used for the Low Level </a:t>
            </a:r>
            <a:r>
              <a:rPr lang="en-US" dirty="0" smtClean="0">
                <a:hlinkClick r:id="rId2" tooltip="Scheduling (computing)"/>
              </a:rPr>
              <a:t>Scheduler</a:t>
            </a:r>
            <a:r>
              <a:rPr lang="en-US" dirty="0" smtClean="0"/>
              <a:t>, and the arrival of a higher priority process into the READY state.</a:t>
            </a:r>
          </a:p>
          <a:p>
            <a:r>
              <a:rPr lang="en-US" b="1" i="1" dirty="0" smtClean="0"/>
              <a:t>RUNNING → BLOCKED</a:t>
            </a:r>
            <a:r>
              <a:rPr lang="en-US" dirty="0" smtClean="0"/>
              <a:t> A process is put into the </a:t>
            </a:r>
            <a:r>
              <a:rPr lang="en-US" i="1" dirty="0" smtClean="0"/>
              <a:t>BLOCKED</a:t>
            </a:r>
            <a:r>
              <a:rPr lang="en-US" dirty="0" smtClean="0"/>
              <a:t> state if it requests something for which it must wait. A request to the OS is usually in the form of a system call, (i.e. a call from the running process to a function that is part of the OS code). For example, requesting a file from disk or a saving a section of code or data from memory to a file on disk.</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Process description and control</a:t>
            </a:r>
            <a:endParaRPr lang="en-US" dirty="0"/>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dirty="0" smtClean="0"/>
              <a:t>Each </a:t>
            </a:r>
            <a:r>
              <a:rPr lang="en-US" dirty="0" smtClean="0">
                <a:hlinkClick r:id="rId2" tooltip="Process (computing)"/>
              </a:rPr>
              <a:t>process</a:t>
            </a:r>
            <a:r>
              <a:rPr lang="en-US" dirty="0" smtClean="0"/>
              <a:t> in the system is represented by a data structure called a </a:t>
            </a:r>
            <a:r>
              <a:rPr lang="en-US" dirty="0" smtClean="0">
                <a:hlinkClick r:id="rId3" tooltip="Process control block"/>
              </a:rPr>
              <a:t>Process Control Block</a:t>
            </a:r>
            <a:r>
              <a:rPr lang="en-US" dirty="0" smtClean="0"/>
              <a:t> (PCB), or Process Descriptor in </a:t>
            </a:r>
            <a:r>
              <a:rPr lang="en-US" dirty="0" smtClean="0">
                <a:hlinkClick r:id="rId4" tooltip="Linux"/>
              </a:rPr>
              <a:t>Linux</a:t>
            </a:r>
            <a:r>
              <a:rPr lang="en-US" dirty="0" smtClean="0"/>
              <a:t>, which performs the same function as a </a:t>
            </a:r>
            <a:r>
              <a:rPr lang="en-US" dirty="0" err="1" smtClean="0"/>
              <a:t>traveller's</a:t>
            </a:r>
            <a:r>
              <a:rPr lang="en-US" dirty="0" smtClean="0"/>
              <a:t> passport. The PCB contains the basic information about the job including:</a:t>
            </a:r>
          </a:p>
          <a:p>
            <a:r>
              <a:rPr lang="en-US" dirty="0" smtClean="0"/>
              <a:t>What it is</a:t>
            </a:r>
          </a:p>
          <a:p>
            <a:r>
              <a:rPr lang="en-US" dirty="0" smtClean="0"/>
              <a:t>Where it is going</a:t>
            </a:r>
          </a:p>
          <a:p>
            <a:r>
              <a:rPr lang="en-US" dirty="0" smtClean="0"/>
              <a:t>How much of its processing has been completed</a:t>
            </a:r>
          </a:p>
          <a:p>
            <a:r>
              <a:rPr lang="en-US" dirty="0" smtClean="0"/>
              <a:t>Where it is stored</a:t>
            </a:r>
          </a:p>
          <a:p>
            <a:r>
              <a:rPr lang="en-US" dirty="0" smtClean="0"/>
              <a:t>How much it has “spent” in using resources</a:t>
            </a:r>
          </a:p>
          <a:p>
            <a:r>
              <a:rPr lang="en-US" b="1" dirty="0" smtClean="0"/>
              <a:t>Process Identification</a:t>
            </a:r>
            <a:r>
              <a:rPr lang="en-US" dirty="0" smtClean="0"/>
              <a:t>: Each process is uniquely identified by the user’s identification and a pointer connecting it to its descriptor.</a:t>
            </a:r>
          </a:p>
          <a:p>
            <a:r>
              <a:rPr lang="en-US" b="1" dirty="0" smtClean="0"/>
              <a:t>Process Status</a:t>
            </a:r>
            <a:r>
              <a:rPr lang="en-US" dirty="0" smtClean="0"/>
              <a:t>: This indicates the current status of the process; </a:t>
            </a:r>
            <a:r>
              <a:rPr lang="en-US" i="1" dirty="0" smtClean="0"/>
              <a:t>READY</a:t>
            </a:r>
            <a:r>
              <a:rPr lang="en-US" dirty="0" smtClean="0"/>
              <a:t>, </a:t>
            </a:r>
            <a:r>
              <a:rPr lang="en-US" i="1" dirty="0" smtClean="0"/>
              <a:t>RUNNING</a:t>
            </a:r>
            <a:r>
              <a:rPr lang="en-US" dirty="0" smtClean="0"/>
              <a:t>, </a:t>
            </a:r>
            <a:r>
              <a:rPr lang="en-US" i="1" dirty="0" smtClean="0"/>
              <a:t>BLOCKED</a:t>
            </a:r>
            <a:r>
              <a:rPr lang="en-US" dirty="0" smtClean="0"/>
              <a:t>, </a:t>
            </a:r>
            <a:r>
              <a:rPr lang="en-US" i="1" dirty="0" smtClean="0"/>
              <a:t>READY SUSPEND</a:t>
            </a:r>
            <a:r>
              <a:rPr lang="en-US" dirty="0" smtClean="0"/>
              <a:t>, </a:t>
            </a:r>
            <a:r>
              <a:rPr lang="en-US" i="1" dirty="0" smtClean="0"/>
              <a:t>BLOCKED SUSPEND</a:t>
            </a:r>
            <a:r>
              <a:rPr lang="en-US" dirty="0" smtClean="0"/>
              <a:t>.</a:t>
            </a:r>
          </a:p>
          <a:p>
            <a:r>
              <a:rPr lang="en-US" b="1" dirty="0" smtClean="0"/>
              <a:t>Process State</a:t>
            </a:r>
            <a:r>
              <a:rPr lang="en-US" dirty="0" smtClean="0"/>
              <a:t>: This contains all of the information needed to indicate the current state of the job.</a:t>
            </a:r>
          </a:p>
          <a:p>
            <a:r>
              <a:rPr lang="en-US" b="1" dirty="0" smtClean="0"/>
              <a:t>Accounting</a:t>
            </a:r>
            <a:r>
              <a:rPr lang="en-US" dirty="0" smtClean="0"/>
              <a:t>: This contains information used mainly for billing purposes and for performance measurement. It indicates what kind of resources the process has used and for how long.</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Process models</a:t>
            </a:r>
            <a:endParaRPr lang="en-US" dirty="0"/>
          </a:p>
        </p:txBody>
      </p:sp>
      <p:sp>
        <p:nvSpPr>
          <p:cNvPr id="3" name="Content Placeholder 2"/>
          <p:cNvSpPr>
            <a:spLocks noGrp="1"/>
          </p:cNvSpPr>
          <p:nvPr>
            <p:ph idx="1"/>
          </p:nvPr>
        </p:nvSpPr>
        <p:spPr>
          <a:xfrm>
            <a:off x="457200" y="914400"/>
            <a:ext cx="8229600" cy="5638800"/>
          </a:xfrm>
        </p:spPr>
        <p:txBody>
          <a:bodyPr>
            <a:normAutofit fontScale="85000" lnSpcReduction="20000"/>
          </a:bodyPr>
          <a:lstStyle/>
          <a:p>
            <a:pPr algn="just"/>
            <a:r>
              <a:rPr lang="en-US" dirty="0" smtClean="0"/>
              <a:t>Contemporary </a:t>
            </a:r>
            <a:r>
              <a:rPr lang="en-US" dirty="0" smtClean="0">
                <a:hlinkClick r:id="rId2" tooltip="Processors"/>
              </a:rPr>
              <a:t>processors</a:t>
            </a:r>
            <a:r>
              <a:rPr lang="en-US" dirty="0" smtClean="0"/>
              <a:t> incorporate a mode bit to define the execution capability of a program in the processor. This bit can be set to </a:t>
            </a:r>
            <a:r>
              <a:rPr lang="en-US" i="1" dirty="0" smtClean="0">
                <a:hlinkClick r:id="rId3" tooltip="Kernel mode"/>
              </a:rPr>
              <a:t>kernel mode</a:t>
            </a:r>
            <a:r>
              <a:rPr lang="en-US" dirty="0" smtClean="0"/>
              <a:t> or </a:t>
            </a:r>
            <a:r>
              <a:rPr lang="en-US" i="1" dirty="0" smtClean="0">
                <a:hlinkClick r:id="rId4" tooltip="User mode"/>
              </a:rPr>
              <a:t>user mode</a:t>
            </a:r>
            <a:r>
              <a:rPr lang="en-US" dirty="0" smtClean="0"/>
              <a:t>. Kernel mode is also commonly referred to as </a:t>
            </a:r>
            <a:r>
              <a:rPr lang="en-US" i="1" dirty="0" smtClean="0">
                <a:hlinkClick r:id="rId5" tooltip="Supervisor mode"/>
              </a:rPr>
              <a:t>supervisor mode</a:t>
            </a:r>
            <a:r>
              <a:rPr lang="en-US" dirty="0" smtClean="0"/>
              <a:t>, </a:t>
            </a:r>
            <a:r>
              <a:rPr lang="en-US" i="1" dirty="0" smtClean="0"/>
              <a:t>monitor mode</a:t>
            </a:r>
            <a:r>
              <a:rPr lang="en-US" dirty="0" smtClean="0"/>
              <a:t> or </a:t>
            </a:r>
            <a:r>
              <a:rPr lang="en-US" i="1" dirty="0" smtClean="0">
                <a:hlinkClick r:id="rId6" tooltip="Ring 0"/>
              </a:rPr>
              <a:t>ring 0</a:t>
            </a:r>
            <a:r>
              <a:rPr lang="en-US" dirty="0" smtClean="0"/>
              <a:t>. In kernel mode, the processor can execute every instruction in its hardware repertoire, whereas in user mode, it can only execute a subset of the instructions. Instructions that can be executed only in kernel mode are called kernel, privileged or protected instructions to distinguish them from the user mode instructions. For example, </a:t>
            </a:r>
            <a:r>
              <a:rPr lang="en-US" dirty="0" smtClean="0">
                <a:hlinkClick r:id="rId7" tooltip="I/O"/>
              </a:rPr>
              <a:t>I/O</a:t>
            </a:r>
            <a:r>
              <a:rPr lang="en-US" dirty="0" smtClean="0"/>
              <a:t> instructions are privileged. So, if an </a:t>
            </a:r>
            <a:r>
              <a:rPr lang="en-US" dirty="0" smtClean="0">
                <a:hlinkClick r:id="rId8" tooltip="Application software"/>
              </a:rPr>
              <a:t>application</a:t>
            </a:r>
            <a:r>
              <a:rPr lang="en-US" dirty="0" smtClean="0"/>
              <a:t> program executes in user mode, it cannot perform its own </a:t>
            </a:r>
            <a:r>
              <a:rPr lang="en-US" dirty="0" smtClean="0">
                <a:hlinkClick r:id="rId7" tooltip="I/O"/>
              </a:rPr>
              <a:t>I/O</a:t>
            </a:r>
            <a:r>
              <a:rPr lang="en-US" dirty="0" smtClean="0"/>
              <a:t>. Instead, it must request the OS to perform </a:t>
            </a:r>
            <a:r>
              <a:rPr lang="en-US" dirty="0" smtClean="0">
                <a:hlinkClick r:id="rId7" tooltip="I/O"/>
              </a:rPr>
              <a:t>I/O</a:t>
            </a:r>
            <a:r>
              <a:rPr lang="en-US" dirty="0" smtClean="0"/>
              <a:t> on its behalf. The system may logically extend the mode bit to define areas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lgn="just">
              <a:buNone/>
            </a:pPr>
            <a:r>
              <a:rPr lang="en-US" dirty="0" smtClean="0"/>
              <a:t>	of memory to be used when the processor is in kernel mode versus user mode. If the mode bit is set to kernel mode, the process executing in the processor can access either the kernel or user partition of the memory. However, if user mode is set, the process can reference only the user memory space. We frequently refer to two classes of memory user space and system space (or kernel, supervisor or protected space). In general, the mode bit extends the operating system's protection rights. The mode bit is set by the user mode trap instruction, also called a supervisor call instruction. This instruction sets the mode bit, and branches to a fixed location in the system space. Since only system code is loaded in the system space, only system code can be invoked via a trap. When the OS has completed the supervisor call, it resets the mode bit to user mode prior to the return.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to show how system call works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85800" y="1295400"/>
            <a:ext cx="7974061" cy="51054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THREADS</a:t>
            </a:r>
            <a:endParaRPr lang="en-US"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pPr algn="just"/>
            <a:r>
              <a:rPr lang="en-US" dirty="0" smtClean="0"/>
              <a:t>A thread of execution is the smallest sequence of programmed instructions that can be managed independently by a scheduler. </a:t>
            </a:r>
          </a:p>
          <a:p>
            <a:pPr algn="just"/>
            <a:r>
              <a:rPr lang="en-US" dirty="0" smtClean="0"/>
              <a:t>A thread is the smallest unit of processing that can be performed in an OS. In most modern operating systems, a thread exists within a process - that is, a single process may contain multiple threads.</a:t>
            </a:r>
          </a:p>
          <a:p>
            <a:pPr algn="just"/>
            <a:r>
              <a:rPr lang="en-US" dirty="0" smtClean="0"/>
              <a:t>You can imagine multitasking as something that allows processes to run concurrently, while multithreading allows sub-processes to run concurrently.</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Threads Vs Process</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10000"/>
          </a:bodyPr>
          <a:lstStyle/>
          <a:p>
            <a:pPr algn="just"/>
            <a:r>
              <a:rPr lang="en-US" dirty="0" smtClean="0"/>
              <a:t>Processes are typically independent, while threads exist as subsets of a process.</a:t>
            </a:r>
          </a:p>
          <a:p>
            <a:pPr algn="just"/>
            <a:r>
              <a:rPr lang="en-US" dirty="0" smtClean="0"/>
              <a:t>Processes carry considerably more </a:t>
            </a:r>
            <a:r>
              <a:rPr lang="en-US" dirty="0" smtClean="0">
                <a:hlinkClick r:id="rId2" tooltip="State (computer science)"/>
              </a:rPr>
              <a:t>state</a:t>
            </a:r>
            <a:r>
              <a:rPr lang="en-US" dirty="0" smtClean="0"/>
              <a:t> information than threads, whereas multiple threads within a process share process state as well as </a:t>
            </a:r>
            <a:r>
              <a:rPr lang="en-US" dirty="0" smtClean="0">
                <a:hlinkClick r:id="rId3" tooltip="Computer storage"/>
              </a:rPr>
              <a:t>memory</a:t>
            </a:r>
            <a:r>
              <a:rPr lang="en-US" dirty="0" smtClean="0"/>
              <a:t> and other </a:t>
            </a:r>
            <a:r>
              <a:rPr lang="en-US" dirty="0" smtClean="0">
                <a:hlinkClick r:id="rId4" tooltip="Resource (computer science)"/>
              </a:rPr>
              <a:t>resources</a:t>
            </a:r>
            <a:r>
              <a:rPr lang="en-US" dirty="0" smtClean="0"/>
              <a:t>.</a:t>
            </a:r>
          </a:p>
          <a:p>
            <a:pPr algn="just"/>
            <a:r>
              <a:rPr lang="en-US" dirty="0" smtClean="0"/>
              <a:t>Processes have separate </a:t>
            </a:r>
            <a:r>
              <a:rPr lang="en-US" dirty="0" smtClean="0">
                <a:hlinkClick r:id="rId5" tooltip="Address space"/>
              </a:rPr>
              <a:t>address spaces</a:t>
            </a:r>
            <a:r>
              <a:rPr lang="en-US" dirty="0" smtClean="0"/>
              <a:t>, whereas threads share their address space.</a:t>
            </a:r>
          </a:p>
          <a:p>
            <a:pPr algn="just"/>
            <a:r>
              <a:rPr lang="en-US" dirty="0" smtClean="0"/>
              <a:t>Processes interact only through system-provided </a:t>
            </a:r>
            <a:r>
              <a:rPr lang="en-US" dirty="0" smtClean="0">
                <a:hlinkClick r:id="rId6" tooltip="Inter-process communication"/>
              </a:rPr>
              <a:t>inter-process communication</a:t>
            </a:r>
            <a:r>
              <a:rPr lang="en-US" dirty="0" smtClean="0"/>
              <a:t> mechanisms.</a:t>
            </a:r>
          </a:p>
          <a:p>
            <a:pPr algn="just"/>
            <a:r>
              <a:rPr lang="en-US" dirty="0" smtClean="0">
                <a:hlinkClick r:id="rId7" tooltip="Context switch"/>
              </a:rPr>
              <a:t>Context switching</a:t>
            </a:r>
            <a:r>
              <a:rPr lang="en-US" dirty="0" smtClean="0"/>
              <a:t> between threads in the same process is typically faster than context switching between processes.</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Systems such as </a:t>
            </a:r>
            <a:r>
              <a:rPr lang="en-US" dirty="0" smtClean="0">
                <a:hlinkClick r:id="rId2" tooltip="Windows NT"/>
              </a:rPr>
              <a:t>Windows NT</a:t>
            </a:r>
            <a:r>
              <a:rPr lang="en-US" dirty="0" smtClean="0"/>
              <a:t> and </a:t>
            </a:r>
            <a:r>
              <a:rPr lang="en-US" dirty="0" smtClean="0">
                <a:hlinkClick r:id="rId3" tooltip="OS/2"/>
              </a:rPr>
              <a:t>OS/2</a:t>
            </a:r>
            <a:r>
              <a:rPr lang="en-US" dirty="0" smtClean="0"/>
              <a:t> are said to have "cheap" threads and "expensive" processes; in other operating systems there is not so great a difference except the cost of an </a:t>
            </a:r>
            <a:r>
              <a:rPr lang="en-US" dirty="0" smtClean="0">
                <a:hlinkClick r:id="rId4" tooltip="Address space"/>
              </a:rPr>
              <a:t>address space</a:t>
            </a:r>
            <a:r>
              <a:rPr lang="en-US" dirty="0" smtClean="0"/>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304800" y="304800"/>
            <a:ext cx="8517644" cy="62484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Multithreading</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10000"/>
          </a:bodyPr>
          <a:lstStyle/>
          <a:p>
            <a:pPr algn="just"/>
            <a:r>
              <a:rPr lang="en-US" dirty="0" smtClean="0"/>
              <a:t>Multithreading is mainly found in multitasking operating systems. </a:t>
            </a:r>
          </a:p>
          <a:p>
            <a:pPr algn="just"/>
            <a:r>
              <a:rPr lang="en-US" dirty="0" smtClean="0"/>
              <a:t>Multithreading is a widespread programming and execution model that allows multiple threads to exist within the context of a single process. </a:t>
            </a:r>
          </a:p>
          <a:p>
            <a:pPr algn="just"/>
            <a:r>
              <a:rPr lang="en-US" dirty="0" smtClean="0"/>
              <a:t>These threads share the process's resources, but are able to execute independently. </a:t>
            </a:r>
          </a:p>
          <a:p>
            <a:pPr algn="just"/>
            <a:r>
              <a:rPr lang="en-US" dirty="0" smtClean="0"/>
              <a:t>The threaded programming model provides developers with a useful abstraction of concurrent execution. </a:t>
            </a:r>
          </a:p>
          <a:p>
            <a:pPr algn="just"/>
            <a:r>
              <a:rPr lang="en-US" dirty="0" smtClean="0"/>
              <a:t>Multithreading can also be applied to a single process to enable </a:t>
            </a:r>
            <a:r>
              <a:rPr lang="en-US" dirty="0" smtClean="0">
                <a:hlinkClick r:id="rId2" tooltip="Parallel computing"/>
              </a:rPr>
              <a:t>parallel execution</a:t>
            </a:r>
            <a:r>
              <a:rPr lang="en-US" dirty="0" smtClean="0"/>
              <a:t> on a </a:t>
            </a:r>
            <a:r>
              <a:rPr lang="en-US" dirty="0" smtClean="0">
                <a:hlinkClick r:id="rId3" tooltip="Multiprocessing"/>
              </a:rPr>
              <a:t>multiprocessing</a:t>
            </a:r>
            <a:r>
              <a:rPr lang="en-US" dirty="0" smtClean="0"/>
              <a:t> system.</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Advantage of Multithreaded Apps</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r>
              <a:rPr lang="en-US" sz="4000" dirty="0" smtClean="0"/>
              <a:t>Responsiveness</a:t>
            </a:r>
          </a:p>
          <a:p>
            <a:r>
              <a:rPr lang="en-US" sz="4000" dirty="0" smtClean="0"/>
              <a:t>Faster Execution</a:t>
            </a:r>
          </a:p>
          <a:p>
            <a:r>
              <a:rPr lang="en-US" sz="4000" dirty="0" smtClean="0"/>
              <a:t>Lower resource consumption</a:t>
            </a:r>
          </a:p>
          <a:p>
            <a:r>
              <a:rPr lang="en-US" sz="4000" dirty="0" smtClean="0"/>
              <a:t>Better system utilization</a:t>
            </a:r>
          </a:p>
          <a:p>
            <a:r>
              <a:rPr lang="en-US" sz="4000" dirty="0" smtClean="0"/>
              <a:t>Simplified sharing and communication</a:t>
            </a:r>
          </a:p>
          <a:p>
            <a:r>
              <a:rPr lang="en-US" sz="4000" dirty="0" smtClean="0"/>
              <a:t>Parallelization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85000" lnSpcReduction="20000"/>
          </a:bodyPr>
          <a:lstStyle/>
          <a:p>
            <a:pPr algn="just"/>
            <a:r>
              <a:rPr lang="en-US" b="1" i="1" dirty="0" smtClean="0">
                <a:solidFill>
                  <a:srgbClr val="FF0000"/>
                </a:solidFill>
              </a:rPr>
              <a:t>Responsiveness</a:t>
            </a:r>
            <a:r>
              <a:rPr lang="en-US" b="1" dirty="0" smtClean="0">
                <a:solidFill>
                  <a:srgbClr val="FF0000"/>
                </a:solidFill>
              </a:rPr>
              <a:t>: </a:t>
            </a:r>
            <a:r>
              <a:rPr lang="en-US" dirty="0" smtClean="0"/>
              <a:t>Multi-threading has the ability for an application to remain responsive to input. In a single-threaded program, if the main execution thread blocks on a long-running task, the entire application can appear to freeze. By moving such long-running tasks to a </a:t>
            </a:r>
            <a:r>
              <a:rPr lang="en-US" i="1" dirty="0" smtClean="0"/>
              <a:t>worker thread</a:t>
            </a:r>
            <a:r>
              <a:rPr lang="en-US" dirty="0" smtClean="0"/>
              <a:t> that runs concurrently with the main execution thread, it is possible for the application to remain responsive to user input while executing tasks in the background. On the other hand, in most cases multithreading is not the only way to keep a program responsive, with </a:t>
            </a:r>
            <a:r>
              <a:rPr lang="en-US" dirty="0" smtClean="0">
                <a:hlinkClick r:id="rId2" tooltip="Non-blocking I/O"/>
              </a:rPr>
              <a:t>non-blocking I/O</a:t>
            </a:r>
            <a:r>
              <a:rPr lang="en-US" dirty="0" smtClean="0"/>
              <a:t> and/or </a:t>
            </a:r>
            <a:r>
              <a:rPr lang="en-US" dirty="0" smtClean="0">
                <a:hlinkClick r:id="rId3" tooltip="Unix signals"/>
              </a:rPr>
              <a:t>Unix signals</a:t>
            </a:r>
            <a:r>
              <a:rPr lang="en-US" dirty="0" smtClean="0"/>
              <a:t> being available for gaining similar results.</a:t>
            </a:r>
            <a:endParaRPr lang="en-US" baseline="30000" dirty="0" smtClean="0"/>
          </a:p>
          <a:p>
            <a:pPr algn="just"/>
            <a:r>
              <a:rPr lang="en-US" dirty="0" smtClean="0"/>
              <a:t> </a:t>
            </a:r>
            <a:r>
              <a:rPr lang="en-US" b="1" i="1" dirty="0" smtClean="0">
                <a:solidFill>
                  <a:srgbClr val="FF0000"/>
                </a:solidFill>
              </a:rPr>
              <a:t>Faster execution</a:t>
            </a:r>
            <a:r>
              <a:rPr lang="en-US" b="1" dirty="0" smtClean="0">
                <a:solidFill>
                  <a:srgbClr val="FF0000"/>
                </a:solidFill>
              </a:rPr>
              <a:t>: </a:t>
            </a:r>
            <a:r>
              <a:rPr lang="en-US" dirty="0" smtClean="0"/>
              <a:t>This advantage of a multithreaded program allows it to operate faster on </a:t>
            </a:r>
            <a:r>
              <a:rPr lang="en-US" dirty="0" smtClean="0">
                <a:hlinkClick r:id="rId4" tooltip="Computer system"/>
              </a:rPr>
              <a:t>computer systems</a:t>
            </a:r>
            <a:r>
              <a:rPr lang="en-US" dirty="0" smtClean="0"/>
              <a:t> that have multiple or multi-core </a:t>
            </a:r>
            <a:r>
              <a:rPr lang="en-US" dirty="0" smtClean="0">
                <a:hlinkClick r:id="rId5" tooltip="Central processing unit"/>
              </a:rPr>
              <a:t>CPUs</a:t>
            </a:r>
            <a:r>
              <a:rPr lang="en-US" dirty="0" smtClean="0"/>
              <a:t>, or across a </a:t>
            </a:r>
            <a:r>
              <a:rPr lang="en-US" dirty="0" smtClean="0">
                <a:hlinkClick r:id="rId6" tooltip="Computer cluster"/>
              </a:rPr>
              <a:t>cluster</a:t>
            </a:r>
            <a:r>
              <a:rPr lang="en-US" dirty="0" smtClean="0"/>
              <a:t> of machines, because the threads of the program naturally lend themselves to truly </a:t>
            </a:r>
            <a:r>
              <a:rPr lang="en-US" dirty="0" smtClean="0">
                <a:hlinkClick r:id="rId7" tooltip="Concurrency (computer science)"/>
              </a:rPr>
              <a:t>concurrent</a:t>
            </a:r>
            <a:r>
              <a:rPr lang="en-US" dirty="0" smtClean="0"/>
              <a:t> </a:t>
            </a:r>
            <a:r>
              <a:rPr lang="en-US" dirty="0" smtClean="0">
                <a:hlinkClick r:id="rId8" tooltip="Execution (computers)"/>
              </a:rPr>
              <a:t>execution</a:t>
            </a:r>
            <a:r>
              <a:rPr lang="en-US" dirty="0" smtClean="0"/>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r>
              <a:rPr lang="en-US" b="1" i="1" dirty="0" smtClean="0">
                <a:solidFill>
                  <a:srgbClr val="FF0000"/>
                </a:solidFill>
              </a:rPr>
              <a:t>Lower resource consumption</a:t>
            </a:r>
            <a:r>
              <a:rPr lang="en-US" b="1" dirty="0" smtClean="0">
                <a:solidFill>
                  <a:srgbClr val="FF0000"/>
                </a:solidFill>
              </a:rPr>
              <a:t>: </a:t>
            </a:r>
            <a:r>
              <a:rPr lang="en-US" dirty="0" smtClean="0"/>
              <a:t>Using threads, an application can serve multiple clients concurrently using less resource than it would need when using multiple process copies of itself. For example, the </a:t>
            </a:r>
            <a:r>
              <a:rPr lang="en-US" dirty="0" smtClean="0">
                <a:hlinkClick r:id="rId2" tooltip="Apache HTTP server"/>
              </a:rPr>
              <a:t>Apache HTTP server</a:t>
            </a:r>
            <a:r>
              <a:rPr lang="en-US" dirty="0" smtClean="0"/>
              <a:t>, which uses a pool of listener and server threads for listening to incoming requests and processing these requests. </a:t>
            </a:r>
          </a:p>
          <a:p>
            <a:r>
              <a:rPr lang="en-US" b="1" i="1" dirty="0" smtClean="0">
                <a:solidFill>
                  <a:srgbClr val="FF0000"/>
                </a:solidFill>
              </a:rPr>
              <a:t>Better system utilization</a:t>
            </a:r>
            <a:r>
              <a:rPr lang="en-US" b="1" dirty="0" smtClean="0">
                <a:solidFill>
                  <a:srgbClr val="FF0000"/>
                </a:solidFill>
              </a:rPr>
              <a:t>: </a:t>
            </a:r>
            <a:r>
              <a:rPr lang="en-US" dirty="0" smtClean="0"/>
              <a:t>Multi-threaded applications can also utilize the system better. For example, a file-system using multiple threads can achieve higher throughput and lower latency since data in faster mediums like the cache can be delivered earlier while waiting for a slower medium to retrieve the data.</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pPr algn="just"/>
            <a:r>
              <a:rPr lang="en-US" b="1" i="1" dirty="0" smtClean="0">
                <a:solidFill>
                  <a:srgbClr val="FF0000"/>
                </a:solidFill>
              </a:rPr>
              <a:t>Simplified sharing and communication</a:t>
            </a:r>
            <a:r>
              <a:rPr lang="en-US" dirty="0" smtClean="0"/>
              <a:t>: Unlike processes, which require message passing or shared memory to perform </a:t>
            </a:r>
            <a:r>
              <a:rPr lang="en-US" dirty="0" smtClean="0">
                <a:hlinkClick r:id="rId2" tooltip="Inter-process communication"/>
              </a:rPr>
              <a:t>inter-process communication</a:t>
            </a:r>
            <a:r>
              <a:rPr lang="en-US" dirty="0" smtClean="0"/>
              <a:t>, communication between threads is very simple. Threads automatically share the data, code and files and so, communication is vastly simplified.</a:t>
            </a:r>
          </a:p>
          <a:p>
            <a:pPr algn="just"/>
            <a:r>
              <a:rPr lang="en-US" b="1" i="1" dirty="0" smtClean="0">
                <a:solidFill>
                  <a:srgbClr val="FF0000"/>
                </a:solidFill>
              </a:rPr>
              <a:t>Parallelization</a:t>
            </a:r>
            <a:r>
              <a:rPr lang="en-US" b="1" dirty="0" smtClean="0">
                <a:solidFill>
                  <a:srgbClr val="FF0000"/>
                </a:solidFill>
              </a:rPr>
              <a:t>: </a:t>
            </a:r>
            <a:r>
              <a:rPr lang="en-US" dirty="0" smtClean="0"/>
              <a:t>Applications looking to utilize multi-core and multi-CPU systems can use multi-threading to split data and tasks into parallel sub-tasks and let the underlying architecture manage how the threads run, either concurrently on a single core or in parallel on multiple cores. GPU computing environments like </a:t>
            </a:r>
            <a:r>
              <a:rPr lang="en-US" dirty="0" smtClean="0">
                <a:hlinkClick r:id="rId3" tooltip="CUDA"/>
              </a:rPr>
              <a:t>CUDA</a:t>
            </a:r>
            <a:r>
              <a:rPr lang="en-US" dirty="0" smtClean="0"/>
              <a:t> and </a:t>
            </a:r>
            <a:r>
              <a:rPr lang="en-US" dirty="0" err="1" smtClean="0">
                <a:hlinkClick r:id="rId4" tooltip="OpenCL"/>
              </a:rPr>
              <a:t>OpenCL</a:t>
            </a:r>
            <a:r>
              <a:rPr lang="en-US" dirty="0" smtClean="0"/>
              <a:t> use the multi-threading model where dozens to hundreds of threads run in parallel on a large number of cores.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Drawbacks of Multithreading </a:t>
            </a: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pPr algn="just"/>
            <a:r>
              <a:rPr lang="en-US" b="1" i="1" dirty="0" smtClean="0">
                <a:solidFill>
                  <a:srgbClr val="FF0000"/>
                </a:solidFill>
              </a:rPr>
              <a:t>Synchronization</a:t>
            </a:r>
            <a:r>
              <a:rPr lang="en-US" b="1" dirty="0" smtClean="0">
                <a:solidFill>
                  <a:srgbClr val="FF0000"/>
                </a:solidFill>
              </a:rPr>
              <a:t>: </a:t>
            </a:r>
            <a:r>
              <a:rPr lang="en-US" dirty="0" smtClean="0"/>
              <a:t>Since threads share the same address space, the </a:t>
            </a:r>
            <a:r>
              <a:rPr lang="en-US" dirty="0" smtClean="0">
                <a:hlinkClick r:id="rId2" tooltip="Programmer"/>
              </a:rPr>
              <a:t>programmer</a:t>
            </a:r>
            <a:r>
              <a:rPr lang="en-US" dirty="0" smtClean="0"/>
              <a:t> must be careful to avoid </a:t>
            </a:r>
            <a:r>
              <a:rPr lang="en-US" dirty="0" smtClean="0">
                <a:hlinkClick r:id="rId3" tooltip="Race condition"/>
              </a:rPr>
              <a:t>race conditions</a:t>
            </a:r>
            <a:r>
              <a:rPr lang="en-US" dirty="0" smtClean="0"/>
              <a:t> and other non-intuitive behaviors. In order for data to be correctly manipulated, threads will often need to </a:t>
            </a:r>
            <a:r>
              <a:rPr lang="en-US" dirty="0" smtClean="0">
                <a:hlinkClick r:id="rId4" tooltip="Rendezvous problem"/>
              </a:rPr>
              <a:t>rendezvous</a:t>
            </a:r>
            <a:r>
              <a:rPr lang="en-US" dirty="0" smtClean="0"/>
              <a:t> in time in order to process the data in the correct order. Threads may also require </a:t>
            </a:r>
            <a:r>
              <a:rPr lang="en-US" dirty="0" smtClean="0">
                <a:hlinkClick r:id="rId5" tooltip="Mutual exclusion"/>
              </a:rPr>
              <a:t>mutually exclusive</a:t>
            </a:r>
            <a:r>
              <a:rPr lang="en-US" dirty="0" smtClean="0"/>
              <a:t> operations (often implemented using </a:t>
            </a:r>
            <a:r>
              <a:rPr lang="en-US" dirty="0" smtClean="0">
                <a:hlinkClick r:id="rId6" tooltip="Semaphore (programming)"/>
              </a:rPr>
              <a:t>semaphores</a:t>
            </a:r>
            <a:r>
              <a:rPr lang="en-US" dirty="0" smtClean="0"/>
              <a:t>) in order to prevent common data from being simultaneously modified or read while in the process of being modified. Careless use of such primitives can lead to </a:t>
            </a:r>
            <a:r>
              <a:rPr lang="en-US" dirty="0" smtClean="0">
                <a:hlinkClick r:id="rId7" tooltip="Deadlock"/>
              </a:rPr>
              <a:t>deadlocks</a:t>
            </a:r>
            <a:r>
              <a:rPr lang="en-US" dirty="0" smtClean="0"/>
              <a:t>.</a:t>
            </a:r>
          </a:p>
          <a:p>
            <a:pPr algn="just"/>
            <a:r>
              <a:rPr lang="en-US" b="1" i="1" dirty="0" smtClean="0">
                <a:solidFill>
                  <a:srgbClr val="FF0000"/>
                </a:solidFill>
              </a:rPr>
              <a:t>Thread crashes a process</a:t>
            </a:r>
            <a:r>
              <a:rPr lang="en-US" b="1" dirty="0" smtClean="0">
                <a:solidFill>
                  <a:srgbClr val="FF0000"/>
                </a:solidFill>
              </a:rPr>
              <a:t>: </a:t>
            </a:r>
            <a:r>
              <a:rPr lang="en-US" dirty="0" smtClean="0"/>
              <a:t>An illegal operation performed by a thread crashes the entire process and so, one misbehaving thread can disrupt the processing of all the other threads in the application.</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Categories of system calls</a:t>
            </a:r>
            <a:br>
              <a:rPr lang="en-US" b="1" dirty="0" smtClean="0"/>
            </a:br>
            <a:endParaRPr lang="en-US" dirty="0"/>
          </a:p>
        </p:txBody>
      </p:sp>
      <p:sp>
        <p:nvSpPr>
          <p:cNvPr id="3" name="Content Placeholder 2"/>
          <p:cNvSpPr>
            <a:spLocks noGrp="1"/>
          </p:cNvSpPr>
          <p:nvPr>
            <p:ph idx="1"/>
          </p:nvPr>
        </p:nvSpPr>
        <p:spPr>
          <a:xfrm>
            <a:off x="457200" y="685800"/>
            <a:ext cx="8229600" cy="5867400"/>
          </a:xfrm>
        </p:spPr>
        <p:txBody>
          <a:bodyPr>
            <a:normAutofit fontScale="77500" lnSpcReduction="20000"/>
          </a:bodyPr>
          <a:lstStyle/>
          <a:p>
            <a:r>
              <a:rPr lang="en-US" dirty="0" smtClean="0"/>
              <a:t>System calls can be roughly grouped into five major categories:</a:t>
            </a:r>
          </a:p>
          <a:p>
            <a:r>
              <a:rPr lang="en-US" b="1" dirty="0" smtClean="0">
                <a:solidFill>
                  <a:srgbClr val="FF0000"/>
                </a:solidFill>
              </a:rPr>
              <a:t>Process Control </a:t>
            </a:r>
          </a:p>
          <a:p>
            <a:pPr lvl="1"/>
            <a:r>
              <a:rPr lang="en-US" dirty="0" smtClean="0">
                <a:hlinkClick r:id="rId2" tooltip="Loader (computing)"/>
              </a:rPr>
              <a:t>load</a:t>
            </a:r>
            <a:endParaRPr lang="en-US" dirty="0" smtClean="0"/>
          </a:p>
          <a:p>
            <a:pPr lvl="1"/>
            <a:r>
              <a:rPr lang="en-US" dirty="0" smtClean="0">
                <a:hlinkClick r:id="rId3" tooltip="Exec (operating system)"/>
              </a:rPr>
              <a:t>execute</a:t>
            </a:r>
            <a:endParaRPr lang="en-US" dirty="0" smtClean="0"/>
          </a:p>
          <a:p>
            <a:pPr lvl="1"/>
            <a:r>
              <a:rPr lang="en-US" dirty="0" smtClean="0"/>
              <a:t>create process (for example, </a:t>
            </a:r>
            <a:r>
              <a:rPr lang="en-US" dirty="0" smtClean="0">
                <a:hlinkClick r:id="rId4" tooltip="Fork (operating system)"/>
              </a:rPr>
              <a:t>fork</a:t>
            </a:r>
            <a:r>
              <a:rPr lang="en-US" dirty="0" smtClean="0"/>
              <a:t> on Unix-like systems or </a:t>
            </a:r>
            <a:r>
              <a:rPr lang="en-US" dirty="0" err="1" smtClean="0"/>
              <a:t>NtCreateProcess</a:t>
            </a:r>
            <a:r>
              <a:rPr lang="en-US" dirty="0" smtClean="0"/>
              <a:t> in the </a:t>
            </a:r>
            <a:r>
              <a:rPr lang="en-US" dirty="0" smtClean="0">
                <a:hlinkClick r:id="rId5" tooltip="Windows NT"/>
              </a:rPr>
              <a:t>Windows NT</a:t>
            </a:r>
            <a:r>
              <a:rPr lang="en-US" dirty="0" smtClean="0"/>
              <a:t> </a:t>
            </a:r>
            <a:r>
              <a:rPr lang="en-US" dirty="0" smtClean="0">
                <a:hlinkClick r:id="rId6" tooltip="Native API"/>
              </a:rPr>
              <a:t>Native API</a:t>
            </a:r>
            <a:r>
              <a:rPr lang="en-US" dirty="0" smtClean="0"/>
              <a:t>)</a:t>
            </a:r>
          </a:p>
          <a:p>
            <a:pPr lvl="1"/>
            <a:r>
              <a:rPr lang="en-US" dirty="0" smtClean="0">
                <a:hlinkClick r:id="rId7" tooltip="Kill (command)"/>
              </a:rPr>
              <a:t>terminate process</a:t>
            </a:r>
            <a:endParaRPr lang="en-US" dirty="0" smtClean="0"/>
          </a:p>
          <a:p>
            <a:pPr lvl="1"/>
            <a:r>
              <a:rPr lang="en-US" dirty="0" smtClean="0"/>
              <a:t>get/set process attributes</a:t>
            </a:r>
          </a:p>
          <a:p>
            <a:pPr lvl="1"/>
            <a:r>
              <a:rPr lang="en-US" dirty="0" smtClean="0">
                <a:hlinkClick r:id="rId8" tooltip="Wait (operating system)"/>
              </a:rPr>
              <a:t>wait</a:t>
            </a:r>
            <a:r>
              <a:rPr lang="en-US" dirty="0" smtClean="0"/>
              <a:t> for time, wait event, </a:t>
            </a:r>
            <a:r>
              <a:rPr lang="en-US" dirty="0" smtClean="0">
                <a:hlinkClick r:id="rId9" tooltip="Signal (computing)"/>
              </a:rPr>
              <a:t>signal</a:t>
            </a:r>
            <a:r>
              <a:rPr lang="en-US" dirty="0" smtClean="0"/>
              <a:t> event</a:t>
            </a:r>
          </a:p>
          <a:p>
            <a:pPr lvl="1"/>
            <a:r>
              <a:rPr lang="en-US" dirty="0" smtClean="0">
                <a:hlinkClick r:id="rId10" tooltip="Dynamic memory allocation"/>
              </a:rPr>
              <a:t>allocate</a:t>
            </a:r>
            <a:r>
              <a:rPr lang="en-US" dirty="0" smtClean="0"/>
              <a:t>, </a:t>
            </a:r>
            <a:r>
              <a:rPr lang="en-US" dirty="0" smtClean="0">
                <a:hlinkClick r:id="rId11" tooltip="Garbage collection (computer science)"/>
              </a:rPr>
              <a:t>free</a:t>
            </a:r>
            <a:r>
              <a:rPr lang="en-US" dirty="0" smtClean="0"/>
              <a:t> memory</a:t>
            </a:r>
          </a:p>
          <a:p>
            <a:r>
              <a:rPr lang="en-US" b="1" dirty="0" smtClean="0">
                <a:solidFill>
                  <a:srgbClr val="FF0000"/>
                </a:solidFill>
              </a:rPr>
              <a:t>File management </a:t>
            </a:r>
          </a:p>
          <a:p>
            <a:pPr lvl="1"/>
            <a:r>
              <a:rPr lang="en-US" dirty="0" smtClean="0"/>
              <a:t>create file, delete file</a:t>
            </a:r>
          </a:p>
          <a:p>
            <a:pPr lvl="1"/>
            <a:r>
              <a:rPr lang="en-US" dirty="0" smtClean="0"/>
              <a:t>open, close</a:t>
            </a:r>
          </a:p>
          <a:p>
            <a:pPr lvl="1"/>
            <a:r>
              <a:rPr lang="en-US" dirty="0" smtClean="0"/>
              <a:t>read, write, reposition</a:t>
            </a:r>
          </a:p>
          <a:p>
            <a:pPr lvl="1"/>
            <a:r>
              <a:rPr lang="en-US" dirty="0" smtClean="0"/>
              <a:t>get/set file attributes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 process Communication &amp; Synchronization</a:t>
            </a:r>
            <a:endParaRPr lang="en-US" dirty="0"/>
          </a:p>
        </p:txBody>
      </p:sp>
      <p:sp>
        <p:nvSpPr>
          <p:cNvPr id="3" name="Content Placeholder 2"/>
          <p:cNvSpPr>
            <a:spLocks noGrp="1"/>
          </p:cNvSpPr>
          <p:nvPr>
            <p:ph idx="1"/>
          </p:nvPr>
        </p:nvSpPr>
        <p:spPr/>
        <p:txBody>
          <a:bodyPr/>
          <a:lstStyle/>
          <a:p>
            <a:r>
              <a:rPr lang="en-US" dirty="0" smtClean="0"/>
              <a:t>Race conditions</a:t>
            </a:r>
          </a:p>
          <a:p>
            <a:r>
              <a:rPr lang="en-US" dirty="0" smtClean="0"/>
              <a:t>Critical Regions</a:t>
            </a:r>
          </a:p>
          <a:p>
            <a:r>
              <a:rPr lang="en-US" dirty="0" smtClean="0"/>
              <a:t>Mutual Exclusion with busy waiting</a:t>
            </a:r>
          </a:p>
          <a:p>
            <a:r>
              <a:rPr lang="en-US" dirty="0" smtClean="0"/>
              <a:t>Sleep and Wakeup</a:t>
            </a:r>
          </a:p>
          <a:p>
            <a:r>
              <a:rPr lang="en-US" dirty="0" smtClean="0"/>
              <a:t>Semaphores</a:t>
            </a:r>
          </a:p>
          <a:p>
            <a:r>
              <a:rPr lang="en-US" dirty="0" smtClean="0"/>
              <a:t>Introduction to message passing</a:t>
            </a:r>
          </a:p>
          <a:p>
            <a:r>
              <a:rPr lang="en-US" dirty="0" smtClean="0"/>
              <a:t>The dining philosophers problem</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1000" y="304800"/>
            <a:ext cx="8382000" cy="62484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State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90600" y="1295400"/>
            <a:ext cx="7467600" cy="5186701"/>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4800" y="457200"/>
            <a:ext cx="8590998" cy="60198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SUMMARY</a:t>
            </a:r>
            <a:endParaRPr lang="en-US" dirty="0"/>
          </a:p>
        </p:txBody>
      </p:sp>
      <p:sp>
        <p:nvSpPr>
          <p:cNvPr id="3" name="Content Placeholder 2"/>
          <p:cNvSpPr>
            <a:spLocks noGrp="1"/>
          </p:cNvSpPr>
          <p:nvPr>
            <p:ph idx="1"/>
          </p:nvPr>
        </p:nvSpPr>
        <p:spPr>
          <a:xfrm>
            <a:off x="457200" y="609600"/>
            <a:ext cx="8229600" cy="6019800"/>
          </a:xfrm>
        </p:spPr>
        <p:txBody>
          <a:bodyPr>
            <a:normAutofit lnSpcReduction="10000"/>
          </a:bodyPr>
          <a:lstStyle/>
          <a:p>
            <a:pPr algn="just"/>
            <a:r>
              <a:rPr lang="en-US" dirty="0" smtClean="0"/>
              <a:t>To hide the effects of interrupts, operating systems provide a conceptual model of sequential processes running in parallel. Processes can be created and terminated dynamically. Each process has its own address space. </a:t>
            </a:r>
          </a:p>
          <a:p>
            <a:pPr algn="just"/>
            <a:r>
              <a:rPr lang="en-US" dirty="0" smtClean="0"/>
              <a:t>For some applications it is useful to have multiple threads of control within a single process. These threads are scheduled independently and each one has its own stack, but all threads in a process share a common address space. Threads can be implemented in user space or in the kernel.</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pPr algn="just"/>
            <a:r>
              <a:rPr lang="en-US" dirty="0" smtClean="0"/>
              <a:t>Processes can communicate with one another using inter process communication primitives, such as semaphores, monitors or messages. These primitives are used to ensure that no two processes are ever in their critical regions at the same time, a situation that leads to chaos. A process can be running, </a:t>
            </a:r>
            <a:r>
              <a:rPr lang="en-US" dirty="0" err="1" smtClean="0"/>
              <a:t>runnable</a:t>
            </a:r>
            <a:r>
              <a:rPr lang="en-US" dirty="0" smtClean="0"/>
              <a:t> or blocked and can change state when it or another process executes one of the </a:t>
            </a:r>
            <a:r>
              <a:rPr lang="en-US" dirty="0" err="1" smtClean="0"/>
              <a:t>interprocess</a:t>
            </a:r>
            <a:r>
              <a:rPr lang="en-US" dirty="0" smtClean="0"/>
              <a:t> communication primitives. Inter thread communication is similar.</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pPr algn="just"/>
            <a:r>
              <a:rPr lang="en-US" dirty="0" smtClean="0"/>
              <a:t>Inter process communication primitives can be used to solve such problems as the producer-consumer, dining philosophers and reader-writer. Even with these primitives, care has to be taken to avoid errors and deadlocks.</a:t>
            </a:r>
          </a:p>
          <a:p>
            <a:pPr algn="just"/>
            <a:r>
              <a:rPr lang="en-US" dirty="0" smtClean="0"/>
              <a:t>A great many scheduling algorithms have been studied. Some of these are batch systems , such as shortest job first scheduling. Others are common in both batch systems and interactive systems. These algorithms include round robin, priority scheduling, multilevel queues, guaranteed scheduling, lottery scheduling and fair-share scheduling. Some systems make a clean separation between the scheduling mechanism and the scheduling policy, which allows users to have control of the </a:t>
            </a:r>
            <a:r>
              <a:rPr lang="en-US" smtClean="0"/>
              <a:t>scheduling algorithm.</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scheduling</a:t>
            </a:r>
            <a:endParaRPr lang="en-US" dirty="0"/>
          </a:p>
        </p:txBody>
      </p:sp>
      <p:sp>
        <p:nvSpPr>
          <p:cNvPr id="3" name="Content Placeholder 2"/>
          <p:cNvSpPr>
            <a:spLocks noGrp="1"/>
          </p:cNvSpPr>
          <p:nvPr>
            <p:ph idx="1"/>
          </p:nvPr>
        </p:nvSpPr>
        <p:spPr/>
        <p:txBody>
          <a:bodyPr/>
          <a:lstStyle/>
          <a:p>
            <a:r>
              <a:rPr lang="en-US" dirty="0" smtClean="0"/>
              <a:t>Round Robin Scheduling</a:t>
            </a:r>
          </a:p>
          <a:p>
            <a:r>
              <a:rPr lang="en-US" dirty="0" smtClean="0"/>
              <a:t>Priority Scheduling</a:t>
            </a:r>
          </a:p>
          <a:p>
            <a:r>
              <a:rPr lang="en-US" dirty="0" smtClean="0"/>
              <a:t>Multiple Queues</a:t>
            </a:r>
          </a:p>
          <a:p>
            <a:pPr>
              <a:buNone/>
            </a:pPr>
            <a:endParaRPr lang="en-US" dirty="0" smtClean="0"/>
          </a:p>
          <a:p>
            <a:pPr>
              <a:buNone/>
            </a:pPr>
            <a:r>
              <a:rPr lang="en-US" b="1" dirty="0" smtClean="0">
                <a:solidFill>
                  <a:srgbClr val="FF0000"/>
                </a:solidFill>
              </a:rPr>
              <a:t>Prepare Presentation in Process Management. </a:t>
            </a:r>
          </a:p>
          <a:p>
            <a:pPr>
              <a:buNone/>
            </a:pPr>
            <a:r>
              <a:rPr lang="en-US" b="1" dirty="0" smtClean="0">
                <a:solidFill>
                  <a:srgbClr val="FF0000"/>
                </a:solidFill>
              </a:rPr>
              <a:t>Prohibited: You are not supposed to use any of my slide components. (Sunday: Presentation)</a:t>
            </a:r>
            <a:endParaRPr lang="en-US"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pPr>
              <a:buNone/>
            </a:pPr>
            <a:r>
              <a:rPr lang="en-US" dirty="0" smtClean="0"/>
              <a:t>	</a:t>
            </a:r>
            <a:r>
              <a:rPr lang="en-US" b="1" dirty="0" smtClean="0">
                <a:solidFill>
                  <a:srgbClr val="FF0000"/>
                </a:solidFill>
              </a:rPr>
              <a:t>Device Management </a:t>
            </a:r>
          </a:p>
          <a:p>
            <a:pPr>
              <a:buNone/>
            </a:pPr>
            <a:r>
              <a:rPr lang="en-US" dirty="0" smtClean="0"/>
              <a:t>	request device, release device</a:t>
            </a:r>
          </a:p>
          <a:p>
            <a:r>
              <a:rPr lang="en-US" dirty="0" smtClean="0"/>
              <a:t>read, write, reposition</a:t>
            </a:r>
          </a:p>
          <a:p>
            <a:r>
              <a:rPr lang="en-US" dirty="0" smtClean="0"/>
              <a:t>get/set device attributes</a:t>
            </a:r>
          </a:p>
          <a:p>
            <a:r>
              <a:rPr lang="en-US" dirty="0" smtClean="0"/>
              <a:t>logically attach or detach devices</a:t>
            </a:r>
          </a:p>
          <a:p>
            <a:pPr>
              <a:buNone/>
            </a:pPr>
            <a:r>
              <a:rPr lang="en-US" dirty="0" smtClean="0"/>
              <a:t>	</a:t>
            </a:r>
            <a:r>
              <a:rPr lang="en-US" b="1" dirty="0" smtClean="0">
                <a:solidFill>
                  <a:srgbClr val="FF0000"/>
                </a:solidFill>
              </a:rPr>
              <a:t>Information Maintenance </a:t>
            </a:r>
          </a:p>
          <a:p>
            <a:pPr>
              <a:buNone/>
            </a:pPr>
            <a:r>
              <a:rPr lang="en-US" b="1" dirty="0" smtClean="0">
                <a:solidFill>
                  <a:srgbClr val="FF0000"/>
                </a:solidFill>
              </a:rPr>
              <a:t>	</a:t>
            </a:r>
            <a:r>
              <a:rPr lang="en-US" dirty="0" smtClean="0"/>
              <a:t>get/set time or date</a:t>
            </a:r>
          </a:p>
          <a:p>
            <a:r>
              <a:rPr lang="en-US" dirty="0" smtClean="0"/>
              <a:t>get/set system data</a:t>
            </a:r>
          </a:p>
          <a:p>
            <a:r>
              <a:rPr lang="en-US" dirty="0" smtClean="0"/>
              <a:t>get/set process, file, or device attributes</a:t>
            </a:r>
          </a:p>
          <a:p>
            <a:pPr>
              <a:buNone/>
            </a:pPr>
            <a:r>
              <a:rPr lang="en-US" dirty="0" smtClean="0"/>
              <a:t>	</a:t>
            </a:r>
            <a:r>
              <a:rPr lang="en-US" b="1" dirty="0" smtClean="0">
                <a:solidFill>
                  <a:srgbClr val="FF0000"/>
                </a:solidFill>
              </a:rPr>
              <a:t>Communication </a:t>
            </a:r>
          </a:p>
          <a:p>
            <a:pPr>
              <a:buNone/>
            </a:pPr>
            <a:r>
              <a:rPr lang="en-US" b="1" dirty="0" smtClean="0">
                <a:solidFill>
                  <a:srgbClr val="FF0000"/>
                </a:solidFill>
              </a:rPr>
              <a:t>	</a:t>
            </a:r>
            <a:r>
              <a:rPr lang="en-US" dirty="0" smtClean="0"/>
              <a:t>create, delete communication connection</a:t>
            </a:r>
          </a:p>
          <a:p>
            <a:r>
              <a:rPr lang="en-US" dirty="0" smtClean="0"/>
              <a:t>send, receive messages</a:t>
            </a:r>
          </a:p>
          <a:p>
            <a:r>
              <a:rPr lang="en-US" dirty="0" smtClean="0"/>
              <a:t>transfer status information</a:t>
            </a:r>
          </a:p>
          <a:p>
            <a:r>
              <a:rPr lang="en-US" dirty="0" smtClean="0"/>
              <a:t>attach or detach remote devices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Processes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The process model</a:t>
            </a:r>
          </a:p>
          <a:p>
            <a:r>
              <a:rPr lang="en-US" dirty="0" smtClean="0">
                <a:solidFill>
                  <a:srgbClr val="FF0000"/>
                </a:solidFill>
              </a:rPr>
              <a:t>Implementation of processes</a:t>
            </a:r>
          </a:p>
          <a:p>
            <a:r>
              <a:rPr lang="en-US" dirty="0" smtClean="0">
                <a:solidFill>
                  <a:srgbClr val="FF0000"/>
                </a:solidFill>
              </a:rPr>
              <a:t>Threads</a:t>
            </a:r>
          </a:p>
          <a:p>
            <a:r>
              <a:rPr lang="en-US" dirty="0" smtClean="0">
                <a:solidFill>
                  <a:srgbClr val="FF0000"/>
                </a:solidFill>
              </a:rPr>
              <a:t>Threads model</a:t>
            </a:r>
          </a:p>
          <a:p>
            <a:r>
              <a:rPr lang="en-US" dirty="0" smtClean="0">
                <a:solidFill>
                  <a:srgbClr val="FF0000"/>
                </a:solidFill>
              </a:rPr>
              <a:t>Thread usage</a:t>
            </a:r>
          </a:p>
          <a:p>
            <a:r>
              <a:rPr lang="en-US" dirty="0" smtClean="0">
                <a:solidFill>
                  <a:srgbClr val="FF0000"/>
                </a:solidFill>
              </a:rPr>
              <a:t>Implementing thread in user space</a:t>
            </a:r>
          </a:p>
          <a:p>
            <a:pPr>
              <a:buNone/>
            </a:pP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What is a Process ?</a:t>
            </a:r>
            <a:endParaRPr lang="en-US" dirty="0"/>
          </a:p>
        </p:txBody>
      </p:sp>
      <p:sp>
        <p:nvSpPr>
          <p:cNvPr id="3" name="Content Placeholder 2"/>
          <p:cNvSpPr>
            <a:spLocks noGrp="1"/>
          </p:cNvSpPr>
          <p:nvPr>
            <p:ph idx="1"/>
          </p:nvPr>
        </p:nvSpPr>
        <p:spPr>
          <a:xfrm>
            <a:off x="457200" y="685800"/>
            <a:ext cx="8229600" cy="5943600"/>
          </a:xfrm>
        </p:spPr>
        <p:txBody>
          <a:bodyPr/>
          <a:lstStyle/>
          <a:p>
            <a:pPr algn="just"/>
            <a:r>
              <a:rPr lang="en-US" dirty="0" smtClean="0"/>
              <a:t>An instance of a computer program in execution.</a:t>
            </a:r>
          </a:p>
          <a:p>
            <a:pPr algn="just"/>
            <a:r>
              <a:rPr lang="en-US" dirty="0" smtClean="0"/>
              <a:t>Sometimes also called a job or task.</a:t>
            </a:r>
          </a:p>
          <a:p>
            <a:pPr algn="just"/>
            <a:r>
              <a:rPr lang="en-US" dirty="0" smtClean="0"/>
              <a:t>Processes on modern systems can have several threads of execution, or several different pieces of the program running in parallel.</a:t>
            </a:r>
          </a:p>
          <a:p>
            <a:pPr algn="just"/>
            <a:r>
              <a:rPr lang="en-US" dirty="0" smtClean="0"/>
              <a:t>Each process has its own private resources, data and associated statistics.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304800" y="304800"/>
            <a:ext cx="8534400" cy="5943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4343</Words>
  <Application>Microsoft Office PowerPoint</Application>
  <PresentationFormat>On-screen Show (4:3)</PresentationFormat>
  <Paragraphs>260</Paragraphs>
  <Slides>57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Arial</vt:lpstr>
      <vt:lpstr>Calibri</vt:lpstr>
      <vt:lpstr>Office Theme</vt:lpstr>
      <vt:lpstr>PROCESS MANAGEMENT</vt:lpstr>
      <vt:lpstr>Before we start</vt:lpstr>
      <vt:lpstr>PowerPoint Presentation</vt:lpstr>
      <vt:lpstr>Sample to show how system call works</vt:lpstr>
      <vt:lpstr>Categories of system calls </vt:lpstr>
      <vt:lpstr>PowerPoint Presentation</vt:lpstr>
      <vt:lpstr>Introduction to Processes</vt:lpstr>
      <vt:lpstr>What is a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Process</vt:lpstr>
      <vt:lpstr>Process Creation</vt:lpstr>
      <vt:lpstr>PowerPoint Presentation</vt:lpstr>
      <vt:lpstr>Process Termination</vt:lpstr>
      <vt:lpstr>Process Termination</vt:lpstr>
      <vt:lpstr>Process Hierarchies</vt:lpstr>
      <vt:lpstr>PowerPoint Presentation</vt:lpstr>
      <vt:lpstr>Graphical Presentation</vt:lpstr>
      <vt:lpstr>Process State and Transitions</vt:lpstr>
      <vt:lpstr>Implementation of Process</vt:lpstr>
      <vt:lpstr>Differentiate </vt:lpstr>
      <vt:lpstr>PowerPoint Presentation</vt:lpstr>
      <vt:lpstr>Multiprogramming</vt:lpstr>
      <vt:lpstr>PowerPoint Presentation</vt:lpstr>
      <vt:lpstr>How Multiprogramming Increase efficiency</vt:lpstr>
      <vt:lpstr>PowerPoint Presentation</vt:lpstr>
      <vt:lpstr>PowerPoint Presentation</vt:lpstr>
      <vt:lpstr>2 state process management model</vt:lpstr>
      <vt:lpstr>PowerPoint Presentation</vt:lpstr>
      <vt:lpstr>3 state process management model</vt:lpstr>
      <vt:lpstr>PowerPoint Presentation</vt:lpstr>
      <vt:lpstr>Process description and control</vt:lpstr>
      <vt:lpstr>Process models</vt:lpstr>
      <vt:lpstr>PowerPoint Presentation</vt:lpstr>
      <vt:lpstr>THREADS</vt:lpstr>
      <vt:lpstr>Threads Vs Process</vt:lpstr>
      <vt:lpstr>PowerPoint Presentation</vt:lpstr>
      <vt:lpstr>PowerPoint Presentation</vt:lpstr>
      <vt:lpstr>Multithreading</vt:lpstr>
      <vt:lpstr>Advantage of Multithreaded Apps</vt:lpstr>
      <vt:lpstr>PowerPoint Presentation</vt:lpstr>
      <vt:lpstr>PowerPoint Presentation</vt:lpstr>
      <vt:lpstr>PowerPoint Presentation</vt:lpstr>
      <vt:lpstr>Drawbacks of Multithreading </vt:lpstr>
      <vt:lpstr>Inter process Communication &amp; Synchronization</vt:lpstr>
      <vt:lpstr>PowerPoint Presentation</vt:lpstr>
      <vt:lpstr>3 State</vt:lpstr>
      <vt:lpstr>PowerPoint Presentation</vt:lpstr>
      <vt:lpstr>SUMMARY</vt:lpstr>
      <vt:lpstr>PowerPoint Presentation</vt:lpstr>
      <vt:lpstr>PowerPoint Presentation</vt:lpstr>
      <vt:lpstr>Process scheduling</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Suman Thapaliya</dc:creator>
  <cp:lastModifiedBy>Dell</cp:lastModifiedBy>
  <cp:revision>81</cp:revision>
  <dcterms:created xsi:type="dcterms:W3CDTF">2014-12-30T22:44:50Z</dcterms:created>
  <dcterms:modified xsi:type="dcterms:W3CDTF">2018-02-15T01:14:44Z</dcterms:modified>
</cp:coreProperties>
</file>