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A315-E68E-4E11-BD78-4FB8D688665B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A628-DA15-4598-A170-37171D436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Lecturer: </a:t>
            </a:r>
            <a:r>
              <a:rPr lang="en-US" dirty="0" err="1" smtClean="0"/>
              <a:t>Suman</a:t>
            </a:r>
            <a:r>
              <a:rPr lang="en-US" dirty="0" smtClean="0"/>
              <a:t> </a:t>
            </a:r>
            <a:r>
              <a:rPr lang="en-US" dirty="0" err="1" smtClean="0"/>
              <a:t>Thapaliya</a:t>
            </a:r>
            <a:endParaRPr lang="en-US" dirty="0" smtClean="0"/>
          </a:p>
          <a:p>
            <a:r>
              <a:rPr lang="en-US" dirty="0" smtClean="0"/>
              <a:t>Resource: https://www.youtube.com/watch?v=qdkxXygc3rE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One require the memory manager to store a entire program  in a main memory at contagious locations.</a:t>
            </a:r>
          </a:p>
          <a:p>
            <a:pPr algn="just"/>
            <a:r>
              <a:rPr lang="en-US" dirty="0" smtClean="0"/>
              <a:t>We need to find a way to avoid  having to keep a whole program in a memory to run and a restriction of storing a program at contagiously.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086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we could divide a JOB …!!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791200"/>
          </a:xfrm>
        </p:spPr>
        <p:txBody>
          <a:bodyPr/>
          <a:lstStyle/>
          <a:p>
            <a:r>
              <a:rPr lang="en-US" dirty="0" smtClean="0"/>
              <a:t>Divide Job in Separate smaller chunks.</a:t>
            </a:r>
          </a:p>
          <a:p>
            <a:r>
              <a:rPr lang="en-US" dirty="0" smtClean="0"/>
              <a:t>Yes we can, VIRTUAL MEMORY is the </a:t>
            </a:r>
            <a:r>
              <a:rPr lang="en-US" dirty="0"/>
              <a:t>S</a:t>
            </a:r>
            <a:r>
              <a:rPr lang="en-US" dirty="0" smtClean="0"/>
              <a:t>olution.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b="1" u="sng" dirty="0" smtClean="0"/>
              <a:t>Let us have a Tour of 4 Memory Allocation Scheme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1. PAGE MEMORY ALLOCATION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114800"/>
            <a:ext cx="6705600" cy="7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r>
              <a:rPr lang="en-US" dirty="0" smtClean="0"/>
              <a:t>Divide One Job into equal size parts.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1752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762000"/>
            <a:ext cx="4905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2590800" y="16002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276600"/>
            <a:ext cx="4924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276600"/>
            <a:ext cx="16478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2362200" y="4648200"/>
            <a:ext cx="1143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248400" y="24384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Before 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Preparations </a:t>
            </a:r>
          </a:p>
          <a:p>
            <a:pPr marL="514350" indent="-514350">
              <a:buAutoNum type="arabicPeriod"/>
            </a:pPr>
            <a:r>
              <a:rPr lang="en-US" dirty="0" smtClean="0"/>
              <a:t>Count how many page frame are there.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Visualize where to allocate the job.</a:t>
            </a:r>
          </a:p>
          <a:p>
            <a:pPr marL="514350" indent="-514350">
              <a:buAutoNum type="arabicPeriod"/>
            </a:pPr>
            <a:r>
              <a:rPr lang="en-US" dirty="0" smtClean="0"/>
              <a:t>Divide task allocated memory. </a:t>
            </a:r>
          </a:p>
          <a:p>
            <a:pPr marL="514350" indent="-514350">
              <a:buAutoNum type="arabicPeriod"/>
            </a:pPr>
            <a:r>
              <a:rPr lang="en-US" dirty="0" smtClean="0"/>
              <a:t>Can adjust any place where memory is available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86200"/>
            <a:ext cx="16478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810000"/>
            <a:ext cx="16383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3810000"/>
            <a:ext cx="1647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2819400" y="51054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15000" y="50292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problem solved …??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sz="5400" b="1" dirty="0" smtClean="0">
              <a:solidFill>
                <a:srgbClr val="FF0000"/>
              </a:solidFill>
            </a:endParaRPr>
          </a:p>
          <a:p>
            <a:endParaRPr lang="en-US" sz="54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YOUR VIEW  ………..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r>
              <a:rPr lang="en-US" dirty="0" smtClean="0"/>
              <a:t>We need to keep track of all page locations.</a:t>
            </a:r>
            <a:endParaRPr lang="en-US" dirty="0"/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SOLUTION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70708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r>
              <a:rPr lang="en-US" dirty="0" smtClean="0"/>
              <a:t>Page Memory Allocation came up with solution.</a:t>
            </a:r>
          </a:p>
          <a:p>
            <a:r>
              <a:rPr lang="en-US" dirty="0" smtClean="0"/>
              <a:t>First it will send request of demand ex: 4 pages</a:t>
            </a:r>
          </a:p>
          <a:p>
            <a:r>
              <a:rPr lang="en-US" dirty="0" smtClean="0"/>
              <a:t>It will allocate space for 4 pages.</a:t>
            </a:r>
          </a:p>
          <a:p>
            <a:r>
              <a:rPr lang="en-US" dirty="0" smtClean="0"/>
              <a:t>To avoid more memory: added 3 more columns:</a:t>
            </a:r>
          </a:p>
          <a:p>
            <a:pPr marL="514350" indent="-514350">
              <a:buAutoNum type="alphaLcPeriod"/>
            </a:pPr>
            <a:r>
              <a:rPr lang="en-US" dirty="0" smtClean="0"/>
              <a:t>To terminate  if the page is already in memory</a:t>
            </a:r>
          </a:p>
          <a:p>
            <a:pPr marL="514350" indent="-514350">
              <a:buAutoNum type="alphaLcPeriod"/>
            </a:pPr>
            <a:r>
              <a:rPr lang="en-US" dirty="0" smtClean="0"/>
              <a:t>To check if the page is modified</a:t>
            </a:r>
          </a:p>
          <a:p>
            <a:pPr marL="514350" indent="-514350">
              <a:buAutoNum type="alphaLcPeriod"/>
            </a:pPr>
            <a:r>
              <a:rPr lang="en-US" dirty="0" smtClean="0"/>
              <a:t>If the page has been referenced.</a:t>
            </a:r>
          </a:p>
          <a:p>
            <a:pPr marL="514350" indent="-514350">
              <a:buAutoNum type="alphaLcPeriod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Replacement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By Using Page Replacement Policy</a:t>
            </a:r>
          </a:p>
          <a:p>
            <a:pPr marL="514350" indent="-514350">
              <a:buAutoNum type="alphaLcPeriod"/>
            </a:pPr>
            <a:r>
              <a:rPr lang="en-US" dirty="0" smtClean="0"/>
              <a:t>First In First Out (FIFO)</a:t>
            </a:r>
          </a:p>
          <a:p>
            <a:pPr marL="514350" indent="-514350">
              <a:buAutoNum type="alphaLcPeriod"/>
            </a:pPr>
            <a:r>
              <a:rPr lang="en-US" dirty="0" smtClean="0"/>
              <a:t>Least Recently Used (LRU)</a:t>
            </a:r>
          </a:p>
          <a:p>
            <a:pPr marL="514350" indent="-514350">
              <a:buAutoNum type="alphaLcPeriod"/>
            </a:pPr>
            <a:r>
              <a:rPr lang="en-US" dirty="0" smtClean="0"/>
              <a:t>Least Frequently Used (LFU)</a:t>
            </a:r>
          </a:p>
          <a:p>
            <a:pPr marL="514350" indent="-514350">
              <a:buAutoNum type="alphaLcPeriod"/>
            </a:pPr>
            <a:r>
              <a:rPr lang="en-US" dirty="0" smtClean="0"/>
              <a:t>Most Recently Used (MRU)</a:t>
            </a:r>
          </a:p>
          <a:p>
            <a:pPr marL="514350" indent="-514350" algn="ctr">
              <a:buAutoNum type="alphaLcPeriod"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By viewing these specific algorithms we can know the replacement of pages.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What we have gone through …??</a:t>
            </a:r>
            <a:br>
              <a:rPr lang="en-US" dirty="0" smtClean="0"/>
            </a:br>
            <a:r>
              <a:rPr lang="en-US" dirty="0" smtClean="0"/>
              <a:t>What if we can do this …..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124200"/>
            <a:ext cx="5200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00400"/>
            <a:ext cx="1447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2514600" y="34290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953000"/>
            <a:ext cx="5172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019800" y="42672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Segmented Memory Allocation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It splits the job in many segments.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They reflects the nature and structure of the code.</a:t>
            </a:r>
          </a:p>
          <a:p>
            <a:pPr marL="514350" indent="-514350">
              <a:buAutoNum type="arabicPeriod"/>
            </a:pPr>
            <a:r>
              <a:rPr lang="en-US" dirty="0" smtClean="0"/>
              <a:t>Code is separated</a:t>
            </a:r>
          </a:p>
          <a:p>
            <a:pPr marL="514350" indent="-514350">
              <a:buNone/>
            </a:pPr>
            <a:r>
              <a:rPr lang="en-US" dirty="0" smtClean="0"/>
              <a:t>Into various functions,</a:t>
            </a:r>
          </a:p>
          <a:p>
            <a:pPr marL="514350" indent="-514350">
              <a:buNone/>
            </a:pPr>
            <a:r>
              <a:rPr lang="en-US" dirty="0" smtClean="0"/>
              <a:t>Methods and structure.</a:t>
            </a:r>
          </a:p>
          <a:p>
            <a:pPr marL="514350" indent="-514350">
              <a:buNone/>
            </a:pPr>
            <a:r>
              <a:rPr lang="en-US" dirty="0" smtClean="0"/>
              <a:t>4. Code can be call</a:t>
            </a:r>
          </a:p>
          <a:p>
            <a:pPr marL="514350" indent="-514350">
              <a:buNone/>
            </a:pPr>
            <a:r>
              <a:rPr lang="en-US" dirty="0" smtClean="0"/>
              <a:t>One at a time.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352800"/>
            <a:ext cx="4772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858000"/>
          </a:xfrm>
        </p:spPr>
        <p:txBody>
          <a:bodyPr/>
          <a:lstStyle/>
          <a:p>
            <a:pPr algn="just"/>
            <a:r>
              <a:rPr lang="en-US" dirty="0" smtClean="0"/>
              <a:t>Let us take an example of 3 old Scheme Memory Management. </a:t>
            </a:r>
          </a:p>
          <a:p>
            <a:pPr algn="just"/>
            <a:r>
              <a:rPr lang="en-US" dirty="0" smtClean="0"/>
              <a:t>SINGLE USER CONTIGIOULS: 1</a:t>
            </a:r>
            <a:r>
              <a:rPr lang="en-US" baseline="30000" dirty="0" smtClean="0"/>
              <a:t>st</a:t>
            </a:r>
            <a:r>
              <a:rPr lang="en-US" dirty="0" smtClean="0"/>
              <a:t> Scheme of MM. It was not best in terms of performance. Single Job reserves the entire memory. First job was performed and then cleared the memory for next 2</a:t>
            </a:r>
            <a:r>
              <a:rPr lang="en-US" baseline="30000" dirty="0" smtClean="0"/>
              <a:t>nd</a:t>
            </a:r>
            <a:r>
              <a:rPr lang="en-US" dirty="0" smtClean="0"/>
              <a:t> scheme.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533401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581400"/>
            <a:ext cx="1647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3429000"/>
            <a:ext cx="1647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4343400" y="4572000"/>
            <a:ext cx="1219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dirty="0" smtClean="0"/>
              <a:t>Now instead of making Page Map Table we will make Segment Map Table.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762000"/>
            <a:ext cx="39624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581400"/>
            <a:ext cx="38957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r>
              <a:rPr lang="en-US" dirty="0" smtClean="0"/>
              <a:t>Hybrid Solution: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200"/>
            <a:ext cx="4991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&amp; Why Virtual Memory is the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91200"/>
          </a:xfrm>
        </p:spPr>
        <p:txBody>
          <a:bodyPr/>
          <a:lstStyle/>
          <a:p>
            <a:r>
              <a:rPr lang="en-US" dirty="0" smtClean="0"/>
              <a:t>Your Task ……. To Give</a:t>
            </a:r>
          </a:p>
          <a:p>
            <a:pPr>
              <a:buNone/>
            </a:pPr>
            <a:r>
              <a:rPr lang="en-US" dirty="0" smtClean="0"/>
              <a:t>	 me Solution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5999"/>
            <a:ext cx="7696200" cy="402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Mapped Files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 Policy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Fault Handling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12130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if the job size is big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Size is Big: Not Executable.</a:t>
            </a:r>
          </a:p>
          <a:p>
            <a:r>
              <a:rPr lang="en-US" dirty="0" smtClean="0"/>
              <a:t>It will be very slow to process.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this Scheme is Impractical and does not work for basic scenario.</a:t>
            </a:r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09800"/>
            <a:ext cx="163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971800"/>
            <a:ext cx="12668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you want to store many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Fixed partition</a:t>
            </a:r>
          </a:p>
          <a:p>
            <a:r>
              <a:rPr lang="en-US" dirty="0" smtClean="0"/>
              <a:t>Partition methods helps until system is rebooted.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47434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828800"/>
            <a:ext cx="16383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5867400" y="27432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5291" y="5257800"/>
            <a:ext cx="36853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7696200" y="44958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ctr"/>
            <a:r>
              <a:rPr lang="en-US" b="1" u="sng" dirty="0" smtClean="0"/>
              <a:t>Objectives</a:t>
            </a:r>
          </a:p>
          <a:p>
            <a:r>
              <a:rPr lang="en-US" dirty="0" smtClean="0"/>
              <a:t>Computer need to be reboot anytime.</a:t>
            </a:r>
          </a:p>
          <a:p>
            <a:r>
              <a:rPr lang="en-US" dirty="0" smtClean="0"/>
              <a:t>Data should be saved after reboot.</a:t>
            </a:r>
          </a:p>
          <a:p>
            <a:r>
              <a:rPr lang="en-US" dirty="0" smtClean="0"/>
              <a:t>Partition allocation should be unchanged.</a:t>
            </a:r>
          </a:p>
          <a:p>
            <a:r>
              <a:rPr lang="en-US" dirty="0" smtClean="0"/>
              <a:t>What is the Dynamic solution for this … ????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SOLUTION …. !!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28600"/>
            <a:ext cx="29432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Dynamic Partition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RAM</a:t>
            </a:r>
            <a:r>
              <a:rPr lang="en-US" sz="2400" dirty="0" smtClean="0"/>
              <a:t>					</a:t>
            </a:r>
            <a:r>
              <a:rPr lang="en-US" sz="2400" b="1" u="sng" dirty="0" smtClean="0">
                <a:solidFill>
                  <a:srgbClr val="FF0000"/>
                </a:solidFill>
              </a:rPr>
              <a:t>Process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I will prepare  </a:t>
            </a:r>
            <a:r>
              <a:rPr lang="en-US" sz="2400" dirty="0" smtClean="0">
                <a:sym typeface="Wingdings" pitchFamily="2" charset="2"/>
              </a:rPr>
              <a:t></a:t>
            </a:r>
            <a:r>
              <a:rPr lang="en-US" sz="2400" dirty="0" smtClean="0"/>
              <a:t>		 	     I would like 100K please …..</a:t>
            </a:r>
          </a:p>
          <a:p>
            <a:pPr>
              <a:buNone/>
            </a:pPr>
            <a:r>
              <a:rPr lang="en-US" sz="2400" dirty="0" smtClean="0"/>
              <a:t> (Reserve the demanded</a:t>
            </a:r>
          </a:p>
          <a:p>
            <a:pPr>
              <a:buNone/>
            </a:pPr>
            <a:r>
              <a:rPr lang="en-US" sz="2400" dirty="0" smtClean="0"/>
              <a:t>Space ) 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	  			     I would like 100M please ….</a:t>
            </a:r>
          </a:p>
          <a:p>
            <a:pPr>
              <a:buNone/>
            </a:pPr>
            <a:r>
              <a:rPr lang="en-US" sz="2400" dirty="0" smtClean="0"/>
              <a:t>			 			     I would like 10K please …..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This is proven significant improvement than Fixed Partition.</a:t>
            </a:r>
          </a:p>
          <a:p>
            <a:pPr>
              <a:buFontTx/>
              <a:buChar char="-"/>
            </a:pPr>
            <a:r>
              <a:rPr lang="en-US" sz="2400" dirty="0" smtClean="0"/>
              <a:t>Memory is not waste in partition.</a:t>
            </a:r>
          </a:p>
          <a:p>
            <a:pPr>
              <a:buFontTx/>
              <a:buChar char="-"/>
            </a:pPr>
            <a:r>
              <a:rPr lang="en-US" sz="2400" dirty="0" smtClean="0"/>
              <a:t>Unfortunately this is not a complete </a:t>
            </a:r>
            <a:r>
              <a:rPr lang="en-US" sz="2400" dirty="0"/>
              <a:t>s</a:t>
            </a:r>
            <a:r>
              <a:rPr lang="en-US" sz="2400" dirty="0" smtClean="0"/>
              <a:t>olution.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990600"/>
            <a:ext cx="16573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1800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dirty="0" smtClean="0"/>
              <a:t>Both Fixed and Dynamic Partitions need someway to allocate the job 2 the available partitions.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r>
              <a:rPr lang="en-US" sz="4400" b="1" u="sng" dirty="0" smtClean="0">
                <a:solidFill>
                  <a:srgbClr val="FF0000"/>
                </a:solidFill>
              </a:rPr>
              <a:t>Solution in 2 way</a:t>
            </a:r>
          </a:p>
          <a:p>
            <a:pPr marL="514350" indent="-514350" algn="ctr">
              <a:buAutoNum type="arabicPeriod"/>
            </a:pPr>
            <a:r>
              <a:rPr lang="en-US" dirty="0" smtClean="0"/>
              <a:t>First Fit Allocation</a:t>
            </a:r>
          </a:p>
          <a:p>
            <a:pPr marL="514350" indent="-514350" algn="ctr">
              <a:buAutoNum type="arabicPeriod"/>
            </a:pPr>
            <a:r>
              <a:rPr lang="en-US" dirty="0" smtClean="0"/>
              <a:t>Best Fit Allocation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71600"/>
            <a:ext cx="3562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First Fit </a:t>
            </a:r>
            <a:r>
              <a:rPr lang="en-US" u="sng" dirty="0">
                <a:solidFill>
                  <a:srgbClr val="FF0000"/>
                </a:solidFill>
              </a:rPr>
              <a:t>A</a:t>
            </a:r>
            <a:r>
              <a:rPr lang="en-US" u="sng" dirty="0" smtClean="0">
                <a:solidFill>
                  <a:srgbClr val="FF0000"/>
                </a:solidFill>
              </a:rPr>
              <a:t>llocation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r>
              <a:rPr lang="en-US" dirty="0" smtClean="0"/>
              <a:t>Test where to fit the allocation.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sz="4000" u="sng" dirty="0" smtClean="0">
                <a:solidFill>
                  <a:srgbClr val="FF0000"/>
                </a:solidFill>
              </a:rPr>
              <a:t>Best Fit Allocation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Result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Slower performance but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Better Efficiency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914400"/>
            <a:ext cx="1657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733800"/>
            <a:ext cx="16383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De-Allocation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job has completed processing is then it is removed from the Memory which is also known as De-Allocation.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With Fixed Partition</a:t>
            </a:r>
            <a:r>
              <a:rPr lang="en-US" b="1" dirty="0" smtClean="0">
                <a:solidFill>
                  <a:srgbClr val="FF0000"/>
                </a:solidFill>
              </a:rPr>
              <a:t>                 </a:t>
            </a:r>
            <a:r>
              <a:rPr lang="en-US" b="1" u="sng" dirty="0" smtClean="0">
                <a:solidFill>
                  <a:srgbClr val="FF0000"/>
                </a:solidFill>
              </a:rPr>
              <a:t>With Dynamic Partition</a:t>
            </a:r>
          </a:p>
          <a:p>
            <a:pPr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It is simply cleared		      It creates problem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		(While joining the adjacent blocks)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1638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14600"/>
            <a:ext cx="1638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514600"/>
            <a:ext cx="1638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6629400" y="3657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524</Words>
  <Application>Microsoft Office PowerPoint</Application>
  <PresentationFormat>On-screen Show (4:3)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MEMORY MANAGEMENT</vt:lpstr>
      <vt:lpstr>PowerPoint Presentation</vt:lpstr>
      <vt:lpstr>What if the job size is big ?</vt:lpstr>
      <vt:lpstr>What if you want to store many process</vt:lpstr>
      <vt:lpstr>PowerPoint Presentation</vt:lpstr>
      <vt:lpstr>Dynamic Partition</vt:lpstr>
      <vt:lpstr>PowerPoint Presentation</vt:lpstr>
      <vt:lpstr>First Fit Allocation</vt:lpstr>
      <vt:lpstr>De-Allocation</vt:lpstr>
      <vt:lpstr>PowerPoint Presentation</vt:lpstr>
      <vt:lpstr>What if we could divide a JOB …!!</vt:lpstr>
      <vt:lpstr>PowerPoint Presentation</vt:lpstr>
      <vt:lpstr>Before Program Execution</vt:lpstr>
      <vt:lpstr>Is problem solved …??</vt:lpstr>
      <vt:lpstr>Complications</vt:lpstr>
      <vt:lpstr>PowerPoint Presentation</vt:lpstr>
      <vt:lpstr>Replacement of Pages</vt:lpstr>
      <vt:lpstr>What we have gone through …?? What if we can do this ….. ??</vt:lpstr>
      <vt:lpstr>PowerPoint Presentation</vt:lpstr>
      <vt:lpstr>PowerPoint Presentation</vt:lpstr>
      <vt:lpstr>PowerPoint Presentation</vt:lpstr>
      <vt:lpstr>How &amp; Why Virtual Memory is the solution</vt:lpstr>
      <vt:lpstr>Mapped Files</vt:lpstr>
      <vt:lpstr>Cleaning Policy</vt:lpstr>
      <vt:lpstr>Page Fault Handling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Suman Thapaliya</dc:creator>
  <cp:lastModifiedBy>Suman Thapaliya</cp:lastModifiedBy>
  <cp:revision>81</cp:revision>
  <dcterms:created xsi:type="dcterms:W3CDTF">2015-03-13T00:50:46Z</dcterms:created>
  <dcterms:modified xsi:type="dcterms:W3CDTF">2015-12-31T11:01:09Z</dcterms:modified>
</cp:coreProperties>
</file>