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12EDE3-F199-477A-BF7A-20E38D801E4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4FF82-7EC0-4212-9DB7-FD19FBCC62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2EDE3-F199-477A-BF7A-20E38D801E4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4FF82-7EC0-4212-9DB7-FD19FBCC62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2EDE3-F199-477A-BF7A-20E38D801E4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4FF82-7EC0-4212-9DB7-FD19FBCC62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2EDE3-F199-477A-BF7A-20E38D801E4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4FF82-7EC0-4212-9DB7-FD19FBCC62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12EDE3-F199-477A-BF7A-20E38D801E4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4FF82-7EC0-4212-9DB7-FD19FBCC62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12EDE3-F199-477A-BF7A-20E38D801E4F}"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4FF82-7EC0-4212-9DB7-FD19FBCC62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12EDE3-F199-477A-BF7A-20E38D801E4F}"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34FF82-7EC0-4212-9DB7-FD19FBCC62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12EDE3-F199-477A-BF7A-20E38D801E4F}"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4FF82-7EC0-4212-9DB7-FD19FBCC62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2EDE3-F199-477A-BF7A-20E38D801E4F}"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34FF82-7EC0-4212-9DB7-FD19FBCC62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12EDE3-F199-477A-BF7A-20E38D801E4F}"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4FF82-7EC0-4212-9DB7-FD19FBCC624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F12EDE3-F199-477A-BF7A-20E38D801E4F}" type="datetimeFigureOut">
              <a:rPr lang="en-US" smtClean="0"/>
              <a:t>12/4/2019</a:t>
            </a:fld>
            <a:endParaRPr lang="en-US"/>
          </a:p>
        </p:txBody>
      </p:sp>
      <p:sp>
        <p:nvSpPr>
          <p:cNvPr id="9" name="Slide Number Placeholder 8"/>
          <p:cNvSpPr>
            <a:spLocks noGrp="1"/>
          </p:cNvSpPr>
          <p:nvPr>
            <p:ph type="sldNum" sz="quarter" idx="11"/>
          </p:nvPr>
        </p:nvSpPr>
        <p:spPr/>
        <p:txBody>
          <a:bodyPr/>
          <a:lstStyle/>
          <a:p>
            <a:fld id="{7F34FF82-7EC0-4212-9DB7-FD19FBCC624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F34FF82-7EC0-4212-9DB7-FD19FBCC624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F12EDE3-F199-477A-BF7A-20E38D801E4F}" type="datetimeFigureOut">
              <a:rPr lang="en-US" smtClean="0"/>
              <a:t>12/4/2019</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he-IL" dirty="0" smtClean="0"/>
              <a:t>Operating System Structures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89932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 (2)</a:t>
            </a:r>
            <a:endParaRPr lang="en-US" dirty="0"/>
          </a:p>
        </p:txBody>
      </p:sp>
      <p:sp>
        <p:nvSpPr>
          <p:cNvPr id="3" name="Content Placeholder 2"/>
          <p:cNvSpPr>
            <a:spLocks noGrp="1"/>
          </p:cNvSpPr>
          <p:nvPr>
            <p:ph idx="1"/>
          </p:nvPr>
        </p:nvSpPr>
        <p:spPr/>
        <p:txBody>
          <a:bodyPr>
            <a:normAutofit fontScale="92500"/>
          </a:bodyPr>
          <a:lstStyle/>
          <a:p>
            <a:pPr algn="just"/>
            <a:r>
              <a:rPr lang="en-US" sz="2400" dirty="0" smtClean="0"/>
              <a:t>A Process needs resources to accomplish its task:</a:t>
            </a:r>
          </a:p>
          <a:p>
            <a:pPr lvl="1" algn="just"/>
            <a:r>
              <a:rPr lang="en-US" sz="2000" dirty="0" smtClean="0"/>
              <a:t>CPU, memory, I/O devices, files</a:t>
            </a:r>
          </a:p>
          <a:p>
            <a:pPr lvl="1" algn="just"/>
            <a:r>
              <a:rPr lang="en-US" sz="2000" dirty="0" smtClean="0"/>
              <a:t>Initialization data</a:t>
            </a:r>
          </a:p>
          <a:p>
            <a:pPr algn="just"/>
            <a:r>
              <a:rPr lang="en-US" sz="2400" dirty="0" smtClean="0"/>
              <a:t>Process termination requires reclaim of any reusable resources.</a:t>
            </a:r>
          </a:p>
          <a:p>
            <a:pPr algn="just"/>
            <a:r>
              <a:rPr lang="en-US" sz="2400" dirty="0" smtClean="0"/>
              <a:t>Single-threaded process has one program counter</a:t>
            </a:r>
            <a:r>
              <a:rPr lang="en-US" sz="2800" b="1" dirty="0" smtClean="0">
                <a:solidFill>
                  <a:srgbClr val="3366FF"/>
                </a:solidFill>
              </a:rPr>
              <a:t> </a:t>
            </a:r>
            <a:r>
              <a:rPr lang="en-US" sz="2400" dirty="0" smtClean="0"/>
              <a:t>specifying location of next instruction to execute</a:t>
            </a:r>
          </a:p>
          <a:p>
            <a:pPr lvl="1" algn="just"/>
            <a:r>
              <a:rPr lang="en-US" sz="2000" dirty="0" smtClean="0"/>
              <a:t>Process executes instructions sequentially, one at a time, until completion.</a:t>
            </a:r>
          </a:p>
          <a:p>
            <a:pPr algn="just"/>
            <a:r>
              <a:rPr lang="en-US" sz="2400" dirty="0" smtClean="0"/>
              <a:t>Multi-threaded process has one program counter per thread.</a:t>
            </a:r>
          </a:p>
          <a:p>
            <a:pPr algn="just"/>
            <a:r>
              <a:rPr lang="en-US" sz="2400" dirty="0" smtClean="0"/>
              <a:t>Typically a system has many processes, some user, some operating system running concurrently on one or more CPUs</a:t>
            </a:r>
          </a:p>
          <a:p>
            <a:pPr lvl="1" algn="just"/>
            <a:r>
              <a:rPr lang="en-US" sz="2000" dirty="0" smtClean="0"/>
              <a:t>Concurrency by multiplexing the CPUs among the processes/threads.</a:t>
            </a:r>
          </a:p>
          <a:p>
            <a:pPr marL="0" indent="0" algn="just">
              <a:buNone/>
            </a:pPr>
            <a:endParaRPr lang="en-US" dirty="0"/>
          </a:p>
        </p:txBody>
      </p:sp>
    </p:spTree>
    <p:extLst>
      <p:ext uri="{BB962C8B-B14F-4D97-AF65-F5344CB8AC3E}">
        <p14:creationId xmlns:p14="http://schemas.microsoft.com/office/powerpoint/2010/main" val="796381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Memory Management</a:t>
            </a:r>
            <a:endParaRPr lang="en-US" dirty="0"/>
          </a:p>
        </p:txBody>
      </p:sp>
      <p:sp>
        <p:nvSpPr>
          <p:cNvPr id="3" name="Content Placeholder 2"/>
          <p:cNvSpPr>
            <a:spLocks noGrp="1"/>
          </p:cNvSpPr>
          <p:nvPr>
            <p:ph idx="1"/>
          </p:nvPr>
        </p:nvSpPr>
        <p:spPr/>
        <p:txBody>
          <a:bodyPr>
            <a:normAutofit fontScale="92500"/>
          </a:bodyPr>
          <a:lstStyle/>
          <a:p>
            <a:pPr algn="just"/>
            <a:r>
              <a:rPr lang="en-US" altLang="en-US" sz="2400" dirty="0" smtClean="0"/>
              <a:t>To execute a program all (or part) of the instructions must be in memory.</a:t>
            </a:r>
          </a:p>
          <a:p>
            <a:pPr algn="just"/>
            <a:r>
              <a:rPr lang="en-US" altLang="en-US" sz="2400" dirty="0" smtClean="0"/>
              <a:t>All  (or part) of the data that is needed by the program must be in memory.</a:t>
            </a:r>
            <a:endParaRPr lang="en-US" altLang="en-US" sz="1000" dirty="0" smtClean="0"/>
          </a:p>
          <a:p>
            <a:pPr algn="just">
              <a:lnSpc>
                <a:spcPct val="90000"/>
              </a:lnSpc>
            </a:pPr>
            <a:r>
              <a:rPr lang="en-US" sz="2400" dirty="0" smtClean="0"/>
              <a:t>Memory management determines what is in memory and when</a:t>
            </a:r>
          </a:p>
          <a:p>
            <a:pPr lvl="1" algn="just">
              <a:lnSpc>
                <a:spcPct val="90000"/>
              </a:lnSpc>
            </a:pPr>
            <a:r>
              <a:rPr lang="en-US" sz="2400" dirty="0" smtClean="0"/>
              <a:t>Optimizing CPU utilization and computer response to users.</a:t>
            </a:r>
          </a:p>
          <a:p>
            <a:pPr algn="just">
              <a:lnSpc>
                <a:spcPct val="90000"/>
              </a:lnSpc>
            </a:pPr>
            <a:r>
              <a:rPr lang="en-US" sz="2400" dirty="0" smtClean="0"/>
              <a:t>Memory management activities:</a:t>
            </a:r>
          </a:p>
          <a:p>
            <a:pPr lvl="1" algn="just">
              <a:lnSpc>
                <a:spcPct val="90000"/>
              </a:lnSpc>
            </a:pPr>
            <a:r>
              <a:rPr lang="en-US" sz="2400" dirty="0" smtClean="0"/>
              <a:t>Keeping track of which parts of memory are currently being used and by whom.</a:t>
            </a:r>
          </a:p>
          <a:p>
            <a:pPr lvl="1" algn="just">
              <a:lnSpc>
                <a:spcPct val="90000"/>
              </a:lnSpc>
            </a:pPr>
            <a:r>
              <a:rPr lang="en-US" sz="2400" dirty="0" smtClean="0"/>
              <a:t>Deciding which processes (or parts thereof) and data to move into and out of memory.</a:t>
            </a:r>
          </a:p>
          <a:p>
            <a:pPr lvl="1" algn="just">
              <a:lnSpc>
                <a:spcPct val="90000"/>
              </a:lnSpc>
            </a:pPr>
            <a:r>
              <a:rPr lang="en-US" sz="2400" dirty="0" smtClean="0"/>
              <a:t>Allocating and de-allocating memory space as needed.</a:t>
            </a:r>
          </a:p>
          <a:p>
            <a:pPr algn="just"/>
            <a:endParaRPr lang="en-US" dirty="0"/>
          </a:p>
        </p:txBody>
      </p:sp>
    </p:spTree>
    <p:extLst>
      <p:ext uri="{BB962C8B-B14F-4D97-AF65-F5344CB8AC3E}">
        <p14:creationId xmlns:p14="http://schemas.microsoft.com/office/powerpoint/2010/main" val="466155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Storage/File System Management</a:t>
            </a:r>
          </a:p>
        </p:txBody>
      </p:sp>
      <p:sp>
        <p:nvSpPr>
          <p:cNvPr id="3" name="Content Placeholder 2"/>
          <p:cNvSpPr>
            <a:spLocks noGrp="1"/>
          </p:cNvSpPr>
          <p:nvPr>
            <p:ph idx="1"/>
          </p:nvPr>
        </p:nvSpPr>
        <p:spPr/>
        <p:txBody>
          <a:bodyPr>
            <a:normAutofit/>
          </a:bodyPr>
          <a:lstStyle/>
          <a:p>
            <a:pPr algn="just">
              <a:defRPr/>
            </a:pPr>
            <a:r>
              <a:rPr lang="en-US" sz="2800" dirty="0"/>
              <a:t>A file is a collection of related information.</a:t>
            </a:r>
          </a:p>
          <a:p>
            <a:pPr algn="just">
              <a:defRPr/>
            </a:pPr>
            <a:r>
              <a:rPr lang="en-US" sz="2800" dirty="0"/>
              <a:t>Commonly, files represent programs (both source and object forms) and data.</a:t>
            </a:r>
          </a:p>
          <a:p>
            <a:pPr algn="just">
              <a:defRPr/>
            </a:pPr>
            <a:r>
              <a:rPr lang="en-US" sz="2800" dirty="0"/>
              <a:t>Files are usually organized into directories.</a:t>
            </a:r>
          </a:p>
          <a:p>
            <a:pPr marL="342900" lvl="1" indent="-342900" algn="just">
              <a:buFontTx/>
              <a:buChar char="•"/>
              <a:defRPr/>
            </a:pPr>
            <a:r>
              <a:rPr lang="en-US" altLang="en-US" dirty="0"/>
              <a:t>Access control on most file systems to determine who can access what.</a:t>
            </a:r>
            <a:endParaRPr lang="en-US" dirty="0"/>
          </a:p>
          <a:p>
            <a:pPr algn="just">
              <a:defRPr/>
            </a:pPr>
            <a:r>
              <a:rPr lang="en-US" sz="2800" dirty="0"/>
              <a:t>OS activities include:</a:t>
            </a:r>
          </a:p>
          <a:p>
            <a:pPr lvl="1" algn="just">
              <a:defRPr/>
            </a:pPr>
            <a:r>
              <a:rPr lang="en-US" sz="2000" dirty="0"/>
              <a:t>Creating and deleting files and directories.</a:t>
            </a:r>
          </a:p>
          <a:p>
            <a:pPr lvl="1" algn="just">
              <a:defRPr/>
            </a:pPr>
            <a:r>
              <a:rPr lang="en-US" sz="2000" dirty="0"/>
              <a:t>Primitives to manipulate files and directories.</a:t>
            </a:r>
          </a:p>
          <a:p>
            <a:pPr lvl="1" algn="just">
              <a:defRPr/>
            </a:pPr>
            <a:r>
              <a:rPr lang="en-US" sz="2000" dirty="0"/>
              <a:t>Mapping files onto secondary storage.</a:t>
            </a:r>
          </a:p>
          <a:p>
            <a:pPr lvl="1" algn="just">
              <a:defRPr/>
            </a:pPr>
            <a:r>
              <a:rPr lang="en-US" sz="2000" dirty="0"/>
              <a:t>Backup files onto stable (non-volatile) storage media.</a:t>
            </a:r>
          </a:p>
          <a:p>
            <a:pPr algn="just"/>
            <a:endParaRPr lang="en-US" dirty="0"/>
          </a:p>
        </p:txBody>
      </p:sp>
    </p:spTree>
    <p:extLst>
      <p:ext uri="{BB962C8B-B14F-4D97-AF65-F5344CB8AC3E}">
        <p14:creationId xmlns:p14="http://schemas.microsoft.com/office/powerpoint/2010/main" val="4119757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System </a:t>
            </a:r>
            <a:r>
              <a:rPr lang="en-US" dirty="0" smtClean="0"/>
              <a:t>Management	</a:t>
            </a:r>
            <a:endParaRPr lang="en-US" dirty="0"/>
          </a:p>
        </p:txBody>
      </p:sp>
      <p:sp>
        <p:nvSpPr>
          <p:cNvPr id="3" name="Content Placeholder 2"/>
          <p:cNvSpPr>
            <a:spLocks noGrp="1"/>
          </p:cNvSpPr>
          <p:nvPr>
            <p:ph idx="1"/>
          </p:nvPr>
        </p:nvSpPr>
        <p:spPr/>
        <p:txBody>
          <a:bodyPr>
            <a:normAutofit/>
          </a:bodyPr>
          <a:lstStyle/>
          <a:p>
            <a:pPr algn="just"/>
            <a:r>
              <a:rPr lang="en-US" dirty="0"/>
              <a:t>One purpose of OS is to hide peculiarities of hardware devices from the user.</a:t>
            </a:r>
          </a:p>
          <a:p>
            <a:pPr algn="just"/>
            <a:r>
              <a:rPr lang="en-US" dirty="0"/>
              <a:t>I/O subsystem is responsible for:</a:t>
            </a:r>
          </a:p>
          <a:p>
            <a:pPr lvl="1" algn="just"/>
            <a:r>
              <a:rPr lang="en-US" dirty="0"/>
              <a:t>Memory management of I/O including buffering (storing data temporarily while it is being transferred), caching (storing parts of data in faster storage for performance), spooling (the overlapping of output of one job with input of other jobs).</a:t>
            </a:r>
          </a:p>
          <a:p>
            <a:pPr lvl="1" algn="just"/>
            <a:r>
              <a:rPr lang="en-US" dirty="0"/>
              <a:t>General device-driver interface.</a:t>
            </a:r>
          </a:p>
          <a:p>
            <a:pPr lvl="1" algn="just"/>
            <a:r>
              <a:rPr lang="en-US" dirty="0"/>
              <a:t>Drivers for specific hardware devices.</a:t>
            </a:r>
          </a:p>
          <a:p>
            <a:pPr algn="just"/>
            <a:endParaRPr lang="en-US" dirty="0"/>
          </a:p>
        </p:txBody>
      </p:sp>
    </p:spTree>
    <p:extLst>
      <p:ext uri="{BB962C8B-B14F-4D97-AF65-F5344CB8AC3E}">
        <p14:creationId xmlns:p14="http://schemas.microsoft.com/office/powerpoint/2010/main" val="2649466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Mass-Storage Management</a:t>
            </a:r>
          </a:p>
        </p:txBody>
      </p:sp>
      <p:sp>
        <p:nvSpPr>
          <p:cNvPr id="3" name="Content Placeholder 2"/>
          <p:cNvSpPr>
            <a:spLocks noGrp="1"/>
          </p:cNvSpPr>
          <p:nvPr>
            <p:ph idx="1"/>
          </p:nvPr>
        </p:nvSpPr>
        <p:spPr/>
        <p:txBody>
          <a:bodyPr>
            <a:normAutofit fontScale="92500"/>
          </a:bodyPr>
          <a:lstStyle/>
          <a:p>
            <a:pPr algn="just"/>
            <a:r>
              <a:rPr lang="en-US" sz="2400" dirty="0"/>
              <a:t>Usually disks used to store data that does not fit in main memory or data that must be kept for a “long” period of time.</a:t>
            </a:r>
          </a:p>
          <a:p>
            <a:pPr algn="just"/>
            <a:r>
              <a:rPr lang="en-US" sz="2400" dirty="0"/>
              <a:t>Proper management is of central importance.</a:t>
            </a:r>
          </a:p>
          <a:p>
            <a:pPr algn="just"/>
            <a:r>
              <a:rPr lang="en-US" sz="2400" dirty="0"/>
              <a:t>Entire speed of computer operation hinges on disk subsystem and its algorithms.</a:t>
            </a:r>
          </a:p>
          <a:p>
            <a:pPr algn="just"/>
            <a:r>
              <a:rPr lang="en-US" sz="2400" dirty="0"/>
              <a:t>OS activities:</a:t>
            </a:r>
          </a:p>
          <a:p>
            <a:pPr lvl="1" algn="just"/>
            <a:r>
              <a:rPr lang="en-US" sz="2000" dirty="0"/>
              <a:t>Free-space management</a:t>
            </a:r>
          </a:p>
          <a:p>
            <a:pPr lvl="1" algn="just"/>
            <a:r>
              <a:rPr lang="en-US" sz="2000" dirty="0"/>
              <a:t>Storage allocation</a:t>
            </a:r>
          </a:p>
          <a:p>
            <a:pPr lvl="1" algn="just"/>
            <a:r>
              <a:rPr lang="en-US" sz="2000" dirty="0"/>
              <a:t>Disk scheduling</a:t>
            </a:r>
          </a:p>
          <a:p>
            <a:pPr algn="just"/>
            <a:r>
              <a:rPr lang="en-US" sz="2400" dirty="0"/>
              <a:t>Some storage need not be fast:</a:t>
            </a:r>
          </a:p>
          <a:p>
            <a:pPr lvl="1" algn="just"/>
            <a:r>
              <a:rPr lang="en-US" sz="2000" dirty="0"/>
              <a:t>Tertiary storage includes optical storage, magnetic tape</a:t>
            </a:r>
          </a:p>
          <a:p>
            <a:pPr lvl="1" algn="just"/>
            <a:r>
              <a:rPr lang="en-US" sz="2000" dirty="0"/>
              <a:t>Varies between WORM (write-once, read-many-times) and RW (read-write)</a:t>
            </a:r>
          </a:p>
          <a:p>
            <a:pPr algn="just"/>
            <a:endParaRPr lang="en-US" dirty="0"/>
          </a:p>
        </p:txBody>
      </p:sp>
    </p:spTree>
    <p:extLst>
      <p:ext uri="{BB962C8B-B14F-4D97-AF65-F5344CB8AC3E}">
        <p14:creationId xmlns:p14="http://schemas.microsoft.com/office/powerpoint/2010/main" val="3662748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a:t>
            </a:r>
          </a:p>
        </p:txBody>
      </p:sp>
      <p:sp>
        <p:nvSpPr>
          <p:cNvPr id="3" name="Content Placeholder 2"/>
          <p:cNvSpPr>
            <a:spLocks noGrp="1"/>
          </p:cNvSpPr>
          <p:nvPr>
            <p:ph idx="1"/>
          </p:nvPr>
        </p:nvSpPr>
        <p:spPr/>
        <p:txBody>
          <a:bodyPr/>
          <a:lstStyle/>
          <a:p>
            <a:pPr algn="just"/>
            <a:r>
              <a:rPr lang="en-US" sz="2800" dirty="0"/>
              <a:t>The processors in the system are connected through a communication network.</a:t>
            </a:r>
          </a:p>
          <a:p>
            <a:pPr algn="just"/>
            <a:r>
              <a:rPr lang="en-US" sz="2800" dirty="0"/>
              <a:t>Communication takes place using a protocol.</a:t>
            </a:r>
          </a:p>
          <a:p>
            <a:pPr algn="just"/>
            <a:r>
              <a:rPr lang="en-US" sz="2800" dirty="0"/>
              <a:t>A networked/distributed system provides user access to various system resources.</a:t>
            </a:r>
          </a:p>
          <a:p>
            <a:pPr algn="just"/>
            <a:r>
              <a:rPr lang="en-US" sz="2800" dirty="0"/>
              <a:t>Access to a shared resource allows:</a:t>
            </a:r>
          </a:p>
          <a:p>
            <a:pPr lvl="1" algn="just"/>
            <a:r>
              <a:rPr lang="en-US" sz="2400" dirty="0"/>
              <a:t>Computation speed-up </a:t>
            </a:r>
          </a:p>
          <a:p>
            <a:pPr lvl="1" algn="just"/>
            <a:r>
              <a:rPr lang="en-US" sz="2400" dirty="0"/>
              <a:t>Increased data availability</a:t>
            </a:r>
          </a:p>
          <a:p>
            <a:pPr lvl="1" algn="just"/>
            <a:r>
              <a:rPr lang="en-US" sz="2400" dirty="0"/>
              <a:t>Enhanced reliability</a:t>
            </a:r>
          </a:p>
          <a:p>
            <a:pPr algn="just"/>
            <a:endParaRPr lang="en-US" dirty="0"/>
          </a:p>
        </p:txBody>
      </p:sp>
    </p:spTree>
    <p:extLst>
      <p:ext uri="{BB962C8B-B14F-4D97-AF65-F5344CB8AC3E}">
        <p14:creationId xmlns:p14="http://schemas.microsoft.com/office/powerpoint/2010/main" val="2224559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Interpreter</a:t>
            </a:r>
          </a:p>
        </p:txBody>
      </p:sp>
      <p:sp>
        <p:nvSpPr>
          <p:cNvPr id="3" name="Content Placeholder 2"/>
          <p:cNvSpPr>
            <a:spLocks noGrp="1"/>
          </p:cNvSpPr>
          <p:nvPr>
            <p:ph idx="1"/>
          </p:nvPr>
        </p:nvSpPr>
        <p:spPr/>
        <p:txBody>
          <a:bodyPr>
            <a:normAutofit fontScale="92500"/>
          </a:bodyPr>
          <a:lstStyle/>
          <a:p>
            <a:pPr algn="just"/>
            <a:r>
              <a:rPr lang="en-US" sz="3600" dirty="0"/>
              <a:t>Command-Interpreter:</a:t>
            </a:r>
          </a:p>
          <a:p>
            <a:pPr lvl="1" algn="just"/>
            <a:r>
              <a:rPr lang="en-US" sz="3200" dirty="0"/>
              <a:t>The program that reads and executes commands given to the operating system.</a:t>
            </a:r>
          </a:p>
          <a:p>
            <a:pPr lvl="1" algn="just"/>
            <a:r>
              <a:rPr lang="en-US" sz="3200" dirty="0"/>
              <a:t>Examples of command-line interpreters are command.com (DOS), shell (UNIX).</a:t>
            </a:r>
          </a:p>
          <a:p>
            <a:pPr lvl="1" algn="just"/>
            <a:r>
              <a:rPr lang="en-US" sz="3200" dirty="0"/>
              <a:t>In windows systems the interface is mouse and menu based – WIMP (Windows, Icons, Menu, and Pointing device).</a:t>
            </a:r>
          </a:p>
          <a:p>
            <a:pPr algn="just">
              <a:buNone/>
            </a:pPr>
            <a:endParaRPr lang="en-US" sz="3600" dirty="0"/>
          </a:p>
          <a:p>
            <a:pPr algn="just"/>
            <a:endParaRPr lang="en-US" dirty="0"/>
          </a:p>
        </p:txBody>
      </p:sp>
    </p:spTree>
    <p:extLst>
      <p:ext uri="{BB962C8B-B14F-4D97-AF65-F5344CB8AC3E}">
        <p14:creationId xmlns:p14="http://schemas.microsoft.com/office/powerpoint/2010/main" val="4245167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User Interface (GUI)</a:t>
            </a:r>
          </a:p>
        </p:txBody>
      </p:sp>
      <p:sp>
        <p:nvSpPr>
          <p:cNvPr id="3" name="Content Placeholder 2"/>
          <p:cNvSpPr>
            <a:spLocks noGrp="1"/>
          </p:cNvSpPr>
          <p:nvPr>
            <p:ph idx="1"/>
          </p:nvPr>
        </p:nvSpPr>
        <p:spPr/>
        <p:txBody>
          <a:bodyPr>
            <a:normAutofit lnSpcReduction="10000"/>
          </a:bodyPr>
          <a:lstStyle/>
          <a:p>
            <a:pPr algn="just">
              <a:lnSpc>
                <a:spcPct val="90000"/>
              </a:lnSpc>
            </a:pPr>
            <a:r>
              <a:rPr lang="en-US" sz="2800" dirty="0"/>
              <a:t>User-friendly desktop metaphor interface:</a:t>
            </a:r>
          </a:p>
          <a:p>
            <a:pPr lvl="1" algn="just">
              <a:lnSpc>
                <a:spcPct val="90000"/>
              </a:lnSpc>
            </a:pPr>
            <a:r>
              <a:rPr lang="en-US" sz="2400" dirty="0"/>
              <a:t>Usually mouse, keyboard, and monitor.</a:t>
            </a:r>
          </a:p>
          <a:p>
            <a:pPr lvl="1" algn="just">
              <a:lnSpc>
                <a:spcPct val="90000"/>
              </a:lnSpc>
            </a:pPr>
            <a:r>
              <a:rPr lang="en-US" sz="2400" dirty="0"/>
              <a:t>Icons represent files, programs, actions, etc.</a:t>
            </a:r>
          </a:p>
          <a:p>
            <a:pPr lvl="1" algn="just">
              <a:lnSpc>
                <a:spcPct val="90000"/>
              </a:lnSpc>
            </a:pPr>
            <a:r>
              <a:rPr lang="en-US" sz="2400" dirty="0"/>
              <a:t>Various mouse buttons over objects in the interface cause various actions (provide information, options, execute function, open folder).</a:t>
            </a:r>
          </a:p>
          <a:p>
            <a:pPr lvl="1" algn="just">
              <a:lnSpc>
                <a:spcPct val="90000"/>
              </a:lnSpc>
            </a:pPr>
            <a:r>
              <a:rPr lang="en-US" sz="2400" dirty="0"/>
              <a:t>Invented at Xerox PARC.</a:t>
            </a:r>
          </a:p>
          <a:p>
            <a:pPr algn="just">
              <a:lnSpc>
                <a:spcPct val="90000"/>
              </a:lnSpc>
            </a:pPr>
            <a:r>
              <a:rPr lang="en-US" sz="2800" dirty="0"/>
              <a:t>Systems now include both CLI and GUI interfaces:</a:t>
            </a:r>
          </a:p>
          <a:p>
            <a:pPr lvl="1" algn="just">
              <a:lnSpc>
                <a:spcPct val="90000"/>
              </a:lnSpc>
            </a:pPr>
            <a:r>
              <a:rPr lang="en-US" sz="2400" dirty="0"/>
              <a:t>Microsoft Windows is GUI with CLI “command” shell.</a:t>
            </a:r>
          </a:p>
          <a:p>
            <a:pPr lvl="1" algn="just">
              <a:lnSpc>
                <a:spcPct val="90000"/>
              </a:lnSpc>
            </a:pPr>
            <a:r>
              <a:rPr lang="en-US" sz="2400" dirty="0"/>
              <a:t>Apple Mac OS X as “Aqua” GUI with UNIX kernel </a:t>
            </a:r>
            <a:br>
              <a:rPr lang="en-US" sz="2400" dirty="0"/>
            </a:br>
            <a:r>
              <a:rPr lang="en-US" sz="2400" dirty="0"/>
              <a:t>underneath and shells available.</a:t>
            </a:r>
          </a:p>
          <a:p>
            <a:pPr lvl="1" algn="just">
              <a:lnSpc>
                <a:spcPct val="90000"/>
              </a:lnSpc>
            </a:pPr>
            <a:r>
              <a:rPr lang="en-US" sz="2400" dirty="0"/>
              <a:t>Solaris is CLI with optional GUIs (Java Desktop, KDE).</a:t>
            </a:r>
          </a:p>
          <a:p>
            <a:pPr algn="just"/>
            <a:endParaRPr lang="en-US" dirty="0"/>
          </a:p>
        </p:txBody>
      </p:sp>
    </p:spTree>
    <p:extLst>
      <p:ext uri="{BB962C8B-B14F-4D97-AF65-F5344CB8AC3E}">
        <p14:creationId xmlns:p14="http://schemas.microsoft.com/office/powerpoint/2010/main" val="492084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and Security</a:t>
            </a:r>
          </a:p>
        </p:txBody>
      </p:sp>
      <p:sp>
        <p:nvSpPr>
          <p:cNvPr id="3" name="Content Placeholder 2"/>
          <p:cNvSpPr>
            <a:spLocks noGrp="1"/>
          </p:cNvSpPr>
          <p:nvPr>
            <p:ph idx="1"/>
          </p:nvPr>
        </p:nvSpPr>
        <p:spPr/>
        <p:txBody>
          <a:bodyPr>
            <a:normAutofit/>
          </a:bodyPr>
          <a:lstStyle/>
          <a:p>
            <a:pPr algn="just">
              <a:lnSpc>
                <a:spcPct val="90000"/>
              </a:lnSpc>
            </a:pPr>
            <a:r>
              <a:rPr lang="en-US" dirty="0"/>
              <a:t>Protection – any mechanism for controlling access of processes or users to both system and user resources.</a:t>
            </a:r>
          </a:p>
          <a:p>
            <a:pPr algn="just">
              <a:lnSpc>
                <a:spcPct val="90000"/>
              </a:lnSpc>
            </a:pPr>
            <a:r>
              <a:rPr lang="en-US" dirty="0"/>
              <a:t>Security – defense of the system against internal and external attacks, with huge range, including:</a:t>
            </a:r>
          </a:p>
          <a:p>
            <a:pPr lvl="1" algn="just">
              <a:lnSpc>
                <a:spcPct val="90000"/>
              </a:lnSpc>
            </a:pPr>
            <a:r>
              <a:rPr lang="en-US" sz="2400" dirty="0"/>
              <a:t>Denial-of-service</a:t>
            </a:r>
          </a:p>
          <a:p>
            <a:pPr lvl="1" algn="just">
              <a:lnSpc>
                <a:spcPct val="90000"/>
              </a:lnSpc>
            </a:pPr>
            <a:r>
              <a:rPr lang="en-US" sz="2400" dirty="0"/>
              <a:t>Worms</a:t>
            </a:r>
          </a:p>
          <a:p>
            <a:pPr lvl="1" algn="just">
              <a:lnSpc>
                <a:spcPct val="90000"/>
              </a:lnSpc>
            </a:pPr>
            <a:r>
              <a:rPr lang="en-US" sz="2400" dirty="0"/>
              <a:t>Viruses</a:t>
            </a:r>
          </a:p>
          <a:p>
            <a:pPr lvl="1" algn="just">
              <a:lnSpc>
                <a:spcPct val="90000"/>
              </a:lnSpc>
            </a:pPr>
            <a:r>
              <a:rPr lang="en-US" sz="2400" dirty="0"/>
              <a:t>Identity theft </a:t>
            </a:r>
          </a:p>
          <a:p>
            <a:pPr lvl="1" algn="just">
              <a:lnSpc>
                <a:spcPct val="90000"/>
              </a:lnSpc>
            </a:pPr>
            <a:r>
              <a:rPr lang="en-US" sz="2400" dirty="0"/>
              <a:t>Theft of service.</a:t>
            </a:r>
          </a:p>
          <a:p>
            <a:pPr algn="just"/>
            <a:endParaRPr lang="en-US" dirty="0"/>
          </a:p>
        </p:txBody>
      </p:sp>
    </p:spTree>
    <p:extLst>
      <p:ext uri="{BB962C8B-B14F-4D97-AF65-F5344CB8AC3E}">
        <p14:creationId xmlns:p14="http://schemas.microsoft.com/office/powerpoint/2010/main" val="155922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a:t>
            </a:r>
            <a:r>
              <a:rPr lang="en-US" dirty="0" smtClean="0"/>
              <a:t>Aspects</a:t>
            </a:r>
            <a:endParaRPr lang="en-US" dirty="0"/>
          </a:p>
        </p:txBody>
      </p:sp>
      <p:sp>
        <p:nvSpPr>
          <p:cNvPr id="3" name="Content Placeholder 2"/>
          <p:cNvSpPr>
            <a:spLocks noGrp="1"/>
          </p:cNvSpPr>
          <p:nvPr>
            <p:ph idx="1"/>
          </p:nvPr>
        </p:nvSpPr>
        <p:spPr/>
        <p:txBody>
          <a:bodyPr>
            <a:normAutofit/>
          </a:bodyPr>
          <a:lstStyle/>
          <a:p>
            <a:pPr algn="just">
              <a:lnSpc>
                <a:spcPct val="90000"/>
              </a:lnSpc>
            </a:pPr>
            <a:r>
              <a:rPr lang="en-US" dirty="0"/>
              <a:t>Systems generally first distinguish among users, to determine who can do what:</a:t>
            </a:r>
          </a:p>
          <a:p>
            <a:pPr lvl="1" algn="just">
              <a:lnSpc>
                <a:spcPct val="90000"/>
              </a:lnSpc>
            </a:pPr>
            <a:r>
              <a:rPr lang="en-US" dirty="0"/>
              <a:t>User identities (user IDs, security IDs) include name and associated number, one per user.</a:t>
            </a:r>
          </a:p>
          <a:p>
            <a:pPr lvl="1" algn="just">
              <a:lnSpc>
                <a:spcPct val="90000"/>
              </a:lnSpc>
            </a:pPr>
            <a:r>
              <a:rPr lang="en-US" dirty="0"/>
              <a:t>User ID then associated with all files, processes of that user to determine access control.</a:t>
            </a:r>
          </a:p>
          <a:p>
            <a:pPr lvl="1" algn="just">
              <a:lnSpc>
                <a:spcPct val="90000"/>
              </a:lnSpc>
            </a:pPr>
            <a:r>
              <a:rPr lang="en-US" dirty="0"/>
              <a:t>Group identifier (group ID) allows set of users to </a:t>
            </a:r>
            <a:br>
              <a:rPr lang="en-US" dirty="0"/>
            </a:br>
            <a:r>
              <a:rPr lang="en-US" dirty="0"/>
              <a:t>be defined and controls managed, then also associated with each process, file.</a:t>
            </a:r>
          </a:p>
          <a:p>
            <a:pPr lvl="1" algn="just">
              <a:lnSpc>
                <a:spcPct val="90000"/>
              </a:lnSpc>
            </a:pPr>
            <a:r>
              <a:rPr lang="en-US" dirty="0"/>
              <a:t>Privilege escalation</a:t>
            </a:r>
            <a:r>
              <a:rPr lang="en-US" b="1" dirty="0"/>
              <a:t> </a:t>
            </a:r>
            <a:r>
              <a:rPr lang="en-US" dirty="0"/>
              <a:t>allows user to change to effective ID with more rights.</a:t>
            </a:r>
          </a:p>
          <a:p>
            <a:pPr algn="just"/>
            <a:endParaRPr lang="en-US" dirty="0"/>
          </a:p>
        </p:txBody>
      </p:sp>
    </p:spTree>
    <p:extLst>
      <p:ext uri="{BB962C8B-B14F-4D97-AF65-F5344CB8AC3E}">
        <p14:creationId xmlns:p14="http://schemas.microsoft.com/office/powerpoint/2010/main" val="333007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Structures</a:t>
            </a:r>
            <a:endParaRPr lang="en-US" dirty="0"/>
          </a:p>
        </p:txBody>
      </p:sp>
      <p:sp>
        <p:nvSpPr>
          <p:cNvPr id="3" name="Content Placeholder 2"/>
          <p:cNvSpPr>
            <a:spLocks noGrp="1"/>
          </p:cNvSpPr>
          <p:nvPr>
            <p:ph idx="1"/>
          </p:nvPr>
        </p:nvSpPr>
        <p:spPr/>
        <p:txBody>
          <a:bodyPr/>
          <a:lstStyle/>
          <a:p>
            <a:r>
              <a:rPr lang="en-US" dirty="0" smtClean="0"/>
              <a:t>Operating System Services</a:t>
            </a:r>
          </a:p>
          <a:p>
            <a:r>
              <a:rPr lang="en-US" dirty="0" smtClean="0"/>
              <a:t>Common System Components</a:t>
            </a:r>
          </a:p>
          <a:p>
            <a:r>
              <a:rPr lang="en-US" dirty="0" smtClean="0"/>
              <a:t>System Calls and APIs</a:t>
            </a:r>
          </a:p>
          <a:p>
            <a:r>
              <a:rPr lang="en-US" dirty="0" smtClean="0"/>
              <a:t>System Programs</a:t>
            </a:r>
          </a:p>
          <a:p>
            <a:r>
              <a:rPr lang="en-US" dirty="0" smtClean="0"/>
              <a:t>System Design and Implementation</a:t>
            </a:r>
          </a:p>
          <a:p>
            <a:r>
              <a:rPr lang="en-US" dirty="0" smtClean="0"/>
              <a:t>System Pragmatics</a:t>
            </a:r>
          </a:p>
          <a:p>
            <a:pPr marL="0" indent="0">
              <a:buNone/>
            </a:pPr>
            <a:endParaRPr lang="en-US" dirty="0"/>
          </a:p>
        </p:txBody>
      </p:sp>
    </p:spTree>
    <p:extLst>
      <p:ext uri="{BB962C8B-B14F-4D97-AF65-F5344CB8AC3E}">
        <p14:creationId xmlns:p14="http://schemas.microsoft.com/office/powerpoint/2010/main" val="3183467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Detection/Response</a:t>
            </a:r>
          </a:p>
        </p:txBody>
      </p:sp>
      <p:sp>
        <p:nvSpPr>
          <p:cNvPr id="3" name="Content Placeholder 2"/>
          <p:cNvSpPr>
            <a:spLocks noGrp="1"/>
          </p:cNvSpPr>
          <p:nvPr>
            <p:ph idx="1"/>
          </p:nvPr>
        </p:nvSpPr>
        <p:spPr>
          <a:xfrm>
            <a:off x="457200" y="1600200"/>
            <a:ext cx="3429000" cy="4525963"/>
          </a:xfrm>
        </p:spPr>
        <p:txBody>
          <a:bodyPr>
            <a:normAutofit fontScale="85000" lnSpcReduction="10000"/>
          </a:bodyPr>
          <a:lstStyle/>
          <a:p>
            <a:pPr algn="just"/>
            <a:r>
              <a:rPr lang="en-US" sz="3600" dirty="0"/>
              <a:t>Error Detection</a:t>
            </a:r>
          </a:p>
          <a:p>
            <a:pPr lvl="1" algn="just"/>
            <a:r>
              <a:rPr lang="en-US" sz="3200" dirty="0"/>
              <a:t>internal and external hardware errors</a:t>
            </a:r>
          </a:p>
          <a:p>
            <a:pPr lvl="2" algn="just"/>
            <a:r>
              <a:rPr lang="en-US" sz="2800" dirty="0"/>
              <a:t>memory error</a:t>
            </a:r>
          </a:p>
          <a:p>
            <a:pPr lvl="2" algn="just"/>
            <a:r>
              <a:rPr lang="en-US" sz="2800" dirty="0"/>
              <a:t>device failure</a:t>
            </a:r>
          </a:p>
          <a:p>
            <a:pPr lvl="1" algn="just"/>
            <a:r>
              <a:rPr lang="en-US" sz="3200" dirty="0"/>
              <a:t>software errors</a:t>
            </a:r>
          </a:p>
          <a:p>
            <a:pPr lvl="2" algn="just"/>
            <a:r>
              <a:rPr lang="en-US" sz="2800" dirty="0"/>
              <a:t>arithmetic overflow</a:t>
            </a:r>
          </a:p>
          <a:p>
            <a:pPr lvl="2" algn="just"/>
            <a:r>
              <a:rPr lang="en-US" sz="2800" dirty="0"/>
              <a:t>access forbidden memory locations</a:t>
            </a:r>
          </a:p>
          <a:p>
            <a:pPr algn="just"/>
            <a:endParaRPr lang="en-US" dirty="0"/>
          </a:p>
        </p:txBody>
      </p:sp>
      <p:sp>
        <p:nvSpPr>
          <p:cNvPr id="4" name="Rectangle 3"/>
          <p:cNvSpPr/>
          <p:nvPr/>
        </p:nvSpPr>
        <p:spPr>
          <a:xfrm>
            <a:off x="4648200" y="1447800"/>
            <a:ext cx="3886200" cy="2800767"/>
          </a:xfrm>
          <a:prstGeom prst="rect">
            <a:avLst/>
          </a:prstGeom>
        </p:spPr>
        <p:txBody>
          <a:bodyPr wrap="square">
            <a:spAutoFit/>
          </a:bodyPr>
          <a:lstStyle/>
          <a:p>
            <a:pPr algn="just"/>
            <a:r>
              <a:rPr lang="en-US" sz="3600" dirty="0"/>
              <a:t>Error Response</a:t>
            </a:r>
          </a:p>
          <a:p>
            <a:pPr lvl="1" algn="just"/>
            <a:r>
              <a:rPr lang="en-US" sz="2800" dirty="0"/>
              <a:t>simply report error to the application</a:t>
            </a:r>
          </a:p>
          <a:p>
            <a:pPr lvl="1" algn="just"/>
            <a:r>
              <a:rPr lang="en-US" sz="2800" dirty="0"/>
              <a:t>Retry the operation</a:t>
            </a:r>
          </a:p>
          <a:p>
            <a:pPr lvl="1" algn="just"/>
            <a:r>
              <a:rPr lang="en-US" sz="2800" dirty="0"/>
              <a:t>Abort the application</a:t>
            </a:r>
          </a:p>
          <a:p>
            <a:pPr lvl="1" algn="just"/>
            <a:endParaRPr lang="en-US" sz="2800" dirty="0"/>
          </a:p>
        </p:txBody>
      </p:sp>
    </p:spTree>
    <p:extLst>
      <p:ext uri="{BB962C8B-B14F-4D97-AF65-F5344CB8AC3E}">
        <p14:creationId xmlns:p14="http://schemas.microsoft.com/office/powerpoint/2010/main" val="2894693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a:t>
            </a:r>
          </a:p>
        </p:txBody>
      </p:sp>
      <p:sp>
        <p:nvSpPr>
          <p:cNvPr id="3" name="Content Placeholder 2"/>
          <p:cNvSpPr>
            <a:spLocks noGrp="1"/>
          </p:cNvSpPr>
          <p:nvPr>
            <p:ph idx="1"/>
          </p:nvPr>
        </p:nvSpPr>
        <p:spPr/>
        <p:txBody>
          <a:bodyPr>
            <a:normAutofit/>
          </a:bodyPr>
          <a:lstStyle/>
          <a:p>
            <a:pPr>
              <a:lnSpc>
                <a:spcPct val="90000"/>
              </a:lnSpc>
            </a:pPr>
            <a:r>
              <a:rPr lang="en-US" dirty="0"/>
              <a:t>Accounting keeps track of and records which users use how much and what kinds of computer resources.</a:t>
            </a:r>
          </a:p>
          <a:p>
            <a:pPr>
              <a:lnSpc>
                <a:spcPct val="90000"/>
              </a:lnSpc>
            </a:pPr>
            <a:r>
              <a:rPr lang="en-US" dirty="0"/>
              <a:t>Accounting:</a:t>
            </a:r>
          </a:p>
          <a:p>
            <a:pPr lvl="1">
              <a:lnSpc>
                <a:spcPct val="90000"/>
              </a:lnSpc>
            </a:pPr>
            <a:r>
              <a:rPr lang="en-US" dirty="0"/>
              <a:t>collect statistics on resource usage</a:t>
            </a:r>
          </a:p>
          <a:p>
            <a:pPr lvl="1">
              <a:lnSpc>
                <a:spcPct val="90000"/>
              </a:lnSpc>
            </a:pPr>
            <a:r>
              <a:rPr lang="en-US" dirty="0"/>
              <a:t>monitor performance (e.g., response time)</a:t>
            </a:r>
          </a:p>
          <a:p>
            <a:pPr lvl="1">
              <a:lnSpc>
                <a:spcPct val="90000"/>
              </a:lnSpc>
            </a:pPr>
            <a:r>
              <a:rPr lang="en-US" dirty="0"/>
              <a:t>used for system parameter tuning to improve performance</a:t>
            </a:r>
          </a:p>
          <a:p>
            <a:pPr lvl="1">
              <a:lnSpc>
                <a:spcPct val="90000"/>
              </a:lnSpc>
            </a:pPr>
            <a:r>
              <a:rPr lang="en-US" dirty="0"/>
              <a:t>useful for anticipating future enhancements</a:t>
            </a:r>
          </a:p>
          <a:p>
            <a:pPr lvl="1">
              <a:lnSpc>
                <a:spcPct val="90000"/>
              </a:lnSpc>
            </a:pPr>
            <a:r>
              <a:rPr lang="en-US" dirty="0"/>
              <a:t>used for billing users (on multi-user systems)</a:t>
            </a:r>
          </a:p>
          <a:p>
            <a:endParaRPr lang="en-US" dirty="0"/>
          </a:p>
        </p:txBody>
      </p:sp>
    </p:spTree>
    <p:extLst>
      <p:ext uri="{BB962C8B-B14F-4D97-AF65-F5344CB8AC3E}">
        <p14:creationId xmlns:p14="http://schemas.microsoft.com/office/powerpoint/2010/main" val="827836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Calls and APIs</a:t>
            </a:r>
          </a:p>
        </p:txBody>
      </p:sp>
      <p:sp>
        <p:nvSpPr>
          <p:cNvPr id="3" name="Content Placeholder 2"/>
          <p:cNvSpPr>
            <a:spLocks noGrp="1"/>
          </p:cNvSpPr>
          <p:nvPr>
            <p:ph idx="1"/>
          </p:nvPr>
        </p:nvSpPr>
        <p:spPr/>
        <p:txBody>
          <a:bodyPr>
            <a:normAutofit/>
          </a:bodyPr>
          <a:lstStyle/>
          <a:p>
            <a:pPr marL="533400" indent="-533400" algn="just">
              <a:lnSpc>
                <a:spcPct val="90000"/>
              </a:lnSpc>
            </a:pPr>
            <a:r>
              <a:rPr lang="en-US" sz="2800" dirty="0"/>
              <a:t>A system call is a request made by a program to the operating system. It allows an application to access functions and commands from the operating system's API. System calls perform system-level operations, such as communicating with hardware devices and reading and writing files.</a:t>
            </a:r>
            <a:endParaRPr lang="en-US" sz="2400" dirty="0"/>
          </a:p>
        </p:txBody>
      </p:sp>
    </p:spTree>
    <p:extLst>
      <p:ext uri="{BB962C8B-B14F-4D97-AF65-F5344CB8AC3E}">
        <p14:creationId xmlns:p14="http://schemas.microsoft.com/office/powerpoint/2010/main" val="961901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descr="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905000"/>
            <a:ext cx="7151773" cy="3570573"/>
          </a:xfrm>
          <a:noFill/>
        </p:spPr>
      </p:pic>
    </p:spTree>
    <p:extLst>
      <p:ext uri="{BB962C8B-B14F-4D97-AF65-F5344CB8AC3E}">
        <p14:creationId xmlns:p14="http://schemas.microsoft.com/office/powerpoint/2010/main" val="2971115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Services (user-oriented)</a:t>
            </a:r>
            <a:endParaRPr lang="en-US" dirty="0"/>
          </a:p>
        </p:txBody>
      </p:sp>
      <p:sp>
        <p:nvSpPr>
          <p:cNvPr id="3" name="Content Placeholder 2"/>
          <p:cNvSpPr>
            <a:spLocks noGrp="1"/>
          </p:cNvSpPr>
          <p:nvPr>
            <p:ph idx="1"/>
          </p:nvPr>
        </p:nvSpPr>
        <p:spPr/>
        <p:txBody>
          <a:bodyPr>
            <a:normAutofit/>
          </a:bodyPr>
          <a:lstStyle/>
          <a:p>
            <a:pPr algn="just">
              <a:lnSpc>
                <a:spcPct val="90000"/>
              </a:lnSpc>
            </a:pPr>
            <a:r>
              <a:rPr lang="en-US" b="1" dirty="0" smtClean="0"/>
              <a:t>Program execution</a:t>
            </a:r>
            <a:r>
              <a:rPr lang="en-US" dirty="0" smtClean="0"/>
              <a:t> – OS capability to load a program into memory, run it, end execution, either normally or abnormally (indicating error).</a:t>
            </a:r>
          </a:p>
          <a:p>
            <a:pPr algn="just">
              <a:lnSpc>
                <a:spcPct val="90000"/>
              </a:lnSpc>
            </a:pPr>
            <a:r>
              <a:rPr lang="en-US" b="1" dirty="0" smtClean="0"/>
              <a:t>I/O operations</a:t>
            </a:r>
            <a:r>
              <a:rPr lang="en-US" dirty="0" smtClean="0"/>
              <a:t> –  since user programs cannot execute I/O operations directly, the OS must provide some means to perform I/O, which may involve a file or I/O device.</a:t>
            </a:r>
          </a:p>
          <a:p>
            <a:pPr algn="just"/>
            <a:endParaRPr lang="en-US" dirty="0"/>
          </a:p>
        </p:txBody>
      </p:sp>
    </p:spTree>
    <p:extLst>
      <p:ext uri="{BB962C8B-B14F-4D97-AF65-F5344CB8AC3E}">
        <p14:creationId xmlns:p14="http://schemas.microsoft.com/office/powerpoint/2010/main" val="529761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90000"/>
              </a:lnSpc>
            </a:pPr>
            <a:r>
              <a:rPr lang="en-US" b="1" dirty="0" smtClean="0"/>
              <a:t>File systems</a:t>
            </a:r>
            <a:r>
              <a:rPr lang="en-US" dirty="0" smtClean="0"/>
              <a:t> – program capability to read, write, create, and delete files and directories.</a:t>
            </a:r>
          </a:p>
          <a:p>
            <a:pPr algn="just">
              <a:lnSpc>
                <a:spcPct val="90000"/>
              </a:lnSpc>
            </a:pPr>
            <a:r>
              <a:rPr lang="en-US" b="1" dirty="0" smtClean="0"/>
              <a:t>Communication</a:t>
            </a:r>
            <a:r>
              <a:rPr lang="en-US" dirty="0" smtClean="0"/>
              <a:t> – Processes may exchange information, </a:t>
            </a:r>
            <a:br>
              <a:rPr lang="en-US" dirty="0" smtClean="0"/>
            </a:br>
            <a:r>
              <a:rPr lang="en-US" dirty="0" smtClean="0"/>
              <a:t>on the same computer or between computers over a network – Implemented via shared memory or message passing.</a:t>
            </a:r>
          </a:p>
          <a:p>
            <a:pPr algn="just">
              <a:lnSpc>
                <a:spcPct val="90000"/>
              </a:lnSpc>
            </a:pPr>
            <a:r>
              <a:rPr lang="en-US" b="1" dirty="0" smtClean="0"/>
              <a:t>Error detection</a:t>
            </a:r>
            <a:r>
              <a:rPr lang="en-US" dirty="0" smtClean="0"/>
              <a:t> – ensure correct computing by detecting errors in the CPU and memory hardware, in I/O devices, or in user programs.</a:t>
            </a:r>
          </a:p>
          <a:p>
            <a:pPr algn="just"/>
            <a:endParaRPr lang="en-US" dirty="0"/>
          </a:p>
        </p:txBody>
      </p:sp>
    </p:spTree>
    <p:extLst>
      <p:ext uri="{BB962C8B-B14F-4D97-AF65-F5344CB8AC3E}">
        <p14:creationId xmlns:p14="http://schemas.microsoft.com/office/powerpoint/2010/main" val="75814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Models</a:t>
            </a:r>
            <a:endParaRPr lang="en-US" dirty="0"/>
          </a:p>
        </p:txBody>
      </p:sp>
      <p:sp>
        <p:nvSpPr>
          <p:cNvPr id="3" name="Content Placeholder 2"/>
          <p:cNvSpPr>
            <a:spLocks noGrp="1"/>
          </p:cNvSpPr>
          <p:nvPr>
            <p:ph idx="1"/>
          </p:nvPr>
        </p:nvSpPr>
        <p:spPr>
          <a:xfrm>
            <a:off x="457200" y="1600200"/>
            <a:ext cx="6858000" cy="4800600"/>
          </a:xfrm>
        </p:spPr>
        <p:txBody>
          <a:bodyPr/>
          <a:lstStyle/>
          <a:p>
            <a:pPr algn="just"/>
            <a:r>
              <a:rPr lang="en-US" dirty="0"/>
              <a:t>Communication may take place using either </a:t>
            </a:r>
            <a:br>
              <a:rPr lang="en-US" dirty="0"/>
            </a:br>
            <a:r>
              <a:rPr lang="en-US" dirty="0"/>
              <a:t>(a) message passing or (b) shared memory.</a:t>
            </a:r>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57275" y="2514600"/>
            <a:ext cx="6943725" cy="4144962"/>
          </a:xfrm>
          <a:prstGeom prst="rect">
            <a:avLst/>
          </a:prstGeom>
          <a:noFill/>
        </p:spPr>
      </p:pic>
    </p:spTree>
    <p:extLst>
      <p:ext uri="{BB962C8B-B14F-4D97-AF65-F5344CB8AC3E}">
        <p14:creationId xmlns:p14="http://schemas.microsoft.com/office/powerpoint/2010/main" val="3223411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Services (system-oriented)</a:t>
            </a:r>
            <a:endParaRPr lang="en-US" dirty="0"/>
          </a:p>
        </p:txBody>
      </p:sp>
      <p:sp>
        <p:nvSpPr>
          <p:cNvPr id="3" name="Content Placeholder 2"/>
          <p:cNvSpPr>
            <a:spLocks noGrp="1"/>
          </p:cNvSpPr>
          <p:nvPr>
            <p:ph idx="1"/>
          </p:nvPr>
        </p:nvSpPr>
        <p:spPr/>
        <p:txBody>
          <a:bodyPr>
            <a:normAutofit/>
          </a:bodyPr>
          <a:lstStyle/>
          <a:p>
            <a:pPr algn="just">
              <a:lnSpc>
                <a:spcPct val="90000"/>
              </a:lnSpc>
            </a:pPr>
            <a:r>
              <a:rPr lang="en-US" b="1" dirty="0" smtClean="0"/>
              <a:t>Resource allocation</a:t>
            </a:r>
            <a:r>
              <a:rPr lang="en-US" dirty="0" smtClean="0"/>
              <a:t> – When  multiple users or multiple jobs running concurrently, resources must be allocated to each of them.</a:t>
            </a:r>
          </a:p>
          <a:p>
            <a:pPr algn="just">
              <a:lnSpc>
                <a:spcPct val="90000"/>
              </a:lnSpc>
            </a:pPr>
            <a:r>
              <a:rPr lang="en-US" b="1" dirty="0" smtClean="0"/>
              <a:t>Accounting</a:t>
            </a:r>
            <a:r>
              <a:rPr lang="en-US" dirty="0" smtClean="0"/>
              <a:t> – To keep track of which users use how much and what kinds of computer resources</a:t>
            </a:r>
          </a:p>
          <a:p>
            <a:pPr algn="just">
              <a:lnSpc>
                <a:spcPct val="90000"/>
              </a:lnSpc>
            </a:pPr>
            <a:endParaRPr lang="en-US" dirty="0" smtClean="0"/>
          </a:p>
          <a:p>
            <a:pPr algn="just"/>
            <a:endParaRPr lang="en-US" dirty="0"/>
          </a:p>
        </p:txBody>
      </p:sp>
    </p:spTree>
    <p:extLst>
      <p:ext uri="{BB962C8B-B14F-4D97-AF65-F5344CB8AC3E}">
        <p14:creationId xmlns:p14="http://schemas.microsoft.com/office/powerpoint/2010/main" val="1972439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System Components</a:t>
            </a:r>
            <a:endParaRPr lang="en-US" dirty="0"/>
          </a:p>
        </p:txBody>
      </p:sp>
      <p:sp>
        <p:nvSpPr>
          <p:cNvPr id="3" name="Content Placeholder 2"/>
          <p:cNvSpPr>
            <a:spLocks noGrp="1"/>
          </p:cNvSpPr>
          <p:nvPr>
            <p:ph idx="1"/>
          </p:nvPr>
        </p:nvSpPr>
        <p:spPr/>
        <p:txBody>
          <a:bodyPr>
            <a:normAutofit/>
          </a:bodyPr>
          <a:lstStyle/>
          <a:p>
            <a:r>
              <a:rPr lang="en-US" dirty="0" smtClean="0"/>
              <a:t>Process Management </a:t>
            </a:r>
          </a:p>
          <a:p>
            <a:r>
              <a:rPr lang="en-US" dirty="0" smtClean="0"/>
              <a:t>Main Memory Management</a:t>
            </a:r>
          </a:p>
          <a:p>
            <a:r>
              <a:rPr lang="en-US" dirty="0" smtClean="0"/>
              <a:t>Storage/File System Management</a:t>
            </a:r>
          </a:p>
          <a:p>
            <a:r>
              <a:rPr lang="en-US" dirty="0" smtClean="0"/>
              <a:t>I/O System Management</a:t>
            </a:r>
          </a:p>
          <a:p>
            <a:r>
              <a:rPr lang="en-US" dirty="0" smtClean="0"/>
              <a:t>Mass-Storage Management</a:t>
            </a:r>
          </a:p>
          <a:p>
            <a:r>
              <a:rPr lang="en-US" dirty="0" smtClean="0"/>
              <a:t>Networking</a:t>
            </a:r>
          </a:p>
          <a:p>
            <a:r>
              <a:rPr lang="en-US" dirty="0" smtClean="0"/>
              <a:t>Command Interpreter</a:t>
            </a:r>
          </a:p>
          <a:p>
            <a:r>
              <a:rPr lang="en-US" dirty="0" smtClean="0"/>
              <a:t>Protection and Security</a:t>
            </a:r>
          </a:p>
        </p:txBody>
      </p:sp>
    </p:spTree>
    <p:extLst>
      <p:ext uri="{BB962C8B-B14F-4D97-AF65-F5344CB8AC3E}">
        <p14:creationId xmlns:p14="http://schemas.microsoft.com/office/powerpoint/2010/main" val="1318803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 (1)</a:t>
            </a:r>
            <a:endParaRPr lang="en-US" dirty="0"/>
          </a:p>
        </p:txBody>
      </p:sp>
      <p:sp>
        <p:nvSpPr>
          <p:cNvPr id="3" name="Content Placeholder 2"/>
          <p:cNvSpPr>
            <a:spLocks noGrp="1"/>
          </p:cNvSpPr>
          <p:nvPr>
            <p:ph idx="1"/>
          </p:nvPr>
        </p:nvSpPr>
        <p:spPr/>
        <p:txBody>
          <a:bodyPr>
            <a:normAutofit fontScale="92500"/>
          </a:bodyPr>
          <a:lstStyle/>
          <a:p>
            <a:r>
              <a:rPr lang="en-US" sz="2800" dirty="0" smtClean="0"/>
              <a:t>A process is a program in execution. It is a unit of work within the system. </a:t>
            </a:r>
          </a:p>
          <a:p>
            <a:r>
              <a:rPr lang="en-US" sz="2800" dirty="0" smtClean="0"/>
              <a:t>Program is a passive entity, process is an active entity.</a:t>
            </a:r>
          </a:p>
          <a:p>
            <a:r>
              <a:rPr lang="en-US" sz="2800" dirty="0" smtClean="0"/>
              <a:t>The operating system is responsible for the following activities in  connection with process management:</a:t>
            </a:r>
          </a:p>
          <a:p>
            <a:pPr lvl="1"/>
            <a:r>
              <a:rPr lang="en-US" sz="2400" dirty="0" smtClean="0"/>
              <a:t>Creating and deleting both user and system processes.</a:t>
            </a:r>
          </a:p>
          <a:p>
            <a:pPr lvl="1"/>
            <a:r>
              <a:rPr lang="en-US" sz="2400" dirty="0" smtClean="0"/>
              <a:t>Suspending and resuming processes.</a:t>
            </a:r>
          </a:p>
          <a:p>
            <a:pPr lvl="1"/>
            <a:r>
              <a:rPr lang="en-US" sz="2400" dirty="0" smtClean="0"/>
              <a:t>Providing mechanisms for process synchronization.</a:t>
            </a:r>
          </a:p>
          <a:p>
            <a:pPr lvl="1"/>
            <a:r>
              <a:rPr lang="en-US" sz="2400" dirty="0" smtClean="0"/>
              <a:t>Providing mechanisms for process communication.</a:t>
            </a:r>
          </a:p>
          <a:p>
            <a:pPr lvl="1"/>
            <a:r>
              <a:rPr lang="en-US" sz="2400" dirty="0" smtClean="0"/>
              <a:t>Providing mechanisms for deadlock handling.</a:t>
            </a:r>
            <a:endParaRPr lang="en-US" dirty="0" smtClean="0">
              <a:cs typeface="Times New Roman" pitchFamily="18" charset="0"/>
            </a:endParaRPr>
          </a:p>
          <a:p>
            <a:endParaRPr lang="en-US" dirty="0"/>
          </a:p>
        </p:txBody>
      </p:sp>
    </p:spTree>
    <p:extLst>
      <p:ext uri="{BB962C8B-B14F-4D97-AF65-F5344CB8AC3E}">
        <p14:creationId xmlns:p14="http://schemas.microsoft.com/office/powerpoint/2010/main" val="31720484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506</TotalTime>
  <Words>1104</Words>
  <Application>Microsoft Office PowerPoint</Application>
  <PresentationFormat>On-screen Show (4:3)</PresentationFormat>
  <Paragraphs>142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Operating System Structures</vt:lpstr>
      <vt:lpstr>Operating System Structures</vt:lpstr>
      <vt:lpstr>PowerPoint Presentation</vt:lpstr>
      <vt:lpstr>OS Services (user-oriented)</vt:lpstr>
      <vt:lpstr>PowerPoint Presentation</vt:lpstr>
      <vt:lpstr>Communication Models</vt:lpstr>
      <vt:lpstr>OS Services (system-oriented)</vt:lpstr>
      <vt:lpstr>Common System Components</vt:lpstr>
      <vt:lpstr>Process Management (1)</vt:lpstr>
      <vt:lpstr>Process Management (2)</vt:lpstr>
      <vt:lpstr>Main Memory Management</vt:lpstr>
      <vt:lpstr>Storage/File System Management</vt:lpstr>
      <vt:lpstr>I/O System Management </vt:lpstr>
      <vt:lpstr>Mass-Storage Management</vt:lpstr>
      <vt:lpstr>Networking</vt:lpstr>
      <vt:lpstr>Command Interpreter</vt:lpstr>
      <vt:lpstr>Graphical User Interface (GUI)</vt:lpstr>
      <vt:lpstr>Protection and Security</vt:lpstr>
      <vt:lpstr>Protection Aspects</vt:lpstr>
      <vt:lpstr>Error Detection/Response</vt:lpstr>
      <vt:lpstr>Accounting</vt:lpstr>
      <vt:lpstr>System Calls and APIs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Structures</dc:title>
  <dc:creator>Chiran</dc:creator>
  <cp:lastModifiedBy>Chiran</cp:lastModifiedBy>
  <cp:revision>15</cp:revision>
  <dcterms:created xsi:type="dcterms:W3CDTF">2019-11-20T15:55:25Z</dcterms:created>
  <dcterms:modified xsi:type="dcterms:W3CDTF">2019-12-04T01:10:04Z</dcterms:modified>
</cp:coreProperties>
</file>