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3" r:id="rId5"/>
    <p:sldId id="260" r:id="rId6"/>
    <p:sldId id="261"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210"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863B2-8512-4134-B1FE-9DDE46D40652}"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863B2-8512-4134-B1FE-9DDE46D40652}" type="datetimeFigureOut">
              <a:rPr lang="en-US" smtClean="0"/>
              <a:pPr/>
              <a:t>4/4/2015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2863B2-8512-4134-B1FE-9DDE46D40652}"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863B2-8512-4134-B1FE-9DDE46D40652}" type="datetimeFigureOut">
              <a:rPr lang="en-US" smtClean="0"/>
              <a:pPr/>
              <a:t>4/4/2015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2863B2-8512-4134-B1FE-9DDE46D40652}" type="datetimeFigureOut">
              <a:rPr lang="en-US" smtClean="0"/>
              <a:pPr/>
              <a:t>4/4/2015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63B2-8512-4134-B1FE-9DDE46D40652}" type="datetimeFigureOut">
              <a:rPr lang="en-US" smtClean="0"/>
              <a:pPr/>
              <a:t>4/4/2015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863B2-8512-4134-B1FE-9DDE46D40652}"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863B2-8512-4134-B1FE-9DDE46D40652}" type="datetimeFigureOut">
              <a:rPr lang="en-US" smtClean="0"/>
              <a:pPr/>
              <a:t>4/4/2015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79F18-3C79-44D2-B2C0-E79326407C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863B2-8512-4134-B1FE-9DDE46D40652}" type="datetimeFigureOut">
              <a:rPr lang="en-US" smtClean="0"/>
              <a:pPr/>
              <a:t>4/4/2015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9F18-3C79-44D2-B2C0-E79326407C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Parallel_computing" TargetMode="External"/><Relationship Id="rId3" Type="http://schemas.openxmlformats.org/officeDocument/2006/relationships/hyperlink" Target="http://en.wikipedia.org/wiki/Process_(computing)" TargetMode="External"/><Relationship Id="rId7" Type="http://schemas.openxmlformats.org/officeDocument/2006/relationships/hyperlink" Target="http://en.wikipedia.org/wiki/Multiprocessing" TargetMode="External"/><Relationship Id="rId12" Type="http://schemas.openxmlformats.org/officeDocument/2006/relationships/hyperlink" Target="http://en.wikipedia.org/wiki/Telecommunication_systems" TargetMode="External"/><Relationship Id="rId2" Type="http://schemas.openxmlformats.org/officeDocument/2006/relationships/hyperlink" Target="http://en.wikipedia.org/wiki/Operating_system" TargetMode="External"/><Relationship Id="rId1" Type="http://schemas.openxmlformats.org/officeDocument/2006/relationships/slideLayout" Target="../slideLayouts/slideLayout2.xml"/><Relationship Id="rId6" Type="http://schemas.openxmlformats.org/officeDocument/2006/relationships/hyperlink" Target="http://en.wikipedia.org/wiki/Resource" TargetMode="External"/><Relationship Id="rId11" Type="http://schemas.openxmlformats.org/officeDocument/2006/relationships/hyperlink" Target="http://en.wikipedia.org/wiki/Process_synchronization" TargetMode="External"/><Relationship Id="rId5" Type="http://schemas.openxmlformats.org/officeDocument/2006/relationships/hyperlink" Target="http://en.wikipedia.org/wiki/Process_states" TargetMode="External"/><Relationship Id="rId10" Type="http://schemas.openxmlformats.org/officeDocument/2006/relationships/hyperlink" Target="http://en.wikipedia.org/wiki/Lock_(computer_science)" TargetMode="External"/><Relationship Id="rId4" Type="http://schemas.openxmlformats.org/officeDocument/2006/relationships/hyperlink" Target="http://en.wikipedia.org/wiki/Thread_(computing)" TargetMode="External"/><Relationship Id="rId9" Type="http://schemas.openxmlformats.org/officeDocument/2006/relationships/hyperlink" Target="http://en.wikipedia.org/wiki/Distributed_system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utex" TargetMode="External"/><Relationship Id="rId2" Type="http://schemas.openxmlformats.org/officeDocument/2006/relationships/hyperlink" Target="http://en.wikipedia.org/wiki/Circular_reference" TargetMode="External"/><Relationship Id="rId1" Type="http://schemas.openxmlformats.org/officeDocument/2006/relationships/slideLayout" Target="../slideLayouts/slideLayout2.xml"/><Relationship Id="rId4" Type="http://schemas.openxmlformats.org/officeDocument/2006/relationships/hyperlink" Target="http://en.wikipedia.org/wiki/Reentrant_mute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eemption_(computing)" TargetMode="External"/><Relationship Id="rId2" Type="http://schemas.openxmlformats.org/officeDocument/2006/relationships/hyperlink" Target="http://en.wikipedia.org/wiki/Mutual_exclusion" TargetMode="External"/><Relationship Id="rId1" Type="http://schemas.openxmlformats.org/officeDocument/2006/relationships/slideLayout" Target="../slideLayouts/slideLayout2.xml"/><Relationship Id="rId6" Type="http://schemas.openxmlformats.org/officeDocument/2006/relationships/hyperlink" Target="http://en.wikipedia.org/wiki/Edward_G._Coffman,_Jr." TargetMode="External"/><Relationship Id="rId5" Type="http://schemas.openxmlformats.org/officeDocument/2006/relationships/hyperlink" Target="http://en.wikipedia.org/wiki/Set_(mathematics)" TargetMode="External"/><Relationship Id="rId4" Type="http://schemas.openxmlformats.org/officeDocument/2006/relationships/hyperlink" Target="http://en.wikipedia.org/wiki/Circular_referenc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DEAD LOCKS</a:t>
            </a:r>
            <a:endParaRPr lang="en-US" dirty="0"/>
          </a:p>
        </p:txBody>
      </p:sp>
      <p:sp>
        <p:nvSpPr>
          <p:cNvPr id="3" name="Subtitle 2"/>
          <p:cNvSpPr>
            <a:spLocks noGrp="1"/>
          </p:cNvSpPr>
          <p:nvPr>
            <p:ph type="subTitle" idx="1"/>
          </p:nvPr>
        </p:nvSpPr>
        <p:spPr/>
        <p:txBody>
          <a:bodyPr/>
          <a:lstStyle/>
          <a:p>
            <a:r>
              <a:rPr lang="en-US" dirty="0" smtClean="0"/>
              <a:t>Lecturer: </a:t>
            </a:r>
            <a:r>
              <a:rPr lang="en-US" dirty="0" err="1" smtClean="0"/>
              <a:t>Suman</a:t>
            </a:r>
            <a:r>
              <a:rPr lang="en-US" dirty="0" smtClean="0"/>
              <a:t> </a:t>
            </a:r>
            <a:r>
              <a:rPr lang="en-US" smtClean="0"/>
              <a:t>Thapaliya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Deadlock Modeling 4</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381000" y="1371600"/>
            <a:ext cx="8305800" cy="4876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Deadlock Modeling 5</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762000" y="1295400"/>
            <a:ext cx="7819292" cy="4267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533400" y="533400"/>
            <a:ext cx="8077200" cy="5638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457200"/>
            <a:ext cx="8001000" cy="5029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381000"/>
            <a:ext cx="8001000" cy="5867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pPr marL="514350" indent="-514350">
              <a:buAutoNum type="arabicPeriod"/>
            </a:pPr>
            <a:r>
              <a:rPr lang="en-US" sz="2000" dirty="0" smtClean="0"/>
              <a:t>Process A holds R and wants S.</a:t>
            </a:r>
          </a:p>
          <a:p>
            <a:pPr marL="514350" indent="-514350">
              <a:buAutoNum type="arabicPeriod"/>
            </a:pPr>
            <a:r>
              <a:rPr lang="en-US" sz="2000" dirty="0" smtClean="0"/>
              <a:t>Process B holds nothing but wants T.</a:t>
            </a:r>
          </a:p>
          <a:p>
            <a:pPr marL="514350" indent="-514350">
              <a:buAutoNum type="arabicPeriod"/>
            </a:pPr>
            <a:r>
              <a:rPr lang="en-US" sz="2000" dirty="0" smtClean="0"/>
              <a:t>Process </a:t>
            </a:r>
            <a:r>
              <a:rPr lang="en-US" sz="2000" dirty="0" smtClean="0"/>
              <a:t>C </a:t>
            </a:r>
            <a:r>
              <a:rPr lang="en-US" sz="2000" dirty="0" smtClean="0"/>
              <a:t>holds nothing but </a:t>
            </a:r>
            <a:r>
              <a:rPr lang="en-US" sz="2000" dirty="0" smtClean="0"/>
              <a:t>wants S.</a:t>
            </a:r>
          </a:p>
          <a:p>
            <a:pPr marL="514350" indent="-514350">
              <a:buAutoNum type="arabicPeriod"/>
            </a:pPr>
            <a:r>
              <a:rPr lang="en-US" sz="2000" dirty="0" smtClean="0"/>
              <a:t>Process </a:t>
            </a:r>
            <a:r>
              <a:rPr lang="en-US" sz="2000" dirty="0" smtClean="0"/>
              <a:t>D </a:t>
            </a:r>
            <a:r>
              <a:rPr lang="en-US" sz="2000" dirty="0" smtClean="0"/>
              <a:t>holds </a:t>
            </a:r>
            <a:r>
              <a:rPr lang="en-US" sz="2000" dirty="0" smtClean="0"/>
              <a:t>U and wants S and T.</a:t>
            </a:r>
          </a:p>
          <a:p>
            <a:pPr marL="514350" indent="-514350">
              <a:buAutoNum type="arabicPeriod"/>
            </a:pPr>
            <a:r>
              <a:rPr lang="en-US" sz="2000" dirty="0" smtClean="0"/>
              <a:t>Process </a:t>
            </a:r>
            <a:r>
              <a:rPr lang="en-US" sz="2000" dirty="0" smtClean="0"/>
              <a:t>E </a:t>
            </a:r>
            <a:r>
              <a:rPr lang="en-US" sz="2000" dirty="0" smtClean="0"/>
              <a:t>holds </a:t>
            </a:r>
            <a:r>
              <a:rPr lang="en-US" sz="2000" dirty="0" smtClean="0"/>
              <a:t>T and wants V.</a:t>
            </a:r>
          </a:p>
          <a:p>
            <a:pPr marL="514350" indent="-514350">
              <a:buAutoNum type="arabicPeriod"/>
            </a:pPr>
            <a:r>
              <a:rPr lang="en-US" sz="2000" dirty="0" smtClean="0"/>
              <a:t>Process </a:t>
            </a:r>
            <a:r>
              <a:rPr lang="en-US" sz="2000" dirty="0" smtClean="0"/>
              <a:t>F </a:t>
            </a:r>
            <a:r>
              <a:rPr lang="en-US" sz="2000" dirty="0" smtClean="0"/>
              <a:t>holds W</a:t>
            </a:r>
            <a:r>
              <a:rPr lang="en-US" sz="2000" dirty="0" smtClean="0"/>
              <a:t> and wants S.</a:t>
            </a:r>
          </a:p>
          <a:p>
            <a:pPr marL="514350" indent="-514350">
              <a:buAutoNum type="arabicPeriod"/>
            </a:pPr>
            <a:r>
              <a:rPr lang="en-US" sz="2000" dirty="0" smtClean="0"/>
              <a:t>Process </a:t>
            </a:r>
            <a:r>
              <a:rPr lang="en-US" sz="2000" dirty="0" smtClean="0"/>
              <a:t>G </a:t>
            </a:r>
            <a:r>
              <a:rPr lang="en-US" sz="2000" dirty="0" smtClean="0"/>
              <a:t>holds </a:t>
            </a:r>
            <a:r>
              <a:rPr lang="en-US" sz="2000" dirty="0" smtClean="0"/>
              <a:t>V and wants U.</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609600" y="2743200"/>
            <a:ext cx="7086600" cy="3810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What is Deadlock</a:t>
            </a:r>
            <a:endParaRPr lang="en-US" dirty="0"/>
          </a:p>
        </p:txBody>
      </p:sp>
      <p:sp>
        <p:nvSpPr>
          <p:cNvPr id="3" name="Content Placeholder 2"/>
          <p:cNvSpPr>
            <a:spLocks noGrp="1"/>
          </p:cNvSpPr>
          <p:nvPr>
            <p:ph idx="1"/>
          </p:nvPr>
        </p:nvSpPr>
        <p:spPr>
          <a:xfrm>
            <a:off x="228600" y="914400"/>
            <a:ext cx="8610600" cy="5638800"/>
          </a:xfrm>
        </p:spPr>
        <p:txBody>
          <a:bodyPr>
            <a:normAutofit/>
          </a:bodyPr>
          <a:lstStyle/>
          <a:p>
            <a:pPr algn="just"/>
            <a:r>
              <a:rPr lang="en-US" sz="2200" dirty="0" smtClean="0">
                <a:latin typeface="Times New Roman" pitchFamily="18" charset="0"/>
                <a:cs typeface="Times New Roman" pitchFamily="18" charset="0"/>
              </a:rPr>
              <a:t>In an </a:t>
            </a:r>
            <a:r>
              <a:rPr lang="en-US" sz="2200" dirty="0" smtClean="0">
                <a:latin typeface="Times New Roman" pitchFamily="18" charset="0"/>
                <a:cs typeface="Times New Roman" pitchFamily="18" charset="0"/>
                <a:hlinkClick r:id="rId2" tooltip="Operating system"/>
              </a:rPr>
              <a:t>operating system</a:t>
            </a:r>
            <a:r>
              <a:rPr lang="en-US" sz="2200" dirty="0" smtClean="0">
                <a:latin typeface="Times New Roman" pitchFamily="18" charset="0"/>
                <a:cs typeface="Times New Roman" pitchFamily="18" charset="0"/>
              </a:rPr>
              <a:t>, a deadlock is a situation which occurs when a </a:t>
            </a:r>
            <a:r>
              <a:rPr lang="en-US" sz="2200" dirty="0" smtClean="0">
                <a:latin typeface="Times New Roman" pitchFamily="18" charset="0"/>
                <a:cs typeface="Times New Roman" pitchFamily="18" charset="0"/>
                <a:hlinkClick r:id="rId3" tooltip="Process (computing)"/>
              </a:rPr>
              <a:t>process</a:t>
            </a:r>
            <a:r>
              <a:rPr lang="en-US" sz="2200" dirty="0" smtClean="0">
                <a:latin typeface="Times New Roman" pitchFamily="18" charset="0"/>
                <a:cs typeface="Times New Roman" pitchFamily="18" charset="0"/>
              </a:rPr>
              <a:t> or </a:t>
            </a:r>
            <a:r>
              <a:rPr lang="en-US" sz="2200" dirty="0" smtClean="0">
                <a:latin typeface="Times New Roman" pitchFamily="18" charset="0"/>
                <a:cs typeface="Times New Roman" pitchFamily="18" charset="0"/>
                <a:hlinkClick r:id="rId4" tooltip="Thread (computing)"/>
              </a:rPr>
              <a:t>thread</a:t>
            </a:r>
            <a:r>
              <a:rPr lang="en-US" sz="2200" dirty="0" smtClean="0">
                <a:latin typeface="Times New Roman" pitchFamily="18" charset="0"/>
                <a:cs typeface="Times New Roman" pitchFamily="18" charset="0"/>
              </a:rPr>
              <a:t> enters a waiting </a:t>
            </a:r>
            <a:r>
              <a:rPr lang="en-US" sz="2200" dirty="0" smtClean="0">
                <a:latin typeface="Times New Roman" pitchFamily="18" charset="0"/>
                <a:cs typeface="Times New Roman" pitchFamily="18" charset="0"/>
                <a:hlinkClick r:id="rId5" tooltip="Process states"/>
              </a:rPr>
              <a:t>state</a:t>
            </a:r>
            <a:r>
              <a:rPr lang="en-US" sz="2200" dirty="0" smtClean="0">
                <a:latin typeface="Times New Roman" pitchFamily="18" charset="0"/>
                <a:cs typeface="Times New Roman" pitchFamily="18" charset="0"/>
              </a:rPr>
              <a:t> because a </a:t>
            </a:r>
            <a:r>
              <a:rPr lang="en-US" sz="2200" dirty="0" smtClean="0">
                <a:latin typeface="Times New Roman" pitchFamily="18" charset="0"/>
                <a:cs typeface="Times New Roman" pitchFamily="18" charset="0"/>
                <a:hlinkClick r:id="rId6" tooltip="Resource"/>
              </a:rPr>
              <a:t>resource</a:t>
            </a:r>
            <a:r>
              <a:rPr lang="en-US" sz="2200" dirty="0" smtClean="0">
                <a:latin typeface="Times New Roman" pitchFamily="18" charset="0"/>
                <a:cs typeface="Times New Roman" pitchFamily="18" charset="0"/>
              </a:rPr>
              <a:t> requested is being held by another waiting process, which in turn is waiting for another resource held by another waiting process. If a process is unable to change its state indefinitely because the resources requested by it are being used by another waiting process, then the system is said to be in a deadlock.</a:t>
            </a:r>
          </a:p>
          <a:p>
            <a:pPr algn="just"/>
            <a:r>
              <a:rPr lang="en-US" sz="2200" dirty="0" smtClean="0">
                <a:latin typeface="Times New Roman" pitchFamily="18" charset="0"/>
                <a:cs typeface="Times New Roman" pitchFamily="18" charset="0"/>
              </a:rPr>
              <a:t>Deadlock is a common problem in </a:t>
            </a:r>
            <a:r>
              <a:rPr lang="en-US" sz="2200" dirty="0" smtClean="0">
                <a:latin typeface="Times New Roman" pitchFamily="18" charset="0"/>
                <a:cs typeface="Times New Roman" pitchFamily="18" charset="0"/>
                <a:hlinkClick r:id="rId7" tooltip="Multiprocessing"/>
              </a:rPr>
              <a:t>multiprocessing</a:t>
            </a:r>
            <a:r>
              <a:rPr lang="en-US" sz="2200" dirty="0" smtClean="0">
                <a:latin typeface="Times New Roman" pitchFamily="18" charset="0"/>
                <a:cs typeface="Times New Roman" pitchFamily="18" charset="0"/>
              </a:rPr>
              <a:t> systems, </a:t>
            </a:r>
            <a:r>
              <a:rPr lang="en-US" sz="2200" dirty="0" smtClean="0">
                <a:latin typeface="Times New Roman" pitchFamily="18" charset="0"/>
                <a:cs typeface="Times New Roman" pitchFamily="18" charset="0"/>
                <a:hlinkClick r:id="rId8" tooltip="Parallel computing"/>
              </a:rPr>
              <a:t>parallel computing</a:t>
            </a:r>
            <a:r>
              <a:rPr lang="en-US" sz="2200" dirty="0" smtClean="0">
                <a:latin typeface="Times New Roman" pitchFamily="18" charset="0"/>
                <a:cs typeface="Times New Roman" pitchFamily="18" charset="0"/>
              </a:rPr>
              <a:t> and </a:t>
            </a:r>
            <a:r>
              <a:rPr lang="en-US" sz="2200" dirty="0" smtClean="0">
                <a:latin typeface="Times New Roman" pitchFamily="18" charset="0"/>
                <a:cs typeface="Times New Roman" pitchFamily="18" charset="0"/>
                <a:hlinkClick r:id="rId9" tooltip="Distributed systems"/>
              </a:rPr>
              <a:t>distributed systems</a:t>
            </a:r>
            <a:r>
              <a:rPr lang="en-US" sz="2200" dirty="0" smtClean="0">
                <a:latin typeface="Times New Roman" pitchFamily="18" charset="0"/>
                <a:cs typeface="Times New Roman" pitchFamily="18" charset="0"/>
              </a:rPr>
              <a:t>, where software and hardware </a:t>
            </a:r>
            <a:r>
              <a:rPr lang="en-US" sz="2200" dirty="0" smtClean="0">
                <a:latin typeface="Times New Roman" pitchFamily="18" charset="0"/>
                <a:cs typeface="Times New Roman" pitchFamily="18" charset="0"/>
                <a:hlinkClick r:id="rId10" tooltip="Lock (computer science)"/>
              </a:rPr>
              <a:t>locks</a:t>
            </a:r>
            <a:r>
              <a:rPr lang="en-US" sz="2200" dirty="0" smtClean="0">
                <a:latin typeface="Times New Roman" pitchFamily="18" charset="0"/>
                <a:cs typeface="Times New Roman" pitchFamily="18" charset="0"/>
              </a:rPr>
              <a:t> are used to handle shared resources and implement </a:t>
            </a:r>
            <a:r>
              <a:rPr lang="en-US" sz="2200" dirty="0" smtClean="0">
                <a:latin typeface="Times New Roman" pitchFamily="18" charset="0"/>
                <a:cs typeface="Times New Roman" pitchFamily="18" charset="0"/>
                <a:hlinkClick r:id="rId11" tooltip="Process synchronization"/>
              </a:rPr>
              <a:t>process synchronization</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In </a:t>
            </a:r>
            <a:r>
              <a:rPr lang="en-US" sz="2200" dirty="0" smtClean="0">
                <a:latin typeface="Times New Roman" pitchFamily="18" charset="0"/>
                <a:cs typeface="Times New Roman" pitchFamily="18" charset="0"/>
                <a:hlinkClick r:id="rId12" tooltip="Telecommunication systems"/>
              </a:rPr>
              <a:t>telecommunication systems</a:t>
            </a:r>
            <a:r>
              <a:rPr lang="en-US" sz="2200" dirty="0" smtClean="0">
                <a:latin typeface="Times New Roman" pitchFamily="18" charset="0"/>
                <a:cs typeface="Times New Roman" pitchFamily="18" charset="0"/>
              </a:rPr>
              <a:t>, deadlocks occur mainly due to lost or corrupt signals instead of resource contention.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Deadlock</a:t>
            </a:r>
            <a:endParaRPr lang="en-US" dirty="0"/>
          </a:p>
        </p:txBody>
      </p:sp>
      <p:sp>
        <p:nvSpPr>
          <p:cNvPr id="3" name="Content Placeholder 2"/>
          <p:cNvSpPr>
            <a:spLocks noGrp="1"/>
          </p:cNvSpPr>
          <p:nvPr>
            <p:ph idx="1"/>
          </p:nvPr>
        </p:nvSpPr>
        <p:spPr>
          <a:xfrm>
            <a:off x="228600" y="685800"/>
            <a:ext cx="8686800" cy="5867400"/>
          </a:xfrm>
        </p:spPr>
        <p:txBody>
          <a:bodyPr>
            <a:normAutofit/>
          </a:bodyPr>
          <a:lstStyle/>
          <a:p>
            <a:pPr algn="just"/>
            <a:r>
              <a:rPr lang="en-US" sz="2200" dirty="0" smtClean="0">
                <a:latin typeface="Times New Roman" pitchFamily="18" charset="0"/>
                <a:cs typeface="Times New Roman" pitchFamily="18" charset="0"/>
              </a:rPr>
              <a:t>A deadlock is a situation in which two computer programs sharing the same resource are effectively preventing each other from accessing the resource, resulting in both programs ceasing to function. </a:t>
            </a:r>
          </a:p>
          <a:p>
            <a:pPr algn="just"/>
            <a:r>
              <a:rPr lang="en-US" sz="2200" dirty="0" smtClean="0">
                <a:latin typeface="Times New Roman" pitchFamily="18" charset="0"/>
                <a:cs typeface="Times New Roman" pitchFamily="18" charset="0"/>
              </a:rPr>
              <a:t>The earliest computer operating systems ran only one program at a time. All of the resources of the system were available to this one program. Later, operating systems ran multiple programs at once, interleaving them. Programs were required to specify in advance what resources they needed so that they could avoid conflicts with other programs running at the same time. Eventually some operating systems offered dynamic allocation of resources. Programs could request further allocations of resources after they had begun running. This led to the problem of the deadlock. Here is the simplest example: </a:t>
            </a:r>
          </a:p>
          <a:p>
            <a:pPr algn="just"/>
            <a:endParaRPr lang="en-US" sz="2200" dirty="0" smtClean="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3733800" y="5029200"/>
            <a:ext cx="5095875" cy="14382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410200"/>
          </a:xfrm>
        </p:spPr>
        <p:txBody>
          <a:bodyPr>
            <a:noAutofit/>
          </a:bodyPr>
          <a:lstStyle/>
          <a:p>
            <a:pPr algn="just"/>
            <a:r>
              <a:rPr lang="en-US" sz="2200" dirty="0" smtClean="0">
                <a:latin typeface="Times New Roman" pitchFamily="18" charset="0"/>
                <a:cs typeface="Times New Roman" pitchFamily="18" charset="0"/>
              </a:rPr>
              <a:t>Now neither program can proceed until the other program releases a resource. The operating system cannot know what action to take. At this point the only alternative is to abort (stop) one of the programs. Learning to deal with deadlocks had a major impact on the development of operating systems and the structure of databases. Data was structured and the order of requests was constrained in order to avoid creating deadlocks. </a:t>
            </a:r>
          </a:p>
          <a:p>
            <a:r>
              <a:rPr lang="en-US" sz="2200" dirty="0" smtClean="0">
                <a:latin typeface="Times New Roman" pitchFamily="18" charset="0"/>
                <a:cs typeface="Times New Roman" pitchFamily="18" charset="0"/>
              </a:rPr>
              <a:t>In general, four strategies are used for dealing with deadlocks. </a:t>
            </a:r>
          </a:p>
          <a:p>
            <a:r>
              <a:rPr lang="en-US" sz="2200" dirty="0" smtClean="0">
                <a:latin typeface="Times New Roman" pitchFamily="18" charset="0"/>
                <a:cs typeface="Times New Roman" pitchFamily="18" charset="0"/>
              </a:rPr>
              <a:t>Just ignore the problem altogether. Maybe if you ignore it, it will ignore you.</a:t>
            </a:r>
          </a:p>
          <a:p>
            <a:r>
              <a:rPr lang="en-US" sz="2200" dirty="0" smtClean="0">
                <a:latin typeface="Times New Roman" pitchFamily="18" charset="0"/>
                <a:cs typeface="Times New Roman" pitchFamily="18" charset="0"/>
              </a:rPr>
              <a:t>Detection and recovery. Let deadlocks occur, detect them, and take action.</a:t>
            </a:r>
          </a:p>
          <a:p>
            <a:r>
              <a:rPr lang="en-US" sz="2200" dirty="0" smtClean="0">
                <a:latin typeface="Times New Roman" pitchFamily="18" charset="0"/>
                <a:cs typeface="Times New Roman" pitchFamily="18" charset="0"/>
              </a:rPr>
              <a:t>Dynamic avoidance by careful resource allocation.</a:t>
            </a:r>
          </a:p>
          <a:p>
            <a:r>
              <a:rPr lang="en-US" sz="2200" dirty="0" smtClean="0">
                <a:latin typeface="Times New Roman" pitchFamily="18" charset="0"/>
                <a:cs typeface="Times New Roman" pitchFamily="18" charset="0"/>
              </a:rPr>
              <a:t>Prevention, by structurally negating one of the four conditions necessary to cause a deadlock.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7500" lnSpcReduction="20000"/>
          </a:bodyPr>
          <a:lstStyle/>
          <a:p>
            <a:pPr algn="just"/>
            <a:r>
              <a:rPr lang="en-US" dirty="0" smtClean="0">
                <a:latin typeface="Times New Roman" pitchFamily="18" charset="0"/>
                <a:cs typeface="Times New Roman" pitchFamily="18" charset="0"/>
              </a:rPr>
              <a:t>A simple computer-based example is as follows. Suppose a computer has three CD drives and three processes. Each of the three processes holds one of the drives. If each process now requests another drive, the three processes will be in a deadlock. Each process will be waiting for the "CD drive released" event, which can be only caused by one of the other waiting processes. Thus, it results in a </a:t>
            </a:r>
            <a:r>
              <a:rPr lang="en-US" dirty="0" smtClean="0">
                <a:latin typeface="Times New Roman" pitchFamily="18" charset="0"/>
                <a:cs typeface="Times New Roman" pitchFamily="18" charset="0"/>
                <a:hlinkClick r:id="rId2" tooltip="Circular reference"/>
              </a:rPr>
              <a:t>circular chain</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Moving onto the source code level, a deadlock can occur even in the case of a single thread and one resource (protected by a </a:t>
            </a:r>
            <a:r>
              <a:rPr lang="en-US" dirty="0" err="1" smtClean="0">
                <a:latin typeface="Times New Roman" pitchFamily="18" charset="0"/>
                <a:cs typeface="Times New Roman" pitchFamily="18" charset="0"/>
                <a:hlinkClick r:id="rId3" tooltip="Mutex"/>
              </a:rPr>
              <a:t>mutex</a:t>
            </a:r>
            <a:r>
              <a:rPr lang="en-US" dirty="0" smtClean="0">
                <a:latin typeface="Times New Roman" pitchFamily="18" charset="0"/>
                <a:cs typeface="Times New Roman" pitchFamily="18" charset="0"/>
              </a:rPr>
              <a:t>). Assume there is a function </a:t>
            </a:r>
            <a:r>
              <a:rPr lang="en-US" i="1" dirty="0" smtClean="0">
                <a:latin typeface="Times New Roman" pitchFamily="18" charset="0"/>
                <a:cs typeface="Times New Roman" pitchFamily="18" charset="0"/>
              </a:rPr>
              <a:t>func1()</a:t>
            </a:r>
            <a:r>
              <a:rPr lang="en-US" dirty="0" smtClean="0">
                <a:latin typeface="Times New Roman" pitchFamily="18" charset="0"/>
                <a:cs typeface="Times New Roman" pitchFamily="18" charset="0"/>
              </a:rPr>
              <a:t> which does some work on the resource, locking the </a:t>
            </a:r>
            <a:r>
              <a:rPr lang="en-US" dirty="0" err="1" smtClean="0">
                <a:latin typeface="Times New Roman" pitchFamily="18" charset="0"/>
                <a:cs typeface="Times New Roman" pitchFamily="18" charset="0"/>
              </a:rPr>
              <a:t>mutex</a:t>
            </a:r>
            <a:r>
              <a:rPr lang="en-US" dirty="0" smtClean="0">
                <a:latin typeface="Times New Roman" pitchFamily="18" charset="0"/>
                <a:cs typeface="Times New Roman" pitchFamily="18" charset="0"/>
              </a:rPr>
              <a:t> at the beginning and releasing it after it's done. Next, somebody creates a different function </a:t>
            </a:r>
            <a:r>
              <a:rPr lang="en-US" i="1" dirty="0" smtClean="0">
                <a:latin typeface="Times New Roman" pitchFamily="18" charset="0"/>
                <a:cs typeface="Times New Roman" pitchFamily="18" charset="0"/>
              </a:rPr>
              <a:t>func2()</a:t>
            </a:r>
            <a:r>
              <a:rPr lang="en-US" dirty="0" smtClean="0">
                <a:latin typeface="Times New Roman" pitchFamily="18" charset="0"/>
                <a:cs typeface="Times New Roman" pitchFamily="18" charset="0"/>
              </a:rPr>
              <a:t> following that pattern on the same resource (lock, do work, release) but decides to include a call to </a:t>
            </a:r>
            <a:r>
              <a:rPr lang="en-US" i="1" dirty="0" smtClean="0">
                <a:latin typeface="Times New Roman" pitchFamily="18" charset="0"/>
                <a:cs typeface="Times New Roman" pitchFamily="18" charset="0"/>
              </a:rPr>
              <a:t>func1()</a:t>
            </a:r>
            <a:r>
              <a:rPr lang="en-US" dirty="0" smtClean="0">
                <a:latin typeface="Times New Roman" pitchFamily="18" charset="0"/>
                <a:cs typeface="Times New Roman" pitchFamily="18" charset="0"/>
              </a:rPr>
              <a:t> to delegate a part of the job. What will happen is the </a:t>
            </a:r>
            <a:r>
              <a:rPr lang="en-US" dirty="0" err="1" smtClean="0">
                <a:latin typeface="Times New Roman" pitchFamily="18" charset="0"/>
                <a:cs typeface="Times New Roman" pitchFamily="18" charset="0"/>
              </a:rPr>
              <a:t>mutex</a:t>
            </a:r>
            <a:r>
              <a:rPr lang="en-US" dirty="0" smtClean="0">
                <a:latin typeface="Times New Roman" pitchFamily="18" charset="0"/>
                <a:cs typeface="Times New Roman" pitchFamily="18" charset="0"/>
              </a:rPr>
              <a:t> will be locked once when entering </a:t>
            </a:r>
            <a:r>
              <a:rPr lang="en-US" i="1" dirty="0" smtClean="0">
                <a:latin typeface="Times New Roman" pitchFamily="18" charset="0"/>
                <a:cs typeface="Times New Roman" pitchFamily="18" charset="0"/>
              </a:rPr>
              <a:t>func2()</a:t>
            </a:r>
            <a:r>
              <a:rPr lang="en-US" dirty="0" smtClean="0">
                <a:latin typeface="Times New Roman" pitchFamily="18" charset="0"/>
                <a:cs typeface="Times New Roman" pitchFamily="18" charset="0"/>
              </a:rPr>
              <a:t> and then again at the call to </a:t>
            </a:r>
            <a:r>
              <a:rPr lang="en-US" i="1" dirty="0" smtClean="0">
                <a:latin typeface="Times New Roman" pitchFamily="18" charset="0"/>
                <a:cs typeface="Times New Roman" pitchFamily="18" charset="0"/>
              </a:rPr>
              <a:t>func1()</a:t>
            </a:r>
            <a:r>
              <a:rPr lang="en-US" dirty="0" smtClean="0">
                <a:latin typeface="Times New Roman" pitchFamily="18" charset="0"/>
                <a:cs typeface="Times New Roman" pitchFamily="18" charset="0"/>
              </a:rPr>
              <a:t>, resulting in a deadlock if the </a:t>
            </a:r>
            <a:r>
              <a:rPr lang="en-US" dirty="0" err="1" smtClean="0">
                <a:latin typeface="Times New Roman" pitchFamily="18" charset="0"/>
                <a:cs typeface="Times New Roman" pitchFamily="18" charset="0"/>
              </a:rPr>
              <a:t>mutex</a:t>
            </a:r>
            <a:r>
              <a:rPr lang="en-US" dirty="0" smtClean="0">
                <a:latin typeface="Times New Roman" pitchFamily="18" charset="0"/>
                <a:cs typeface="Times New Roman" pitchFamily="18" charset="0"/>
              </a:rPr>
              <a:t> is not </a:t>
            </a:r>
            <a:r>
              <a:rPr lang="en-US" dirty="0" smtClean="0">
                <a:latin typeface="Times New Roman" pitchFamily="18" charset="0"/>
                <a:cs typeface="Times New Roman" pitchFamily="18" charset="0"/>
                <a:hlinkClick r:id="rId4" tooltip="Reentrant mutex"/>
              </a:rPr>
              <a:t>reentrant</a:t>
            </a:r>
            <a:r>
              <a:rPr lang="en-US" dirty="0" smtClean="0">
                <a:latin typeface="Times New Roman" pitchFamily="18" charset="0"/>
                <a:cs typeface="Times New Roman" pitchFamily="18" charset="0"/>
              </a:rPr>
              <a:t> (i.e. the plain "fast </a:t>
            </a:r>
            <a:r>
              <a:rPr lang="en-US" dirty="0" err="1" smtClean="0">
                <a:latin typeface="Times New Roman" pitchFamily="18" charset="0"/>
                <a:cs typeface="Times New Roman" pitchFamily="18" charset="0"/>
              </a:rPr>
              <a:t>mutex</a:t>
            </a:r>
            <a:r>
              <a:rPr lang="en-US" dirty="0" smtClean="0">
                <a:latin typeface="Times New Roman" pitchFamily="18" charset="0"/>
                <a:cs typeface="Times New Roman" pitchFamily="18" charset="0"/>
              </a:rPr>
              <a:t>" variety).</a:t>
            </a:r>
          </a:p>
          <a:p>
            <a:pPr algn="just"/>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Deadlock Condition</a:t>
            </a:r>
            <a:endParaRPr lang="en-US" dirty="0"/>
          </a:p>
        </p:txBody>
      </p:sp>
      <p:sp>
        <p:nvSpPr>
          <p:cNvPr id="3" name="Content Placeholder 2"/>
          <p:cNvSpPr>
            <a:spLocks noGrp="1"/>
          </p:cNvSpPr>
          <p:nvPr>
            <p:ph idx="1"/>
          </p:nvPr>
        </p:nvSpPr>
        <p:spPr>
          <a:xfrm>
            <a:off x="228600" y="838200"/>
            <a:ext cx="8686800" cy="5791200"/>
          </a:xfrm>
        </p:spPr>
        <p:txBody>
          <a:bodyPr>
            <a:normAutofit fontScale="70000" lnSpcReduction="20000"/>
          </a:bodyPr>
          <a:lstStyle/>
          <a:p>
            <a:pPr algn="just"/>
            <a:r>
              <a:rPr lang="en-US" dirty="0" smtClean="0"/>
              <a:t>A dead lockers situation can arise if all of the following conditions hold simultaneously in a system:</a:t>
            </a:r>
          </a:p>
          <a:p>
            <a:pPr algn="just"/>
            <a:r>
              <a:rPr lang="en-US" b="1" dirty="0" smtClean="0">
                <a:hlinkClick r:id="rId2" tooltip="Mutual exclusion"/>
              </a:rPr>
              <a:t>Mutual Exclusion</a:t>
            </a:r>
            <a:r>
              <a:rPr lang="en-US" b="1" dirty="0" smtClean="0"/>
              <a:t>:</a:t>
            </a:r>
            <a:r>
              <a:rPr lang="en-US" dirty="0" smtClean="0"/>
              <a:t> At least one resource must be held in a non-shareable mode. Only one process can use the resource at any given instant of time.</a:t>
            </a:r>
          </a:p>
          <a:p>
            <a:pPr algn="just"/>
            <a:r>
              <a:rPr lang="en-US" b="1" dirty="0" smtClean="0"/>
              <a:t>Hold and Wait</a:t>
            </a:r>
            <a:r>
              <a:rPr lang="en-US" dirty="0" smtClean="0"/>
              <a:t> or </a:t>
            </a:r>
            <a:r>
              <a:rPr lang="en-US" b="1" dirty="0" smtClean="0"/>
              <a:t>Resource Holding:</a:t>
            </a:r>
            <a:r>
              <a:rPr lang="en-US" dirty="0" smtClean="0"/>
              <a:t> A process is currently holding at least one resource and requesting additional resources which are being held by other processes.</a:t>
            </a:r>
          </a:p>
          <a:p>
            <a:pPr algn="just"/>
            <a:r>
              <a:rPr lang="en-US" b="1" dirty="0" smtClean="0"/>
              <a:t>No </a:t>
            </a:r>
            <a:r>
              <a:rPr lang="en-US" b="1" dirty="0" smtClean="0">
                <a:hlinkClick r:id="rId3" tooltip="Preemption (computing)"/>
              </a:rPr>
              <a:t>Preemption</a:t>
            </a:r>
            <a:r>
              <a:rPr lang="en-US" b="1" dirty="0" smtClean="0"/>
              <a:t>:</a:t>
            </a:r>
            <a:r>
              <a:rPr lang="en-US" dirty="0" smtClean="0"/>
              <a:t> a resource can be released only voluntarily by the process holding it.</a:t>
            </a:r>
          </a:p>
          <a:p>
            <a:pPr algn="just"/>
            <a:r>
              <a:rPr lang="en-US" b="1" dirty="0" smtClean="0">
                <a:hlinkClick r:id="rId4" tooltip="Circular reference"/>
              </a:rPr>
              <a:t>Circular Wait:</a:t>
            </a:r>
            <a:r>
              <a:rPr lang="en-US" dirty="0" smtClean="0"/>
              <a:t> A process must be waiting for a resource which is being held by another process, which in turn is waiting for the first process to release the resource. In general, there is a </a:t>
            </a:r>
            <a:r>
              <a:rPr lang="en-US" dirty="0" smtClean="0">
                <a:hlinkClick r:id="rId5" tooltip="Set (mathematics)"/>
              </a:rPr>
              <a:t>set</a:t>
            </a:r>
            <a:r>
              <a:rPr lang="en-US" dirty="0" smtClean="0"/>
              <a:t> of waiting processes, P = {P</a:t>
            </a:r>
            <a:r>
              <a:rPr lang="en-US" baseline="-25000" dirty="0" smtClean="0"/>
              <a:t>1</a:t>
            </a:r>
            <a:r>
              <a:rPr lang="en-US" dirty="0" smtClean="0"/>
              <a:t>, P</a:t>
            </a:r>
            <a:r>
              <a:rPr lang="en-US" baseline="-25000" dirty="0" smtClean="0"/>
              <a:t>2</a:t>
            </a:r>
            <a:r>
              <a:rPr lang="en-US" dirty="0" smtClean="0"/>
              <a:t>, ..., P</a:t>
            </a:r>
            <a:r>
              <a:rPr lang="en-US" baseline="-25000" dirty="0" smtClean="0"/>
              <a:t>N</a:t>
            </a:r>
            <a:r>
              <a:rPr lang="en-US" dirty="0" smtClean="0"/>
              <a:t>}, such that P</a:t>
            </a:r>
            <a:r>
              <a:rPr lang="en-US" baseline="-25000" dirty="0" smtClean="0"/>
              <a:t>1</a:t>
            </a:r>
            <a:r>
              <a:rPr lang="en-US" dirty="0" smtClean="0"/>
              <a:t> is waiting for a resource held by P</a:t>
            </a:r>
            <a:r>
              <a:rPr lang="en-US" baseline="-25000" dirty="0" smtClean="0"/>
              <a:t>2</a:t>
            </a:r>
            <a:r>
              <a:rPr lang="en-US" dirty="0" smtClean="0"/>
              <a:t>, P</a:t>
            </a:r>
            <a:r>
              <a:rPr lang="en-US" baseline="-25000" dirty="0" smtClean="0"/>
              <a:t>2</a:t>
            </a:r>
            <a:r>
              <a:rPr lang="en-US" dirty="0" smtClean="0"/>
              <a:t> is waiting for a resource held by P</a:t>
            </a:r>
            <a:r>
              <a:rPr lang="en-US" baseline="-25000" dirty="0" smtClean="0"/>
              <a:t>3</a:t>
            </a:r>
            <a:r>
              <a:rPr lang="en-US" dirty="0" smtClean="0"/>
              <a:t> and so on until P</a:t>
            </a:r>
            <a:r>
              <a:rPr lang="en-US" baseline="-25000" dirty="0" smtClean="0"/>
              <a:t>N</a:t>
            </a:r>
            <a:r>
              <a:rPr lang="en-US" dirty="0" smtClean="0"/>
              <a:t> is waiting for a resource held by P</a:t>
            </a:r>
            <a:r>
              <a:rPr lang="en-US" baseline="-25000" dirty="0" smtClean="0"/>
              <a:t>1</a:t>
            </a:r>
            <a:r>
              <a:rPr lang="en-US" dirty="0" smtClean="0"/>
              <a:t>.</a:t>
            </a:r>
          </a:p>
          <a:p>
            <a:pPr algn="just"/>
            <a:r>
              <a:rPr lang="en-US" dirty="0" smtClean="0"/>
              <a:t>These four conditions are known as the </a:t>
            </a:r>
            <a:r>
              <a:rPr lang="en-US" b="1" dirty="0" smtClean="0"/>
              <a:t>Coffman conditions</a:t>
            </a:r>
            <a:r>
              <a:rPr lang="en-US" dirty="0" smtClean="0"/>
              <a:t> from their first description in a 1971 article by </a:t>
            </a:r>
            <a:r>
              <a:rPr lang="en-US" dirty="0" smtClean="0">
                <a:hlinkClick r:id="rId6" tooltip="Edward G. Coffman, Jr."/>
              </a:rPr>
              <a:t>Edward G. Coffman, Jr.</a:t>
            </a:r>
            <a:r>
              <a:rPr lang="en-US" baseline="30000" dirty="0" smtClean="0"/>
              <a:t> </a:t>
            </a:r>
            <a:r>
              <a:rPr lang="en-US" dirty="0" smtClean="0"/>
              <a:t>Un fulfillment of any of these conditions is enough to preclude a deadlock from occurring.</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Deadlock Modeling</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80999" y="990600"/>
            <a:ext cx="8444089" cy="4572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Deadlock Modeling 2</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62000" y="1219200"/>
            <a:ext cx="7694112" cy="4800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Deadlock 3</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33400" y="1143000"/>
            <a:ext cx="8001000" cy="50292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940</Words>
  <Application>Microsoft Office PowerPoint</Application>
  <PresentationFormat>On-screen Show (4:3)</PresentationFormat>
  <Paragraphs>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DEAD LOCKS</vt:lpstr>
      <vt:lpstr>What is Deadlock</vt:lpstr>
      <vt:lpstr>Deadlock</vt:lpstr>
      <vt:lpstr>Slide 4</vt:lpstr>
      <vt:lpstr>Slide 5</vt:lpstr>
      <vt:lpstr>Deadlock Condition</vt:lpstr>
      <vt:lpstr>Deadlock Modeling</vt:lpstr>
      <vt:lpstr>Deadlock Modeling 2</vt:lpstr>
      <vt:lpstr>Deadlock 3</vt:lpstr>
      <vt:lpstr>Deadlock Modeling 4</vt:lpstr>
      <vt:lpstr>Deadlock Modeling 5</vt:lpstr>
      <vt:lpstr>Slide 12</vt:lpstr>
      <vt:lpstr>Slide 13</vt:lpstr>
      <vt:lpstr>Slide 14</vt:lpstr>
      <vt:lpstr>Slide 15</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Suman Thapaliya</dc:creator>
  <cp:lastModifiedBy>Suman Thapaliya</cp:lastModifiedBy>
  <cp:revision>23</cp:revision>
  <dcterms:created xsi:type="dcterms:W3CDTF">2014-12-30T22:44:50Z</dcterms:created>
  <dcterms:modified xsi:type="dcterms:W3CDTF">2015-04-04T13:12:15Z</dcterms:modified>
</cp:coreProperties>
</file>