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3503E-8A79-3E7E-F5D3-DF875D665281}" v="1264" dt="2021-05-17T09:39:06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Shrestha" userId="S::amir.shrestha@tcmit.edu.np::82099ae0-71c1-4e37-80e4-d7e4c2547454" providerId="AD" clId="Web-{2243503E-8A79-3E7E-F5D3-DF875D665281}"/>
    <pc:docChg chg="addSld delSld modSld">
      <pc:chgData name="Amir Shrestha" userId="S::amir.shrestha@tcmit.edu.np::82099ae0-71c1-4e37-80e4-d7e4c2547454" providerId="AD" clId="Web-{2243503E-8A79-3E7E-F5D3-DF875D665281}" dt="2021-05-17T09:39:06.779" v="697" actId="1076"/>
      <pc:docMkLst>
        <pc:docMk/>
      </pc:docMkLst>
      <pc:sldChg chg="delSp modSp">
        <pc:chgData name="Amir Shrestha" userId="S::amir.shrestha@tcmit.edu.np::82099ae0-71c1-4e37-80e4-d7e4c2547454" providerId="AD" clId="Web-{2243503E-8A79-3E7E-F5D3-DF875D665281}" dt="2021-05-17T09:02:23.713" v="43" actId="14100"/>
        <pc:sldMkLst>
          <pc:docMk/>
          <pc:sldMk cId="3622625124" sldId="256"/>
        </pc:sldMkLst>
        <pc:spChg chg="mod">
          <ac:chgData name="Amir Shrestha" userId="S::amir.shrestha@tcmit.edu.np::82099ae0-71c1-4e37-80e4-d7e4c2547454" providerId="AD" clId="Web-{2243503E-8A79-3E7E-F5D3-DF875D665281}" dt="2021-05-17T09:02:23.713" v="43" actId="14100"/>
          <ac:spMkLst>
            <pc:docMk/>
            <pc:sldMk cId="3622625124" sldId="256"/>
            <ac:spMk id="2" creationId="{00000000-0000-0000-0000-000000000000}"/>
          </ac:spMkLst>
        </pc:spChg>
        <pc:spChg chg="del">
          <ac:chgData name="Amir Shrestha" userId="S::amir.shrestha@tcmit.edu.np::82099ae0-71c1-4e37-80e4-d7e4c2547454" providerId="AD" clId="Web-{2243503E-8A79-3E7E-F5D3-DF875D665281}" dt="2021-05-17T09:01:20.368" v="24"/>
          <ac:spMkLst>
            <pc:docMk/>
            <pc:sldMk cId="3622625124" sldId="256"/>
            <ac:spMk id="3" creationId="{00000000-0000-0000-0000-000000000000}"/>
          </ac:spMkLst>
        </pc:spChg>
      </pc:sldChg>
      <pc:sldChg chg="addSp delSp modSp new">
        <pc:chgData name="Amir Shrestha" userId="S::amir.shrestha@tcmit.edu.np::82099ae0-71c1-4e37-80e4-d7e4c2547454" providerId="AD" clId="Web-{2243503E-8A79-3E7E-F5D3-DF875D665281}" dt="2021-05-17T09:07:06.751" v="153" actId="14100"/>
        <pc:sldMkLst>
          <pc:docMk/>
          <pc:sldMk cId="4127868577" sldId="257"/>
        </pc:sldMkLst>
        <pc:spChg chg="del mod">
          <ac:chgData name="Amir Shrestha" userId="S::amir.shrestha@tcmit.edu.np::82099ae0-71c1-4e37-80e4-d7e4c2547454" providerId="AD" clId="Web-{2243503E-8A79-3E7E-F5D3-DF875D665281}" dt="2021-05-17T09:03:23.636" v="47"/>
          <ac:spMkLst>
            <pc:docMk/>
            <pc:sldMk cId="4127868577" sldId="257"/>
            <ac:spMk id="2" creationId="{87B53B65-891C-4C97-BDEF-1BAC527733C3}"/>
          </ac:spMkLst>
        </pc:spChg>
        <pc:spChg chg="del">
          <ac:chgData name="Amir Shrestha" userId="S::amir.shrestha@tcmit.edu.np::82099ae0-71c1-4e37-80e4-d7e4c2547454" providerId="AD" clId="Web-{2243503E-8A79-3E7E-F5D3-DF875D665281}" dt="2021-05-17T09:03:26.418" v="48"/>
          <ac:spMkLst>
            <pc:docMk/>
            <pc:sldMk cId="4127868577" sldId="257"/>
            <ac:spMk id="3" creationId="{4C83A17F-5A19-4858-AB91-97165C1268A6}"/>
          </ac:spMkLst>
        </pc:spChg>
        <pc:spChg chg="add del mod">
          <ac:chgData name="Amir Shrestha" userId="S::amir.shrestha@tcmit.edu.np::82099ae0-71c1-4e37-80e4-d7e4c2547454" providerId="AD" clId="Web-{2243503E-8A79-3E7E-F5D3-DF875D665281}" dt="2021-05-17T09:03:28.824" v="49"/>
          <ac:spMkLst>
            <pc:docMk/>
            <pc:sldMk cId="4127868577" sldId="257"/>
            <ac:spMk id="5" creationId="{C38109BE-B88A-4426-930C-8329F31D1BDF}"/>
          </ac:spMkLst>
        </pc:spChg>
        <pc:spChg chg="add mod">
          <ac:chgData name="Amir Shrestha" userId="S::amir.shrestha@tcmit.edu.np::82099ae0-71c1-4e37-80e4-d7e4c2547454" providerId="AD" clId="Web-{2243503E-8A79-3E7E-F5D3-DF875D665281}" dt="2021-05-17T09:07:06.751" v="153" actId="14100"/>
          <ac:spMkLst>
            <pc:docMk/>
            <pc:sldMk cId="4127868577" sldId="257"/>
            <ac:spMk id="6" creationId="{7C1BEEA7-6E42-4AFD-9760-A29BF944134F}"/>
          </ac:spMkLst>
        </pc:spChg>
      </pc:sldChg>
      <pc:sldChg chg="addSp modSp new">
        <pc:chgData name="Amir Shrestha" userId="S::amir.shrestha@tcmit.edu.np::82099ae0-71c1-4e37-80e4-d7e4c2547454" providerId="AD" clId="Web-{2243503E-8A79-3E7E-F5D3-DF875D665281}" dt="2021-05-17T09:10:55.444" v="256" actId="20577"/>
        <pc:sldMkLst>
          <pc:docMk/>
          <pc:sldMk cId="3533822875" sldId="258"/>
        </pc:sldMkLst>
        <pc:spChg chg="add mod">
          <ac:chgData name="Amir Shrestha" userId="S::amir.shrestha@tcmit.edu.np::82099ae0-71c1-4e37-80e4-d7e4c2547454" providerId="AD" clId="Web-{2243503E-8A79-3E7E-F5D3-DF875D665281}" dt="2021-05-17T09:10:55.444" v="256" actId="20577"/>
          <ac:spMkLst>
            <pc:docMk/>
            <pc:sldMk cId="3533822875" sldId="258"/>
            <ac:spMk id="2" creationId="{EEB89B8A-DCB0-40EF-BE94-00F78D87DE56}"/>
          </ac:spMkLst>
        </pc:spChg>
      </pc:sldChg>
      <pc:sldChg chg="addSp modSp new">
        <pc:chgData name="Amir Shrestha" userId="S::amir.shrestha@tcmit.edu.np::82099ae0-71c1-4e37-80e4-d7e4c2547454" providerId="AD" clId="Web-{2243503E-8A79-3E7E-F5D3-DF875D665281}" dt="2021-05-17T09:19:32.346" v="530" actId="20577"/>
        <pc:sldMkLst>
          <pc:docMk/>
          <pc:sldMk cId="2600962387" sldId="259"/>
        </pc:sldMkLst>
        <pc:spChg chg="add mod">
          <ac:chgData name="Amir Shrestha" userId="S::amir.shrestha@tcmit.edu.np::82099ae0-71c1-4e37-80e4-d7e4c2547454" providerId="AD" clId="Web-{2243503E-8A79-3E7E-F5D3-DF875D665281}" dt="2021-05-17T09:19:32.346" v="530" actId="20577"/>
          <ac:spMkLst>
            <pc:docMk/>
            <pc:sldMk cId="2600962387" sldId="259"/>
            <ac:spMk id="2" creationId="{9922FB87-3E7B-4A49-ADD3-FDE9903869CD}"/>
          </ac:spMkLst>
        </pc:spChg>
      </pc:sldChg>
      <pc:sldChg chg="addSp delSp modSp new">
        <pc:chgData name="Amir Shrestha" userId="S::amir.shrestha@tcmit.edu.np::82099ae0-71c1-4e37-80e4-d7e4c2547454" providerId="AD" clId="Web-{2243503E-8A79-3E7E-F5D3-DF875D665281}" dt="2021-05-17T09:20:37.066" v="580" actId="20577"/>
        <pc:sldMkLst>
          <pc:docMk/>
          <pc:sldMk cId="4122512434" sldId="260"/>
        </pc:sldMkLst>
        <pc:spChg chg="add mod">
          <ac:chgData name="Amir Shrestha" userId="S::amir.shrestha@tcmit.edu.np::82099ae0-71c1-4e37-80e4-d7e4c2547454" providerId="AD" clId="Web-{2243503E-8A79-3E7E-F5D3-DF875D665281}" dt="2021-05-17T09:20:37.066" v="580" actId="20577"/>
          <ac:spMkLst>
            <pc:docMk/>
            <pc:sldMk cId="4122512434" sldId="260"/>
            <ac:spMk id="2" creationId="{27CBCBD0-E963-4790-B468-36BAB666F4E9}"/>
          </ac:spMkLst>
        </pc:spChg>
        <pc:spChg chg="add del">
          <ac:chgData name="Amir Shrestha" userId="S::amir.shrestha@tcmit.edu.np::82099ae0-71c1-4e37-80e4-d7e4c2547454" providerId="AD" clId="Web-{2243503E-8A79-3E7E-F5D3-DF875D665281}" dt="2021-05-17T09:14:59.012" v="392"/>
          <ac:spMkLst>
            <pc:docMk/>
            <pc:sldMk cId="4122512434" sldId="260"/>
            <ac:spMk id="3" creationId="{8D78AD9B-9C80-4130-9708-2C7CF28B93A5}"/>
          </ac:spMkLst>
        </pc:spChg>
      </pc:sldChg>
      <pc:sldChg chg="new del">
        <pc:chgData name="Amir Shrestha" userId="S::amir.shrestha@tcmit.edu.np::82099ae0-71c1-4e37-80e4-d7e4c2547454" providerId="AD" clId="Web-{2243503E-8A79-3E7E-F5D3-DF875D665281}" dt="2021-05-17T09:20:56.457" v="582"/>
        <pc:sldMkLst>
          <pc:docMk/>
          <pc:sldMk cId="605899353" sldId="261"/>
        </pc:sldMkLst>
      </pc:sldChg>
      <pc:sldChg chg="addSp delSp modSp new">
        <pc:chgData name="Amir Shrestha" userId="S::amir.shrestha@tcmit.edu.np::82099ae0-71c1-4e37-80e4-d7e4c2547454" providerId="AD" clId="Web-{2243503E-8A79-3E7E-F5D3-DF875D665281}" dt="2021-05-17T09:39:06.779" v="697" actId="1076"/>
        <pc:sldMkLst>
          <pc:docMk/>
          <pc:sldMk cId="4221641557" sldId="261"/>
        </pc:sldMkLst>
        <pc:spChg chg="mod">
          <ac:chgData name="Amir Shrestha" userId="S::amir.shrestha@tcmit.edu.np::82099ae0-71c1-4e37-80e4-d7e4c2547454" providerId="AD" clId="Web-{2243503E-8A79-3E7E-F5D3-DF875D665281}" dt="2021-05-17T09:22:28.866" v="601" actId="20577"/>
          <ac:spMkLst>
            <pc:docMk/>
            <pc:sldMk cId="4221641557" sldId="261"/>
            <ac:spMk id="2" creationId="{D2D1780E-6145-478C-BB53-EAAA90F80515}"/>
          </ac:spMkLst>
        </pc:spChg>
        <pc:spChg chg="del">
          <ac:chgData name="Amir Shrestha" userId="S::amir.shrestha@tcmit.edu.np::82099ae0-71c1-4e37-80e4-d7e4c2547454" providerId="AD" clId="Web-{2243503E-8A79-3E7E-F5D3-DF875D665281}" dt="2021-05-17T09:21:09.614" v="584"/>
          <ac:spMkLst>
            <pc:docMk/>
            <pc:sldMk cId="4221641557" sldId="261"/>
            <ac:spMk id="3" creationId="{720027A6-FEE4-4659-93E8-2B4D30463C2C}"/>
          </ac:spMkLst>
        </pc:spChg>
        <pc:spChg chg="del">
          <ac:chgData name="Amir Shrestha" userId="S::amir.shrestha@tcmit.edu.np::82099ae0-71c1-4e37-80e4-d7e4c2547454" providerId="AD" clId="Web-{2243503E-8A79-3E7E-F5D3-DF875D665281}" dt="2021-05-17T09:29:08.984" v="606"/>
          <ac:spMkLst>
            <pc:docMk/>
            <pc:sldMk cId="4221641557" sldId="261"/>
            <ac:spMk id="4" creationId="{6F294246-8862-406C-8793-0A06C54CC4EF}"/>
          </ac:spMkLst>
        </pc:spChg>
        <pc:spChg chg="add mod">
          <ac:chgData name="Amir Shrestha" userId="S::amir.shrestha@tcmit.edu.np::82099ae0-71c1-4e37-80e4-d7e4c2547454" providerId="AD" clId="Web-{2243503E-8A79-3E7E-F5D3-DF875D665281}" dt="2021-05-17T09:22:40.147" v="605" actId="1076"/>
          <ac:spMkLst>
            <pc:docMk/>
            <pc:sldMk cId="4221641557" sldId="261"/>
            <ac:spMk id="5" creationId="{1E22CC94-273F-4114-B82A-574B17AC30BA}"/>
          </ac:spMkLst>
        </pc:spChg>
        <pc:picChg chg="add del mod">
          <ac:chgData name="Amir Shrestha" userId="S::amir.shrestha@tcmit.edu.np::82099ae0-71c1-4e37-80e4-d7e4c2547454" providerId="AD" clId="Web-{2243503E-8A79-3E7E-F5D3-DF875D665281}" dt="2021-05-17T09:29:46.157" v="609"/>
          <ac:picMkLst>
            <pc:docMk/>
            <pc:sldMk cId="4221641557" sldId="261"/>
            <ac:picMk id="6" creationId="{BAA4A354-747C-4C12-B11B-A4D1446F2A1B}"/>
          </ac:picMkLst>
        </pc:picChg>
        <pc:picChg chg="add mod">
          <ac:chgData name="Amir Shrestha" userId="S::amir.shrestha@tcmit.edu.np::82099ae0-71c1-4e37-80e4-d7e4c2547454" providerId="AD" clId="Web-{2243503E-8A79-3E7E-F5D3-DF875D665281}" dt="2021-05-17T09:38:41.810" v="689" actId="1076"/>
          <ac:picMkLst>
            <pc:docMk/>
            <pc:sldMk cId="4221641557" sldId="261"/>
            <ac:picMk id="7" creationId="{C6E28B4E-103B-449F-A938-A75604F50A6D}"/>
          </ac:picMkLst>
        </pc:picChg>
        <pc:picChg chg="add mod">
          <ac:chgData name="Amir Shrestha" userId="S::amir.shrestha@tcmit.edu.np::82099ae0-71c1-4e37-80e4-d7e4c2547454" providerId="AD" clId="Web-{2243503E-8A79-3E7E-F5D3-DF875D665281}" dt="2021-05-17T09:39:06.779" v="697" actId="1076"/>
          <ac:picMkLst>
            <pc:docMk/>
            <pc:sldMk cId="4221641557" sldId="261"/>
            <ac:picMk id="8" creationId="{B3216ECB-2A51-4BD4-BBD8-7B27C6E47A42}"/>
          </ac:picMkLst>
        </pc:picChg>
      </pc:sldChg>
      <pc:sldChg chg="addSp delSp modSp new">
        <pc:chgData name="Amir Shrestha" userId="S::amir.shrestha@tcmit.edu.np::82099ae0-71c1-4e37-80e4-d7e4c2547454" providerId="AD" clId="Web-{2243503E-8A79-3E7E-F5D3-DF875D665281}" dt="2021-05-17T09:36:04.009" v="685" actId="1076"/>
        <pc:sldMkLst>
          <pc:docMk/>
          <pc:sldMk cId="3653749525" sldId="262"/>
        </pc:sldMkLst>
        <pc:spChg chg="add mod">
          <ac:chgData name="Amir Shrestha" userId="S::amir.shrestha@tcmit.edu.np::82099ae0-71c1-4e37-80e4-d7e4c2547454" providerId="AD" clId="Web-{2243503E-8A79-3E7E-F5D3-DF875D665281}" dt="2021-05-17T09:36:04.009" v="685" actId="1076"/>
          <ac:spMkLst>
            <pc:docMk/>
            <pc:sldMk cId="3653749525" sldId="262"/>
            <ac:spMk id="2" creationId="{A7CA9A51-E370-4E12-A9E2-D1E8A09D1246}"/>
          </ac:spMkLst>
        </pc:spChg>
        <pc:spChg chg="add del">
          <ac:chgData name="Amir Shrestha" userId="S::amir.shrestha@tcmit.edu.np::82099ae0-71c1-4e37-80e4-d7e4c2547454" providerId="AD" clId="Web-{2243503E-8A79-3E7E-F5D3-DF875D665281}" dt="2021-05-17T09:34:16.273" v="613"/>
          <ac:spMkLst>
            <pc:docMk/>
            <pc:sldMk cId="3653749525" sldId="262"/>
            <ac:spMk id="3" creationId="{215D34AF-B8F0-4781-90A1-5172EDA339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8507" y="1192306"/>
            <a:ext cx="8433547" cy="3473016"/>
          </a:xfrm>
        </p:spPr>
        <p:txBody>
          <a:bodyPr>
            <a:normAutofit/>
          </a:bodyPr>
          <a:lstStyle/>
          <a:p>
            <a:r>
              <a:rPr lang="en-US" sz="9600" dirty="0"/>
              <a:t>Hard and Soft </a:t>
            </a:r>
            <a:r>
              <a:rPr lang="en-US" dirty="0"/>
              <a:t>Real Time 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1BEEA7-6E42-4AFD-9760-A29BF944134F}"/>
              </a:ext>
            </a:extLst>
          </p:cNvPr>
          <p:cNvSpPr txBox="1"/>
          <p:nvPr/>
        </p:nvSpPr>
        <p:spPr>
          <a:xfrm>
            <a:off x="3200400" y="1721225"/>
            <a:ext cx="8996082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ea typeface="+mn-lt"/>
                <a:cs typeface="+mn-lt"/>
              </a:rPr>
              <a:t>Non-Real Time System : </a:t>
            </a:r>
            <a:endParaRPr lang="en-US"/>
          </a:p>
          <a:p>
            <a:pPr marL="514350" indent="-514350">
              <a:buFont typeface="Wingdings"/>
              <a:buChar char="v"/>
            </a:pPr>
            <a:r>
              <a:rPr lang="en-GB" sz="2800" dirty="0">
                <a:ea typeface="+mn-lt"/>
                <a:cs typeface="+mn-lt"/>
              </a:rPr>
              <a:t>     Correct Output (o/p)</a:t>
            </a:r>
            <a:endParaRPr lang="en-GB" sz="2800" dirty="0"/>
          </a:p>
          <a:p>
            <a:pPr marL="514350" indent="-514350">
              <a:buFont typeface="Wingdings"/>
              <a:buChar char="v"/>
            </a:pPr>
            <a:endParaRPr lang="en-GB" sz="2800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GB" sz="2800" dirty="0">
              <a:ea typeface="+mn-lt"/>
              <a:cs typeface="+mn-lt"/>
            </a:endParaRPr>
          </a:p>
          <a:p>
            <a:r>
              <a:rPr lang="en-GB" sz="2800" b="1" dirty="0">
                <a:ea typeface="+mn-lt"/>
                <a:cs typeface="+mn-lt"/>
              </a:rPr>
              <a:t>Real Time System : </a:t>
            </a:r>
            <a:endParaRPr lang="en-GB" b="1"/>
          </a:p>
          <a:p>
            <a:pPr marL="457200" indent="-457200">
              <a:buFont typeface="Wingdings"/>
              <a:buChar char="v"/>
            </a:pPr>
            <a:r>
              <a:rPr lang="en-GB" sz="2800" dirty="0">
                <a:ea typeface="+mn-lt"/>
                <a:cs typeface="+mn-lt"/>
              </a:rPr>
              <a:t>     Correct Output + Deadline(given time)</a:t>
            </a:r>
            <a:endParaRPr lang="en-GB"/>
          </a:p>
          <a:p>
            <a:pPr marL="457200" indent="-457200">
              <a:buFont typeface="Wingdings"/>
              <a:buChar char="v"/>
            </a:pPr>
            <a:r>
              <a:rPr lang="en-GB" sz="2800" dirty="0">
                <a:ea typeface="+mn-lt"/>
                <a:cs typeface="+mn-lt"/>
              </a:rPr>
              <a:t>     Timing Constant is most important in RTS.</a:t>
            </a:r>
            <a:endParaRPr lang="en-GB" dirty="0"/>
          </a:p>
          <a:p>
            <a:pPr marL="514350" indent="-514350">
              <a:buFont typeface="Wingdings"/>
              <a:buChar char="v"/>
            </a:pPr>
            <a:r>
              <a:rPr lang="en-GB" sz="2800" dirty="0">
                <a:ea typeface="+mn-lt"/>
                <a:cs typeface="+mn-lt"/>
              </a:rPr>
              <a:t>    Here, Deadline is defined/given.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86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B89B8A-DCB0-40EF-BE94-00F78D87DE56}"/>
              </a:ext>
            </a:extLst>
          </p:cNvPr>
          <p:cNvSpPr txBox="1"/>
          <p:nvPr/>
        </p:nvSpPr>
        <p:spPr>
          <a:xfrm>
            <a:off x="2662518" y="1172136"/>
            <a:ext cx="9298639" cy="5447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ea typeface="+mn-lt"/>
                <a:cs typeface="+mn-lt"/>
              </a:rPr>
              <a:t>Two type of Real Time System (RTS):</a:t>
            </a:r>
            <a:endParaRPr lang="en-US" sz="4000" b="1"/>
          </a:p>
          <a:p>
            <a:endParaRPr lang="en-GB" sz="2800" dirty="0"/>
          </a:p>
          <a:p>
            <a:endParaRPr lang="en-GB" sz="2800" dirty="0">
              <a:ea typeface="+mn-lt"/>
              <a:cs typeface="+mn-lt"/>
            </a:endParaRPr>
          </a:p>
          <a:p>
            <a:r>
              <a:rPr lang="en-GB" sz="2800" b="1" dirty="0">
                <a:ea typeface="+mn-lt"/>
                <a:cs typeface="+mn-lt"/>
              </a:rPr>
              <a:t>1) Hard RTS: </a:t>
            </a:r>
          </a:p>
          <a:p>
            <a:r>
              <a:rPr lang="en-GB" sz="2800" dirty="0">
                <a:ea typeface="+mn-lt"/>
                <a:cs typeface="+mn-lt"/>
              </a:rPr>
              <a:t>         Miss Deadline ==&gt;</a:t>
            </a:r>
          </a:p>
          <a:p>
            <a:r>
              <a:rPr lang="en-GB" sz="2800" dirty="0">
                <a:ea typeface="+mn-lt"/>
                <a:cs typeface="+mn-lt"/>
              </a:rPr>
              <a:t>                 Failed/ No Performance/ Utilization = 0</a:t>
            </a:r>
            <a:endParaRPr lang="en-GB" sz="2800" dirty="0"/>
          </a:p>
          <a:p>
            <a:endParaRPr lang="en-GB" sz="2800" b="1" dirty="0">
              <a:ea typeface="+mn-lt"/>
              <a:cs typeface="+mn-lt"/>
            </a:endParaRPr>
          </a:p>
          <a:p>
            <a:endParaRPr lang="en-GB" sz="2800" b="1" dirty="0">
              <a:ea typeface="+mn-lt"/>
              <a:cs typeface="+mn-lt"/>
            </a:endParaRPr>
          </a:p>
          <a:p>
            <a:r>
              <a:rPr lang="en-GB" sz="2800" b="1" dirty="0">
                <a:ea typeface="+mn-lt"/>
                <a:cs typeface="+mn-lt"/>
              </a:rPr>
              <a:t>2) Soft RTS: </a:t>
            </a:r>
            <a:endParaRPr lang="en-GB" b="1" dirty="0">
              <a:ea typeface="+mn-lt"/>
              <a:cs typeface="+mn-lt"/>
            </a:endParaRPr>
          </a:p>
          <a:p>
            <a:r>
              <a:rPr lang="en-GB" sz="2800" dirty="0">
                <a:ea typeface="+mn-lt"/>
                <a:cs typeface="+mn-lt"/>
              </a:rPr>
              <a:t>        Miss Deadline ==&gt;</a:t>
            </a:r>
            <a:endParaRPr lang="en-GB" dirty="0">
              <a:ea typeface="+mn-lt"/>
              <a:cs typeface="+mn-lt"/>
            </a:endParaRPr>
          </a:p>
          <a:p>
            <a:r>
              <a:rPr lang="en-GB" sz="2800" dirty="0">
                <a:ea typeface="+mn-lt"/>
                <a:cs typeface="+mn-lt"/>
              </a:rPr>
              <a:t>                Not Failed/ Decrease Performance/</a:t>
            </a:r>
            <a:endParaRPr lang="en-GB" dirty="0">
              <a:ea typeface="+mn-lt"/>
              <a:cs typeface="+mn-lt"/>
            </a:endParaRPr>
          </a:p>
          <a:p>
            <a:r>
              <a:rPr lang="en-GB" sz="2800" dirty="0">
                <a:ea typeface="+mn-lt"/>
                <a:cs typeface="+mn-lt"/>
              </a:rPr>
              <a:t>                Utilization &gt;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82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22FB87-3E7B-4A49-ADD3-FDE9903869CD}"/>
              </a:ext>
            </a:extLst>
          </p:cNvPr>
          <p:cNvSpPr txBox="1"/>
          <p:nvPr/>
        </p:nvSpPr>
        <p:spPr>
          <a:xfrm>
            <a:off x="2169459" y="398930"/>
            <a:ext cx="9500346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ea typeface="+mn-lt"/>
                <a:cs typeface="+mn-lt"/>
              </a:rPr>
              <a:t>Hard RTS: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sz="2000" dirty="0">
                <a:ea typeface="+mn-lt"/>
                <a:cs typeface="+mn-lt"/>
              </a:rPr>
              <a:t>Miss Deadline ==&gt; Failed/ No Performance/ Utilization = 0</a:t>
            </a:r>
            <a:endParaRPr lang="en-US" sz="2000" dirty="0"/>
          </a:p>
          <a:p>
            <a:r>
              <a:rPr lang="en-GB" dirty="0">
                <a:ea typeface="+mn-lt"/>
                <a:cs typeface="+mn-lt"/>
              </a:rPr>
              <a:t>    </a:t>
            </a:r>
            <a:endParaRPr lang="en-GB"/>
          </a:p>
          <a:p>
            <a:pPr marL="285750" indent="-285750">
              <a:buFont typeface="Wingdings"/>
              <a:buChar char="Ø"/>
            </a:pPr>
            <a:r>
              <a:rPr lang="en-GB" dirty="0">
                <a:ea typeface="+mn-lt"/>
                <a:cs typeface="+mn-lt"/>
              </a:rPr>
              <a:t>            </a:t>
            </a:r>
            <a:r>
              <a:rPr lang="en-GB" sz="2000" dirty="0">
                <a:ea typeface="+mn-lt"/>
                <a:cs typeface="+mn-lt"/>
              </a:rPr>
              <a:t>Entire System Process/Task Fails,</a:t>
            </a:r>
            <a:endParaRPr lang="en-GB" sz="2000" dirty="0"/>
          </a:p>
          <a:p>
            <a:pPr marL="342900" indent="-342900">
              <a:buFont typeface="Wingdings"/>
              <a:buChar char="Ø"/>
            </a:pPr>
            <a:r>
              <a:rPr lang="en-GB" sz="2000" dirty="0">
                <a:ea typeface="+mn-lt"/>
                <a:cs typeface="+mn-lt"/>
              </a:rPr>
              <a:t>          No any kind of performance at all,</a:t>
            </a:r>
            <a:endParaRPr lang="en-GB" sz="2000" dirty="0"/>
          </a:p>
          <a:p>
            <a:pPr marL="342900" indent="-342900">
              <a:buFont typeface="Wingdings"/>
              <a:buChar char="Ø"/>
            </a:pPr>
            <a:r>
              <a:rPr lang="en-GB" sz="2000" dirty="0">
                <a:ea typeface="+mn-lt"/>
                <a:cs typeface="+mn-lt"/>
              </a:rPr>
              <a:t>          No or zero utilization.</a:t>
            </a:r>
            <a:endParaRPr lang="en-GB" sz="2000" dirty="0"/>
          </a:p>
          <a:p>
            <a:endParaRPr lang="en-GB"/>
          </a:p>
          <a:p>
            <a:endParaRPr lang="en-GB"/>
          </a:p>
          <a:p>
            <a:r>
              <a:rPr lang="en-GB" sz="4000" dirty="0">
                <a:ea typeface="+mn-lt"/>
                <a:cs typeface="+mn-lt"/>
              </a:rPr>
              <a:t>  </a:t>
            </a:r>
            <a:r>
              <a:rPr lang="en-GB" sz="4000" b="1" dirty="0">
                <a:ea typeface="+mn-lt"/>
                <a:cs typeface="+mn-lt"/>
              </a:rPr>
              <a:t>Example:</a:t>
            </a:r>
            <a:endParaRPr lang="en-GB" sz="4000" b="1"/>
          </a:p>
          <a:p>
            <a:r>
              <a:rPr lang="en-GB" dirty="0">
                <a:ea typeface="+mn-lt"/>
                <a:cs typeface="+mn-lt"/>
              </a:rPr>
              <a:t>           </a:t>
            </a:r>
            <a:r>
              <a:rPr lang="en-GB" sz="2000" dirty="0">
                <a:ea typeface="+mn-lt"/>
                <a:cs typeface="+mn-lt"/>
              </a:rPr>
              <a:t> If given/defined time is 5 second and if task gets completed at or     </a:t>
            </a:r>
          </a:p>
          <a:p>
            <a:r>
              <a:rPr lang="en-GB" sz="2000" dirty="0">
                <a:ea typeface="+mn-lt"/>
                <a:cs typeface="+mn-lt"/>
              </a:rPr>
              <a:t>           before 5  second then only task is considered successful.</a:t>
            </a:r>
            <a:endParaRPr lang="en-GB" sz="2000" dirty="0"/>
          </a:p>
          <a:p>
            <a:r>
              <a:rPr lang="en-GB" sz="2000" dirty="0">
                <a:ea typeface="+mn-lt"/>
                <a:cs typeface="+mn-lt"/>
              </a:rPr>
              <a:t>           And utilization of the running task greater than zero.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>
                <a:ea typeface="+mn-lt"/>
                <a:cs typeface="+mn-lt"/>
              </a:rPr>
              <a:t>            Or else if task gets completed after 5 second/ miss given deadline </a:t>
            </a:r>
          </a:p>
          <a:p>
            <a:r>
              <a:rPr lang="en-GB" sz="2000" dirty="0">
                <a:ea typeface="+mn-lt"/>
                <a:cs typeface="+mn-lt"/>
              </a:rPr>
              <a:t>            then task  is failed.</a:t>
            </a:r>
            <a:endParaRPr lang="en-GB" sz="2000" dirty="0"/>
          </a:p>
          <a:p>
            <a:r>
              <a:rPr lang="en-GB" sz="2000" dirty="0">
                <a:ea typeface="+mn-lt"/>
                <a:cs typeface="+mn-lt"/>
              </a:rPr>
              <a:t>            And utilization of the running task exactly equals to zero.</a:t>
            </a:r>
            <a:endParaRPr lang="en-GB" sz="2000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96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CBCBD0-E963-4790-B468-36BAB666F4E9}"/>
              </a:ext>
            </a:extLst>
          </p:cNvPr>
          <p:cNvSpPr txBox="1"/>
          <p:nvPr/>
        </p:nvSpPr>
        <p:spPr>
          <a:xfrm>
            <a:off x="2472018" y="208430"/>
            <a:ext cx="9052111" cy="606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ea typeface="+mn-lt"/>
                <a:cs typeface="+mn-lt"/>
              </a:rPr>
              <a:t>Soft RTS:</a:t>
            </a:r>
            <a:r>
              <a:rPr lang="en-GB" sz="4000" dirty="0">
                <a:ea typeface="+mn-lt"/>
                <a:cs typeface="+mn-lt"/>
              </a:rPr>
              <a:t> </a:t>
            </a:r>
            <a:r>
              <a:rPr lang="en-GB" sz="2000" dirty="0">
                <a:ea typeface="+mn-lt"/>
                <a:cs typeface="+mn-lt"/>
              </a:rPr>
              <a:t>Miss Deadline ==&gt; Not Completely Failed/ Decrease                                  Performance/ Utilization &gt; 0</a:t>
            </a:r>
            <a:endParaRPr lang="en-US" sz="2000" dirty="0"/>
          </a:p>
          <a:p>
            <a:endParaRPr lang="en-GB"/>
          </a:p>
          <a:p>
            <a:pPr marL="285750" indent="-285750">
              <a:buFont typeface="Wingdings"/>
              <a:buChar char="Ø"/>
            </a:pPr>
            <a:r>
              <a:rPr lang="en-GB" dirty="0">
                <a:ea typeface="+mn-lt"/>
                <a:cs typeface="+mn-lt"/>
              </a:rPr>
              <a:t>          System Process/Task is not completely fails </a:t>
            </a:r>
            <a:endParaRPr lang="en-GB" dirty="0"/>
          </a:p>
          <a:p>
            <a:pPr marL="285750" indent="-285750">
              <a:buFont typeface="Wingdings"/>
              <a:buChar char="Ø"/>
            </a:pPr>
            <a:r>
              <a:rPr lang="en-GB" dirty="0">
                <a:ea typeface="+mn-lt"/>
                <a:cs typeface="+mn-lt"/>
              </a:rPr>
              <a:t>          Decrease performance.</a:t>
            </a:r>
            <a:endParaRPr lang="en-GB" dirty="0"/>
          </a:p>
          <a:p>
            <a:pPr marL="285750" indent="-285750">
              <a:buFont typeface="Wingdings"/>
              <a:buChar char="Ø"/>
            </a:pPr>
            <a:r>
              <a:rPr lang="en-GB" dirty="0">
                <a:ea typeface="+mn-lt"/>
                <a:cs typeface="+mn-lt"/>
              </a:rPr>
              <a:t>          Decrease utilization but greater than zero after deadline but will be      </a:t>
            </a:r>
          </a:p>
          <a:p>
            <a:r>
              <a:rPr lang="en-GB" dirty="0">
                <a:ea typeface="+mn-lt"/>
                <a:cs typeface="+mn-lt"/>
              </a:rPr>
              <a:t>               zero after some additional time.</a:t>
            </a:r>
            <a:endParaRPr lang="en-GB"/>
          </a:p>
          <a:p>
            <a:endParaRPr lang="en-GB"/>
          </a:p>
          <a:p>
            <a:endParaRPr lang="en-GB"/>
          </a:p>
          <a:p>
            <a:r>
              <a:rPr lang="en-GB" dirty="0">
                <a:ea typeface="+mn-lt"/>
                <a:cs typeface="+mn-lt"/>
              </a:rPr>
              <a:t> </a:t>
            </a:r>
            <a:r>
              <a:rPr lang="en-GB" sz="4000" b="1" dirty="0">
                <a:ea typeface="+mn-lt"/>
                <a:cs typeface="+mn-lt"/>
              </a:rPr>
              <a:t> Example:</a:t>
            </a:r>
            <a:endParaRPr lang="en-GB" sz="4000" b="1" dirty="0"/>
          </a:p>
          <a:p>
            <a:r>
              <a:rPr lang="en-GB" dirty="0">
                <a:ea typeface="+mn-lt"/>
                <a:cs typeface="+mn-lt"/>
              </a:rPr>
              <a:t>          If given/defined time is 5 second and if task gets completed at or before              5 second then only task is considered successful.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         And utilization of the running task greater than zero.</a:t>
            </a:r>
            <a:endParaRPr lang="en-GB" dirty="0"/>
          </a:p>
          <a:p>
            <a:endParaRPr lang="en-GB"/>
          </a:p>
          <a:p>
            <a:r>
              <a:rPr lang="en-GB" dirty="0">
                <a:ea typeface="+mn-lt"/>
                <a:cs typeface="+mn-lt"/>
              </a:rPr>
              <a:t>          Also if task gets completed after 5 second/ miss given deadline then task             is not completely fail.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          And utilization of the running task decrease </a:t>
            </a:r>
            <a:endParaRPr lang="en-GB" dirty="0"/>
          </a:p>
          <a:p>
            <a:endParaRPr lang="en-GB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51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CA9A51-E370-4E12-A9E2-D1E8A09D1246}"/>
              </a:ext>
            </a:extLst>
          </p:cNvPr>
          <p:cNvSpPr txBox="1"/>
          <p:nvPr/>
        </p:nvSpPr>
        <p:spPr>
          <a:xfrm>
            <a:off x="3390901" y="1004048"/>
            <a:ext cx="8334933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ea typeface="+mn-lt"/>
                <a:cs typeface="+mn-lt"/>
              </a:rPr>
              <a:t>Graph:</a:t>
            </a:r>
            <a:endParaRPr lang="en-US" sz="4000" b="1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    </a:t>
            </a:r>
          </a:p>
          <a:p>
            <a:r>
              <a:rPr lang="en-GB" sz="2000" dirty="0">
                <a:ea typeface="+mn-lt"/>
                <a:cs typeface="+mn-lt"/>
              </a:rPr>
              <a:t>         Time at x-axis</a:t>
            </a:r>
            <a:endParaRPr lang="en-GB" dirty="0"/>
          </a:p>
          <a:p>
            <a:r>
              <a:rPr lang="en-GB" sz="2000" dirty="0">
                <a:ea typeface="+mn-lt"/>
                <a:cs typeface="+mn-lt"/>
              </a:rPr>
              <a:t>         Utilization at y-axis</a:t>
            </a:r>
          </a:p>
          <a:p>
            <a:r>
              <a:rPr lang="en-GB" sz="2000" dirty="0">
                <a:ea typeface="+mn-lt"/>
                <a:cs typeface="+mn-lt"/>
              </a:rPr>
              <a:t>         Task as Bar</a:t>
            </a:r>
          </a:p>
          <a:p>
            <a:r>
              <a:rPr lang="en-GB" sz="2000" dirty="0">
                <a:ea typeface="+mn-lt"/>
                <a:cs typeface="+mn-lt"/>
              </a:rPr>
              <a:t>         Release time &amp; Deadline</a:t>
            </a:r>
          </a:p>
          <a:p>
            <a:endParaRPr lang="en-GB" sz="2000" dirty="0"/>
          </a:p>
          <a:p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    </a:t>
            </a:r>
            <a:r>
              <a:rPr lang="en-GB" sz="2000" dirty="0">
                <a:ea typeface="+mn-lt"/>
                <a:cs typeface="+mn-lt"/>
              </a:rPr>
              <a:t>See after deadline utilization/performance is zero in Hard RTS.</a:t>
            </a:r>
            <a:endParaRPr lang="en-GB" dirty="0"/>
          </a:p>
          <a:p>
            <a:endParaRPr lang="en-GB" sz="2000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    See after deadline utilization is greater than zero but            </a:t>
            </a:r>
          </a:p>
          <a:p>
            <a:r>
              <a:rPr lang="en-GB" sz="2000" dirty="0">
                <a:ea typeface="+mn-lt"/>
                <a:cs typeface="+mn-lt"/>
              </a:rPr>
              <a:t>    Performance/ utilization decreases in Hard RTS.</a:t>
            </a:r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74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780E-6145-478C-BB53-EAAA90F8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34030"/>
            <a:ext cx="3706904" cy="1088370"/>
          </a:xfrm>
        </p:spPr>
        <p:txBody>
          <a:bodyPr>
            <a:normAutofit/>
          </a:bodyPr>
          <a:lstStyle/>
          <a:p>
            <a:r>
              <a:rPr lang="en-GB" sz="3600" b="1" dirty="0"/>
              <a:t>Hard 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2CC94-273F-4114-B82A-574B17AC30BA}"/>
              </a:ext>
            </a:extLst>
          </p:cNvPr>
          <p:cNvSpPr txBox="1"/>
          <p:nvPr/>
        </p:nvSpPr>
        <p:spPr>
          <a:xfrm>
            <a:off x="8063752" y="77993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/>
              <a:t>Soft RTS</a:t>
            </a:r>
            <a:endParaRPr lang="en-US" sz="3600" b="1"/>
          </a:p>
        </p:txBody>
      </p:sp>
      <p:pic>
        <p:nvPicPr>
          <p:cNvPr id="7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C6E28B4E-103B-449F-A938-A75604F50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253" y="2182494"/>
            <a:ext cx="4110317" cy="4106659"/>
          </a:xfrm>
          <a:prstGeom prst="rect">
            <a:avLst/>
          </a:prstGeom>
        </p:spPr>
      </p:pic>
      <p:pic>
        <p:nvPicPr>
          <p:cNvPr id="8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B3216ECB-2A51-4BD4-BBD8-7B27C6E47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989" y="2187794"/>
            <a:ext cx="4110318" cy="416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415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Wisp</vt:lpstr>
      <vt:lpstr>Hard and Soft Real Time 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 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159</cp:revision>
  <dcterms:created xsi:type="dcterms:W3CDTF">2021-05-17T09:00:31Z</dcterms:created>
  <dcterms:modified xsi:type="dcterms:W3CDTF">2021-05-17T09:39:14Z</dcterms:modified>
</cp:coreProperties>
</file>