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sldIdLst>
    <p:sldId id="256" r:id="rId5"/>
    <p:sldId id="267" r:id="rId6"/>
    <p:sldId id="278" r:id="rId7"/>
    <p:sldId id="277" r:id="rId8"/>
    <p:sldId id="283" r:id="rId9"/>
    <p:sldId id="284" r:id="rId10"/>
    <p:sldId id="286" r:id="rId11"/>
    <p:sldId id="285" r:id="rId12"/>
    <p:sldId id="282" r:id="rId13"/>
    <p:sldId id="289" r:id="rId14"/>
    <p:sldId id="291" r:id="rId15"/>
    <p:sldId id="292" r:id="rId16"/>
    <p:sldId id="288" r:id="rId17"/>
    <p:sldId id="287" r:id="rId18"/>
    <p:sldId id="290"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6DA9EA-166B-4B58-B02E-D7DB3B21B05A}" v="2" dt="2021-05-25T02:28:13.5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4660"/>
  </p:normalViewPr>
  <p:slideViewPr>
    <p:cSldViewPr snapToGrid="0">
      <p:cViewPr varScale="1">
        <p:scale>
          <a:sx n="74" d="100"/>
          <a:sy n="74" d="100"/>
        </p:scale>
        <p:origin x="-594"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ma Thapa" userId="S::goma.thapa@tcmit.edu.np::24fe844d-9ca4-4e70-89e2-ef3d3ad921c4" providerId="AD" clId="Web-{E66DA9EA-166B-4B58-B02E-D7DB3B21B05A}"/>
    <pc:docChg chg="modSld">
      <pc:chgData name="Goma Thapa" userId="S::goma.thapa@tcmit.edu.np::24fe844d-9ca4-4e70-89e2-ef3d3ad921c4" providerId="AD" clId="Web-{E66DA9EA-166B-4B58-B02E-D7DB3B21B05A}" dt="2021-05-25T02:28:13.528" v="1" actId="14100"/>
      <pc:docMkLst>
        <pc:docMk/>
      </pc:docMkLst>
      <pc:sldChg chg="modSp">
        <pc:chgData name="Goma Thapa" userId="S::goma.thapa@tcmit.edu.np::24fe844d-9ca4-4e70-89e2-ef3d3ad921c4" providerId="AD" clId="Web-{E66DA9EA-166B-4B58-B02E-D7DB3B21B05A}" dt="2021-05-25T02:28:13.528" v="1" actId="14100"/>
        <pc:sldMkLst>
          <pc:docMk/>
          <pc:sldMk cId="564742179" sldId="289"/>
        </pc:sldMkLst>
        <pc:picChg chg="mod">
          <ac:chgData name="Goma Thapa" userId="S::goma.thapa@tcmit.edu.np::24fe844d-9ca4-4e70-89e2-ef3d3ad921c4" providerId="AD" clId="Web-{E66DA9EA-166B-4B58-B02E-D7DB3B21B05A}" dt="2021-05-25T02:28:13.528" v="1" actId="14100"/>
          <ac:picMkLst>
            <pc:docMk/>
            <pc:sldMk cId="564742179" sldId="289"/>
            <ac:picMk id="8"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CB7931-C248-46C4-9C20-481711C4B229}" type="datetimeFigureOut">
              <a:rPr lang="en-US" smtClean="0"/>
              <a:t>5/24/2021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290D9D-FB63-40D1-91F4-E00079D3F16F}" type="slidenum">
              <a:rPr lang="en-US" smtClean="0"/>
              <a:t>‹#›</a:t>
            </a:fld>
            <a:endParaRPr lang="en-US"/>
          </a:p>
        </p:txBody>
      </p:sp>
    </p:spTree>
    <p:extLst>
      <p:ext uri="{BB962C8B-B14F-4D97-AF65-F5344CB8AC3E}">
        <p14:creationId xmlns:p14="http://schemas.microsoft.com/office/powerpoint/2010/main" val="423607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B096694-3756-47FB-8E55-AB3C8502B400}" type="datetime1">
              <a:rPr lang="en-US" smtClean="0"/>
              <a:t>5/24/2021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a:t>Er. SAROJ GHIMIRE</a:t>
            </a: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F14FEEF-0BEA-4193-B1C8-60A5D605B70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8C459C1-E1D8-4169-B74E-CDAE958C5149}" type="datetime1">
              <a:rPr lang="en-US" smtClean="0"/>
              <a:t>5/24/2021</a:t>
            </a:fld>
            <a:endParaRPr lang="en-US"/>
          </a:p>
        </p:txBody>
      </p:sp>
      <p:sp>
        <p:nvSpPr>
          <p:cNvPr id="5" name="Footer Placeholder 4"/>
          <p:cNvSpPr>
            <a:spLocks noGrp="1"/>
          </p:cNvSpPr>
          <p:nvPr>
            <p:ph type="ftr" sz="quarter" idx="11"/>
          </p:nvPr>
        </p:nvSpPr>
        <p:spPr/>
        <p:txBody>
          <a:bodyPr/>
          <a:lstStyle/>
          <a:p>
            <a:r>
              <a:rPr lang="en-US"/>
              <a:t>Er. SAROJ GHIMIRE</a:t>
            </a:r>
          </a:p>
        </p:txBody>
      </p:sp>
      <p:sp>
        <p:nvSpPr>
          <p:cNvPr id="6" name="Slide Number Placeholder 5"/>
          <p:cNvSpPr>
            <a:spLocks noGrp="1"/>
          </p:cNvSpPr>
          <p:nvPr>
            <p:ph type="sldNum" sz="quarter" idx="12"/>
          </p:nvPr>
        </p:nvSpPr>
        <p:spPr/>
        <p:txBody>
          <a:bodyPr/>
          <a:lstStyle/>
          <a:p>
            <a:fld id="{CF14FEEF-0BEA-4193-B1C8-60A5D605B70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93376E2-E693-4411-9616-6FBA67B61BE2}" type="datetime1">
              <a:rPr lang="en-US" smtClean="0"/>
              <a:t>5/24/2021</a:t>
            </a:fld>
            <a:endParaRPr lang="en-US"/>
          </a:p>
        </p:txBody>
      </p:sp>
      <p:sp>
        <p:nvSpPr>
          <p:cNvPr id="5" name="Footer Placeholder 4"/>
          <p:cNvSpPr>
            <a:spLocks noGrp="1"/>
          </p:cNvSpPr>
          <p:nvPr>
            <p:ph type="ftr" sz="quarter" idx="11"/>
          </p:nvPr>
        </p:nvSpPr>
        <p:spPr/>
        <p:txBody>
          <a:bodyPr/>
          <a:lstStyle/>
          <a:p>
            <a:r>
              <a:rPr lang="en-US"/>
              <a:t>Er. SAROJ GHIMIRE</a:t>
            </a:r>
          </a:p>
        </p:txBody>
      </p:sp>
      <p:sp>
        <p:nvSpPr>
          <p:cNvPr id="6" name="Slide Number Placeholder 5"/>
          <p:cNvSpPr>
            <a:spLocks noGrp="1"/>
          </p:cNvSpPr>
          <p:nvPr>
            <p:ph type="sldNum" sz="quarter" idx="12"/>
          </p:nvPr>
        </p:nvSpPr>
        <p:spPr/>
        <p:txBody>
          <a:bodyPr/>
          <a:lstStyle/>
          <a:p>
            <a:fld id="{CF14FEEF-0BEA-4193-B1C8-60A5D605B70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077C331-F0D7-4C63-8C90-1BEC2DD3DEAF}" type="datetime1">
              <a:rPr lang="en-US" smtClean="0"/>
              <a:t>5/24/2021</a:t>
            </a:fld>
            <a:endParaRPr lang="en-US"/>
          </a:p>
        </p:txBody>
      </p:sp>
      <p:sp>
        <p:nvSpPr>
          <p:cNvPr id="5" name="Footer Placeholder 4"/>
          <p:cNvSpPr>
            <a:spLocks noGrp="1"/>
          </p:cNvSpPr>
          <p:nvPr>
            <p:ph type="ftr" sz="quarter" idx="11"/>
          </p:nvPr>
        </p:nvSpPr>
        <p:spPr/>
        <p:txBody>
          <a:bodyPr/>
          <a:lstStyle/>
          <a:p>
            <a:r>
              <a:rPr lang="en-US"/>
              <a:t>Er. SAROJ GHIMIRE</a:t>
            </a:r>
          </a:p>
        </p:txBody>
      </p:sp>
      <p:sp>
        <p:nvSpPr>
          <p:cNvPr id="6" name="Slide Number Placeholder 5"/>
          <p:cNvSpPr>
            <a:spLocks noGrp="1"/>
          </p:cNvSpPr>
          <p:nvPr>
            <p:ph type="sldNum" sz="quarter" idx="12"/>
          </p:nvPr>
        </p:nvSpPr>
        <p:spPr/>
        <p:txBody>
          <a:bodyPr/>
          <a:lstStyle/>
          <a:p>
            <a:fld id="{CF14FEEF-0BEA-4193-B1C8-60A5D605B70B}"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2F3D654-958D-44FF-835C-8E55A386A293}" type="datetime1">
              <a:rPr lang="en-US" smtClean="0"/>
              <a:t>5/24/2021</a:t>
            </a:fld>
            <a:endParaRPr lang="en-US"/>
          </a:p>
        </p:txBody>
      </p:sp>
      <p:sp>
        <p:nvSpPr>
          <p:cNvPr id="5" name="Footer Placeholder 4"/>
          <p:cNvSpPr>
            <a:spLocks noGrp="1"/>
          </p:cNvSpPr>
          <p:nvPr>
            <p:ph type="ftr" sz="quarter" idx="11"/>
          </p:nvPr>
        </p:nvSpPr>
        <p:spPr/>
        <p:txBody>
          <a:bodyPr/>
          <a:lstStyle/>
          <a:p>
            <a:r>
              <a:rPr lang="en-US"/>
              <a:t>Er. SAROJ GHIMIRE</a:t>
            </a:r>
          </a:p>
        </p:txBody>
      </p:sp>
      <p:sp>
        <p:nvSpPr>
          <p:cNvPr id="6" name="Slide Number Placeholder 5"/>
          <p:cNvSpPr>
            <a:spLocks noGrp="1"/>
          </p:cNvSpPr>
          <p:nvPr>
            <p:ph type="sldNum" sz="quarter" idx="12"/>
          </p:nvPr>
        </p:nvSpPr>
        <p:spPr/>
        <p:txBody>
          <a:bodyPr/>
          <a:lstStyle/>
          <a:p>
            <a:fld id="{CF14FEEF-0BEA-4193-B1C8-60A5D605B70B}" type="slidenum">
              <a:rPr lang="en-US" smtClean="0"/>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E9C5C38-BD62-47C9-A2C1-255ED72E8F7A}" type="datetime1">
              <a:rPr lang="en-US" smtClean="0"/>
              <a:t>5/24/2021</a:t>
            </a:fld>
            <a:endParaRPr lang="en-US"/>
          </a:p>
        </p:txBody>
      </p:sp>
      <p:sp>
        <p:nvSpPr>
          <p:cNvPr id="6" name="Footer Placeholder 5"/>
          <p:cNvSpPr>
            <a:spLocks noGrp="1"/>
          </p:cNvSpPr>
          <p:nvPr>
            <p:ph type="ftr" sz="quarter" idx="11"/>
          </p:nvPr>
        </p:nvSpPr>
        <p:spPr/>
        <p:txBody>
          <a:bodyPr/>
          <a:lstStyle/>
          <a:p>
            <a:r>
              <a:rPr lang="en-US"/>
              <a:t>Er. SAROJ GHIMIRE</a:t>
            </a:r>
          </a:p>
        </p:txBody>
      </p:sp>
      <p:sp>
        <p:nvSpPr>
          <p:cNvPr id="7" name="Slide Number Placeholder 6"/>
          <p:cNvSpPr>
            <a:spLocks noGrp="1"/>
          </p:cNvSpPr>
          <p:nvPr>
            <p:ph type="sldNum" sz="quarter" idx="12"/>
          </p:nvPr>
        </p:nvSpPr>
        <p:spPr/>
        <p:txBody>
          <a:bodyPr/>
          <a:lstStyle/>
          <a:p>
            <a:fld id="{CF14FEEF-0BEA-4193-B1C8-60A5D605B70B}"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13A7DB4-3CA3-46AF-AAEE-2FD36F7784AF}" type="datetime1">
              <a:rPr lang="en-US" smtClean="0"/>
              <a:t>5/24/2021</a:t>
            </a:fld>
            <a:endParaRPr lang="en-US"/>
          </a:p>
        </p:txBody>
      </p:sp>
      <p:sp>
        <p:nvSpPr>
          <p:cNvPr id="8" name="Footer Placeholder 7"/>
          <p:cNvSpPr>
            <a:spLocks noGrp="1"/>
          </p:cNvSpPr>
          <p:nvPr>
            <p:ph type="ftr" sz="quarter" idx="11"/>
          </p:nvPr>
        </p:nvSpPr>
        <p:spPr/>
        <p:txBody>
          <a:bodyPr/>
          <a:lstStyle/>
          <a:p>
            <a:r>
              <a:rPr lang="en-US"/>
              <a:t>Er. SAROJ GHIMIRE</a:t>
            </a:r>
          </a:p>
        </p:txBody>
      </p:sp>
      <p:sp>
        <p:nvSpPr>
          <p:cNvPr id="9" name="Slide Number Placeholder 8"/>
          <p:cNvSpPr>
            <a:spLocks noGrp="1"/>
          </p:cNvSpPr>
          <p:nvPr>
            <p:ph type="sldNum" sz="quarter" idx="12"/>
          </p:nvPr>
        </p:nvSpPr>
        <p:spPr/>
        <p:txBody>
          <a:bodyPr/>
          <a:lstStyle/>
          <a:p>
            <a:fld id="{CF14FEEF-0BEA-4193-B1C8-60A5D605B70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25BB612-492E-4BBF-869B-1D6BA348A96A}" type="datetime1">
              <a:rPr lang="en-US" smtClean="0"/>
              <a:t>5/24/2021</a:t>
            </a:fld>
            <a:endParaRPr lang="en-US"/>
          </a:p>
        </p:txBody>
      </p:sp>
      <p:sp>
        <p:nvSpPr>
          <p:cNvPr id="4" name="Footer Placeholder 3"/>
          <p:cNvSpPr>
            <a:spLocks noGrp="1"/>
          </p:cNvSpPr>
          <p:nvPr>
            <p:ph type="ftr" sz="quarter" idx="11"/>
          </p:nvPr>
        </p:nvSpPr>
        <p:spPr/>
        <p:txBody>
          <a:bodyPr/>
          <a:lstStyle/>
          <a:p>
            <a:r>
              <a:rPr lang="en-US"/>
              <a:t>Er. SAROJ GHIMIRE</a:t>
            </a:r>
          </a:p>
        </p:txBody>
      </p:sp>
      <p:sp>
        <p:nvSpPr>
          <p:cNvPr id="5" name="Slide Number Placeholder 4"/>
          <p:cNvSpPr>
            <a:spLocks noGrp="1"/>
          </p:cNvSpPr>
          <p:nvPr>
            <p:ph type="sldNum" sz="quarter" idx="12"/>
          </p:nvPr>
        </p:nvSpPr>
        <p:spPr/>
        <p:txBody>
          <a:bodyPr/>
          <a:lstStyle/>
          <a:p>
            <a:fld id="{CF14FEEF-0BEA-4193-B1C8-60A5D605B70B}"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B7D70A-226D-4873-9AC1-15749A339074}" type="datetime1">
              <a:rPr lang="en-US" smtClean="0"/>
              <a:t>5/24/2021</a:t>
            </a:fld>
            <a:endParaRPr lang="en-US"/>
          </a:p>
        </p:txBody>
      </p:sp>
      <p:sp>
        <p:nvSpPr>
          <p:cNvPr id="3" name="Footer Placeholder 2"/>
          <p:cNvSpPr>
            <a:spLocks noGrp="1"/>
          </p:cNvSpPr>
          <p:nvPr>
            <p:ph type="ftr" sz="quarter" idx="11"/>
          </p:nvPr>
        </p:nvSpPr>
        <p:spPr/>
        <p:txBody>
          <a:bodyPr/>
          <a:lstStyle/>
          <a:p>
            <a:r>
              <a:rPr lang="en-US"/>
              <a:t>Er. SAROJ GHIMIRE</a:t>
            </a:r>
          </a:p>
        </p:txBody>
      </p:sp>
      <p:sp>
        <p:nvSpPr>
          <p:cNvPr id="4" name="Slide Number Placeholder 3"/>
          <p:cNvSpPr>
            <a:spLocks noGrp="1"/>
          </p:cNvSpPr>
          <p:nvPr>
            <p:ph type="sldNum" sz="quarter" idx="12"/>
          </p:nvPr>
        </p:nvSpPr>
        <p:spPr/>
        <p:txBody>
          <a:bodyPr/>
          <a:lstStyle/>
          <a:p>
            <a:fld id="{CF14FEEF-0BEA-4193-B1C8-60A5D605B70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C663EC71-DE73-4C1F-BD45-06E6D679AD63}" type="datetime1">
              <a:rPr lang="en-US" smtClean="0"/>
              <a:t>5/24/2021</a:t>
            </a:fld>
            <a:endParaRPr lang="en-US"/>
          </a:p>
        </p:txBody>
      </p:sp>
      <p:sp>
        <p:nvSpPr>
          <p:cNvPr id="6" name="Footer Placeholder 5"/>
          <p:cNvSpPr>
            <a:spLocks noGrp="1"/>
          </p:cNvSpPr>
          <p:nvPr>
            <p:ph type="ftr" sz="quarter" idx="11"/>
          </p:nvPr>
        </p:nvSpPr>
        <p:spPr/>
        <p:txBody>
          <a:bodyPr/>
          <a:lstStyle/>
          <a:p>
            <a:r>
              <a:rPr lang="en-US"/>
              <a:t>Er. SAROJ GHIMIRE</a:t>
            </a:r>
          </a:p>
        </p:txBody>
      </p:sp>
      <p:sp>
        <p:nvSpPr>
          <p:cNvPr id="7" name="Slide Number Placeholder 6"/>
          <p:cNvSpPr>
            <a:spLocks noGrp="1"/>
          </p:cNvSpPr>
          <p:nvPr>
            <p:ph type="sldNum" sz="quarter" idx="12"/>
          </p:nvPr>
        </p:nvSpPr>
        <p:spPr/>
        <p:txBody>
          <a:bodyPr/>
          <a:lstStyle/>
          <a:p>
            <a:fld id="{CF14FEEF-0BEA-4193-B1C8-60A5D605B70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F3F420F-D79A-40DE-8DE4-196C5DA308A0}" type="datetime1">
              <a:rPr lang="en-US" smtClean="0"/>
              <a:t>5/24/2021</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r>
              <a:rPr lang="en-US"/>
              <a:t>Er. SAROJ GHIMIRE</a:t>
            </a: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F14FEEF-0BEA-4193-B1C8-60A5D605B70B}" type="slidenum">
              <a:rPr lang="en-US" smtClean="0"/>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3471C51C-36A5-4E15-B455-2E247E23F524}" type="datetime1">
              <a:rPr lang="en-US" smtClean="0"/>
              <a:t>5/24/2021</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r>
              <a:rPr lang="en-US"/>
              <a:t>Er. SAROJ GHIMIRE</a:t>
            </a:r>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CF14FEEF-0BEA-4193-B1C8-60A5D605B70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56156"/>
            <a:ext cx="9144000" cy="1784123"/>
          </a:xfrm>
          <a:ln>
            <a:solidFill>
              <a:srgbClr val="00B0F0"/>
            </a:solidFill>
          </a:ln>
        </p:spPr>
        <p:txBody>
          <a:bodyPr>
            <a:normAutofit/>
          </a:bodyPr>
          <a:lstStyle/>
          <a:p>
            <a:r>
              <a:rPr lang="en-US" dirty="0"/>
              <a:t>Real time system </a:t>
            </a:r>
          </a:p>
        </p:txBody>
      </p:sp>
      <p:sp>
        <p:nvSpPr>
          <p:cNvPr id="3" name="Subtitle 2"/>
          <p:cNvSpPr>
            <a:spLocks noGrp="1"/>
          </p:cNvSpPr>
          <p:nvPr>
            <p:ph type="subTitle" idx="1"/>
          </p:nvPr>
        </p:nvSpPr>
        <p:spPr>
          <a:xfrm>
            <a:off x="1524000" y="2606040"/>
            <a:ext cx="9144000" cy="2011680"/>
          </a:xfrm>
          <a:ln>
            <a:solidFill>
              <a:srgbClr val="00B0F0"/>
            </a:solidFill>
          </a:ln>
        </p:spPr>
        <p:txBody>
          <a:bodyPr/>
          <a:lstStyle/>
          <a:p>
            <a:r>
              <a:rPr lang="en-US" dirty="0"/>
              <a:t>Lecturer: </a:t>
            </a:r>
            <a:r>
              <a:rPr lang="en-US" dirty="0" err="1"/>
              <a:t>Er</a:t>
            </a:r>
            <a:r>
              <a:rPr lang="en-US" dirty="0"/>
              <a:t>. Saroj </a:t>
            </a:r>
            <a:r>
              <a:rPr lang="en-US" dirty="0" err="1"/>
              <a:t>ghimire</a:t>
            </a:r>
            <a:endParaRPr lang="en-US" dirty="0"/>
          </a:p>
          <a:p>
            <a:r>
              <a:rPr lang="en-US" dirty="0"/>
              <a:t>Qualification: </a:t>
            </a:r>
            <a:r>
              <a:rPr lang="en-US" dirty="0" err="1"/>
              <a:t>Msc.CSIT</a:t>
            </a:r>
            <a:r>
              <a:rPr lang="en-US" dirty="0"/>
              <a:t>, BE(COMPUTER)</a:t>
            </a:r>
          </a:p>
        </p:txBody>
      </p:sp>
      <p:sp>
        <p:nvSpPr>
          <p:cNvPr id="5" name="Footer Placeholder 4"/>
          <p:cNvSpPr>
            <a:spLocks noGrp="1"/>
          </p:cNvSpPr>
          <p:nvPr>
            <p:ph type="ftr" sz="quarter" idx="11"/>
          </p:nvPr>
        </p:nvSpPr>
        <p:spPr/>
        <p:txBody>
          <a:bodyPr/>
          <a:lstStyle/>
          <a:p>
            <a:r>
              <a:rPr lang="en-US"/>
              <a:t>Er. SAROJ GHIMIRE</a:t>
            </a:r>
          </a:p>
        </p:txBody>
      </p:sp>
      <p:sp>
        <p:nvSpPr>
          <p:cNvPr id="6" name="Slide Number Placeholder 5"/>
          <p:cNvSpPr>
            <a:spLocks noGrp="1"/>
          </p:cNvSpPr>
          <p:nvPr>
            <p:ph type="sldNum" sz="quarter" idx="12"/>
          </p:nvPr>
        </p:nvSpPr>
        <p:spPr/>
        <p:txBody>
          <a:bodyPr/>
          <a:lstStyle/>
          <a:p>
            <a:fld id="{CF14FEEF-0BEA-4193-B1C8-60A5D605B70B}" type="slidenum">
              <a:rPr lang="en-US" smtClean="0"/>
              <a:t>1</a:t>
            </a:fld>
            <a:endParaRPr lang="en-US"/>
          </a:p>
        </p:txBody>
      </p:sp>
      <p:sp>
        <p:nvSpPr>
          <p:cNvPr id="4" name="Subtitle 2"/>
          <p:cNvSpPr txBox="1">
            <a:spLocks/>
          </p:cNvSpPr>
          <p:nvPr/>
        </p:nvSpPr>
        <p:spPr>
          <a:xfrm>
            <a:off x="3735977" y="6103620"/>
            <a:ext cx="4720046" cy="6172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Lincoln University College</a:t>
            </a:r>
          </a:p>
        </p:txBody>
      </p:sp>
    </p:spTree>
    <p:extLst>
      <p:ext uri="{BB962C8B-B14F-4D97-AF65-F5344CB8AC3E}">
        <p14:creationId xmlns:p14="http://schemas.microsoft.com/office/powerpoint/2010/main" val="1025638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numCol="1">
            <a:normAutofit/>
          </a:bodyPr>
          <a:lstStyle/>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r>
              <a:rPr lang="en-US" sz="1400" dirty="0"/>
              <a:t>The numbers are the release times and deadlines. </a:t>
            </a:r>
          </a:p>
          <a:p>
            <a:pPr algn="just"/>
            <a:r>
              <a:rPr lang="en-US" sz="1400" dirty="0"/>
              <a:t>As J1 and J2 have no predecessors, their effective release times are 2 and 0. </a:t>
            </a:r>
          </a:p>
          <a:p>
            <a:pPr algn="just"/>
            <a:r>
              <a:rPr lang="en-US" sz="1400" dirty="0"/>
              <a:t>Release time of J3 is 1, but that of J2 is 2. Hence, its effective release time is 2. Effective release times of the rest of the jobs are 4, 2, 4, 6 respectively. </a:t>
            </a:r>
          </a:p>
          <a:p>
            <a:pPr algn="just"/>
            <a:r>
              <a:rPr lang="en-US" sz="1400" dirty="0"/>
              <a:t>J6 and J7 have no successors so their effective deadlines are 20 and 21. No issue with deadlines of J4 and J5 as well. </a:t>
            </a:r>
          </a:p>
          <a:p>
            <a:pPr algn="just"/>
            <a:r>
              <a:rPr lang="en-US" sz="1400" dirty="0"/>
              <a:t>The given deadline of J3 is equal to 12 which is larger than 8 and 9, </a:t>
            </a:r>
          </a:p>
          <a:p>
            <a:pPr algn="just"/>
            <a:r>
              <a:rPr lang="en-US" sz="1400" dirty="0"/>
              <a:t>Hence its effective deadline is 8 and that of J1 and J2 8 and 7</a:t>
            </a:r>
          </a:p>
          <a:p>
            <a:pPr algn="just"/>
            <a:endParaRPr lang="en-US" sz="1400" dirty="0"/>
          </a:p>
        </p:txBody>
      </p:sp>
      <p:sp>
        <p:nvSpPr>
          <p:cNvPr id="6" name="Footer Placeholder 5"/>
          <p:cNvSpPr>
            <a:spLocks noGrp="1"/>
          </p:cNvSpPr>
          <p:nvPr>
            <p:ph type="ftr" sz="quarter" idx="11"/>
          </p:nvPr>
        </p:nvSpPr>
        <p:spPr/>
        <p:txBody>
          <a:bodyPr/>
          <a:lstStyle/>
          <a:p>
            <a:r>
              <a:rPr lang="en-US"/>
              <a:t>Er. SAROJ GHIMIRE</a:t>
            </a:r>
          </a:p>
        </p:txBody>
      </p:sp>
      <p:sp>
        <p:nvSpPr>
          <p:cNvPr id="7" name="Slide Number Placeholder 6"/>
          <p:cNvSpPr>
            <a:spLocks noGrp="1"/>
          </p:cNvSpPr>
          <p:nvPr>
            <p:ph type="sldNum" sz="quarter" idx="12"/>
          </p:nvPr>
        </p:nvSpPr>
        <p:spPr/>
        <p:txBody>
          <a:bodyPr/>
          <a:lstStyle/>
          <a:p>
            <a:fld id="{CF14FEEF-0BEA-4193-B1C8-60A5D605B70B}" type="slidenum">
              <a:rPr lang="en-US" smtClean="0"/>
              <a:t>10</a:t>
            </a:fld>
            <a:endParaRPr lang="en-US"/>
          </a:p>
        </p:txBody>
      </p:sp>
      <p:sp>
        <p:nvSpPr>
          <p:cNvPr id="2" name="Title 1"/>
          <p:cNvSpPr>
            <a:spLocks noGrp="1"/>
          </p:cNvSpPr>
          <p:nvPr>
            <p:ph type="title"/>
          </p:nvPr>
        </p:nvSpPr>
        <p:spPr/>
        <p:txBody>
          <a:bodyPr>
            <a:normAutofit/>
          </a:bodyPr>
          <a:lstStyle/>
          <a:p>
            <a:pPr lvl="1" algn="ctr" rtl="0">
              <a:lnSpc>
                <a:spcPct val="90000"/>
              </a:lnSpc>
              <a:spcBef>
                <a:spcPct val="0"/>
              </a:spcBef>
            </a:pPr>
            <a:r>
              <a:rPr lang="en-US" sz="4400" dirty="0"/>
              <a:t>Effective Release Time and Deadlines</a:t>
            </a:r>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1149" y="1654934"/>
            <a:ext cx="5742484" cy="2001451"/>
          </a:xfrm>
          <a:prstGeom prst="rect">
            <a:avLst/>
          </a:prstGeom>
        </p:spPr>
      </p:pic>
    </p:spTree>
    <p:extLst>
      <p:ext uri="{BB962C8B-B14F-4D97-AF65-F5344CB8AC3E}">
        <p14:creationId xmlns:p14="http://schemas.microsoft.com/office/powerpoint/2010/main" val="564742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just"/>
            <a:r>
              <a:rPr lang="en-US" dirty="0"/>
              <a:t>Earliest deadline first (EDF) is dynamic priority scheduling algorithm for real time embedded systems. </a:t>
            </a:r>
          </a:p>
          <a:p>
            <a:pPr algn="just"/>
            <a:r>
              <a:rPr lang="en-US" dirty="0"/>
              <a:t>Earliest deadline first selects a task according to its deadline such that a task with earliest deadline has higher priority than others.</a:t>
            </a:r>
          </a:p>
          <a:p>
            <a:pPr algn="just"/>
            <a:r>
              <a:rPr lang="en-US" dirty="0"/>
              <a:t>The Schedulability test for EDF is also simple. A task set is schedulable under EDF, if and only if it satisfies the condition that the total processor utilization due to the task set is less than 1.</a:t>
            </a:r>
          </a:p>
          <a:p>
            <a:pPr algn="just"/>
            <a:r>
              <a:rPr lang="en-US" dirty="0"/>
              <a:t>For a set of periodic real-time tasks {T</a:t>
            </a:r>
            <a:r>
              <a:rPr lang="en-US" baseline="-25000" dirty="0"/>
              <a:t>1</a:t>
            </a:r>
            <a:r>
              <a:rPr lang="en-US" dirty="0"/>
              <a:t>, T</a:t>
            </a:r>
            <a:r>
              <a:rPr lang="en-US" baseline="-25000" dirty="0"/>
              <a:t>2…</a:t>
            </a:r>
            <a:r>
              <a:rPr lang="en-US" dirty="0"/>
              <a:t> </a:t>
            </a:r>
            <a:r>
              <a:rPr lang="en-US" dirty="0" err="1"/>
              <a:t>T</a:t>
            </a:r>
            <a:r>
              <a:rPr lang="en-US" baseline="-25000" dirty="0" err="1"/>
              <a:t>n</a:t>
            </a:r>
            <a:r>
              <a:rPr lang="en-US" dirty="0"/>
              <a:t>}, EDF Schedulability criterion can be expressed as: </a:t>
            </a:r>
            <a:r>
              <a:rPr lang="en-US" b="1" baseline="-25000" dirty="0"/>
              <a:t>i=1</a:t>
            </a:r>
            <a:r>
              <a:rPr lang="en-US" b="1" dirty="0"/>
              <a:t>∑</a:t>
            </a:r>
            <a:r>
              <a:rPr lang="en-US" b="1" baseline="30000" dirty="0"/>
              <a:t>n</a:t>
            </a:r>
            <a:r>
              <a:rPr lang="en-US" b="1" dirty="0"/>
              <a:t> </a:t>
            </a:r>
            <a:r>
              <a:rPr lang="en-US" b="1" dirty="0" err="1"/>
              <a:t>e</a:t>
            </a:r>
            <a:r>
              <a:rPr lang="en-US" b="1" baseline="-25000" dirty="0" err="1"/>
              <a:t>i</a:t>
            </a:r>
            <a:r>
              <a:rPr lang="en-US" b="1" dirty="0"/>
              <a:t> / p</a:t>
            </a:r>
            <a:r>
              <a:rPr lang="en-US" b="1" baseline="-25000" dirty="0"/>
              <a:t>i</a:t>
            </a:r>
            <a:r>
              <a:rPr lang="en-US" b="1" dirty="0"/>
              <a:t> = </a:t>
            </a:r>
            <a:r>
              <a:rPr lang="en-US" b="1" baseline="-25000" dirty="0"/>
              <a:t>i=1</a:t>
            </a:r>
            <a:r>
              <a:rPr lang="en-US" b="1" dirty="0"/>
              <a:t>∑</a:t>
            </a:r>
            <a:r>
              <a:rPr lang="en-US" b="1" baseline="30000" dirty="0"/>
              <a:t>n</a:t>
            </a:r>
            <a:r>
              <a:rPr lang="en-US" b="1" dirty="0"/>
              <a:t> </a:t>
            </a:r>
            <a:r>
              <a:rPr lang="en-US" b="1" dirty="0" err="1"/>
              <a:t>u</a:t>
            </a:r>
            <a:r>
              <a:rPr lang="en-US" b="1" baseline="-25000" dirty="0" err="1"/>
              <a:t>i</a:t>
            </a:r>
            <a:r>
              <a:rPr lang="en-US" b="1" dirty="0"/>
              <a:t> ≤ 1</a:t>
            </a:r>
          </a:p>
          <a:p>
            <a:pPr marL="457200" lvl="1" indent="0" algn="just">
              <a:buNone/>
            </a:pPr>
            <a:r>
              <a:rPr lang="en-US" dirty="0"/>
              <a:t>Where </a:t>
            </a:r>
            <a:r>
              <a:rPr lang="en-US" dirty="0" err="1"/>
              <a:t>u</a:t>
            </a:r>
            <a:r>
              <a:rPr lang="en-US" baseline="-25000" dirty="0" err="1"/>
              <a:t>i</a:t>
            </a:r>
            <a:r>
              <a:rPr lang="en-US" dirty="0"/>
              <a:t> is average utilization due to the task Ti and n is the total number of tasks in the task set.</a:t>
            </a:r>
          </a:p>
          <a:p>
            <a:pPr algn="just"/>
            <a:endParaRPr lang="en-US" dirty="0"/>
          </a:p>
          <a:p>
            <a:pPr algn="just"/>
            <a:endParaRPr lang="en-US" dirty="0"/>
          </a:p>
        </p:txBody>
      </p:sp>
      <p:sp>
        <p:nvSpPr>
          <p:cNvPr id="6" name="Footer Placeholder 5"/>
          <p:cNvSpPr>
            <a:spLocks noGrp="1"/>
          </p:cNvSpPr>
          <p:nvPr>
            <p:ph type="ftr" sz="quarter" idx="11"/>
          </p:nvPr>
        </p:nvSpPr>
        <p:spPr/>
        <p:txBody>
          <a:bodyPr/>
          <a:lstStyle/>
          <a:p>
            <a:r>
              <a:rPr lang="en-US"/>
              <a:t>Er. SAROJ GHIMIRE</a:t>
            </a:r>
          </a:p>
        </p:txBody>
      </p:sp>
      <p:sp>
        <p:nvSpPr>
          <p:cNvPr id="7" name="Slide Number Placeholder 6"/>
          <p:cNvSpPr>
            <a:spLocks noGrp="1"/>
          </p:cNvSpPr>
          <p:nvPr>
            <p:ph type="sldNum" sz="quarter" idx="12"/>
          </p:nvPr>
        </p:nvSpPr>
        <p:spPr/>
        <p:txBody>
          <a:bodyPr/>
          <a:lstStyle/>
          <a:p>
            <a:fld id="{CF14FEEF-0BEA-4193-B1C8-60A5D605B70B}" type="slidenum">
              <a:rPr lang="en-US" smtClean="0"/>
              <a:t>11</a:t>
            </a:fld>
            <a:endParaRPr lang="en-US"/>
          </a:p>
        </p:txBody>
      </p:sp>
      <p:sp>
        <p:nvSpPr>
          <p:cNvPr id="2" name="Title 1"/>
          <p:cNvSpPr>
            <a:spLocks noGrp="1"/>
          </p:cNvSpPr>
          <p:nvPr>
            <p:ph type="title"/>
          </p:nvPr>
        </p:nvSpPr>
        <p:spPr/>
        <p:txBody>
          <a:bodyPr/>
          <a:lstStyle/>
          <a:p>
            <a:pPr algn="ctr"/>
            <a:r>
              <a:rPr lang="en-US" dirty="0"/>
              <a:t>Earliest Deadline First </a:t>
            </a:r>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spTree>
    <p:extLst>
      <p:ext uri="{BB962C8B-B14F-4D97-AF65-F5344CB8AC3E}">
        <p14:creationId xmlns:p14="http://schemas.microsoft.com/office/powerpoint/2010/main" val="2354009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half" idx="1"/>
            <p:extLst>
              <p:ext uri="{D42A27DB-BD31-4B8C-83A1-F6EECF244321}">
                <p14:modId xmlns:p14="http://schemas.microsoft.com/office/powerpoint/2010/main" val="203671348"/>
              </p:ext>
            </p:extLst>
          </p:nvPr>
        </p:nvGraphicFramePr>
        <p:xfrm>
          <a:off x="609600" y="1481138"/>
          <a:ext cx="5384800" cy="1483360"/>
        </p:xfrm>
        <a:graphic>
          <a:graphicData uri="http://schemas.openxmlformats.org/drawingml/2006/table">
            <a:tbl>
              <a:tblPr firstRow="1" bandRow="1">
                <a:tableStyleId>{5C22544A-7EE6-4342-B048-85BDC9FD1C3A}</a:tableStyleId>
              </a:tblPr>
              <a:tblGrid>
                <a:gridCol w="1346200">
                  <a:extLst>
                    <a:ext uri="{9D8B030D-6E8A-4147-A177-3AD203B41FA5}">
                      <a16:colId xmlns:a16="http://schemas.microsoft.com/office/drawing/2014/main" val="20000"/>
                    </a:ext>
                  </a:extLst>
                </a:gridCol>
                <a:gridCol w="1346200">
                  <a:extLst>
                    <a:ext uri="{9D8B030D-6E8A-4147-A177-3AD203B41FA5}">
                      <a16:colId xmlns:a16="http://schemas.microsoft.com/office/drawing/2014/main" val="20001"/>
                    </a:ext>
                  </a:extLst>
                </a:gridCol>
                <a:gridCol w="1346200">
                  <a:extLst>
                    <a:ext uri="{9D8B030D-6E8A-4147-A177-3AD203B41FA5}">
                      <a16:colId xmlns:a16="http://schemas.microsoft.com/office/drawing/2014/main" val="20002"/>
                    </a:ext>
                  </a:extLst>
                </a:gridCol>
                <a:gridCol w="1346200">
                  <a:extLst>
                    <a:ext uri="{9D8B030D-6E8A-4147-A177-3AD203B41FA5}">
                      <a16:colId xmlns:a16="http://schemas.microsoft.com/office/drawing/2014/main" val="20003"/>
                    </a:ext>
                  </a:extLst>
                </a:gridCol>
              </a:tblGrid>
              <a:tr h="370840">
                <a:tc>
                  <a:txBody>
                    <a:bodyPr/>
                    <a:lstStyle/>
                    <a:p>
                      <a:r>
                        <a:rPr lang="en-US" dirty="0"/>
                        <a:t>Process </a:t>
                      </a:r>
                    </a:p>
                  </a:txBody>
                  <a:tcPr marL="46824" marR="46824"/>
                </a:tc>
                <a:tc>
                  <a:txBody>
                    <a:bodyPr/>
                    <a:lstStyle/>
                    <a:p>
                      <a:r>
                        <a:rPr lang="en-US" dirty="0"/>
                        <a:t>Execution </a:t>
                      </a:r>
                    </a:p>
                  </a:txBody>
                  <a:tcPr marL="46824" marR="46824"/>
                </a:tc>
                <a:tc>
                  <a:txBody>
                    <a:bodyPr/>
                    <a:lstStyle/>
                    <a:p>
                      <a:r>
                        <a:rPr lang="en-US" dirty="0"/>
                        <a:t>Deadline </a:t>
                      </a:r>
                    </a:p>
                  </a:txBody>
                  <a:tcPr marL="46824" marR="46824"/>
                </a:tc>
                <a:tc>
                  <a:txBody>
                    <a:bodyPr/>
                    <a:lstStyle/>
                    <a:p>
                      <a:r>
                        <a:rPr lang="en-US" dirty="0"/>
                        <a:t>Period </a:t>
                      </a:r>
                    </a:p>
                  </a:txBody>
                  <a:tcPr marL="46824" marR="46824"/>
                </a:tc>
                <a:extLst>
                  <a:ext uri="{0D108BD9-81ED-4DB2-BD59-A6C34878D82A}">
                    <a16:rowId xmlns:a16="http://schemas.microsoft.com/office/drawing/2014/main" val="10000"/>
                  </a:ext>
                </a:extLst>
              </a:tr>
              <a:tr h="370840">
                <a:tc>
                  <a:txBody>
                    <a:bodyPr/>
                    <a:lstStyle/>
                    <a:p>
                      <a:r>
                        <a:rPr lang="en-US" dirty="0"/>
                        <a:t>P1</a:t>
                      </a:r>
                    </a:p>
                  </a:txBody>
                  <a:tcPr marL="46824" marR="46824"/>
                </a:tc>
                <a:tc>
                  <a:txBody>
                    <a:bodyPr/>
                    <a:lstStyle/>
                    <a:p>
                      <a:r>
                        <a:rPr lang="en-US" dirty="0"/>
                        <a:t>3</a:t>
                      </a:r>
                    </a:p>
                  </a:txBody>
                  <a:tcPr marL="46824" marR="46824"/>
                </a:tc>
                <a:tc>
                  <a:txBody>
                    <a:bodyPr/>
                    <a:lstStyle/>
                    <a:p>
                      <a:r>
                        <a:rPr lang="en-US" dirty="0"/>
                        <a:t>7</a:t>
                      </a:r>
                    </a:p>
                  </a:txBody>
                  <a:tcPr marL="46824" marR="46824"/>
                </a:tc>
                <a:tc>
                  <a:txBody>
                    <a:bodyPr/>
                    <a:lstStyle/>
                    <a:p>
                      <a:r>
                        <a:rPr lang="en-US" dirty="0"/>
                        <a:t>20</a:t>
                      </a:r>
                    </a:p>
                  </a:txBody>
                  <a:tcPr marL="46824" marR="46824"/>
                </a:tc>
                <a:extLst>
                  <a:ext uri="{0D108BD9-81ED-4DB2-BD59-A6C34878D82A}">
                    <a16:rowId xmlns:a16="http://schemas.microsoft.com/office/drawing/2014/main" val="10001"/>
                  </a:ext>
                </a:extLst>
              </a:tr>
              <a:tr h="370840">
                <a:tc>
                  <a:txBody>
                    <a:bodyPr/>
                    <a:lstStyle/>
                    <a:p>
                      <a:r>
                        <a:rPr lang="en-US" dirty="0"/>
                        <a:t>P2</a:t>
                      </a:r>
                    </a:p>
                  </a:txBody>
                  <a:tcPr marL="46824" marR="46824"/>
                </a:tc>
                <a:tc>
                  <a:txBody>
                    <a:bodyPr/>
                    <a:lstStyle/>
                    <a:p>
                      <a:r>
                        <a:rPr lang="en-US" dirty="0"/>
                        <a:t>2</a:t>
                      </a:r>
                    </a:p>
                  </a:txBody>
                  <a:tcPr marL="46824" marR="46824"/>
                </a:tc>
                <a:tc>
                  <a:txBody>
                    <a:bodyPr/>
                    <a:lstStyle/>
                    <a:p>
                      <a:r>
                        <a:rPr lang="en-US" dirty="0"/>
                        <a:t>4</a:t>
                      </a:r>
                    </a:p>
                  </a:txBody>
                  <a:tcPr marL="46824" marR="46824"/>
                </a:tc>
                <a:tc>
                  <a:txBody>
                    <a:bodyPr/>
                    <a:lstStyle/>
                    <a:p>
                      <a:r>
                        <a:rPr lang="en-US" dirty="0"/>
                        <a:t>5</a:t>
                      </a:r>
                    </a:p>
                  </a:txBody>
                  <a:tcPr marL="46824" marR="46824"/>
                </a:tc>
                <a:extLst>
                  <a:ext uri="{0D108BD9-81ED-4DB2-BD59-A6C34878D82A}">
                    <a16:rowId xmlns:a16="http://schemas.microsoft.com/office/drawing/2014/main" val="10002"/>
                  </a:ext>
                </a:extLst>
              </a:tr>
              <a:tr h="370840">
                <a:tc>
                  <a:txBody>
                    <a:bodyPr/>
                    <a:lstStyle/>
                    <a:p>
                      <a:r>
                        <a:rPr lang="en-US" dirty="0"/>
                        <a:t>P3</a:t>
                      </a:r>
                    </a:p>
                  </a:txBody>
                  <a:tcPr marL="46824" marR="46824"/>
                </a:tc>
                <a:tc>
                  <a:txBody>
                    <a:bodyPr/>
                    <a:lstStyle/>
                    <a:p>
                      <a:r>
                        <a:rPr lang="en-US" dirty="0"/>
                        <a:t>2</a:t>
                      </a:r>
                    </a:p>
                  </a:txBody>
                  <a:tcPr marL="46824" marR="46824"/>
                </a:tc>
                <a:tc>
                  <a:txBody>
                    <a:bodyPr/>
                    <a:lstStyle/>
                    <a:p>
                      <a:r>
                        <a:rPr lang="en-US" dirty="0"/>
                        <a:t>8</a:t>
                      </a:r>
                    </a:p>
                  </a:txBody>
                  <a:tcPr marL="46824" marR="46824"/>
                </a:tc>
                <a:tc>
                  <a:txBody>
                    <a:bodyPr/>
                    <a:lstStyle/>
                    <a:p>
                      <a:r>
                        <a:rPr lang="en-US" dirty="0"/>
                        <a:t>10</a:t>
                      </a:r>
                    </a:p>
                  </a:txBody>
                  <a:tcPr marL="46824" marR="46824"/>
                </a:tc>
                <a:extLst>
                  <a:ext uri="{0D108BD9-81ED-4DB2-BD59-A6C34878D82A}">
                    <a16:rowId xmlns:a16="http://schemas.microsoft.com/office/drawing/2014/main" val="10003"/>
                  </a:ext>
                </a:extLst>
              </a:tr>
            </a:tbl>
          </a:graphicData>
        </a:graphic>
      </p:graphicFrame>
      <p:sp>
        <p:nvSpPr>
          <p:cNvPr id="6" name="Footer Placeholder 5"/>
          <p:cNvSpPr>
            <a:spLocks noGrp="1"/>
          </p:cNvSpPr>
          <p:nvPr>
            <p:ph type="ftr" sz="quarter" idx="11"/>
          </p:nvPr>
        </p:nvSpPr>
        <p:spPr/>
        <p:txBody>
          <a:bodyPr/>
          <a:lstStyle/>
          <a:p>
            <a:r>
              <a:rPr lang="en-US"/>
              <a:t>Er. SAROJ GHIMIRE</a:t>
            </a:r>
          </a:p>
        </p:txBody>
      </p:sp>
      <p:sp>
        <p:nvSpPr>
          <p:cNvPr id="7" name="Slide Number Placeholder 6"/>
          <p:cNvSpPr>
            <a:spLocks noGrp="1"/>
          </p:cNvSpPr>
          <p:nvPr>
            <p:ph type="sldNum" sz="quarter" idx="12"/>
          </p:nvPr>
        </p:nvSpPr>
        <p:spPr/>
        <p:txBody>
          <a:bodyPr/>
          <a:lstStyle/>
          <a:p>
            <a:fld id="{CF14FEEF-0BEA-4193-B1C8-60A5D605B70B}" type="slidenum">
              <a:rPr lang="en-US" smtClean="0"/>
              <a:t>12</a:t>
            </a:fld>
            <a:endParaRPr lang="en-US"/>
          </a:p>
        </p:txBody>
      </p:sp>
      <p:sp>
        <p:nvSpPr>
          <p:cNvPr id="2" name="Title 1"/>
          <p:cNvSpPr>
            <a:spLocks noGrp="1"/>
          </p:cNvSpPr>
          <p:nvPr>
            <p:ph type="title"/>
          </p:nvPr>
        </p:nvSpPr>
        <p:spPr/>
        <p:txBody>
          <a:bodyPr/>
          <a:lstStyle/>
          <a:p>
            <a:pPr algn="ctr"/>
            <a:r>
              <a:rPr lang="en-US" dirty="0"/>
              <a:t>Earliest Deadline First </a:t>
            </a:r>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spTree>
    <p:extLst>
      <p:ext uri="{BB962C8B-B14F-4D97-AF65-F5344CB8AC3E}">
        <p14:creationId xmlns:p14="http://schemas.microsoft.com/office/powerpoint/2010/main" val="598004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Assignment for student </a:t>
            </a:r>
          </a:p>
        </p:txBody>
      </p:sp>
      <p:sp>
        <p:nvSpPr>
          <p:cNvPr id="6" name="Footer Placeholder 5"/>
          <p:cNvSpPr>
            <a:spLocks noGrp="1"/>
          </p:cNvSpPr>
          <p:nvPr>
            <p:ph type="ftr" sz="quarter" idx="11"/>
          </p:nvPr>
        </p:nvSpPr>
        <p:spPr/>
        <p:txBody>
          <a:bodyPr/>
          <a:lstStyle/>
          <a:p>
            <a:r>
              <a:rPr lang="en-US"/>
              <a:t>Er. SAROJ GHIMIRE</a:t>
            </a:r>
          </a:p>
        </p:txBody>
      </p:sp>
      <p:sp>
        <p:nvSpPr>
          <p:cNvPr id="7" name="Slide Number Placeholder 6"/>
          <p:cNvSpPr>
            <a:spLocks noGrp="1"/>
          </p:cNvSpPr>
          <p:nvPr>
            <p:ph type="sldNum" sz="quarter" idx="12"/>
          </p:nvPr>
        </p:nvSpPr>
        <p:spPr/>
        <p:txBody>
          <a:bodyPr/>
          <a:lstStyle/>
          <a:p>
            <a:fld id="{CF14FEEF-0BEA-4193-B1C8-60A5D605B70B}" type="slidenum">
              <a:rPr lang="en-US" smtClean="0"/>
              <a:t>13</a:t>
            </a:fld>
            <a:endParaRPr lang="en-US"/>
          </a:p>
        </p:txBody>
      </p:sp>
      <p:sp>
        <p:nvSpPr>
          <p:cNvPr id="2" name="Title 1"/>
          <p:cNvSpPr>
            <a:spLocks noGrp="1"/>
          </p:cNvSpPr>
          <p:nvPr>
            <p:ph type="title"/>
          </p:nvPr>
        </p:nvSpPr>
        <p:spPr/>
        <p:txBody>
          <a:bodyPr/>
          <a:lstStyle/>
          <a:p>
            <a:pPr algn="ctr"/>
            <a:r>
              <a:rPr lang="en-US" dirty="0"/>
              <a:t>Least slack time </a:t>
            </a:r>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spTree>
    <p:extLst>
      <p:ext uri="{BB962C8B-B14F-4D97-AF65-F5344CB8AC3E}">
        <p14:creationId xmlns:p14="http://schemas.microsoft.com/office/powerpoint/2010/main" val="3328296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39403"/>
            <a:ext cx="10515600" cy="4837560"/>
          </a:xfrm>
        </p:spPr>
        <p:txBody>
          <a:bodyPr>
            <a:noAutofit/>
          </a:bodyPr>
          <a:lstStyle/>
          <a:p>
            <a:pPr>
              <a:buFont typeface="Wingdings" pitchFamily="2" charset="2"/>
              <a:buChar char="Ø"/>
            </a:pPr>
            <a:r>
              <a:rPr lang="en-US" sz="1800" dirty="0"/>
              <a:t>Fill in the blanks:</a:t>
            </a:r>
          </a:p>
          <a:p>
            <a:pPr marL="971550" lvl="1" indent="-514350">
              <a:buFont typeface="+mj-lt"/>
              <a:buAutoNum type="arabicPeriod"/>
            </a:pPr>
            <a:endParaRPr lang="en-US" sz="1600" dirty="0"/>
          </a:p>
          <a:p>
            <a:pPr marL="971550" lvl="1" indent="-514350">
              <a:buFont typeface="+mj-lt"/>
              <a:buAutoNum type="arabicPeriod"/>
            </a:pPr>
            <a:r>
              <a:rPr lang="en-US" sz="1600" dirty="0"/>
              <a:t>Round-robin is commonly used for scheduling ……………… applications.</a:t>
            </a:r>
          </a:p>
          <a:p>
            <a:pPr marL="971550" lvl="1" indent="-514350">
              <a:buFont typeface="+mj-lt"/>
              <a:buAutoNum type="arabicPeriod"/>
            </a:pPr>
            <a:r>
              <a:rPr lang="en-US" sz="1600" dirty="0"/>
              <a:t>……………… Scheduling assigns priorities to jobs.</a:t>
            </a:r>
          </a:p>
          <a:p>
            <a:pPr marL="971550" lvl="1" indent="-514350">
              <a:buFont typeface="+mj-lt"/>
              <a:buAutoNum type="arabicPeriod"/>
            </a:pPr>
            <a:r>
              <a:rPr lang="en-US" sz="1600" dirty="0"/>
              <a:t>In ……………… scheduling, decisions on what jobs execute at what times are made at n specific time instants.</a:t>
            </a:r>
          </a:p>
          <a:p>
            <a:pPr marL="971550" lvl="1" indent="-514350">
              <a:buFont typeface="+mj-lt"/>
              <a:buAutoNum type="arabicPeriod"/>
            </a:pPr>
            <a:r>
              <a:rPr lang="en-US" sz="1600" dirty="0"/>
              <a:t>……………… are chosen a priori before the system begins execution.</a:t>
            </a:r>
          </a:p>
          <a:p>
            <a:pPr marL="971550" lvl="1" indent="-514350">
              <a:buFont typeface="+mj-lt"/>
              <a:buAutoNum type="arabicPeriod"/>
            </a:pPr>
            <a:r>
              <a:rPr lang="en-US" sz="1600" dirty="0"/>
              <a:t>Usually all the parameters of hard real-time jobs are ……………… and known.</a:t>
            </a:r>
          </a:p>
          <a:p>
            <a:pPr marL="971550" lvl="1" indent="-514350">
              <a:buFont typeface="+mj-lt"/>
              <a:buAutoNum type="arabicPeriod"/>
            </a:pPr>
            <a:r>
              <a:rPr lang="en-US" sz="1600" dirty="0"/>
              <a:t>The ……………… of a round is equal to the sum of the weights of all ready jobs</a:t>
            </a:r>
          </a:p>
          <a:p>
            <a:pPr marL="971550" lvl="1" indent="-514350">
              <a:buFont typeface="+mj-lt"/>
              <a:buAutoNum type="arabicPeriod"/>
            </a:pPr>
            <a:r>
              <a:rPr lang="en-US" sz="1600" dirty="0"/>
              <a:t>A real-time operating system is a system that schedules execution of tasks in a timely deterministic manner, and is ………………</a:t>
            </a:r>
          </a:p>
          <a:p>
            <a:pPr marL="971550" lvl="1" indent="-514350">
              <a:buFont typeface="+mj-lt"/>
              <a:buAutoNum type="arabicPeriod"/>
            </a:pPr>
            <a:r>
              <a:rPr lang="en-US" sz="1600" dirty="0"/>
              <a:t>The ……………… follows a set of algorithms that determine which task executes at each moment.</a:t>
            </a:r>
          </a:p>
          <a:p>
            <a:pPr marL="971550" lvl="1" indent="-514350">
              <a:buFont typeface="+mj-lt"/>
              <a:buAutoNum type="arabicPeriod"/>
            </a:pPr>
            <a:r>
              <a:rPr lang="en-US" sz="1600" dirty="0"/>
              <a:t>……………… priority-based scheduling is a mandatory property of the operating system we evaluate for use in our application.</a:t>
            </a:r>
          </a:p>
          <a:p>
            <a:pPr marL="971550" lvl="1" indent="-514350">
              <a:buFont typeface="+mj-lt"/>
              <a:buAutoNum type="arabicPeriod"/>
            </a:pPr>
            <a:r>
              <a:rPr lang="en-US" sz="1600" dirty="0"/>
              <a:t>An ……………… is an asynchronous exception of which the source is an internal or external hardware device</a:t>
            </a:r>
          </a:p>
          <a:p>
            <a:pPr marL="971550" lvl="1" indent="-514350">
              <a:buFont typeface="+mj-lt"/>
              <a:buAutoNum type="arabicPeriod"/>
            </a:pPr>
            <a:r>
              <a:rPr lang="en-US" sz="1600" dirty="0"/>
              <a:t>Release times and deadlines of jobs are ……………… with the precedence constraints of the jobs.</a:t>
            </a:r>
          </a:p>
          <a:p>
            <a:pPr marL="971550" lvl="1" indent="-514350">
              <a:buFont typeface="+mj-lt"/>
              <a:buAutoNum type="arabicPeriod"/>
            </a:pPr>
            <a:r>
              <a:rPr lang="en-US" sz="1600" dirty="0"/>
              <a:t>Effective Release time of a job without ……………… is equal to its given release time</a:t>
            </a:r>
          </a:p>
          <a:p>
            <a:endParaRPr lang="en-US" sz="1600" dirty="0"/>
          </a:p>
          <a:p>
            <a:endParaRPr lang="en-US" sz="1600" dirty="0"/>
          </a:p>
        </p:txBody>
      </p:sp>
      <p:sp>
        <p:nvSpPr>
          <p:cNvPr id="6" name="Footer Placeholder 5"/>
          <p:cNvSpPr>
            <a:spLocks noGrp="1"/>
          </p:cNvSpPr>
          <p:nvPr>
            <p:ph type="ftr" sz="quarter" idx="11"/>
          </p:nvPr>
        </p:nvSpPr>
        <p:spPr/>
        <p:txBody>
          <a:bodyPr/>
          <a:lstStyle/>
          <a:p>
            <a:r>
              <a:rPr lang="en-US"/>
              <a:t>Er. SAROJ GHIMIRE</a:t>
            </a:r>
          </a:p>
        </p:txBody>
      </p:sp>
      <p:sp>
        <p:nvSpPr>
          <p:cNvPr id="7" name="Slide Number Placeholder 6"/>
          <p:cNvSpPr>
            <a:spLocks noGrp="1"/>
          </p:cNvSpPr>
          <p:nvPr>
            <p:ph type="sldNum" sz="quarter" idx="12"/>
          </p:nvPr>
        </p:nvSpPr>
        <p:spPr/>
        <p:txBody>
          <a:bodyPr/>
          <a:lstStyle/>
          <a:p>
            <a:fld id="{CF14FEEF-0BEA-4193-B1C8-60A5D605B70B}" type="slidenum">
              <a:rPr lang="en-US" smtClean="0"/>
              <a:t>14</a:t>
            </a:fld>
            <a:endParaRPr lang="en-US"/>
          </a:p>
        </p:txBody>
      </p:sp>
      <p:sp>
        <p:nvSpPr>
          <p:cNvPr id="2" name="Title 1"/>
          <p:cNvSpPr>
            <a:spLocks noGrp="1"/>
          </p:cNvSpPr>
          <p:nvPr>
            <p:ph type="title"/>
          </p:nvPr>
        </p:nvSpPr>
        <p:spPr/>
        <p:txBody>
          <a:bodyPr/>
          <a:lstStyle/>
          <a:p>
            <a:pPr algn="ctr"/>
            <a:r>
              <a:rPr lang="en-US" dirty="0"/>
              <a:t>Self Assessment</a:t>
            </a:r>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spTree>
    <p:extLst>
      <p:ext uri="{BB962C8B-B14F-4D97-AF65-F5344CB8AC3E}">
        <p14:creationId xmlns:p14="http://schemas.microsoft.com/office/powerpoint/2010/main" val="2485261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514350" indent="-514350">
              <a:buFont typeface="+mj-lt"/>
              <a:buAutoNum type="arabicPeriod"/>
            </a:pPr>
            <a:r>
              <a:rPr lang="en-US" sz="1600" dirty="0"/>
              <a:t>Time-shared </a:t>
            </a:r>
          </a:p>
          <a:p>
            <a:pPr marL="514350" indent="-514350">
              <a:buFont typeface="+mj-lt"/>
              <a:buAutoNum type="arabicPeriod"/>
            </a:pPr>
            <a:r>
              <a:rPr lang="en-US" sz="1600" dirty="0"/>
              <a:t>Priority-Driven</a:t>
            </a:r>
          </a:p>
          <a:p>
            <a:pPr marL="514350" indent="-514350">
              <a:buFont typeface="+mj-lt"/>
              <a:buAutoNum type="arabicPeriod"/>
            </a:pPr>
            <a:r>
              <a:rPr lang="en-US" sz="1600" dirty="0"/>
              <a:t>Clock-driven </a:t>
            </a:r>
          </a:p>
          <a:p>
            <a:pPr marL="514350" indent="-514350">
              <a:buFont typeface="+mj-lt"/>
              <a:buAutoNum type="arabicPeriod"/>
            </a:pPr>
            <a:r>
              <a:rPr lang="en-US" sz="1600" dirty="0"/>
              <a:t>Instants</a:t>
            </a:r>
          </a:p>
          <a:p>
            <a:pPr marL="514350" indent="-514350">
              <a:buFont typeface="+mj-lt"/>
              <a:buAutoNum type="arabicPeriod"/>
            </a:pPr>
            <a:r>
              <a:rPr lang="en-US" sz="1600" dirty="0"/>
              <a:t>Fixed </a:t>
            </a:r>
          </a:p>
          <a:p>
            <a:pPr marL="514350" indent="-514350">
              <a:buFont typeface="+mj-lt"/>
              <a:buAutoNum type="arabicPeriod"/>
            </a:pPr>
            <a:r>
              <a:rPr lang="en-US" sz="1600" dirty="0"/>
              <a:t>Length</a:t>
            </a:r>
          </a:p>
          <a:p>
            <a:pPr marL="514350" indent="-514350">
              <a:buFont typeface="+mj-lt"/>
              <a:buAutoNum type="arabicPeriod"/>
            </a:pPr>
            <a:r>
              <a:rPr lang="en-US" sz="1600" dirty="0"/>
              <a:t>Scalable </a:t>
            </a:r>
          </a:p>
          <a:p>
            <a:pPr marL="514350" indent="-514350">
              <a:buFont typeface="+mj-lt"/>
              <a:buAutoNum type="arabicPeriod"/>
            </a:pPr>
            <a:r>
              <a:rPr lang="en-US" sz="1600" dirty="0"/>
              <a:t>Scheduler</a:t>
            </a:r>
          </a:p>
          <a:p>
            <a:pPr marL="514350" indent="-514350">
              <a:buFont typeface="+mj-lt"/>
              <a:buAutoNum type="arabicPeriod"/>
            </a:pPr>
            <a:r>
              <a:rPr lang="en-US" sz="1600" dirty="0"/>
              <a:t>Preemptive </a:t>
            </a:r>
          </a:p>
          <a:p>
            <a:pPr marL="514350" indent="-514350">
              <a:buFont typeface="+mj-lt"/>
              <a:buAutoNum type="arabicPeriod"/>
            </a:pPr>
            <a:r>
              <a:rPr lang="en-US" sz="1600" dirty="0"/>
              <a:t>interrupt</a:t>
            </a:r>
          </a:p>
          <a:p>
            <a:pPr marL="514350" indent="-514350">
              <a:buFont typeface="+mj-lt"/>
              <a:buAutoNum type="arabicPeriod"/>
            </a:pPr>
            <a:r>
              <a:rPr lang="en-US" sz="1600" dirty="0"/>
              <a:t>inconsistent </a:t>
            </a:r>
          </a:p>
          <a:p>
            <a:pPr marL="514350" indent="-514350">
              <a:buFont typeface="+mj-lt"/>
              <a:buAutoNum type="arabicPeriod"/>
            </a:pPr>
            <a:r>
              <a:rPr lang="en-US" sz="1600" dirty="0"/>
              <a:t>predecessors</a:t>
            </a:r>
          </a:p>
          <a:p>
            <a:pPr marL="514350" indent="-514350">
              <a:buFont typeface="+mj-lt"/>
              <a:buAutoNum type="arabicPeriod"/>
            </a:pPr>
            <a:endParaRPr lang="en-US" sz="1600" dirty="0"/>
          </a:p>
          <a:p>
            <a:endParaRPr lang="en-US" sz="1600" dirty="0"/>
          </a:p>
        </p:txBody>
      </p:sp>
      <p:sp>
        <p:nvSpPr>
          <p:cNvPr id="6" name="Footer Placeholder 5"/>
          <p:cNvSpPr>
            <a:spLocks noGrp="1"/>
          </p:cNvSpPr>
          <p:nvPr>
            <p:ph type="ftr" sz="quarter" idx="11"/>
          </p:nvPr>
        </p:nvSpPr>
        <p:spPr/>
        <p:txBody>
          <a:bodyPr/>
          <a:lstStyle/>
          <a:p>
            <a:r>
              <a:rPr lang="en-US"/>
              <a:t>Er. SAROJ GHIMIRE</a:t>
            </a:r>
          </a:p>
        </p:txBody>
      </p:sp>
      <p:sp>
        <p:nvSpPr>
          <p:cNvPr id="7" name="Slide Number Placeholder 6"/>
          <p:cNvSpPr>
            <a:spLocks noGrp="1"/>
          </p:cNvSpPr>
          <p:nvPr>
            <p:ph type="sldNum" sz="quarter" idx="12"/>
          </p:nvPr>
        </p:nvSpPr>
        <p:spPr/>
        <p:txBody>
          <a:bodyPr/>
          <a:lstStyle/>
          <a:p>
            <a:fld id="{CF14FEEF-0BEA-4193-B1C8-60A5D605B70B}" type="slidenum">
              <a:rPr lang="en-US" smtClean="0"/>
              <a:t>15</a:t>
            </a:fld>
            <a:endParaRPr lang="en-US"/>
          </a:p>
        </p:txBody>
      </p:sp>
      <p:sp>
        <p:nvSpPr>
          <p:cNvPr id="2" name="Title 1"/>
          <p:cNvSpPr>
            <a:spLocks noGrp="1"/>
          </p:cNvSpPr>
          <p:nvPr>
            <p:ph type="title"/>
          </p:nvPr>
        </p:nvSpPr>
        <p:spPr/>
        <p:txBody>
          <a:bodyPr/>
          <a:lstStyle/>
          <a:p>
            <a:pPr algn="ctr"/>
            <a:r>
              <a:rPr lang="en-US" dirty="0">
                <a:latin typeface="Times New Roman" pitchFamily="18" charset="0"/>
                <a:cs typeface="Times New Roman" pitchFamily="18" charset="0"/>
              </a:rPr>
              <a:t>Self Assessment Answer</a:t>
            </a:r>
            <a:endParaRPr lang="en-US" dirty="0"/>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spTree>
    <p:extLst>
      <p:ext uri="{BB962C8B-B14F-4D97-AF65-F5344CB8AC3E}">
        <p14:creationId xmlns:p14="http://schemas.microsoft.com/office/powerpoint/2010/main" val="2680651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a:t>Brian W. Kernighan and Dennis M. Ritchie, The C Programming Language, Prentice Hall, 1988. </a:t>
            </a:r>
          </a:p>
          <a:p>
            <a:r>
              <a:rPr lang="en-US" dirty="0"/>
              <a:t>Data Structures and Algorithms; Shi-</a:t>
            </a:r>
            <a:r>
              <a:rPr lang="en-US" dirty="0" err="1"/>
              <a:t>Kuo</a:t>
            </a:r>
            <a:r>
              <a:rPr lang="en-US" dirty="0"/>
              <a:t> Chang; World </a:t>
            </a:r>
            <a:r>
              <a:rPr lang="en-US" dirty="0" err="1"/>
              <a:t>Scientifi</a:t>
            </a:r>
            <a:r>
              <a:rPr lang="en-US" dirty="0"/>
              <a:t> c. </a:t>
            </a:r>
          </a:p>
          <a:p>
            <a:r>
              <a:rPr lang="en-US" dirty="0"/>
              <a:t>Data Structures and </a:t>
            </a:r>
            <a:r>
              <a:rPr lang="en-US" dirty="0" err="1"/>
              <a:t>Effi</a:t>
            </a:r>
            <a:r>
              <a:rPr lang="en-US" dirty="0"/>
              <a:t> </a:t>
            </a:r>
            <a:r>
              <a:rPr lang="en-US" dirty="0" err="1"/>
              <a:t>cient</a:t>
            </a:r>
            <a:r>
              <a:rPr lang="en-US" dirty="0"/>
              <a:t> Algorithms, </a:t>
            </a:r>
            <a:r>
              <a:rPr lang="en-US" dirty="0" err="1"/>
              <a:t>Burkhard</a:t>
            </a:r>
            <a:r>
              <a:rPr lang="en-US" dirty="0"/>
              <a:t> </a:t>
            </a:r>
            <a:r>
              <a:rPr lang="en-US" dirty="0" err="1"/>
              <a:t>Monien</a:t>
            </a:r>
            <a:r>
              <a:rPr lang="en-US" dirty="0"/>
              <a:t>, Thomas </a:t>
            </a:r>
            <a:r>
              <a:rPr lang="en-US" dirty="0" err="1"/>
              <a:t>Ottmann</a:t>
            </a:r>
            <a:r>
              <a:rPr lang="en-US" dirty="0"/>
              <a:t>, Springer. </a:t>
            </a:r>
          </a:p>
          <a:p>
            <a:r>
              <a:rPr lang="en-US" dirty="0"/>
              <a:t>Kruse Data Structure &amp; Program Design, Prentice Hall of India, New Delhi </a:t>
            </a:r>
          </a:p>
          <a:p>
            <a:r>
              <a:rPr lang="en-US" dirty="0"/>
              <a:t>Mark Allen </a:t>
            </a:r>
            <a:r>
              <a:rPr lang="en-US" dirty="0" err="1"/>
              <a:t>Weles</a:t>
            </a:r>
            <a:r>
              <a:rPr lang="en-US" dirty="0"/>
              <a:t>: Data Structure &amp; Algorithm Analysis in C Second </a:t>
            </a:r>
            <a:r>
              <a:rPr lang="en-US" dirty="0" err="1"/>
              <a:t>Adition</a:t>
            </a:r>
            <a:r>
              <a:rPr lang="en-US" dirty="0"/>
              <a:t>. Addison-Wesley publishing </a:t>
            </a:r>
          </a:p>
          <a:p>
            <a:r>
              <a:rPr lang="en-US" dirty="0"/>
              <a:t>RG </a:t>
            </a:r>
            <a:r>
              <a:rPr lang="en-US" dirty="0" err="1"/>
              <a:t>Dromey</a:t>
            </a:r>
            <a:r>
              <a:rPr lang="en-US" dirty="0"/>
              <a:t>, How to Solve it by Computer, Cambridge University Press.</a:t>
            </a:r>
          </a:p>
          <a:p>
            <a:r>
              <a:rPr lang="en-US" dirty="0"/>
              <a:t> Shi-</a:t>
            </a:r>
            <a:r>
              <a:rPr lang="en-US" dirty="0" err="1"/>
              <a:t>kuo</a:t>
            </a:r>
            <a:r>
              <a:rPr lang="en-US" dirty="0"/>
              <a:t> Chang, Data Structures and Algorithms, World </a:t>
            </a:r>
            <a:r>
              <a:rPr lang="en-US" dirty="0" err="1"/>
              <a:t>Scientifi</a:t>
            </a:r>
            <a:r>
              <a:rPr lang="en-US" dirty="0"/>
              <a:t> c </a:t>
            </a:r>
          </a:p>
          <a:p>
            <a:r>
              <a:rPr lang="en-US" dirty="0"/>
              <a:t>Sorenson and Tremblay: An Introduction to Data Structure with Algorithms. </a:t>
            </a:r>
          </a:p>
          <a:p>
            <a:r>
              <a:rPr lang="en-US" dirty="0"/>
              <a:t>Thomas H. </a:t>
            </a:r>
            <a:r>
              <a:rPr lang="en-US" dirty="0" err="1"/>
              <a:t>Cormen</a:t>
            </a:r>
            <a:r>
              <a:rPr lang="en-US" dirty="0"/>
              <a:t>, Charles E, </a:t>
            </a:r>
            <a:r>
              <a:rPr lang="en-US" dirty="0" err="1"/>
              <a:t>Leiserson</a:t>
            </a:r>
            <a:r>
              <a:rPr lang="en-US" dirty="0"/>
              <a:t> &amp; Ronald L. </a:t>
            </a:r>
            <a:r>
              <a:rPr lang="en-US" dirty="0" err="1"/>
              <a:t>Rivest</a:t>
            </a:r>
            <a:r>
              <a:rPr lang="en-US" dirty="0"/>
              <a:t>: Introduction to Algorithms.</a:t>
            </a:r>
          </a:p>
          <a:p>
            <a:r>
              <a:rPr lang="en-US" dirty="0"/>
              <a:t>Prentice-Hall of India Pvt. Limited, New Delhi Timothy A. Budd, Classic Data Structures in C++, Addison Wesley</a:t>
            </a:r>
          </a:p>
        </p:txBody>
      </p:sp>
      <p:sp>
        <p:nvSpPr>
          <p:cNvPr id="4" name="Footer Placeholder 3"/>
          <p:cNvSpPr>
            <a:spLocks noGrp="1"/>
          </p:cNvSpPr>
          <p:nvPr>
            <p:ph type="ftr" sz="quarter" idx="11"/>
          </p:nvPr>
        </p:nvSpPr>
        <p:spPr/>
        <p:txBody>
          <a:bodyPr/>
          <a:lstStyle/>
          <a:p>
            <a:r>
              <a:rPr lang="en-US"/>
              <a:t>Er. SAROJ GHIMIRE</a:t>
            </a:r>
          </a:p>
        </p:txBody>
      </p:sp>
      <p:sp>
        <p:nvSpPr>
          <p:cNvPr id="5" name="Slide Number Placeholder 4"/>
          <p:cNvSpPr>
            <a:spLocks noGrp="1"/>
          </p:cNvSpPr>
          <p:nvPr>
            <p:ph type="sldNum" sz="quarter" idx="12"/>
          </p:nvPr>
        </p:nvSpPr>
        <p:spPr/>
        <p:txBody>
          <a:bodyPr/>
          <a:lstStyle/>
          <a:p>
            <a:fld id="{CF14FEEF-0BEA-4193-B1C8-60A5D605B70B}" type="slidenum">
              <a:rPr lang="en-US" smtClean="0"/>
              <a:t>16</a:t>
            </a:fld>
            <a:endParaRPr lang="en-US"/>
          </a:p>
        </p:txBody>
      </p:sp>
      <p:sp>
        <p:nvSpPr>
          <p:cNvPr id="2" name="Title 1"/>
          <p:cNvSpPr>
            <a:spLocks noGrp="1"/>
          </p:cNvSpPr>
          <p:nvPr>
            <p:ph type="title"/>
          </p:nvPr>
        </p:nvSpPr>
        <p:spPr/>
        <p:txBody>
          <a:bodyPr/>
          <a:lstStyle/>
          <a:p>
            <a:pPr algn="ctr"/>
            <a:r>
              <a:rPr lang="en-US" dirty="0"/>
              <a:t>Further Readings </a:t>
            </a:r>
          </a:p>
        </p:txBody>
      </p:sp>
    </p:spTree>
    <p:extLst>
      <p:ext uri="{BB962C8B-B14F-4D97-AF65-F5344CB8AC3E}">
        <p14:creationId xmlns:p14="http://schemas.microsoft.com/office/powerpoint/2010/main" val="1228316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914400" lvl="1" indent="-457200">
              <a:buFont typeface="+mj-lt"/>
              <a:buAutoNum type="arabicPeriod"/>
            </a:pPr>
            <a:r>
              <a:rPr lang="en-US" dirty="0"/>
              <a:t>Clock Driven Approach</a:t>
            </a:r>
            <a:endParaRPr lang="en-US" sz="2000" dirty="0"/>
          </a:p>
          <a:p>
            <a:pPr marL="914400" lvl="1" indent="-457200">
              <a:buFont typeface="+mj-lt"/>
              <a:buAutoNum type="arabicPeriod"/>
            </a:pPr>
            <a:r>
              <a:rPr lang="en-US" dirty="0"/>
              <a:t>Weight Round–Robin Approach </a:t>
            </a:r>
            <a:endParaRPr lang="en-US" sz="2000" dirty="0"/>
          </a:p>
          <a:p>
            <a:pPr marL="914400" lvl="1" indent="-457200">
              <a:buFont typeface="+mj-lt"/>
              <a:buAutoNum type="arabicPeriod"/>
            </a:pPr>
            <a:r>
              <a:rPr lang="en-US" dirty="0"/>
              <a:t>Priority Driven Approach </a:t>
            </a:r>
            <a:endParaRPr lang="en-US" sz="2000" dirty="0"/>
          </a:p>
          <a:p>
            <a:pPr marL="914400" lvl="1" indent="-457200">
              <a:buFont typeface="+mj-lt"/>
              <a:buAutoNum type="arabicPeriod"/>
            </a:pPr>
            <a:r>
              <a:rPr lang="en-US" dirty="0"/>
              <a:t>Dynamic versus Static System</a:t>
            </a:r>
            <a:endParaRPr lang="en-US" sz="2000" dirty="0"/>
          </a:p>
          <a:p>
            <a:pPr marL="914400" lvl="1" indent="-457200">
              <a:buFont typeface="+mj-lt"/>
              <a:buAutoNum type="arabicPeriod"/>
            </a:pPr>
            <a:r>
              <a:rPr lang="en-US" dirty="0"/>
              <a:t>Effective Release Time and Deadlines</a:t>
            </a:r>
            <a:endParaRPr lang="en-US" sz="2000" dirty="0"/>
          </a:p>
          <a:p>
            <a:pPr marL="914400" lvl="1" indent="-457200">
              <a:buFont typeface="+mj-lt"/>
              <a:buAutoNum type="arabicPeriod"/>
            </a:pPr>
            <a:r>
              <a:rPr lang="en-US" dirty="0"/>
              <a:t>EDF and LST Algorithm</a:t>
            </a:r>
            <a:endParaRPr lang="en-US" sz="2000" dirty="0"/>
          </a:p>
          <a:p>
            <a:pPr marL="0" indent="0">
              <a:buNone/>
            </a:pPr>
            <a:endParaRPr lang="en-US" dirty="0"/>
          </a:p>
        </p:txBody>
      </p:sp>
      <p:sp>
        <p:nvSpPr>
          <p:cNvPr id="6" name="Footer Placeholder 5"/>
          <p:cNvSpPr>
            <a:spLocks noGrp="1"/>
          </p:cNvSpPr>
          <p:nvPr>
            <p:ph type="ftr" sz="quarter" idx="11"/>
          </p:nvPr>
        </p:nvSpPr>
        <p:spPr/>
        <p:txBody>
          <a:bodyPr/>
          <a:lstStyle/>
          <a:p>
            <a:r>
              <a:rPr lang="en-US"/>
              <a:t>Er. SAROJ GHIMIRE</a:t>
            </a:r>
          </a:p>
        </p:txBody>
      </p:sp>
      <p:sp>
        <p:nvSpPr>
          <p:cNvPr id="7" name="Slide Number Placeholder 6"/>
          <p:cNvSpPr>
            <a:spLocks noGrp="1"/>
          </p:cNvSpPr>
          <p:nvPr>
            <p:ph type="sldNum" sz="quarter" idx="12"/>
          </p:nvPr>
        </p:nvSpPr>
        <p:spPr/>
        <p:txBody>
          <a:bodyPr/>
          <a:lstStyle/>
          <a:p>
            <a:fld id="{CF14FEEF-0BEA-4193-B1C8-60A5D605B70B}" type="slidenum">
              <a:rPr lang="en-US" smtClean="0"/>
              <a:t>2</a:t>
            </a:fld>
            <a:endParaRPr lang="en-US"/>
          </a:p>
        </p:txBody>
      </p:sp>
      <p:sp>
        <p:nvSpPr>
          <p:cNvPr id="8" name="Title 7"/>
          <p:cNvSpPr>
            <a:spLocks noGrp="1"/>
          </p:cNvSpPr>
          <p:nvPr>
            <p:ph type="title"/>
          </p:nvPr>
        </p:nvSpPr>
        <p:spPr/>
        <p:txBody>
          <a:bodyPr>
            <a:normAutofit/>
          </a:bodyPr>
          <a:lstStyle/>
          <a:p>
            <a:pPr algn="ctr"/>
            <a:r>
              <a:rPr lang="en-US" sz="3200" dirty="0"/>
              <a:t>Commonly used Approaches to Real-time Scheduling </a:t>
            </a:r>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spTree>
    <p:extLst>
      <p:ext uri="{BB962C8B-B14F-4D97-AF65-F5344CB8AC3E}">
        <p14:creationId xmlns:p14="http://schemas.microsoft.com/office/powerpoint/2010/main" val="2760445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After studying this unit, you will be able to:</a:t>
            </a:r>
          </a:p>
          <a:p>
            <a:r>
              <a:rPr lang="en-US" dirty="0"/>
              <a:t>Describe Clock Driven Approach</a:t>
            </a:r>
          </a:p>
          <a:p>
            <a:r>
              <a:rPr lang="en-US" dirty="0"/>
              <a:t>Enumerate Weight Round–Robin Approach</a:t>
            </a:r>
          </a:p>
          <a:p>
            <a:r>
              <a:rPr lang="en-US" dirty="0"/>
              <a:t>Explain Priority Driven Approach</a:t>
            </a:r>
          </a:p>
          <a:p>
            <a:r>
              <a:rPr lang="en-US" dirty="0" err="1"/>
              <a:t>Analyse</a:t>
            </a:r>
            <a:r>
              <a:rPr lang="en-US" dirty="0"/>
              <a:t> Dynamic versus Static System</a:t>
            </a:r>
          </a:p>
          <a:p>
            <a:r>
              <a:rPr lang="en-US" dirty="0"/>
              <a:t>Study EDF and LST algorithm </a:t>
            </a:r>
          </a:p>
        </p:txBody>
      </p:sp>
      <p:sp>
        <p:nvSpPr>
          <p:cNvPr id="6" name="Footer Placeholder 5"/>
          <p:cNvSpPr>
            <a:spLocks noGrp="1"/>
          </p:cNvSpPr>
          <p:nvPr>
            <p:ph type="ftr" sz="quarter" idx="11"/>
          </p:nvPr>
        </p:nvSpPr>
        <p:spPr/>
        <p:txBody>
          <a:bodyPr/>
          <a:lstStyle/>
          <a:p>
            <a:r>
              <a:rPr lang="en-US"/>
              <a:t>Er. SAROJ GHIMIRE</a:t>
            </a:r>
          </a:p>
        </p:txBody>
      </p:sp>
      <p:sp>
        <p:nvSpPr>
          <p:cNvPr id="7" name="Slide Number Placeholder 6"/>
          <p:cNvSpPr>
            <a:spLocks noGrp="1"/>
          </p:cNvSpPr>
          <p:nvPr>
            <p:ph type="sldNum" sz="quarter" idx="12"/>
          </p:nvPr>
        </p:nvSpPr>
        <p:spPr/>
        <p:txBody>
          <a:bodyPr/>
          <a:lstStyle/>
          <a:p>
            <a:fld id="{CF14FEEF-0BEA-4193-B1C8-60A5D605B70B}" type="slidenum">
              <a:rPr lang="en-US" smtClean="0"/>
              <a:t>3</a:t>
            </a:fld>
            <a:endParaRPr lang="en-US"/>
          </a:p>
        </p:txBody>
      </p:sp>
      <p:sp>
        <p:nvSpPr>
          <p:cNvPr id="8" name="Title 7"/>
          <p:cNvSpPr>
            <a:spLocks noGrp="1"/>
          </p:cNvSpPr>
          <p:nvPr>
            <p:ph type="title"/>
          </p:nvPr>
        </p:nvSpPr>
        <p:spPr/>
        <p:txBody>
          <a:bodyPr>
            <a:normAutofit/>
          </a:bodyPr>
          <a:lstStyle/>
          <a:p>
            <a:pPr algn="ctr"/>
            <a:r>
              <a:rPr lang="en-US" dirty="0"/>
              <a:t>Objectives </a:t>
            </a:r>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spTree>
    <p:extLst>
      <p:ext uri="{BB962C8B-B14F-4D97-AF65-F5344CB8AC3E}">
        <p14:creationId xmlns:p14="http://schemas.microsoft.com/office/powerpoint/2010/main" val="2456309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lgn="just"/>
            <a:r>
              <a:rPr lang="en-US" dirty="0"/>
              <a:t>Commonly used Approaches to Real-time Scheduling are clock driven approach, weight round robin approach, priority-driven approach, etc. </a:t>
            </a:r>
          </a:p>
          <a:p>
            <a:pPr lvl="0" algn="just"/>
            <a:r>
              <a:rPr lang="en-US" dirty="0"/>
              <a:t>Round-robin is commonly used for scheduling time-shared applications. </a:t>
            </a:r>
          </a:p>
          <a:p>
            <a:pPr lvl="0" algn="just"/>
            <a:r>
              <a:rPr lang="en-US" dirty="0"/>
              <a:t>Weighted Round-Robin extends the basic round-robin algorithm with weights. </a:t>
            </a:r>
          </a:p>
          <a:p>
            <a:pPr lvl="0" algn="just"/>
            <a:r>
              <a:rPr lang="en-US" dirty="0"/>
              <a:t>Priority-Driven Scheduling assigns priorities</a:t>
            </a:r>
          </a:p>
          <a:p>
            <a:pPr algn="just"/>
            <a:endParaRPr lang="en-US" dirty="0"/>
          </a:p>
        </p:txBody>
      </p:sp>
      <p:sp>
        <p:nvSpPr>
          <p:cNvPr id="6" name="Footer Placeholder 5"/>
          <p:cNvSpPr>
            <a:spLocks noGrp="1"/>
          </p:cNvSpPr>
          <p:nvPr>
            <p:ph type="ftr" sz="quarter" idx="11"/>
          </p:nvPr>
        </p:nvSpPr>
        <p:spPr/>
        <p:txBody>
          <a:bodyPr/>
          <a:lstStyle/>
          <a:p>
            <a:r>
              <a:rPr lang="en-US"/>
              <a:t>Er. SAROJ GHIMIRE</a:t>
            </a:r>
          </a:p>
        </p:txBody>
      </p:sp>
      <p:sp>
        <p:nvSpPr>
          <p:cNvPr id="7" name="Slide Number Placeholder 6"/>
          <p:cNvSpPr>
            <a:spLocks noGrp="1"/>
          </p:cNvSpPr>
          <p:nvPr>
            <p:ph type="sldNum" sz="quarter" idx="12"/>
          </p:nvPr>
        </p:nvSpPr>
        <p:spPr/>
        <p:txBody>
          <a:bodyPr/>
          <a:lstStyle/>
          <a:p>
            <a:fld id="{CF14FEEF-0BEA-4193-B1C8-60A5D605B70B}" type="slidenum">
              <a:rPr lang="en-US" smtClean="0"/>
              <a:t>4</a:t>
            </a:fld>
            <a:endParaRPr lang="en-US"/>
          </a:p>
        </p:txBody>
      </p:sp>
      <p:sp>
        <p:nvSpPr>
          <p:cNvPr id="2" name="Title 1"/>
          <p:cNvSpPr>
            <a:spLocks noGrp="1"/>
          </p:cNvSpPr>
          <p:nvPr>
            <p:ph type="title"/>
          </p:nvPr>
        </p:nvSpPr>
        <p:spPr/>
        <p:txBody>
          <a:bodyPr/>
          <a:lstStyle/>
          <a:p>
            <a:pPr algn="ctr"/>
            <a:r>
              <a:rPr lang="en-US" dirty="0"/>
              <a:t>Introduction</a:t>
            </a:r>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spTree>
    <p:extLst>
      <p:ext uri="{BB962C8B-B14F-4D97-AF65-F5344CB8AC3E}">
        <p14:creationId xmlns:p14="http://schemas.microsoft.com/office/powerpoint/2010/main" val="2322217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gn="just"/>
            <a:r>
              <a:rPr lang="en-US" dirty="0"/>
              <a:t>In clock-driven scheduling, decisions on what jobs execute at what times are made at specific time instants.</a:t>
            </a:r>
          </a:p>
          <a:p>
            <a:pPr algn="just"/>
            <a:r>
              <a:rPr lang="en-US" dirty="0"/>
              <a:t> Instants are chosen a priori before the system begins execution. Usually all the parameters of hard real-time jobs are fixed and known.</a:t>
            </a:r>
          </a:p>
          <a:p>
            <a:pPr algn="just"/>
            <a:r>
              <a:rPr lang="en-US" dirty="0"/>
              <a:t>Schedule of the jobs is computed off-line and is stored for use at run time. </a:t>
            </a:r>
          </a:p>
          <a:p>
            <a:pPr algn="just"/>
            <a:r>
              <a:rPr lang="en-US" dirty="0"/>
              <a:t>The scheduler schedules the jobs according to this schedule at each scheduling decision time thus scheduling overhead during run-time is minimized. </a:t>
            </a:r>
          </a:p>
          <a:p>
            <a:pPr algn="just"/>
            <a:r>
              <a:rPr lang="en-US" dirty="0"/>
              <a:t>A hardware timer can be used; the timer is set to expire periodically without the intervention of the scheduler.</a:t>
            </a:r>
          </a:p>
          <a:p>
            <a:pPr algn="just"/>
            <a:r>
              <a:rPr lang="en-US" dirty="0"/>
              <a:t>When system is initialized, scheduler selects and schedules the jobs that will executed until the next scheduling decision time and then waits for expiration of the timer. </a:t>
            </a:r>
          </a:p>
          <a:p>
            <a:pPr algn="just"/>
            <a:r>
              <a:rPr lang="en-US" dirty="0"/>
              <a:t>When the timer expires, the scheduler awakes and repeats these actions.</a:t>
            </a:r>
          </a:p>
          <a:p>
            <a:pPr algn="just"/>
            <a:endParaRPr lang="en-US" dirty="0"/>
          </a:p>
          <a:p>
            <a:pPr algn="just"/>
            <a:endParaRPr lang="en-US" dirty="0"/>
          </a:p>
          <a:p>
            <a:pPr algn="just"/>
            <a:endParaRPr lang="en-US" dirty="0"/>
          </a:p>
        </p:txBody>
      </p:sp>
      <p:sp>
        <p:nvSpPr>
          <p:cNvPr id="6" name="Footer Placeholder 5"/>
          <p:cNvSpPr>
            <a:spLocks noGrp="1"/>
          </p:cNvSpPr>
          <p:nvPr>
            <p:ph type="ftr" sz="quarter" idx="11"/>
          </p:nvPr>
        </p:nvSpPr>
        <p:spPr/>
        <p:txBody>
          <a:bodyPr/>
          <a:lstStyle/>
          <a:p>
            <a:r>
              <a:rPr lang="en-US"/>
              <a:t>Er. SAROJ GHIMIRE</a:t>
            </a:r>
          </a:p>
        </p:txBody>
      </p:sp>
      <p:sp>
        <p:nvSpPr>
          <p:cNvPr id="7" name="Slide Number Placeholder 6"/>
          <p:cNvSpPr>
            <a:spLocks noGrp="1"/>
          </p:cNvSpPr>
          <p:nvPr>
            <p:ph type="sldNum" sz="quarter" idx="12"/>
          </p:nvPr>
        </p:nvSpPr>
        <p:spPr/>
        <p:txBody>
          <a:bodyPr/>
          <a:lstStyle/>
          <a:p>
            <a:fld id="{CF14FEEF-0BEA-4193-B1C8-60A5D605B70B}" type="slidenum">
              <a:rPr lang="en-US" smtClean="0"/>
              <a:t>5</a:t>
            </a:fld>
            <a:endParaRPr lang="en-US"/>
          </a:p>
        </p:txBody>
      </p:sp>
      <p:sp>
        <p:nvSpPr>
          <p:cNvPr id="2" name="Title 1"/>
          <p:cNvSpPr>
            <a:spLocks noGrp="1"/>
          </p:cNvSpPr>
          <p:nvPr>
            <p:ph type="title"/>
          </p:nvPr>
        </p:nvSpPr>
        <p:spPr/>
        <p:txBody>
          <a:bodyPr>
            <a:normAutofit/>
          </a:bodyPr>
          <a:lstStyle/>
          <a:p>
            <a:pPr lvl="1" algn="ctr" rtl="0">
              <a:lnSpc>
                <a:spcPct val="90000"/>
              </a:lnSpc>
              <a:spcBef>
                <a:spcPct val="0"/>
              </a:spcBef>
            </a:pPr>
            <a:r>
              <a:rPr lang="en-US" sz="4400" dirty="0"/>
              <a:t>Clock Driven Approach</a:t>
            </a:r>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spTree>
    <p:extLst>
      <p:ext uri="{BB962C8B-B14F-4D97-AF65-F5344CB8AC3E}">
        <p14:creationId xmlns:p14="http://schemas.microsoft.com/office/powerpoint/2010/main" val="3891941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US" dirty="0"/>
              <a:t>Commonly used for scheduling time-shared applications. </a:t>
            </a:r>
          </a:p>
          <a:p>
            <a:pPr algn="just"/>
            <a:r>
              <a:rPr lang="en-US" dirty="0"/>
              <a:t>Every job joins a FIFO queue when it is ready for execution. </a:t>
            </a:r>
          </a:p>
          <a:p>
            <a:pPr algn="just"/>
            <a:r>
              <a:rPr lang="en-US" dirty="0"/>
              <a:t>The job at the head of the queue executes for at most onetime slice.</a:t>
            </a:r>
          </a:p>
          <a:p>
            <a:pPr algn="just"/>
            <a:r>
              <a:rPr lang="en-US" dirty="0"/>
              <a:t>Time slice is the basic granule of time that is allocated to jobs, typically in the order of tens of milliseconds. </a:t>
            </a:r>
          </a:p>
          <a:p>
            <a:pPr algn="just"/>
            <a:r>
              <a:rPr lang="en-US" dirty="0"/>
              <a:t>If the job doesn’t complete by the time slice, it is preempted and placed at the end of the queue.</a:t>
            </a:r>
          </a:p>
          <a:p>
            <a:pPr algn="just"/>
            <a:r>
              <a:rPr lang="en-US" dirty="0"/>
              <a:t>If there are n ready jobs in the queue, each job gets one time slice every n time slices, that is a round. That’s why WRR approach is also called processor sharing algorithm</a:t>
            </a:r>
          </a:p>
          <a:p>
            <a:pPr algn="just"/>
            <a:endParaRPr lang="en-US" dirty="0"/>
          </a:p>
          <a:p>
            <a:pPr algn="just"/>
            <a:endParaRPr lang="en-US" dirty="0"/>
          </a:p>
        </p:txBody>
      </p:sp>
      <p:sp>
        <p:nvSpPr>
          <p:cNvPr id="6" name="Footer Placeholder 5"/>
          <p:cNvSpPr>
            <a:spLocks noGrp="1"/>
          </p:cNvSpPr>
          <p:nvPr>
            <p:ph type="ftr" sz="quarter" idx="11"/>
          </p:nvPr>
        </p:nvSpPr>
        <p:spPr/>
        <p:txBody>
          <a:bodyPr/>
          <a:lstStyle/>
          <a:p>
            <a:r>
              <a:rPr lang="en-US"/>
              <a:t>Er. SAROJ GHIMIRE</a:t>
            </a:r>
          </a:p>
        </p:txBody>
      </p:sp>
      <p:sp>
        <p:nvSpPr>
          <p:cNvPr id="7" name="Slide Number Placeholder 6"/>
          <p:cNvSpPr>
            <a:spLocks noGrp="1"/>
          </p:cNvSpPr>
          <p:nvPr>
            <p:ph type="sldNum" sz="quarter" idx="12"/>
          </p:nvPr>
        </p:nvSpPr>
        <p:spPr/>
        <p:txBody>
          <a:bodyPr/>
          <a:lstStyle/>
          <a:p>
            <a:fld id="{CF14FEEF-0BEA-4193-B1C8-60A5D605B70B}" type="slidenum">
              <a:rPr lang="en-US" smtClean="0"/>
              <a:t>6</a:t>
            </a:fld>
            <a:endParaRPr lang="en-US"/>
          </a:p>
        </p:txBody>
      </p:sp>
      <p:sp>
        <p:nvSpPr>
          <p:cNvPr id="2" name="Title 1"/>
          <p:cNvSpPr>
            <a:spLocks noGrp="1"/>
          </p:cNvSpPr>
          <p:nvPr>
            <p:ph type="title"/>
          </p:nvPr>
        </p:nvSpPr>
        <p:spPr/>
        <p:txBody>
          <a:bodyPr>
            <a:normAutofit/>
          </a:bodyPr>
          <a:lstStyle/>
          <a:p>
            <a:pPr lvl="1" algn="ctr" rtl="0">
              <a:lnSpc>
                <a:spcPct val="90000"/>
              </a:lnSpc>
              <a:spcBef>
                <a:spcPct val="0"/>
              </a:spcBef>
            </a:pPr>
            <a:r>
              <a:rPr lang="en-US" sz="4400" dirty="0"/>
              <a:t>Weight Round–Robin Approach </a:t>
            </a:r>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spTree>
    <p:extLst>
      <p:ext uri="{BB962C8B-B14F-4D97-AF65-F5344CB8AC3E}">
        <p14:creationId xmlns:p14="http://schemas.microsoft.com/office/powerpoint/2010/main" val="3426874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gn="just"/>
            <a:r>
              <a:rPr lang="en-US" dirty="0"/>
              <a:t>It refers to a large class of scheduling algorithms that never leave any resource idle intentionally. </a:t>
            </a:r>
          </a:p>
          <a:p>
            <a:pPr algn="just"/>
            <a:r>
              <a:rPr lang="en-US" dirty="0"/>
              <a:t>A resource is idle only when no job requiring the resource is ready for execution. </a:t>
            </a:r>
          </a:p>
          <a:p>
            <a:pPr algn="just"/>
            <a:r>
              <a:rPr lang="en-US" dirty="0"/>
              <a:t>Scheduling decisions are made when events such as releases and completions of jobs occur. Hence these are also called Event-Driven. </a:t>
            </a:r>
          </a:p>
          <a:p>
            <a:pPr algn="just"/>
            <a:r>
              <a:rPr lang="en-US" dirty="0"/>
              <a:t>It is also called Greedy, list and work-conserving scheduling. </a:t>
            </a:r>
          </a:p>
          <a:p>
            <a:pPr algn="just"/>
            <a:r>
              <a:rPr lang="en-US" dirty="0"/>
              <a:t>When a processor or resource is available and some job can use it to make progress, such an algorithm never makes the job wait. </a:t>
            </a:r>
          </a:p>
          <a:p>
            <a:pPr algn="just"/>
            <a:r>
              <a:rPr lang="en-US" dirty="0"/>
              <a:t>Jobs ready for execution are placed in one or may more queues ordered by the priorities of the jobs. At the scheduling time, the jobs with the highest priorities are scheduled and executed on the available processors. </a:t>
            </a:r>
          </a:p>
          <a:p>
            <a:pPr algn="just"/>
            <a:r>
              <a:rPr lang="en-US" dirty="0"/>
              <a:t>As we can dynamically change the priorities of jobs, even round robin scheduling can be thought of as priority-driven. </a:t>
            </a:r>
          </a:p>
        </p:txBody>
      </p:sp>
      <p:sp>
        <p:nvSpPr>
          <p:cNvPr id="6" name="Footer Placeholder 5"/>
          <p:cNvSpPr>
            <a:spLocks noGrp="1"/>
          </p:cNvSpPr>
          <p:nvPr>
            <p:ph type="ftr" sz="quarter" idx="11"/>
          </p:nvPr>
        </p:nvSpPr>
        <p:spPr/>
        <p:txBody>
          <a:bodyPr/>
          <a:lstStyle/>
          <a:p>
            <a:r>
              <a:rPr lang="en-US"/>
              <a:t>Er. SAROJ GHIMIRE</a:t>
            </a:r>
          </a:p>
        </p:txBody>
      </p:sp>
      <p:sp>
        <p:nvSpPr>
          <p:cNvPr id="7" name="Slide Number Placeholder 6"/>
          <p:cNvSpPr>
            <a:spLocks noGrp="1"/>
          </p:cNvSpPr>
          <p:nvPr>
            <p:ph type="sldNum" sz="quarter" idx="12"/>
          </p:nvPr>
        </p:nvSpPr>
        <p:spPr/>
        <p:txBody>
          <a:bodyPr/>
          <a:lstStyle/>
          <a:p>
            <a:fld id="{CF14FEEF-0BEA-4193-B1C8-60A5D605B70B}" type="slidenum">
              <a:rPr lang="en-US" smtClean="0"/>
              <a:t>7</a:t>
            </a:fld>
            <a:endParaRPr lang="en-US"/>
          </a:p>
        </p:txBody>
      </p:sp>
      <p:sp>
        <p:nvSpPr>
          <p:cNvPr id="2" name="Title 1"/>
          <p:cNvSpPr>
            <a:spLocks noGrp="1"/>
          </p:cNvSpPr>
          <p:nvPr>
            <p:ph type="title"/>
          </p:nvPr>
        </p:nvSpPr>
        <p:spPr/>
        <p:txBody>
          <a:bodyPr>
            <a:normAutofit/>
          </a:bodyPr>
          <a:lstStyle/>
          <a:p>
            <a:pPr lvl="1" algn="ctr" rtl="0">
              <a:lnSpc>
                <a:spcPct val="90000"/>
              </a:lnSpc>
              <a:spcBef>
                <a:spcPct val="0"/>
              </a:spcBef>
            </a:pPr>
            <a:r>
              <a:rPr lang="en-US" sz="4400" dirty="0"/>
              <a:t>Priority Driven Approach </a:t>
            </a:r>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spTree>
    <p:extLst>
      <p:ext uri="{BB962C8B-B14F-4D97-AF65-F5344CB8AC3E}">
        <p14:creationId xmlns:p14="http://schemas.microsoft.com/office/powerpoint/2010/main" val="2774229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48496"/>
            <a:ext cx="10515600" cy="4528467"/>
          </a:xfrm>
        </p:spPr>
        <p:txBody>
          <a:bodyPr>
            <a:normAutofit fontScale="77500" lnSpcReduction="20000"/>
          </a:bodyPr>
          <a:lstStyle/>
          <a:p>
            <a:pPr algn="just"/>
            <a:r>
              <a:rPr lang="en-US" dirty="0"/>
              <a:t>jobs that are ready for execution are placed in a priority queue common to all processors. </a:t>
            </a:r>
          </a:p>
          <a:p>
            <a:pPr algn="just"/>
            <a:r>
              <a:rPr lang="en-US" dirty="0"/>
              <a:t>When a processor is available, the job at the head of the queue executes on the processor. Such multiprocessor systems are referred as a dynamic system as jobs are dynamically dispatched to processors. </a:t>
            </a:r>
          </a:p>
          <a:p>
            <a:pPr algn="just"/>
            <a:r>
              <a:rPr lang="en-US" dirty="0"/>
              <a:t>Jobs were </a:t>
            </a:r>
            <a:r>
              <a:rPr lang="en-US" dirty="0" err="1"/>
              <a:t>migratable</a:t>
            </a:r>
            <a:r>
              <a:rPr lang="en-US" dirty="0"/>
              <a:t> and a job migrates if it starts execution on a processor, is preempted, and later resumes on a different processor.</a:t>
            </a:r>
          </a:p>
          <a:p>
            <a:pPr algn="just"/>
            <a:r>
              <a:rPr lang="en-US" dirty="0"/>
              <a:t>Another approach in multiprocessor and distributed systems is to partition the jobs in the system into subsystems and assign and bind the subsystems statically to the processors. </a:t>
            </a:r>
          </a:p>
          <a:p>
            <a:pPr algn="just"/>
            <a:r>
              <a:rPr lang="en-US" dirty="0"/>
              <a:t>Jobs are moved only when the operation mode of the system changes or some processor fails. Such a system is called a static system. </a:t>
            </a:r>
          </a:p>
          <a:p>
            <a:pPr algn="just"/>
            <a:r>
              <a:rPr lang="en-US" dirty="0"/>
              <a:t>If jobs on different processors are dependent, the schedulers on the processors must synchronize the jobs according to some synchronization and resource access control protocol.</a:t>
            </a:r>
          </a:p>
        </p:txBody>
      </p:sp>
      <p:sp>
        <p:nvSpPr>
          <p:cNvPr id="6" name="Footer Placeholder 5"/>
          <p:cNvSpPr>
            <a:spLocks noGrp="1"/>
          </p:cNvSpPr>
          <p:nvPr>
            <p:ph type="ftr" sz="quarter" idx="11"/>
          </p:nvPr>
        </p:nvSpPr>
        <p:spPr/>
        <p:txBody>
          <a:bodyPr/>
          <a:lstStyle/>
          <a:p>
            <a:r>
              <a:rPr lang="en-US"/>
              <a:t>Er. SAROJ GHIMIRE</a:t>
            </a:r>
          </a:p>
        </p:txBody>
      </p:sp>
      <p:sp>
        <p:nvSpPr>
          <p:cNvPr id="7" name="Slide Number Placeholder 6"/>
          <p:cNvSpPr>
            <a:spLocks noGrp="1"/>
          </p:cNvSpPr>
          <p:nvPr>
            <p:ph type="sldNum" sz="quarter" idx="12"/>
          </p:nvPr>
        </p:nvSpPr>
        <p:spPr/>
        <p:txBody>
          <a:bodyPr/>
          <a:lstStyle/>
          <a:p>
            <a:fld id="{CF14FEEF-0BEA-4193-B1C8-60A5D605B70B}" type="slidenum">
              <a:rPr lang="en-US" smtClean="0"/>
              <a:t>8</a:t>
            </a:fld>
            <a:endParaRPr lang="en-US"/>
          </a:p>
        </p:txBody>
      </p:sp>
      <p:sp>
        <p:nvSpPr>
          <p:cNvPr id="2" name="Title 1"/>
          <p:cNvSpPr>
            <a:spLocks noGrp="1"/>
          </p:cNvSpPr>
          <p:nvPr>
            <p:ph type="title"/>
          </p:nvPr>
        </p:nvSpPr>
        <p:spPr/>
        <p:txBody>
          <a:bodyPr>
            <a:normAutofit/>
          </a:bodyPr>
          <a:lstStyle/>
          <a:p>
            <a:pPr lvl="1" algn="ctr" rtl="0">
              <a:lnSpc>
                <a:spcPct val="90000"/>
              </a:lnSpc>
              <a:spcBef>
                <a:spcPct val="0"/>
              </a:spcBef>
            </a:pPr>
            <a:r>
              <a:rPr lang="en-US" sz="4400" dirty="0"/>
              <a:t>Dynamic versus Static System</a:t>
            </a:r>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spTree>
    <p:extLst>
      <p:ext uri="{BB962C8B-B14F-4D97-AF65-F5344CB8AC3E}">
        <p14:creationId xmlns:p14="http://schemas.microsoft.com/office/powerpoint/2010/main" val="2759276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r>
              <a:rPr lang="en-US" dirty="0"/>
              <a:t>Sometimes given release times and deadlines of jobs are inconsistent with the precedence constraints of the jobs. That is the release time of a job may be later than that of its successors, and its deadline may be earlier than that of its predecessors. </a:t>
            </a:r>
          </a:p>
          <a:p>
            <a:pPr algn="just"/>
            <a:r>
              <a:rPr lang="en-US" dirty="0"/>
              <a:t>We derive a set of effective release times and deadlines from these timing constraints together with precedence constraint.</a:t>
            </a:r>
          </a:p>
          <a:p>
            <a:pPr algn="just"/>
            <a:r>
              <a:rPr lang="en-US" dirty="0"/>
              <a:t>If there is only one processor then</a:t>
            </a:r>
          </a:p>
          <a:p>
            <a:pPr lvl="1" algn="just"/>
            <a:r>
              <a:rPr lang="en-US" dirty="0"/>
              <a:t>Effective Release time: of a job without predecessors is equal to its given release time. The effective release time of a job with predecessors is equal to the maximum value among its given release time and the effective release times of all of its predecessors.</a:t>
            </a:r>
          </a:p>
          <a:p>
            <a:pPr lvl="1" algn="just"/>
            <a:r>
              <a:rPr lang="en-US" dirty="0"/>
              <a:t>Effective Deadline: without a successor is equal to its given deadline. The effective deadline of a job with successors is equal to the minimum value among its given deadline and the effective deadlines of all of its successors.</a:t>
            </a:r>
          </a:p>
          <a:p>
            <a:pPr algn="just"/>
            <a:endParaRPr lang="en-US" dirty="0"/>
          </a:p>
          <a:p>
            <a:pPr algn="just"/>
            <a:endParaRPr lang="en-US" dirty="0"/>
          </a:p>
        </p:txBody>
      </p:sp>
      <p:sp>
        <p:nvSpPr>
          <p:cNvPr id="6" name="Footer Placeholder 5"/>
          <p:cNvSpPr>
            <a:spLocks noGrp="1"/>
          </p:cNvSpPr>
          <p:nvPr>
            <p:ph type="ftr" sz="quarter" idx="11"/>
          </p:nvPr>
        </p:nvSpPr>
        <p:spPr/>
        <p:txBody>
          <a:bodyPr/>
          <a:lstStyle/>
          <a:p>
            <a:r>
              <a:rPr lang="en-US"/>
              <a:t>Er. SAROJ GHIMIRE</a:t>
            </a:r>
          </a:p>
        </p:txBody>
      </p:sp>
      <p:sp>
        <p:nvSpPr>
          <p:cNvPr id="7" name="Slide Number Placeholder 6"/>
          <p:cNvSpPr>
            <a:spLocks noGrp="1"/>
          </p:cNvSpPr>
          <p:nvPr>
            <p:ph type="sldNum" sz="quarter" idx="12"/>
          </p:nvPr>
        </p:nvSpPr>
        <p:spPr/>
        <p:txBody>
          <a:bodyPr/>
          <a:lstStyle/>
          <a:p>
            <a:fld id="{CF14FEEF-0BEA-4193-B1C8-60A5D605B70B}" type="slidenum">
              <a:rPr lang="en-US" smtClean="0"/>
              <a:t>9</a:t>
            </a:fld>
            <a:endParaRPr lang="en-US"/>
          </a:p>
        </p:txBody>
      </p:sp>
      <p:sp>
        <p:nvSpPr>
          <p:cNvPr id="2" name="Title 1"/>
          <p:cNvSpPr>
            <a:spLocks noGrp="1"/>
          </p:cNvSpPr>
          <p:nvPr>
            <p:ph type="title"/>
          </p:nvPr>
        </p:nvSpPr>
        <p:spPr/>
        <p:txBody>
          <a:bodyPr>
            <a:normAutofit/>
          </a:bodyPr>
          <a:lstStyle/>
          <a:p>
            <a:pPr lvl="1" algn="ctr" rtl="0">
              <a:lnSpc>
                <a:spcPct val="90000"/>
              </a:lnSpc>
              <a:spcBef>
                <a:spcPct val="0"/>
              </a:spcBef>
            </a:pPr>
            <a:r>
              <a:rPr lang="en-US" sz="4400" dirty="0"/>
              <a:t>Effective Release Time and Deadlines</a:t>
            </a:r>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spTree>
    <p:extLst>
      <p:ext uri="{BB962C8B-B14F-4D97-AF65-F5344CB8AC3E}">
        <p14:creationId xmlns:p14="http://schemas.microsoft.com/office/powerpoint/2010/main" val="21662376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3D4F66354AEE4CAA487BCF786ADB94" ma:contentTypeVersion="12" ma:contentTypeDescription="Create a new document." ma:contentTypeScope="" ma:versionID="52ff39d011c330a04673914dd4fb804e">
  <xsd:schema xmlns:xsd="http://www.w3.org/2001/XMLSchema" xmlns:xs="http://www.w3.org/2001/XMLSchema" xmlns:p="http://schemas.microsoft.com/office/2006/metadata/properties" xmlns:ns2="0644ddd5-6f65-42bc-a3e0-87d5faa24e7b" xmlns:ns3="849eb02e-efd2-47c3-a37d-16fbd6b96360" targetNamespace="http://schemas.microsoft.com/office/2006/metadata/properties" ma:root="true" ma:fieldsID="0b9b0e08f16dcd9e3098ed983f6291f3" ns2:_="" ns3:_="">
    <xsd:import namespace="0644ddd5-6f65-42bc-a3e0-87d5faa24e7b"/>
    <xsd:import namespace="849eb02e-efd2-47c3-a37d-16fbd6b9636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44ddd5-6f65-42bc-a3e0-87d5faa24e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49eb02e-efd2-47c3-a37d-16fbd6b96360"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7109E6-432D-4D18-AAC8-D23006F261F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6D9A352-6EF7-46FD-9C02-13D22B0B3FB9}">
  <ds:schemaRefs>
    <ds:schemaRef ds:uri="http://schemas.microsoft.com/sharepoint/v3/contenttype/forms"/>
  </ds:schemaRefs>
</ds:datastoreItem>
</file>

<file path=customXml/itemProps3.xml><?xml version="1.0" encoding="utf-8"?>
<ds:datastoreItem xmlns:ds="http://schemas.openxmlformats.org/officeDocument/2006/customXml" ds:itemID="{FF168D40-5630-4D15-8058-695DE48AF3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44ddd5-6f65-42bc-a3e0-87d5faa24e7b"/>
    <ds:schemaRef ds:uri="849eb02e-efd2-47c3-a37d-16fbd6b963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Concourse</Template>
  <TotalTime>459</TotalTime>
  <Words>1617</Words>
  <Application>Microsoft Office PowerPoint</Application>
  <PresentationFormat>Widescreen</PresentationFormat>
  <Paragraphs>172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Concourse</vt:lpstr>
      <vt:lpstr>Real time system </vt:lpstr>
      <vt:lpstr>Commonly used Approaches to Real-time Scheduling </vt:lpstr>
      <vt:lpstr>Objectives </vt:lpstr>
      <vt:lpstr>Introduction</vt:lpstr>
      <vt:lpstr>Clock Driven Approach</vt:lpstr>
      <vt:lpstr>Weight Round–Robin Approach </vt:lpstr>
      <vt:lpstr>Priority Driven Approach </vt:lpstr>
      <vt:lpstr>Dynamic versus Static System</vt:lpstr>
      <vt:lpstr>Effective Release Time and Deadlines</vt:lpstr>
      <vt:lpstr>Effective Release Time and Deadlines</vt:lpstr>
      <vt:lpstr>Earliest Deadline First </vt:lpstr>
      <vt:lpstr>Earliest Deadline First </vt:lpstr>
      <vt:lpstr>Least slack time </vt:lpstr>
      <vt:lpstr>Self Assessment</vt:lpstr>
      <vt:lpstr>Self Assessment Answer</vt:lpstr>
      <vt:lpstr>Further Readings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Suman Thapaliya</dc:creator>
  <cp:lastModifiedBy>Admin</cp:lastModifiedBy>
  <cp:revision>157</cp:revision>
  <dcterms:created xsi:type="dcterms:W3CDTF">2021-02-14T03:03:12Z</dcterms:created>
  <dcterms:modified xsi:type="dcterms:W3CDTF">2021-05-25T02:28:19Z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0x010100A23D4F66354AEE4CAA487BCF786ADB94</vt:lpwstr>
  </property>
</Properties>
</file>