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7" r:id="rId3"/>
    <p:sldId id="268" r:id="rId4"/>
    <p:sldId id="271" r:id="rId5"/>
    <p:sldId id="279" r:id="rId6"/>
    <p:sldId id="280" r:id="rId7"/>
    <p:sldId id="281" r:id="rId8"/>
    <p:sldId id="282" r:id="rId9"/>
    <p:sldId id="283" r:id="rId10"/>
    <p:sldId id="284" r:id="rId11"/>
    <p:sldId id="285" r:id="rId12"/>
    <p:sldId id="286"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CB7931-C248-46C4-9C20-481711C4B229}" type="datetimeFigureOut">
              <a:rPr lang="en-US" smtClean="0"/>
              <a:t>3/16/2021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290D9D-FB63-40D1-91F4-E00079D3F16F}" type="slidenum">
              <a:rPr lang="en-US" smtClean="0"/>
              <a:t>‹#›</a:t>
            </a:fld>
            <a:endParaRPr lang="en-US"/>
          </a:p>
        </p:txBody>
      </p:sp>
    </p:spTree>
    <p:extLst>
      <p:ext uri="{BB962C8B-B14F-4D97-AF65-F5344CB8AC3E}">
        <p14:creationId xmlns:p14="http://schemas.microsoft.com/office/powerpoint/2010/main" val="423607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3</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12</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4</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5</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6</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7</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8</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9</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10</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11</a:t>
            </a:fld>
            <a:endParaRPr lang="en-US"/>
          </a:p>
        </p:txBody>
      </p:sp>
    </p:spTree>
    <p:extLst>
      <p:ext uri="{BB962C8B-B14F-4D97-AF65-F5344CB8AC3E}">
        <p14:creationId xmlns:p14="http://schemas.microsoft.com/office/powerpoint/2010/main" val="1110668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096694-3756-47FB-8E55-AB3C8502B400}" type="datetime1">
              <a:rPr lang="en-US" smtClean="0"/>
              <a:t>3/16/2021</a:t>
            </a:fld>
            <a:endParaRPr lang="en-US"/>
          </a:p>
        </p:txBody>
      </p:sp>
      <p:sp>
        <p:nvSpPr>
          <p:cNvPr id="5" name="Footer Placeholder 4"/>
          <p:cNvSpPr>
            <a:spLocks noGrp="1"/>
          </p:cNvSpPr>
          <p:nvPr>
            <p:ph type="ftr" sz="quarter" idx="11"/>
          </p:nvPr>
        </p:nvSpPr>
        <p:spPr/>
        <p:txBody>
          <a:bodyPr/>
          <a:lstStyle/>
          <a:p>
            <a:r>
              <a:rPr lang="en-US" smtClean="0"/>
              <a:t>Er. SAROJ GHIMIRE</a:t>
            </a:r>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19911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C459C1-E1D8-4169-B74E-CDAE958C5149}" type="datetime1">
              <a:rPr lang="en-US" smtClean="0"/>
              <a:t>3/16/2021</a:t>
            </a:fld>
            <a:endParaRPr lang="en-US"/>
          </a:p>
        </p:txBody>
      </p:sp>
      <p:sp>
        <p:nvSpPr>
          <p:cNvPr id="5" name="Footer Placeholder 4"/>
          <p:cNvSpPr>
            <a:spLocks noGrp="1"/>
          </p:cNvSpPr>
          <p:nvPr>
            <p:ph type="ftr" sz="quarter" idx="11"/>
          </p:nvPr>
        </p:nvSpPr>
        <p:spPr/>
        <p:txBody>
          <a:bodyPr/>
          <a:lstStyle/>
          <a:p>
            <a:r>
              <a:rPr lang="en-US" smtClean="0"/>
              <a:t>Er. SAROJ GHIMIRE</a:t>
            </a:r>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91988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3376E2-E693-4411-9616-6FBA67B61BE2}" type="datetime1">
              <a:rPr lang="en-US" smtClean="0"/>
              <a:t>3/16/2021</a:t>
            </a:fld>
            <a:endParaRPr lang="en-US"/>
          </a:p>
        </p:txBody>
      </p:sp>
      <p:sp>
        <p:nvSpPr>
          <p:cNvPr id="5" name="Footer Placeholder 4"/>
          <p:cNvSpPr>
            <a:spLocks noGrp="1"/>
          </p:cNvSpPr>
          <p:nvPr>
            <p:ph type="ftr" sz="quarter" idx="11"/>
          </p:nvPr>
        </p:nvSpPr>
        <p:spPr/>
        <p:txBody>
          <a:bodyPr/>
          <a:lstStyle/>
          <a:p>
            <a:r>
              <a:rPr lang="en-US" smtClean="0"/>
              <a:t>Er. SAROJ GHIMIRE</a:t>
            </a:r>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399012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77C331-F0D7-4C63-8C90-1BEC2DD3DEAF}" type="datetime1">
              <a:rPr lang="en-US" smtClean="0"/>
              <a:t>3/16/2021</a:t>
            </a:fld>
            <a:endParaRPr lang="en-US"/>
          </a:p>
        </p:txBody>
      </p:sp>
      <p:sp>
        <p:nvSpPr>
          <p:cNvPr id="5" name="Footer Placeholder 4"/>
          <p:cNvSpPr>
            <a:spLocks noGrp="1"/>
          </p:cNvSpPr>
          <p:nvPr>
            <p:ph type="ftr" sz="quarter" idx="11"/>
          </p:nvPr>
        </p:nvSpPr>
        <p:spPr/>
        <p:txBody>
          <a:bodyPr/>
          <a:lstStyle/>
          <a:p>
            <a:r>
              <a:rPr lang="en-US" smtClean="0"/>
              <a:t>Er. SAROJ GHIMIRE</a:t>
            </a:r>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250243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F3D654-958D-44FF-835C-8E55A386A293}" type="datetime1">
              <a:rPr lang="en-US" smtClean="0"/>
              <a:t>3/16/2021</a:t>
            </a:fld>
            <a:endParaRPr lang="en-US"/>
          </a:p>
        </p:txBody>
      </p:sp>
      <p:sp>
        <p:nvSpPr>
          <p:cNvPr id="5" name="Footer Placeholder 4"/>
          <p:cNvSpPr>
            <a:spLocks noGrp="1"/>
          </p:cNvSpPr>
          <p:nvPr>
            <p:ph type="ftr" sz="quarter" idx="11"/>
          </p:nvPr>
        </p:nvSpPr>
        <p:spPr/>
        <p:txBody>
          <a:bodyPr/>
          <a:lstStyle/>
          <a:p>
            <a:r>
              <a:rPr lang="en-US" smtClean="0"/>
              <a:t>Er. SAROJ GHIMIRE</a:t>
            </a:r>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62118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9C5C38-BD62-47C9-A2C1-255ED72E8F7A}" type="datetime1">
              <a:rPr lang="en-US" smtClean="0"/>
              <a:t>3/16/2021</a:t>
            </a:fld>
            <a:endParaRPr lang="en-US"/>
          </a:p>
        </p:txBody>
      </p:sp>
      <p:sp>
        <p:nvSpPr>
          <p:cNvPr id="6" name="Footer Placeholder 5"/>
          <p:cNvSpPr>
            <a:spLocks noGrp="1"/>
          </p:cNvSpPr>
          <p:nvPr>
            <p:ph type="ftr" sz="quarter" idx="11"/>
          </p:nvPr>
        </p:nvSpPr>
        <p:spPr/>
        <p:txBody>
          <a:bodyPr/>
          <a:lstStyle/>
          <a:p>
            <a:r>
              <a:rPr lang="en-US" smtClean="0"/>
              <a:t>Er. SAROJ GHIMIRE</a:t>
            </a:r>
            <a:endParaRPr lang="en-US"/>
          </a:p>
        </p:txBody>
      </p:sp>
      <p:sp>
        <p:nvSpPr>
          <p:cNvPr id="7" name="Slide Number Placeholder 6"/>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1054914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3A7DB4-3CA3-46AF-AAEE-2FD36F7784AF}" type="datetime1">
              <a:rPr lang="en-US" smtClean="0"/>
              <a:t>3/16/2021</a:t>
            </a:fld>
            <a:endParaRPr lang="en-US"/>
          </a:p>
        </p:txBody>
      </p:sp>
      <p:sp>
        <p:nvSpPr>
          <p:cNvPr id="8" name="Footer Placeholder 7"/>
          <p:cNvSpPr>
            <a:spLocks noGrp="1"/>
          </p:cNvSpPr>
          <p:nvPr>
            <p:ph type="ftr" sz="quarter" idx="11"/>
          </p:nvPr>
        </p:nvSpPr>
        <p:spPr/>
        <p:txBody>
          <a:bodyPr/>
          <a:lstStyle/>
          <a:p>
            <a:r>
              <a:rPr lang="en-US" smtClean="0"/>
              <a:t>Er. SAROJ GHIMIRE</a:t>
            </a:r>
            <a:endParaRPr lang="en-US"/>
          </a:p>
        </p:txBody>
      </p:sp>
      <p:sp>
        <p:nvSpPr>
          <p:cNvPr id="9" name="Slide Number Placeholder 8"/>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123458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5BB612-492E-4BBF-869B-1D6BA348A96A}" type="datetime1">
              <a:rPr lang="en-US" smtClean="0"/>
              <a:t>3/16/2021</a:t>
            </a:fld>
            <a:endParaRPr lang="en-US"/>
          </a:p>
        </p:txBody>
      </p:sp>
      <p:sp>
        <p:nvSpPr>
          <p:cNvPr id="4" name="Footer Placeholder 3"/>
          <p:cNvSpPr>
            <a:spLocks noGrp="1"/>
          </p:cNvSpPr>
          <p:nvPr>
            <p:ph type="ftr" sz="quarter" idx="11"/>
          </p:nvPr>
        </p:nvSpPr>
        <p:spPr/>
        <p:txBody>
          <a:bodyPr/>
          <a:lstStyle/>
          <a:p>
            <a:r>
              <a:rPr lang="en-US" smtClean="0"/>
              <a:t>Er. SAROJ GHIMIRE</a:t>
            </a:r>
            <a:endParaRPr lang="en-US"/>
          </a:p>
        </p:txBody>
      </p:sp>
      <p:sp>
        <p:nvSpPr>
          <p:cNvPr id="5" name="Slide Number Placeholder 4"/>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2550716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7D70A-226D-4873-9AC1-15749A339074}" type="datetime1">
              <a:rPr lang="en-US" smtClean="0"/>
              <a:t>3/16/2021</a:t>
            </a:fld>
            <a:endParaRPr lang="en-US"/>
          </a:p>
        </p:txBody>
      </p:sp>
      <p:sp>
        <p:nvSpPr>
          <p:cNvPr id="3" name="Footer Placeholder 2"/>
          <p:cNvSpPr>
            <a:spLocks noGrp="1"/>
          </p:cNvSpPr>
          <p:nvPr>
            <p:ph type="ftr" sz="quarter" idx="11"/>
          </p:nvPr>
        </p:nvSpPr>
        <p:spPr/>
        <p:txBody>
          <a:bodyPr/>
          <a:lstStyle/>
          <a:p>
            <a:r>
              <a:rPr lang="en-US" smtClean="0"/>
              <a:t>Er. SAROJ GHIMIRE</a:t>
            </a:r>
            <a:endParaRPr lang="en-US"/>
          </a:p>
        </p:txBody>
      </p:sp>
      <p:sp>
        <p:nvSpPr>
          <p:cNvPr id="4" name="Slide Number Placeholder 3"/>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329876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63EC71-DE73-4C1F-BD45-06E6D679AD63}" type="datetime1">
              <a:rPr lang="en-US" smtClean="0"/>
              <a:t>3/16/2021</a:t>
            </a:fld>
            <a:endParaRPr lang="en-US"/>
          </a:p>
        </p:txBody>
      </p:sp>
      <p:sp>
        <p:nvSpPr>
          <p:cNvPr id="6" name="Footer Placeholder 5"/>
          <p:cNvSpPr>
            <a:spLocks noGrp="1"/>
          </p:cNvSpPr>
          <p:nvPr>
            <p:ph type="ftr" sz="quarter" idx="11"/>
          </p:nvPr>
        </p:nvSpPr>
        <p:spPr/>
        <p:txBody>
          <a:bodyPr/>
          <a:lstStyle/>
          <a:p>
            <a:r>
              <a:rPr lang="en-US" smtClean="0"/>
              <a:t>Er. SAROJ GHIMIRE</a:t>
            </a:r>
            <a:endParaRPr lang="en-US"/>
          </a:p>
        </p:txBody>
      </p:sp>
      <p:sp>
        <p:nvSpPr>
          <p:cNvPr id="7" name="Slide Number Placeholder 6"/>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267224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3F420F-D79A-40DE-8DE4-196C5DA308A0}" type="datetime1">
              <a:rPr lang="en-US" smtClean="0"/>
              <a:t>3/16/2021</a:t>
            </a:fld>
            <a:endParaRPr lang="en-US"/>
          </a:p>
        </p:txBody>
      </p:sp>
      <p:sp>
        <p:nvSpPr>
          <p:cNvPr id="6" name="Footer Placeholder 5"/>
          <p:cNvSpPr>
            <a:spLocks noGrp="1"/>
          </p:cNvSpPr>
          <p:nvPr>
            <p:ph type="ftr" sz="quarter" idx="11"/>
          </p:nvPr>
        </p:nvSpPr>
        <p:spPr/>
        <p:txBody>
          <a:bodyPr/>
          <a:lstStyle/>
          <a:p>
            <a:r>
              <a:rPr lang="en-US" smtClean="0"/>
              <a:t>Er. SAROJ GHIMIRE</a:t>
            </a:r>
            <a:endParaRPr lang="en-US"/>
          </a:p>
        </p:txBody>
      </p:sp>
      <p:sp>
        <p:nvSpPr>
          <p:cNvPr id="7" name="Slide Number Placeholder 6"/>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348520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1C51C-36A5-4E15-B455-2E247E23F524}" type="datetime1">
              <a:rPr lang="en-US" smtClean="0"/>
              <a:t>3/16/2021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Er. SAROJ GHIMIRE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4FEEF-0BEA-4193-B1C8-60A5D605B70B}" type="slidenum">
              <a:rPr lang="en-US" smtClean="0"/>
              <a:t>‹#›</a:t>
            </a:fld>
            <a:endParaRPr lang="en-US"/>
          </a:p>
        </p:txBody>
      </p:sp>
    </p:spTree>
    <p:extLst>
      <p:ext uri="{BB962C8B-B14F-4D97-AF65-F5344CB8AC3E}">
        <p14:creationId xmlns:p14="http://schemas.microsoft.com/office/powerpoint/2010/main" val="3498684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6156"/>
            <a:ext cx="9144000" cy="1784123"/>
          </a:xfrm>
          <a:ln>
            <a:solidFill>
              <a:srgbClr val="00B0F0"/>
            </a:solidFill>
          </a:ln>
        </p:spPr>
        <p:txBody>
          <a:bodyPr>
            <a:normAutofit/>
          </a:bodyPr>
          <a:lstStyle/>
          <a:p>
            <a:r>
              <a:rPr lang="en-US" dirty="0" smtClean="0"/>
              <a:t/>
            </a:r>
            <a:br>
              <a:rPr lang="en-US" dirty="0" smtClean="0"/>
            </a:br>
            <a:r>
              <a:rPr lang="en-US" dirty="0" smtClean="0"/>
              <a:t>REAL TIME SYSTEM</a:t>
            </a:r>
            <a:endParaRPr lang="en-US" dirty="0"/>
          </a:p>
        </p:txBody>
      </p:sp>
      <p:sp>
        <p:nvSpPr>
          <p:cNvPr id="3" name="Subtitle 2"/>
          <p:cNvSpPr>
            <a:spLocks noGrp="1"/>
          </p:cNvSpPr>
          <p:nvPr>
            <p:ph type="subTitle" idx="1"/>
          </p:nvPr>
        </p:nvSpPr>
        <p:spPr>
          <a:xfrm>
            <a:off x="1524000" y="2606040"/>
            <a:ext cx="9144000" cy="2011680"/>
          </a:xfrm>
          <a:ln>
            <a:solidFill>
              <a:srgbClr val="00B0F0"/>
            </a:solidFill>
          </a:ln>
        </p:spPr>
        <p:txBody>
          <a:bodyPr/>
          <a:lstStyle/>
          <a:p>
            <a:r>
              <a:rPr lang="en-US" dirty="0" smtClean="0"/>
              <a:t>Lecturer: </a:t>
            </a:r>
            <a:r>
              <a:rPr lang="en-US" dirty="0" err="1" smtClean="0"/>
              <a:t>Er</a:t>
            </a:r>
            <a:r>
              <a:rPr lang="en-US" dirty="0" smtClean="0"/>
              <a:t>. Saroj Ghimire</a:t>
            </a:r>
          </a:p>
          <a:p>
            <a:r>
              <a:rPr lang="en-US" dirty="0" smtClean="0"/>
              <a:t>Qualification: </a:t>
            </a:r>
            <a:r>
              <a:rPr lang="en-US" dirty="0" err="1" smtClean="0"/>
              <a:t>Msc.CSIT</a:t>
            </a:r>
            <a:r>
              <a:rPr lang="en-US" smtClean="0"/>
              <a:t>, BE(COMPUTER)</a:t>
            </a:r>
            <a:endParaRPr lang="en-US" dirty="0" smtClean="0"/>
          </a:p>
        </p:txBody>
      </p:sp>
      <p:sp>
        <p:nvSpPr>
          <p:cNvPr id="4" name="Subtitle 2"/>
          <p:cNvSpPr txBox="1">
            <a:spLocks/>
          </p:cNvSpPr>
          <p:nvPr/>
        </p:nvSpPr>
        <p:spPr>
          <a:xfrm>
            <a:off x="3735977" y="6103620"/>
            <a:ext cx="4720046" cy="6172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Lincoln University College</a:t>
            </a:r>
            <a:endParaRPr lang="en-US" dirty="0"/>
          </a:p>
        </p:txBody>
      </p:sp>
      <p:sp>
        <p:nvSpPr>
          <p:cNvPr id="5" name="Footer Placeholder 4"/>
          <p:cNvSpPr>
            <a:spLocks noGrp="1"/>
          </p:cNvSpPr>
          <p:nvPr>
            <p:ph type="ftr" sz="quarter" idx="11"/>
          </p:nvPr>
        </p:nvSpPr>
        <p:spPr/>
        <p:txBody>
          <a:bodyPr/>
          <a:lstStyle/>
          <a:p>
            <a:r>
              <a:rPr lang="en-US" smtClean="0"/>
              <a:t>Er. SAROJ GHIMIRE</a:t>
            </a:r>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1</a:t>
            </a:fld>
            <a:endParaRPr lang="en-US"/>
          </a:p>
        </p:txBody>
      </p:sp>
    </p:spTree>
    <p:extLst>
      <p:ext uri="{BB962C8B-B14F-4D97-AF65-F5344CB8AC3E}">
        <p14:creationId xmlns:p14="http://schemas.microsoft.com/office/powerpoint/2010/main" val="1025638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Hard Real-time Systems and Soft Real-time Systems</a:t>
            </a:r>
          </a:p>
        </p:txBody>
      </p:sp>
      <p:sp>
        <p:nvSpPr>
          <p:cNvPr id="3" name="Content Placeholder 2"/>
          <p:cNvSpPr>
            <a:spLocks noGrp="1"/>
          </p:cNvSpPr>
          <p:nvPr>
            <p:ph sz="half" idx="1"/>
          </p:nvPr>
        </p:nvSpPr>
        <p:spPr/>
        <p:txBody>
          <a:bodyPr>
            <a:noAutofit/>
          </a:bodyPr>
          <a:lstStyle/>
          <a:p>
            <a:pPr algn="just">
              <a:buFont typeface="Wingdings" pitchFamily="2" charset="2"/>
              <a:buChar char="Ø"/>
            </a:pPr>
            <a:r>
              <a:rPr lang="en-US" sz="1600" dirty="0"/>
              <a:t>Real-time systems are classified as hard or soft real-time systems. Hard real-time systems have very strict time constraints, in which missing the specified deadline is unacceptable</a:t>
            </a:r>
            <a:r>
              <a:rPr lang="en-US" sz="1600" dirty="0" smtClean="0"/>
              <a:t>.</a:t>
            </a:r>
          </a:p>
          <a:p>
            <a:pPr algn="just">
              <a:buFont typeface="Wingdings" pitchFamily="2" charset="2"/>
              <a:buChar char="Ø"/>
            </a:pPr>
            <a:r>
              <a:rPr lang="en-US" sz="1600" dirty="0" smtClean="0"/>
              <a:t> </a:t>
            </a:r>
            <a:r>
              <a:rPr lang="en-US" sz="1600" dirty="0"/>
              <a:t>The system must be designed to guarantee all time constraints. </a:t>
            </a:r>
            <a:endParaRPr lang="en-US" sz="1600" dirty="0" smtClean="0"/>
          </a:p>
          <a:p>
            <a:pPr algn="just">
              <a:buFont typeface="Wingdings" pitchFamily="2" charset="2"/>
              <a:buChar char="Ø"/>
            </a:pPr>
            <a:r>
              <a:rPr lang="en-US" sz="1600" dirty="0" smtClean="0"/>
              <a:t>Every </a:t>
            </a:r>
            <a:r>
              <a:rPr lang="en-US" sz="1600" dirty="0"/>
              <a:t>resource management system such as the scheduler, input-output (I/O) manager, and communications, must work in the correct order to meet the specified time </a:t>
            </a:r>
            <a:r>
              <a:rPr lang="en-US" sz="1600" dirty="0" smtClean="0"/>
              <a:t>constraints</a:t>
            </a:r>
          </a:p>
          <a:p>
            <a:pPr algn="just">
              <a:buFont typeface="Wingdings" pitchFamily="2" charset="2"/>
              <a:buChar char="Ø"/>
            </a:pPr>
            <a:r>
              <a:rPr lang="en-US" sz="1600" dirty="0"/>
              <a:t>Military applications and space missions are typical instances of hard real-time systems. Some applications with real-time requirements include telecom switching, car navigation, the medical instruments with the critical time constraints, rocket and satellite control, aircraft control and Notes navigation, industrial automation and control, and robotics</a:t>
            </a:r>
          </a:p>
        </p:txBody>
      </p:sp>
      <p:sp>
        <p:nvSpPr>
          <p:cNvPr id="8" name="Content Placeholder 7"/>
          <p:cNvSpPr>
            <a:spLocks noGrp="1"/>
          </p:cNvSpPr>
          <p:nvPr>
            <p:ph sz="half" idx="2"/>
          </p:nvPr>
        </p:nvSpPr>
        <p:spPr/>
        <p:txBody>
          <a:bodyPr>
            <a:noAutofit/>
          </a:bodyPr>
          <a:lstStyle/>
          <a:p>
            <a:pPr algn="just"/>
            <a:r>
              <a:rPr lang="en-US" sz="1500" dirty="0"/>
              <a:t>Soft real-time systems also have time constraints; however, missing some deadline may not lead to catastrophic failure of the system. </a:t>
            </a:r>
            <a:endParaRPr lang="en-US" sz="1500" dirty="0" smtClean="0"/>
          </a:p>
          <a:p>
            <a:pPr algn="just"/>
            <a:r>
              <a:rPr lang="en-US" sz="1500" dirty="0" smtClean="0"/>
              <a:t>Thus</a:t>
            </a:r>
            <a:r>
              <a:rPr lang="en-US" sz="1500" dirty="0"/>
              <a:t>, soft real-time systems are similar to hard </a:t>
            </a:r>
            <a:r>
              <a:rPr lang="en-US" sz="1500" dirty="0" err="1"/>
              <a:t>realtime</a:t>
            </a:r>
            <a:r>
              <a:rPr lang="en-US" sz="1500" dirty="0"/>
              <a:t> systems in their infrastructure requirements, but it is not necessary that every time constraint be met. </a:t>
            </a:r>
            <a:endParaRPr lang="en-US" sz="1500" dirty="0" smtClean="0"/>
          </a:p>
          <a:p>
            <a:pPr algn="just"/>
            <a:r>
              <a:rPr lang="en-US" sz="1500" dirty="0" smtClean="0"/>
              <a:t>In </a:t>
            </a:r>
            <a:r>
              <a:rPr lang="en-US" sz="1500" dirty="0"/>
              <a:t>other words, some time constraints are not strict, but they are nonetheless important</a:t>
            </a:r>
            <a:r>
              <a:rPr lang="en-US" sz="1500" dirty="0" smtClean="0"/>
              <a:t>.</a:t>
            </a:r>
          </a:p>
          <a:p>
            <a:pPr algn="just"/>
            <a:r>
              <a:rPr lang="en-US" sz="1500" dirty="0"/>
              <a:t>Some applications with soft real-time requirements include web services such as real-time query, call admittance in voice over internet protocol and cell phone, digital TV transmissions, cable and digital TV set-top-boxes, video conferencing, TV broadcasting, games, and gaming equipment. Multimedia systems in general are examples of soft real-time systems (e.g., dropping frames while displaying video</a:t>
            </a:r>
            <a:r>
              <a:rPr lang="en-US" sz="1500" dirty="0" smtClean="0"/>
              <a:t>).</a:t>
            </a:r>
          </a:p>
          <a:p>
            <a:pPr algn="just"/>
            <a:r>
              <a:rPr lang="en-US" sz="1500" dirty="0"/>
              <a:t>Even in some typical hard real-time applications, some functions have soft real-time constraints</a:t>
            </a: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10</a:t>
            </a:fld>
            <a:endParaRPr lang="en-US"/>
          </a:p>
        </p:txBody>
      </p:sp>
      <p:pic>
        <p:nvPicPr>
          <p:cNvPr id="4" name="Picture 3"/>
          <p:cNvPicPr>
            <a:picLocks noChangeAspect="1"/>
          </p:cNvPicPr>
          <p:nvPr/>
        </p:nvPicPr>
        <p:blipFill>
          <a:blip r:embed="rId3"/>
          <a:stretch>
            <a:fillRect/>
          </a:stretch>
        </p:blipFill>
        <p:spPr>
          <a:xfrm>
            <a:off x="9659156" y="5960901"/>
            <a:ext cx="1874949" cy="744913"/>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840342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Summary </a:t>
            </a:r>
            <a:endParaRPr lang="en-US" dirty="0"/>
          </a:p>
        </p:txBody>
      </p:sp>
      <p:sp>
        <p:nvSpPr>
          <p:cNvPr id="13" name="Content Placeholder 12"/>
          <p:cNvSpPr>
            <a:spLocks noGrp="1"/>
          </p:cNvSpPr>
          <p:nvPr>
            <p:ph idx="1"/>
          </p:nvPr>
        </p:nvSpPr>
        <p:spPr/>
        <p:txBody>
          <a:bodyPr>
            <a:normAutofit fontScale="62500" lnSpcReduction="20000"/>
          </a:bodyPr>
          <a:lstStyle/>
          <a:p>
            <a:r>
              <a:rPr lang="en-US" dirty="0"/>
              <a:t>A job is a unit of work that is scheduled by the system. </a:t>
            </a:r>
          </a:p>
          <a:p>
            <a:r>
              <a:rPr lang="en-US" dirty="0" smtClean="0"/>
              <a:t>A </a:t>
            </a:r>
            <a:r>
              <a:rPr lang="en-US" dirty="0"/>
              <a:t>job executes on a processor and may depend on some resources. </a:t>
            </a:r>
          </a:p>
          <a:p>
            <a:r>
              <a:rPr lang="en-US" dirty="0" smtClean="0"/>
              <a:t>The </a:t>
            </a:r>
            <a:r>
              <a:rPr lang="en-US" dirty="0"/>
              <a:t>basic component of any real-time application is jobs. </a:t>
            </a:r>
          </a:p>
          <a:p>
            <a:r>
              <a:rPr lang="en-US" dirty="0" smtClean="0"/>
              <a:t>The </a:t>
            </a:r>
            <a:r>
              <a:rPr lang="en-US" dirty="0"/>
              <a:t>operating system treats jobs as a unit of work and allocates processors and resources. </a:t>
            </a:r>
            <a:endParaRPr lang="en-US" dirty="0" smtClean="0"/>
          </a:p>
          <a:p>
            <a:r>
              <a:rPr lang="en-US" dirty="0" smtClean="0"/>
              <a:t>If </a:t>
            </a:r>
            <a:r>
              <a:rPr lang="en-US" dirty="0"/>
              <a:t>all jobs are released when the system begins execution, then there is said to be no release time. </a:t>
            </a:r>
          </a:p>
          <a:p>
            <a:r>
              <a:rPr lang="en-US" dirty="0" smtClean="0"/>
              <a:t>The </a:t>
            </a:r>
            <a:r>
              <a:rPr lang="en-US" dirty="0"/>
              <a:t>release time ri of a job is the instant of time at which the job becomes available for execution. </a:t>
            </a:r>
          </a:p>
          <a:p>
            <a:r>
              <a:rPr lang="en-US" dirty="0" smtClean="0"/>
              <a:t>Deadline </a:t>
            </a:r>
            <a:r>
              <a:rPr lang="en-US" dirty="0"/>
              <a:t>is defined as an instant of time a job’s execution is required to be completed</a:t>
            </a:r>
            <a:r>
              <a:rPr lang="en-US" dirty="0" smtClean="0"/>
              <a:t>.</a:t>
            </a:r>
          </a:p>
          <a:p>
            <a:r>
              <a:rPr lang="en-US" dirty="0"/>
              <a:t>If deadline is infinity, then job has no deadline. </a:t>
            </a:r>
          </a:p>
          <a:p>
            <a:r>
              <a:rPr lang="en-US" dirty="0" smtClean="0"/>
              <a:t>Absolute </a:t>
            </a:r>
            <a:r>
              <a:rPr lang="en-US" dirty="0"/>
              <a:t>deadline is equal to release time plus relative deadline. </a:t>
            </a:r>
          </a:p>
          <a:p>
            <a:r>
              <a:rPr lang="en-US" dirty="0" smtClean="0"/>
              <a:t>Timing </a:t>
            </a:r>
            <a:r>
              <a:rPr lang="en-US" dirty="0"/>
              <a:t>constraint is a constraint imposed on timing </a:t>
            </a:r>
            <a:r>
              <a:rPr lang="en-US" dirty="0" smtClean="0"/>
              <a:t>behavior </a:t>
            </a:r>
            <a:r>
              <a:rPr lang="en-US" dirty="0"/>
              <a:t>of a job: hard or soft. </a:t>
            </a:r>
            <a:endParaRPr lang="en-US" dirty="0" smtClean="0"/>
          </a:p>
          <a:p>
            <a:r>
              <a:rPr lang="en-US" dirty="0" smtClean="0"/>
              <a:t>Hard </a:t>
            </a:r>
            <a:r>
              <a:rPr lang="en-US" dirty="0"/>
              <a:t>real-time systems have very strict time constraints, in which missing the specified deadline is unacceptable. </a:t>
            </a:r>
          </a:p>
          <a:p>
            <a:r>
              <a:rPr lang="en-US" dirty="0" smtClean="0"/>
              <a:t>Soft </a:t>
            </a:r>
            <a:r>
              <a:rPr lang="en-US" dirty="0"/>
              <a:t>real-time systems also have time constraints; however, missing some deadline may not lead to catastrophic failure of the system.</a:t>
            </a: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11</a:t>
            </a:fld>
            <a:endParaRPr lang="en-US"/>
          </a:p>
        </p:txBody>
      </p:sp>
      <p:pic>
        <p:nvPicPr>
          <p:cNvPr id="4" name="Picture 3"/>
          <p:cNvPicPr>
            <a:picLocks noChangeAspect="1"/>
          </p:cNvPicPr>
          <p:nvPr/>
        </p:nvPicPr>
        <p:blipFill>
          <a:blip r:embed="rId3"/>
          <a:stretch>
            <a:fillRect/>
          </a:stretch>
        </p:blipFill>
        <p:spPr>
          <a:xfrm>
            <a:off x="9659156" y="5960901"/>
            <a:ext cx="1874949" cy="744913"/>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3957844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Self Assessment</a:t>
            </a:r>
            <a:r>
              <a:rPr lang="en-US" dirty="0" smtClean="0"/>
              <a:t> </a:t>
            </a:r>
            <a:endParaRPr lang="en-US" dirty="0"/>
          </a:p>
        </p:txBody>
      </p:sp>
      <p:sp>
        <p:nvSpPr>
          <p:cNvPr id="13" name="Content Placeholder 12"/>
          <p:cNvSpPr>
            <a:spLocks noGrp="1"/>
          </p:cNvSpPr>
          <p:nvPr>
            <p:ph sz="half" idx="1"/>
          </p:nvPr>
        </p:nvSpPr>
        <p:spPr/>
        <p:txBody>
          <a:bodyPr>
            <a:normAutofit fontScale="62500" lnSpcReduction="20000"/>
          </a:bodyPr>
          <a:lstStyle/>
          <a:p>
            <a:pPr marL="0" indent="0" algn="just">
              <a:buNone/>
            </a:pPr>
            <a:r>
              <a:rPr lang="en-US" dirty="0" smtClean="0"/>
              <a:t>fill </a:t>
            </a:r>
            <a:r>
              <a:rPr lang="en-US" dirty="0"/>
              <a:t>in the blanks: </a:t>
            </a:r>
          </a:p>
          <a:p>
            <a:pPr marL="342900" indent="-342900" algn="just">
              <a:buFont typeface="+mj-lt"/>
              <a:buAutoNum type="arabicPeriod"/>
            </a:pPr>
            <a:r>
              <a:rPr lang="en-US" dirty="0"/>
              <a:t>A job is a unit of work that is scheduled by the ………………</a:t>
            </a:r>
          </a:p>
          <a:p>
            <a:pPr marL="342900" indent="-342900" algn="just">
              <a:buFont typeface="+mj-lt"/>
              <a:buAutoNum type="arabicPeriod"/>
            </a:pPr>
            <a:r>
              <a:rPr lang="en-US" dirty="0"/>
              <a:t>A job executes on a processor and may depend on some ……………… </a:t>
            </a:r>
          </a:p>
          <a:p>
            <a:pPr marL="342900" indent="-342900" algn="just">
              <a:buFont typeface="+mj-lt"/>
              <a:buAutoNum type="arabicPeriod"/>
            </a:pPr>
            <a:r>
              <a:rPr lang="en-US" dirty="0"/>
              <a:t>The basic component of any real-time application are ……………… </a:t>
            </a:r>
          </a:p>
          <a:p>
            <a:pPr marL="342900" indent="-342900" algn="just">
              <a:buFont typeface="+mj-lt"/>
              <a:buAutoNum type="arabicPeriod"/>
            </a:pPr>
            <a:r>
              <a:rPr lang="en-US" dirty="0"/>
              <a:t>The ……………… system treats jobs as a unit of work and allocates processors and resources. </a:t>
            </a:r>
          </a:p>
          <a:p>
            <a:pPr marL="342900" indent="-342900" algn="just">
              <a:buFont typeface="+mj-lt"/>
              <a:buAutoNum type="arabicPeriod"/>
            </a:pPr>
            <a:r>
              <a:rPr lang="en-US" dirty="0"/>
              <a:t>If all jobs are released when the system begins execution, then there is said to be ……………… release time.</a:t>
            </a:r>
          </a:p>
          <a:p>
            <a:pPr marL="342900" indent="-342900" algn="just">
              <a:buFont typeface="+mj-lt"/>
              <a:buAutoNum type="arabicPeriod"/>
            </a:pPr>
            <a:r>
              <a:rPr lang="en-US" dirty="0"/>
              <a:t>The release time ri of a job is the instant of time at which the job becomes available for ………………</a:t>
            </a:r>
          </a:p>
          <a:p>
            <a:endParaRPr lang="en-US" dirty="0" smtClean="0"/>
          </a:p>
          <a:p>
            <a:endParaRPr lang="en-US" dirty="0"/>
          </a:p>
        </p:txBody>
      </p:sp>
      <p:sp>
        <p:nvSpPr>
          <p:cNvPr id="2" name="Content Placeholder 1"/>
          <p:cNvSpPr>
            <a:spLocks noGrp="1"/>
          </p:cNvSpPr>
          <p:nvPr>
            <p:ph sz="half" idx="2"/>
          </p:nvPr>
        </p:nvSpPr>
        <p:spPr/>
        <p:txBody>
          <a:bodyPr>
            <a:normAutofit fontScale="62500" lnSpcReduction="20000"/>
          </a:bodyPr>
          <a:lstStyle/>
          <a:p>
            <a:pPr marL="0" indent="0" algn="just">
              <a:buNone/>
            </a:pPr>
            <a:r>
              <a:rPr lang="en-US" dirty="0"/>
              <a:t>State whether the following statements are True or </a:t>
            </a:r>
            <a:r>
              <a:rPr lang="en-US" dirty="0" smtClean="0"/>
              <a:t>False:</a:t>
            </a:r>
          </a:p>
          <a:p>
            <a:pPr marL="514350" indent="-514350" algn="just">
              <a:buFont typeface="+mj-lt"/>
              <a:buAutoNum type="arabicPeriod" startAt="7"/>
            </a:pPr>
            <a:r>
              <a:rPr lang="en-US" dirty="0" smtClean="0"/>
              <a:t>Deadline </a:t>
            </a:r>
            <a:r>
              <a:rPr lang="en-US" dirty="0"/>
              <a:t>is defined as an instant of time a job’s execution is required to be completed</a:t>
            </a:r>
            <a:r>
              <a:rPr lang="en-US" dirty="0" smtClean="0"/>
              <a:t>.</a:t>
            </a:r>
          </a:p>
          <a:p>
            <a:pPr marL="514350" indent="-514350" algn="just">
              <a:buFont typeface="+mj-lt"/>
              <a:buAutoNum type="arabicPeriod" startAt="7"/>
            </a:pPr>
            <a:r>
              <a:rPr lang="en-US" dirty="0" smtClean="0"/>
              <a:t> </a:t>
            </a:r>
            <a:r>
              <a:rPr lang="en-US" dirty="0"/>
              <a:t>If deadline is infinity, then job has finite deadline. </a:t>
            </a:r>
          </a:p>
          <a:p>
            <a:pPr marL="514350" indent="-514350" algn="just">
              <a:buFont typeface="+mj-lt"/>
              <a:buAutoNum type="arabicPeriod" startAt="7"/>
            </a:pPr>
            <a:r>
              <a:rPr lang="en-US" dirty="0" smtClean="0"/>
              <a:t>Absolute </a:t>
            </a:r>
            <a:r>
              <a:rPr lang="en-US" dirty="0"/>
              <a:t>deadline is equal to release time minus relative deadline. </a:t>
            </a:r>
          </a:p>
          <a:p>
            <a:pPr marL="514350" indent="-514350" algn="just">
              <a:buFont typeface="+mj-lt"/>
              <a:buAutoNum type="arabicPeriod" startAt="7"/>
            </a:pPr>
            <a:r>
              <a:rPr lang="en-US" dirty="0" smtClean="0"/>
              <a:t>Timing </a:t>
            </a:r>
            <a:r>
              <a:rPr lang="en-US" dirty="0"/>
              <a:t>constraint is a constraint imposed on timing </a:t>
            </a:r>
            <a:r>
              <a:rPr lang="en-US" dirty="0" smtClean="0"/>
              <a:t>behavior </a:t>
            </a:r>
            <a:r>
              <a:rPr lang="en-US" dirty="0"/>
              <a:t>of a job: hard or soft. </a:t>
            </a:r>
          </a:p>
          <a:p>
            <a:pPr marL="514350" indent="-514350" algn="just">
              <a:buFont typeface="+mj-lt"/>
              <a:buAutoNum type="arabicPeriod" startAt="7"/>
            </a:pPr>
            <a:r>
              <a:rPr lang="en-US" dirty="0" smtClean="0"/>
              <a:t>Hard </a:t>
            </a:r>
            <a:r>
              <a:rPr lang="en-US" dirty="0"/>
              <a:t>real-time systems have very strict time constraints, in which missing the specified deadline is acceptable. </a:t>
            </a:r>
          </a:p>
          <a:p>
            <a:pPr marL="514350" indent="-514350" algn="just">
              <a:buFont typeface="+mj-lt"/>
              <a:buAutoNum type="arabicPeriod" startAt="7"/>
            </a:pPr>
            <a:r>
              <a:rPr lang="en-US" dirty="0" smtClean="0"/>
              <a:t>Soft </a:t>
            </a:r>
            <a:r>
              <a:rPr lang="en-US" dirty="0"/>
              <a:t>real-time systems also have time constraints; however, missing some deadline may not lead to catastrophic failure of the system</a:t>
            </a: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12</a:t>
            </a:fld>
            <a:endParaRPr lang="en-US"/>
          </a:p>
        </p:txBody>
      </p:sp>
      <p:pic>
        <p:nvPicPr>
          <p:cNvPr id="4" name="Picture 3"/>
          <p:cNvPicPr>
            <a:picLocks noChangeAspect="1"/>
          </p:cNvPicPr>
          <p:nvPr/>
        </p:nvPicPr>
        <p:blipFill>
          <a:blip r:embed="rId3"/>
          <a:stretch>
            <a:fillRect/>
          </a:stretch>
        </p:blipFill>
        <p:spPr>
          <a:xfrm>
            <a:off x="9659156" y="5960901"/>
            <a:ext cx="1874949" cy="744913"/>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1153955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Er. SAROJ GHIMIRE</a:t>
            </a:r>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13</a:t>
            </a:fld>
            <a:endParaRPr lang="en-US"/>
          </a:p>
        </p:txBody>
      </p:sp>
      <p:sp>
        <p:nvSpPr>
          <p:cNvPr id="7" name="Rectangle 6"/>
          <p:cNvSpPr/>
          <p:nvPr/>
        </p:nvSpPr>
        <p:spPr>
          <a:xfrm>
            <a:off x="3048000" y="3105835"/>
            <a:ext cx="6096000" cy="646331"/>
          </a:xfrm>
          <a:prstGeom prst="rect">
            <a:avLst/>
          </a:prstGeom>
        </p:spPr>
        <p:txBody>
          <a:bodyPr>
            <a:spAutoFit/>
          </a:bodyPr>
          <a:lstStyle/>
          <a:p>
            <a:r>
              <a:rPr lang="en-US" dirty="0" smtClean="0"/>
              <a:t>1.System </a:t>
            </a:r>
            <a:r>
              <a:rPr lang="en-US" dirty="0"/>
              <a:t>2. Resources 3. Jobs 4. Operating 5. No 6. Execution 7. True 8. False 9. False 10. True 11. False 12. True</a:t>
            </a:r>
          </a:p>
        </p:txBody>
      </p:sp>
    </p:spTree>
    <p:extLst>
      <p:ext uri="{BB962C8B-B14F-4D97-AF65-F5344CB8AC3E}">
        <p14:creationId xmlns:p14="http://schemas.microsoft.com/office/powerpoint/2010/main" val="3281946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atin typeface="Times New Roman" pitchFamily="18" charset="0"/>
                <a:cs typeface="Times New Roman" pitchFamily="18" charset="0"/>
              </a:rPr>
              <a:t>Further Readings</a:t>
            </a:r>
            <a:endParaRPr lang="en-US"/>
          </a:p>
        </p:txBody>
      </p:sp>
      <p:sp>
        <p:nvSpPr>
          <p:cNvPr id="8" name="Content Placeholder 7"/>
          <p:cNvSpPr>
            <a:spLocks noGrp="1"/>
          </p:cNvSpPr>
          <p:nvPr>
            <p:ph idx="1"/>
          </p:nvPr>
        </p:nvSpPr>
        <p:spPr/>
        <p:txBody>
          <a:bodyPr/>
          <a:lstStyle/>
          <a:p>
            <a:r>
              <a:rPr lang="en-US" dirty="0"/>
              <a:t>Alan Burns and Andy </a:t>
            </a:r>
            <a:r>
              <a:rPr lang="en-US" dirty="0" err="1"/>
              <a:t>Wellings</a:t>
            </a:r>
            <a:r>
              <a:rPr lang="en-US" dirty="0"/>
              <a:t> (2001). </a:t>
            </a:r>
            <a:r>
              <a:rPr lang="en-US" i="1" dirty="0"/>
              <a:t>Real-Time Systems and </a:t>
            </a:r>
            <a:r>
              <a:rPr lang="en-US" i="1" dirty="0" smtClean="0"/>
              <a:t>Programming Languages</a:t>
            </a:r>
            <a:r>
              <a:rPr lang="en-US" dirty="0"/>
              <a:t>, Addison </a:t>
            </a:r>
            <a:r>
              <a:rPr lang="en-US" dirty="0" smtClean="0"/>
              <a:t>Wesley.</a:t>
            </a:r>
          </a:p>
          <a:p>
            <a:r>
              <a:rPr lang="en-US" dirty="0" smtClean="0"/>
              <a:t>C</a:t>
            </a:r>
            <a:r>
              <a:rPr lang="en-US" dirty="0"/>
              <a:t>. M. Krishna and K. G. Shin (1997). </a:t>
            </a:r>
            <a:r>
              <a:rPr lang="en-US" i="1" dirty="0"/>
              <a:t>Real-Time Systems</a:t>
            </a:r>
            <a:r>
              <a:rPr lang="en-US" dirty="0"/>
              <a:t>. McGraw-Hill </a:t>
            </a:r>
            <a:r>
              <a:rPr lang="en-US" dirty="0" smtClean="0"/>
              <a:t>International Editions. O’Reilly </a:t>
            </a:r>
            <a:r>
              <a:rPr lang="en-US" dirty="0"/>
              <a:t>Editor (1995</a:t>
            </a:r>
            <a:r>
              <a:rPr lang="en-US" dirty="0" smtClean="0"/>
              <a:t>).</a:t>
            </a:r>
          </a:p>
          <a:p>
            <a:r>
              <a:rPr lang="en-US" dirty="0" smtClean="0"/>
              <a:t> </a:t>
            </a:r>
            <a:r>
              <a:rPr lang="en-US" i="1" dirty="0"/>
              <a:t>Programming for the Real </a:t>
            </a:r>
            <a:r>
              <a:rPr lang="en-US" i="1" dirty="0" err="1" smtClean="0"/>
              <a:t>World</a:t>
            </a:r>
            <a:r>
              <a:rPr lang="en-US" dirty="0" err="1" smtClean="0"/>
              <a:t>.Ben</a:t>
            </a:r>
            <a:r>
              <a:rPr lang="en-US" dirty="0" smtClean="0"/>
              <a:t>-Ari</a:t>
            </a:r>
            <a:r>
              <a:rPr lang="en-US" dirty="0"/>
              <a:t>, M. (1990). </a:t>
            </a:r>
            <a:endParaRPr lang="en-US" dirty="0" smtClean="0"/>
          </a:p>
          <a:p>
            <a:r>
              <a:rPr lang="en-US" i="1" dirty="0" smtClean="0"/>
              <a:t>Principles </a:t>
            </a:r>
            <a:r>
              <a:rPr lang="en-US" i="1" dirty="0"/>
              <a:t>of Concurrent and Distributed Programming</a:t>
            </a:r>
            <a:r>
              <a:rPr lang="en-US" dirty="0"/>
              <a:t>, </a:t>
            </a:r>
            <a:r>
              <a:rPr lang="en-US" dirty="0" smtClean="0"/>
              <a:t>Prentice Hall </a:t>
            </a:r>
            <a:r>
              <a:rPr lang="en-US" dirty="0"/>
              <a:t/>
            </a:r>
            <a:br>
              <a:rPr lang="en-US" dirty="0"/>
            </a:br>
            <a:endParaRPr lang="en-US" dirty="0"/>
          </a:p>
        </p:txBody>
      </p:sp>
      <p:sp>
        <p:nvSpPr>
          <p:cNvPr id="5" name="Footer Placeholder 4"/>
          <p:cNvSpPr>
            <a:spLocks noGrp="1"/>
          </p:cNvSpPr>
          <p:nvPr>
            <p:ph type="ftr" sz="quarter" idx="11"/>
          </p:nvPr>
        </p:nvSpPr>
        <p:spPr/>
        <p:txBody>
          <a:bodyPr/>
          <a:lstStyle/>
          <a:p>
            <a:r>
              <a:rPr lang="en-US" smtClean="0"/>
              <a:t>Er. SAROJ GHIMIRE</a:t>
            </a:r>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14</a:t>
            </a:fld>
            <a:endParaRPr lang="en-US"/>
          </a:p>
        </p:txBody>
      </p:sp>
    </p:spTree>
    <p:extLst>
      <p:ext uri="{BB962C8B-B14F-4D97-AF65-F5344CB8AC3E}">
        <p14:creationId xmlns:p14="http://schemas.microsoft.com/office/powerpoint/2010/main" val="3106132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Hard versus Soft Real Times</a:t>
            </a:r>
            <a:endParaRPr lang="en-US" dirty="0"/>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825625"/>
            <a:ext cx="10515600" cy="4000409"/>
          </a:xfrm>
        </p:spPr>
        <p:txBody>
          <a:bodyPr/>
          <a:lstStyle/>
          <a:p>
            <a:r>
              <a:rPr lang="en-US" dirty="0"/>
              <a:t>Jobs and </a:t>
            </a:r>
            <a:r>
              <a:rPr lang="en-US" dirty="0" smtClean="0"/>
              <a:t>Processors</a:t>
            </a:r>
          </a:p>
          <a:p>
            <a:r>
              <a:rPr lang="en-US" dirty="0"/>
              <a:t>Release </a:t>
            </a:r>
            <a:r>
              <a:rPr lang="en-US" dirty="0" smtClean="0"/>
              <a:t>Time, Deadline </a:t>
            </a:r>
            <a:r>
              <a:rPr lang="en-US" dirty="0"/>
              <a:t>and Timing </a:t>
            </a:r>
            <a:r>
              <a:rPr lang="en-US" dirty="0" smtClean="0"/>
              <a:t>Constraint</a:t>
            </a:r>
          </a:p>
          <a:p>
            <a:r>
              <a:rPr lang="en-US" dirty="0"/>
              <a:t>Hard and Soft Timing </a:t>
            </a:r>
            <a:r>
              <a:rPr lang="en-US" dirty="0" smtClean="0"/>
              <a:t>Constraint</a:t>
            </a:r>
          </a:p>
          <a:p>
            <a:r>
              <a:rPr lang="en-US" dirty="0"/>
              <a:t>Hard Real-time Systems and Soft Real-time Systems</a:t>
            </a:r>
          </a:p>
        </p:txBody>
      </p:sp>
      <p:sp>
        <p:nvSpPr>
          <p:cNvPr id="6" name="Footer Placeholder 5"/>
          <p:cNvSpPr>
            <a:spLocks noGrp="1"/>
          </p:cNvSpPr>
          <p:nvPr>
            <p:ph type="ftr" sz="quarter" idx="11"/>
          </p:nvPr>
        </p:nvSpPr>
        <p:spPr/>
        <p:txBody>
          <a:bodyPr/>
          <a:lstStyle/>
          <a:p>
            <a:r>
              <a:rPr lang="en-US" smtClean="0"/>
              <a:t>Er. SAROJ GHIMIRE</a:t>
            </a:r>
            <a:endParaRPr lang="en-US"/>
          </a:p>
        </p:txBody>
      </p:sp>
      <p:sp>
        <p:nvSpPr>
          <p:cNvPr id="7" name="Slide Number Placeholder 6"/>
          <p:cNvSpPr>
            <a:spLocks noGrp="1"/>
          </p:cNvSpPr>
          <p:nvPr>
            <p:ph type="sldNum" sz="quarter" idx="12"/>
          </p:nvPr>
        </p:nvSpPr>
        <p:spPr/>
        <p:txBody>
          <a:bodyPr/>
          <a:lstStyle/>
          <a:p>
            <a:fld id="{CF14FEEF-0BEA-4193-B1C8-60A5D605B70B}" type="slidenum">
              <a:rPr lang="en-US" smtClean="0"/>
              <a:t>2</a:t>
            </a:fld>
            <a:endParaRPr lang="en-US"/>
          </a:p>
        </p:txBody>
      </p:sp>
    </p:spTree>
    <p:extLst>
      <p:ext uri="{BB962C8B-B14F-4D97-AF65-F5344CB8AC3E}">
        <p14:creationId xmlns:p14="http://schemas.microsoft.com/office/powerpoint/2010/main" val="2760445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Jobs and Processors</a:t>
            </a:r>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584101"/>
            <a:ext cx="10515600" cy="4241933"/>
          </a:xfrm>
        </p:spPr>
        <p:txBody>
          <a:bodyPr>
            <a:noAutofit/>
          </a:bodyPr>
          <a:lstStyle/>
          <a:p>
            <a:pPr algn="just">
              <a:buFont typeface="Wingdings" pitchFamily="2" charset="2"/>
              <a:buChar char="Ø"/>
            </a:pPr>
            <a:r>
              <a:rPr lang="en-US" sz="1600" dirty="0"/>
              <a:t>A </a:t>
            </a:r>
            <a:r>
              <a:rPr lang="en-US" sz="1600" b="1" dirty="0"/>
              <a:t>job</a:t>
            </a:r>
            <a:r>
              <a:rPr lang="en-US" sz="1600" dirty="0"/>
              <a:t> is a unit of work that is scheduled by the system. </a:t>
            </a:r>
            <a:endParaRPr lang="en-US" sz="1600" dirty="0" smtClean="0"/>
          </a:p>
          <a:p>
            <a:pPr lvl="1" algn="just">
              <a:buFont typeface="Wingdings" pitchFamily="2" charset="2"/>
              <a:buChar char="§"/>
            </a:pPr>
            <a:r>
              <a:rPr lang="en-US" sz="1600" dirty="0" smtClean="0"/>
              <a:t>Example</a:t>
            </a:r>
            <a:r>
              <a:rPr lang="en-US" sz="1600" dirty="0"/>
              <a:t>: Computation of a control law (digital controller), FFT computation on sample data, transmission of a packet. </a:t>
            </a:r>
            <a:endParaRPr lang="en-US" sz="1600" dirty="0" smtClean="0"/>
          </a:p>
          <a:p>
            <a:pPr algn="just">
              <a:buFont typeface="Wingdings" pitchFamily="2" charset="2"/>
              <a:buChar char="Ø"/>
            </a:pPr>
            <a:r>
              <a:rPr lang="en-US" sz="1600" dirty="0"/>
              <a:t>A</a:t>
            </a:r>
            <a:r>
              <a:rPr lang="en-US" sz="1600" b="1" dirty="0"/>
              <a:t> job </a:t>
            </a:r>
            <a:r>
              <a:rPr lang="en-US" sz="1600" dirty="0"/>
              <a:t>executes on a processor and may depend on some resources. A processor P is an active object, for example, CPU, Transmission Link, Server</a:t>
            </a:r>
            <a:r>
              <a:rPr lang="en-US" sz="1600" dirty="0" smtClean="0"/>
              <a:t>.</a:t>
            </a:r>
          </a:p>
          <a:p>
            <a:pPr algn="just">
              <a:buFont typeface="Wingdings" pitchFamily="2" charset="2"/>
              <a:buChar char="Ø"/>
            </a:pPr>
            <a:r>
              <a:rPr lang="en-US" sz="1600" b="1" dirty="0"/>
              <a:t>Processors</a:t>
            </a:r>
            <a:r>
              <a:rPr lang="en-US" sz="1600" dirty="0"/>
              <a:t> have attributes (pre-</a:t>
            </a:r>
            <a:r>
              <a:rPr lang="en-US" sz="1600" dirty="0" err="1"/>
              <a:t>emptivity</a:t>
            </a:r>
            <a:r>
              <a:rPr lang="en-US" sz="1600" dirty="0"/>
              <a:t>, context switch time, speed). Two processors are of the </a:t>
            </a:r>
            <a:r>
              <a:rPr lang="en-US" sz="1600" dirty="0" smtClean="0"/>
              <a:t>same </a:t>
            </a:r>
            <a:r>
              <a:rPr lang="en-US" sz="1600" dirty="0"/>
              <a:t>type, if they are functionally identical and can be used </a:t>
            </a:r>
            <a:r>
              <a:rPr lang="en-US" sz="1600" dirty="0" smtClean="0"/>
              <a:t>interchangeably.</a:t>
            </a:r>
          </a:p>
          <a:p>
            <a:pPr algn="just">
              <a:buFont typeface="Wingdings" pitchFamily="2" charset="2"/>
              <a:buChar char="Ø"/>
            </a:pPr>
            <a:r>
              <a:rPr lang="en-US" sz="1600" dirty="0"/>
              <a:t>According to the model the basic component of any real-time application are jobs. The operating system treats jobs as a unit of work and allocates processors and resources</a:t>
            </a:r>
            <a:r>
              <a:rPr lang="en-US" sz="1600" dirty="0" smtClean="0"/>
              <a:t>.</a:t>
            </a:r>
          </a:p>
          <a:p>
            <a:pPr algn="just">
              <a:buFont typeface="Wingdings" pitchFamily="2" charset="2"/>
              <a:buChar char="Ø"/>
            </a:pPr>
            <a:r>
              <a:rPr lang="en-US" sz="1600" dirty="0"/>
              <a:t>A job </a:t>
            </a:r>
            <a:r>
              <a:rPr lang="en-US" sz="1600" dirty="0" err="1" smtClean="0"/>
              <a:t>J</a:t>
            </a:r>
            <a:r>
              <a:rPr lang="en-US" sz="1600" baseline="-25000" dirty="0" err="1" smtClean="0"/>
              <a:t>i</a:t>
            </a:r>
            <a:r>
              <a:rPr lang="en-US" sz="1600" dirty="0" smtClean="0"/>
              <a:t> </a:t>
            </a:r>
            <a:r>
              <a:rPr lang="en-US" sz="1600" dirty="0"/>
              <a:t>is characterized by many parameters: </a:t>
            </a:r>
          </a:p>
          <a:p>
            <a:pPr lvl="1" algn="just">
              <a:buFont typeface="Wingdings" pitchFamily="2" charset="2"/>
              <a:buChar char="§"/>
            </a:pPr>
            <a:r>
              <a:rPr lang="en-US" sz="1600" dirty="0" smtClean="0"/>
              <a:t>execution </a:t>
            </a:r>
            <a:r>
              <a:rPr lang="en-US" sz="1600" dirty="0"/>
              <a:t>time </a:t>
            </a:r>
          </a:p>
          <a:p>
            <a:pPr lvl="1" algn="just">
              <a:buFont typeface="Wingdings" pitchFamily="2" charset="2"/>
              <a:buChar char="§"/>
            </a:pPr>
            <a:r>
              <a:rPr lang="en-US" sz="1600" dirty="0" smtClean="0"/>
              <a:t>deadlines </a:t>
            </a:r>
          </a:p>
          <a:p>
            <a:pPr lvl="1" algn="just">
              <a:buFont typeface="Wingdings" pitchFamily="2" charset="2"/>
              <a:buChar char="§"/>
            </a:pPr>
            <a:r>
              <a:rPr lang="en-US" sz="1600" dirty="0" smtClean="0"/>
              <a:t>pre-</a:t>
            </a:r>
            <a:r>
              <a:rPr lang="en-US" sz="1600" dirty="0" err="1" smtClean="0"/>
              <a:t>emptivity</a:t>
            </a:r>
            <a:r>
              <a:rPr lang="en-US" sz="1600" dirty="0" smtClean="0"/>
              <a:t> </a:t>
            </a:r>
          </a:p>
          <a:p>
            <a:pPr lvl="1" algn="just">
              <a:buFont typeface="Wingdings" pitchFamily="2" charset="2"/>
              <a:buChar char="§"/>
            </a:pPr>
            <a:r>
              <a:rPr lang="en-US" sz="1600" dirty="0" smtClean="0"/>
              <a:t>resource requirements</a:t>
            </a:r>
          </a:p>
          <a:p>
            <a:pPr lvl="1" algn="just">
              <a:buFont typeface="Wingdings" pitchFamily="2" charset="2"/>
              <a:buChar char="§"/>
            </a:pPr>
            <a:r>
              <a:rPr lang="en-US" sz="1600" dirty="0" smtClean="0"/>
              <a:t> </a:t>
            </a:r>
            <a:r>
              <a:rPr lang="en-US" sz="1600" dirty="0"/>
              <a:t>soft or hard </a:t>
            </a:r>
            <a:r>
              <a:rPr lang="en-US" sz="1600" dirty="0" smtClean="0"/>
              <a:t>real-time</a:t>
            </a: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3</a:t>
            </a:fld>
            <a:endParaRPr lang="en-US"/>
          </a:p>
        </p:txBody>
      </p:sp>
    </p:spTree>
    <p:extLst>
      <p:ext uri="{BB962C8B-B14F-4D97-AF65-F5344CB8AC3E}">
        <p14:creationId xmlns:p14="http://schemas.microsoft.com/office/powerpoint/2010/main" val="99250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Release </a:t>
            </a:r>
            <a:r>
              <a:rPr lang="en-US" sz="3600" dirty="0" smtClean="0"/>
              <a:t>Time</a:t>
            </a:r>
            <a:endParaRPr lang="en-US" sz="3600" dirty="0"/>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584101"/>
            <a:ext cx="10515600" cy="4241933"/>
          </a:xfrm>
        </p:spPr>
        <p:txBody>
          <a:bodyPr>
            <a:noAutofit/>
          </a:bodyPr>
          <a:lstStyle/>
          <a:p>
            <a:pPr algn="just">
              <a:buFont typeface="Wingdings" pitchFamily="2" charset="2"/>
              <a:buChar char="Ø"/>
            </a:pPr>
            <a:r>
              <a:rPr lang="en-US" sz="1600" dirty="0"/>
              <a:t>If all jobs are released when the system begins execution, then there is said to be no release time. </a:t>
            </a:r>
            <a:endParaRPr lang="en-US" sz="1600" dirty="0" smtClean="0"/>
          </a:p>
          <a:p>
            <a:pPr algn="just">
              <a:buFont typeface="Wingdings" pitchFamily="2" charset="2"/>
              <a:buChar char="Ø"/>
            </a:pPr>
            <a:r>
              <a:rPr lang="en-US" sz="1600" dirty="0" smtClean="0"/>
              <a:t>The </a:t>
            </a:r>
            <a:r>
              <a:rPr lang="en-US" sz="1600" dirty="0"/>
              <a:t>release time </a:t>
            </a:r>
            <a:r>
              <a:rPr lang="en-US" sz="1600" dirty="0" smtClean="0"/>
              <a:t>r</a:t>
            </a:r>
            <a:r>
              <a:rPr lang="en-US" sz="1600" baseline="-25000" dirty="0" smtClean="0"/>
              <a:t>i</a:t>
            </a:r>
            <a:r>
              <a:rPr lang="en-US" sz="1600" dirty="0" smtClean="0"/>
              <a:t> </a:t>
            </a:r>
            <a:r>
              <a:rPr lang="en-US" sz="1600" dirty="0"/>
              <a:t>of a job is the instant of time at which the job becomes available for execution. </a:t>
            </a:r>
            <a:endParaRPr lang="en-US" sz="1600" dirty="0" smtClean="0"/>
          </a:p>
          <a:p>
            <a:pPr algn="just">
              <a:buFont typeface="Wingdings" pitchFamily="2" charset="2"/>
              <a:buChar char="Ø"/>
            </a:pPr>
            <a:r>
              <a:rPr lang="en-US" sz="1600" dirty="0" smtClean="0"/>
              <a:t>Release </a:t>
            </a:r>
            <a:r>
              <a:rPr lang="en-US" sz="1600" dirty="0"/>
              <a:t>time may be </a:t>
            </a:r>
            <a:r>
              <a:rPr lang="en-US" sz="1600" dirty="0" smtClean="0"/>
              <a:t>jitter so </a:t>
            </a:r>
            <a:r>
              <a:rPr lang="en-US" sz="1600" dirty="0"/>
              <a:t>that </a:t>
            </a:r>
            <a:r>
              <a:rPr lang="en-US" sz="1600" dirty="0" smtClean="0"/>
              <a:t>r</a:t>
            </a:r>
            <a:r>
              <a:rPr lang="en-US" sz="1600" baseline="-25000" dirty="0" smtClean="0"/>
              <a:t>i</a:t>
            </a:r>
            <a:r>
              <a:rPr lang="en-US" sz="1600" dirty="0"/>
              <a:t> </a:t>
            </a:r>
            <a:r>
              <a:rPr lang="en-US" sz="1600" dirty="0" smtClean="0"/>
              <a:t>is </a:t>
            </a:r>
            <a:r>
              <a:rPr lang="en-US" sz="1600" dirty="0"/>
              <a:t>in the interval </a:t>
            </a:r>
            <a:r>
              <a:rPr lang="en-US" sz="1600" dirty="0" smtClean="0"/>
              <a:t>[r</a:t>
            </a:r>
            <a:r>
              <a:rPr lang="en-US" sz="1600" baseline="-25000" dirty="0" smtClean="0"/>
              <a:t>i</a:t>
            </a:r>
            <a:r>
              <a:rPr lang="en-US" sz="1600" dirty="0" smtClean="0"/>
              <a:t>-, r</a:t>
            </a:r>
            <a:r>
              <a:rPr lang="en-US" sz="1600" baseline="-25000" dirty="0" smtClean="0"/>
              <a:t>i</a:t>
            </a:r>
            <a:r>
              <a:rPr lang="en-US" sz="1600" dirty="0" smtClean="0"/>
              <a:t>+]. </a:t>
            </a:r>
            <a:r>
              <a:rPr lang="en-US" sz="1600" dirty="0"/>
              <a:t>Jobs can be scheduled and executed at any time after its release time, whenever its data and control </a:t>
            </a:r>
            <a:r>
              <a:rPr lang="en-US" sz="1600" dirty="0" smtClean="0"/>
              <a:t>dependency </a:t>
            </a:r>
            <a:r>
              <a:rPr lang="en-US" sz="1600" dirty="0"/>
              <a:t>conditions are </a:t>
            </a:r>
            <a:r>
              <a:rPr lang="en-US" sz="1600" dirty="0" smtClean="0"/>
              <a:t>met</a:t>
            </a:r>
          </a:p>
          <a:p>
            <a:pPr algn="just">
              <a:buFont typeface="Wingdings" pitchFamily="2" charset="2"/>
              <a:buChar char="Ø"/>
            </a:pPr>
            <a:r>
              <a:rPr lang="en-US" sz="1600" dirty="0"/>
              <a:t>The response time is the length of time from the release time of the job to the time it </a:t>
            </a:r>
            <a:r>
              <a:rPr lang="en-US" sz="1600" dirty="0" smtClean="0"/>
              <a:t>complete</a:t>
            </a: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4</a:t>
            </a:fld>
            <a:endParaRPr lang="en-US"/>
          </a:p>
        </p:txBody>
      </p:sp>
    </p:spTree>
    <p:extLst>
      <p:ext uri="{BB962C8B-B14F-4D97-AF65-F5344CB8AC3E}">
        <p14:creationId xmlns:p14="http://schemas.microsoft.com/office/powerpoint/2010/main" val="3478627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Deadline</a:t>
            </a:r>
            <a:endParaRPr lang="en-US" sz="3600" dirty="0"/>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584101"/>
            <a:ext cx="10515600" cy="4241933"/>
          </a:xfrm>
        </p:spPr>
        <p:txBody>
          <a:bodyPr>
            <a:noAutofit/>
          </a:bodyPr>
          <a:lstStyle/>
          <a:p>
            <a:pPr algn="just">
              <a:buFont typeface="Wingdings" pitchFamily="2" charset="2"/>
              <a:buChar char="Ø"/>
            </a:pPr>
            <a:r>
              <a:rPr lang="en-US" sz="1600" dirty="0"/>
              <a:t>Deadline is defined as an instant of time a job’s execution is required to be completed. If deadline is infinity, then job has no deadline. Absolute deadline is equal to release time plus relative deadline.</a:t>
            </a:r>
          </a:p>
          <a:p>
            <a:pPr algn="just">
              <a:buFont typeface="Wingdings" pitchFamily="2" charset="2"/>
              <a:buChar char="Ø"/>
            </a:pPr>
            <a:r>
              <a:rPr lang="en-US" sz="1600" dirty="0"/>
              <a:t>A deadline is a timing milestone. If a deadline is missed by a computer-controller, the controlled system may transit to an undesirable state.</a:t>
            </a:r>
          </a:p>
          <a:p>
            <a:pPr algn="just">
              <a:buFont typeface="Wingdings" pitchFamily="2" charset="2"/>
              <a:buChar char="Ø"/>
            </a:pPr>
            <a:r>
              <a:rPr lang="en-US" sz="1600" dirty="0"/>
              <a:t>In hard real-time systems, according to the usual definition, a deadline that is not met can lead to a catastrophic failure. This means that the criteria used to establish deadlines are safety based. Control system engineers, on the other hand, use performance criteria to establish the desired response time of a controlling computer.</a:t>
            </a: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5</a:t>
            </a:fld>
            <a:endParaRPr lang="en-US"/>
          </a:p>
        </p:txBody>
      </p:sp>
    </p:spTree>
    <p:extLst>
      <p:ext uri="{BB962C8B-B14F-4D97-AF65-F5344CB8AC3E}">
        <p14:creationId xmlns:p14="http://schemas.microsoft.com/office/powerpoint/2010/main" val="2150323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Timing constraint</a:t>
            </a:r>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584101"/>
            <a:ext cx="10515600" cy="4241933"/>
          </a:xfrm>
        </p:spPr>
        <p:txBody>
          <a:bodyPr>
            <a:noAutofit/>
          </a:bodyPr>
          <a:lstStyle/>
          <a:p>
            <a:pPr algn="just">
              <a:buFont typeface="Wingdings" pitchFamily="2" charset="2"/>
              <a:buChar char="Ø"/>
            </a:pPr>
            <a:r>
              <a:rPr lang="en-US" sz="1600" dirty="0"/>
              <a:t>Timing constraint is a constraint imposed on timing </a:t>
            </a:r>
            <a:r>
              <a:rPr lang="en-US" sz="1600" dirty="0" err="1"/>
              <a:t>behaviour</a:t>
            </a:r>
            <a:r>
              <a:rPr lang="en-US" sz="1600" dirty="0"/>
              <a:t> of a job: hard or soft.</a:t>
            </a:r>
          </a:p>
          <a:p>
            <a:pPr algn="just">
              <a:buFont typeface="Wingdings" pitchFamily="2" charset="2"/>
              <a:buChar char="Ø"/>
            </a:pPr>
            <a:r>
              <a:rPr lang="en-US" sz="1600" dirty="0"/>
              <a:t>Real-time systems are usually classified into soft and hard. </a:t>
            </a:r>
          </a:p>
          <a:p>
            <a:pPr algn="just">
              <a:buFont typeface="Wingdings" pitchFamily="2" charset="2"/>
              <a:buChar char="Ø"/>
            </a:pPr>
            <a:r>
              <a:rPr lang="en-US" sz="1600" dirty="0"/>
              <a:t>Classically, in a soft real-time system, missing a deadline is inconvenient but not damaging to the environment; in hard real-time system, missing a deadline can be catastrophic, and thus unacceptable.</a:t>
            </a:r>
          </a:p>
          <a:p>
            <a:pPr algn="just">
              <a:buFont typeface="Wingdings" pitchFamily="2" charset="2"/>
              <a:buChar char="Ø"/>
            </a:pPr>
            <a:r>
              <a:rPr lang="en-US" sz="1600" dirty="0"/>
              <a:t>The traditional view of the temporal merit of a hard real-time computation (i.e., the relationship between the computation completion time and the resulting temporal merit of that computation) is usually </a:t>
            </a:r>
            <a:r>
              <a:rPr lang="en-US" sz="1600" dirty="0" err="1"/>
              <a:t>modelled</a:t>
            </a:r>
            <a:r>
              <a:rPr lang="en-US" sz="1600" dirty="0"/>
              <a:t> by a step time-value function: </a:t>
            </a:r>
          </a:p>
          <a:p>
            <a:pPr algn="just">
              <a:buFont typeface="Wingdings" pitchFamily="2" charset="2"/>
              <a:buChar char="Ø"/>
            </a:pPr>
            <a:r>
              <a:rPr lang="en-US" sz="1600" dirty="0"/>
              <a:t>If a controller service is completed before a given deadline it yields a constant positive value while completing it any time later may incur in a catastrophic failure. From this point of view, hard deadlines are established in a </a:t>
            </a:r>
            <a:r>
              <a:rPr lang="en-US" sz="1600" dirty="0" err="1"/>
              <a:t>safetybased</a:t>
            </a:r>
            <a:r>
              <a:rPr lang="en-US" sz="1600" dirty="0"/>
              <a:t> context</a:t>
            </a: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6</a:t>
            </a:fld>
            <a:endParaRPr lang="en-US"/>
          </a:p>
        </p:txBody>
      </p:sp>
    </p:spTree>
    <p:extLst>
      <p:ext uri="{BB962C8B-B14F-4D97-AF65-F5344CB8AC3E}">
        <p14:creationId xmlns:p14="http://schemas.microsoft.com/office/powerpoint/2010/main" val="2205327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Hard and Soft Timing Constraint</a:t>
            </a:r>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416677"/>
            <a:ext cx="10515600" cy="4409358"/>
          </a:xfrm>
        </p:spPr>
        <p:txBody>
          <a:bodyPr>
            <a:noAutofit/>
          </a:bodyPr>
          <a:lstStyle/>
          <a:p>
            <a:pPr algn="just">
              <a:buFont typeface="Wingdings" pitchFamily="2" charset="2"/>
              <a:buChar char="Ø"/>
            </a:pPr>
            <a:r>
              <a:rPr lang="en-US" sz="1600" dirty="0"/>
              <a:t>Common definitions are based on: </a:t>
            </a:r>
          </a:p>
          <a:p>
            <a:pPr lvl="1" algn="just">
              <a:buFont typeface="Wingdings" pitchFamily="2" charset="2"/>
              <a:buChar char="§"/>
            </a:pPr>
            <a:r>
              <a:rPr lang="en-US" sz="1600" dirty="0"/>
              <a:t>functional criticality: </a:t>
            </a:r>
          </a:p>
          <a:p>
            <a:pPr lvl="2" algn="just">
              <a:buFont typeface="Wingdings" pitchFamily="2" charset="2"/>
              <a:buChar char="v"/>
            </a:pPr>
            <a:r>
              <a:rPr lang="en-US" sz="1600" dirty="0"/>
              <a:t>soft: meeting the constraints (deadlines) is desirable, but a few misses do no serious harm,</a:t>
            </a:r>
          </a:p>
          <a:p>
            <a:pPr lvl="2" algn="just">
              <a:buFont typeface="Wingdings" pitchFamily="2" charset="2"/>
              <a:buChar char="v"/>
            </a:pPr>
            <a:r>
              <a:rPr lang="en-US" sz="1600" dirty="0"/>
              <a:t>hard: missing a deadline is a fatal fault; </a:t>
            </a:r>
          </a:p>
          <a:p>
            <a:pPr lvl="1" algn="just">
              <a:buFont typeface="Wingdings" pitchFamily="2" charset="2"/>
              <a:buChar char="§"/>
            </a:pPr>
            <a:r>
              <a:rPr lang="en-US" sz="1600" dirty="0"/>
              <a:t>usefulness of late results: </a:t>
            </a:r>
          </a:p>
          <a:p>
            <a:pPr lvl="2" algn="just">
              <a:buFont typeface="Wingdings" pitchFamily="2" charset="2"/>
              <a:buChar char="v"/>
            </a:pPr>
            <a:r>
              <a:rPr lang="en-US" sz="1600" dirty="0"/>
              <a:t>soft: usefulness decreases gradually with tardiness(how late real time system complete with respect to its deadline),</a:t>
            </a:r>
          </a:p>
          <a:p>
            <a:pPr lvl="2" algn="just">
              <a:buFont typeface="Wingdings" pitchFamily="2" charset="2"/>
              <a:buChar char="v"/>
            </a:pPr>
            <a:r>
              <a:rPr lang="en-US" sz="1600" dirty="0"/>
              <a:t>hard: usefulness drops to zero or becomes negative when tardiness is larger than zero;</a:t>
            </a:r>
          </a:p>
          <a:p>
            <a:pPr lvl="1" algn="just">
              <a:buFont typeface="Wingdings" pitchFamily="2" charset="2"/>
              <a:buChar char="§"/>
            </a:pPr>
            <a:r>
              <a:rPr lang="en-US" sz="1600" dirty="0"/>
              <a:t> deterministic or probabilistic nature of constraints: </a:t>
            </a:r>
          </a:p>
          <a:p>
            <a:pPr lvl="2" algn="just">
              <a:buFont typeface="Wingdings" pitchFamily="2" charset="2"/>
              <a:buChar char="v"/>
            </a:pPr>
            <a:r>
              <a:rPr lang="en-US" sz="1600" dirty="0"/>
              <a:t>soft: deadlines can be missed occasionally, with low probability, </a:t>
            </a:r>
          </a:p>
          <a:p>
            <a:pPr lvl="2" algn="just">
              <a:buFont typeface="Wingdings" pitchFamily="2" charset="2"/>
              <a:buChar char="v"/>
            </a:pPr>
            <a:r>
              <a:rPr lang="en-US" sz="1600" dirty="0"/>
              <a:t>hard: deadlines must never be missed</a:t>
            </a:r>
          </a:p>
          <a:p>
            <a:pPr lvl="0">
              <a:buFont typeface="Wingdings" pitchFamily="2" charset="2"/>
              <a:buChar char="Ø"/>
            </a:pPr>
            <a:r>
              <a:rPr lang="en-US" sz="1600" dirty="0"/>
              <a:t>Hard Deadline: Late result may be a fatal flaw, useless, or cause disastrous consequences </a:t>
            </a:r>
          </a:p>
          <a:p>
            <a:pPr lvl="0">
              <a:buFont typeface="Wingdings" pitchFamily="2" charset="2"/>
              <a:buChar char="Ø"/>
            </a:pPr>
            <a:r>
              <a:rPr lang="en-US" sz="1600" dirty="0"/>
              <a:t>Soft Deadline: Timely completion desirable.</a:t>
            </a:r>
          </a:p>
          <a:p>
            <a:pPr lvl="0">
              <a:buFont typeface="Wingdings" pitchFamily="2" charset="2"/>
              <a:buChar char="Ø"/>
            </a:pPr>
            <a:r>
              <a:rPr lang="en-US" sz="1600" dirty="0"/>
              <a:t>Late results useful to some degree</a:t>
            </a:r>
          </a:p>
          <a:p>
            <a:pPr lvl="1"/>
            <a:r>
              <a:rPr lang="en-US" sz="1600" dirty="0"/>
              <a:t>Quantitative Measure: Overall system performance as function of tardiness of jobs</a:t>
            </a:r>
          </a:p>
          <a:p>
            <a:pPr algn="just">
              <a:buFont typeface="Wingdings" pitchFamily="2" charset="2"/>
              <a:buChar char="v"/>
            </a:pPr>
            <a:endParaRPr lang="en-US" sz="1600" dirty="0"/>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7</a:t>
            </a:fld>
            <a:endParaRPr lang="en-US"/>
          </a:p>
        </p:txBody>
      </p:sp>
    </p:spTree>
    <p:extLst>
      <p:ext uri="{BB962C8B-B14F-4D97-AF65-F5344CB8AC3E}">
        <p14:creationId xmlns:p14="http://schemas.microsoft.com/office/powerpoint/2010/main" val="1888352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Hard and Soft Timing Constraint</a:t>
            </a:r>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416677"/>
            <a:ext cx="10515600" cy="4409358"/>
          </a:xfrm>
        </p:spPr>
        <p:txBody>
          <a:bodyPr>
            <a:noAutofit/>
          </a:bodyPr>
          <a:lstStyle/>
          <a:p>
            <a:pPr algn="just">
              <a:buFont typeface="Wingdings" pitchFamily="2" charset="2"/>
              <a:buChar char="Ø"/>
            </a:pPr>
            <a:r>
              <a:rPr lang="en-US" dirty="0"/>
              <a:t>Timing constraints can be specified in different terms: </a:t>
            </a:r>
          </a:p>
          <a:p>
            <a:pPr marL="971550" lvl="1" indent="-514350" algn="just">
              <a:buFont typeface="+mj-lt"/>
              <a:buAutoNum type="arabicPeriod"/>
            </a:pPr>
            <a:r>
              <a:rPr lang="en-US" dirty="0"/>
              <a:t>deterministic constraints (e.g. response time d” 50 </a:t>
            </a:r>
            <a:r>
              <a:rPr lang="en-US" dirty="0" err="1"/>
              <a:t>ms</a:t>
            </a:r>
            <a:r>
              <a:rPr lang="en-US" dirty="0"/>
              <a:t>) </a:t>
            </a:r>
          </a:p>
          <a:p>
            <a:pPr marL="971550" lvl="1" indent="-514350" algn="just">
              <a:buFont typeface="+mj-lt"/>
              <a:buAutoNum type="arabicPeriod"/>
            </a:pPr>
            <a:r>
              <a:rPr lang="en-US" dirty="0"/>
              <a:t>probabilistic constraints (e.g. probability that response time &gt; 50 </a:t>
            </a:r>
            <a:r>
              <a:rPr lang="en-US" dirty="0" err="1"/>
              <a:t>ms</a:t>
            </a:r>
            <a:r>
              <a:rPr lang="en-US" dirty="0"/>
              <a:t> less than 0.1) </a:t>
            </a:r>
          </a:p>
          <a:p>
            <a:pPr marL="971550" lvl="1" indent="-514350" algn="just">
              <a:buFont typeface="+mj-lt"/>
              <a:buAutoNum type="arabicPeriod"/>
            </a:pPr>
            <a:r>
              <a:rPr lang="en-US" dirty="0"/>
              <a:t>In terms of some usefulness function (e.g. usefulness function e” 0.8)</a:t>
            </a:r>
          </a:p>
          <a:p>
            <a:pPr algn="just">
              <a:buFont typeface="Wingdings" pitchFamily="2" charset="2"/>
              <a:buChar char="Ø"/>
            </a:pPr>
            <a:r>
              <a:rPr lang="en-US" dirty="0"/>
              <a:t>In practice hard timing constraints are of the first type: specified as deterministic constraints (easier to validate than the latter two types).</a:t>
            </a:r>
          </a:p>
          <a:p>
            <a:pPr algn="just">
              <a:buFont typeface="Wingdings" pitchFamily="2" charset="2"/>
              <a:buChar char="Ø"/>
            </a:pPr>
            <a:endParaRPr lang="en-US" dirty="0"/>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8</a:t>
            </a:fld>
            <a:endParaRPr lang="en-US"/>
          </a:p>
        </p:txBody>
      </p:sp>
    </p:spTree>
    <p:extLst>
      <p:ext uri="{BB962C8B-B14F-4D97-AF65-F5344CB8AC3E}">
        <p14:creationId xmlns:p14="http://schemas.microsoft.com/office/powerpoint/2010/main" val="1631612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Hard and Soft Timing Constraint</a:t>
            </a:r>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300766"/>
            <a:ext cx="10515600" cy="4525269"/>
          </a:xfrm>
        </p:spPr>
        <p:txBody>
          <a:bodyPr>
            <a:noAutofit/>
          </a:bodyPr>
          <a:lstStyle/>
          <a:p>
            <a:pPr algn="just">
              <a:buFont typeface="Wingdings" pitchFamily="2" charset="2"/>
              <a:buChar char="Ø"/>
            </a:pPr>
            <a:r>
              <a:rPr lang="en-US" sz="1600" dirty="0"/>
              <a:t>Steps in validating timing constraints are discussed below: </a:t>
            </a:r>
          </a:p>
          <a:p>
            <a:pPr marL="971550" lvl="1" indent="-514350" algn="just">
              <a:buFont typeface="+mj-lt"/>
              <a:buAutoNum type="arabicPeriod"/>
            </a:pPr>
            <a:r>
              <a:rPr lang="en-US" sz="1600" dirty="0"/>
              <a:t>Verify that in each component of the system the timing constraints are specified correctly: ensure that the timing constraints of each component are: </a:t>
            </a:r>
          </a:p>
          <a:p>
            <a:pPr lvl="2" algn="just"/>
            <a:r>
              <a:rPr lang="en-US" sz="1600" dirty="0"/>
              <a:t>Mutually consistent, </a:t>
            </a:r>
          </a:p>
          <a:p>
            <a:pPr lvl="2" algn="just"/>
            <a:r>
              <a:rPr lang="en-US" sz="1600" dirty="0"/>
              <a:t>Consistent with the high-level RT requirements. </a:t>
            </a:r>
          </a:p>
          <a:p>
            <a:pPr marL="914400" lvl="1" indent="-457200" algn="just">
              <a:buFont typeface="+mj-lt"/>
              <a:buAutoNum type="arabicPeriod"/>
            </a:pPr>
            <a:r>
              <a:rPr lang="en-US" sz="1600" dirty="0"/>
              <a:t>Verify the feasibility of each component with the available HW and SW resources: ensure that each component in the system can meet its timing constraints if: </a:t>
            </a:r>
          </a:p>
          <a:p>
            <a:pPr lvl="2" algn="just"/>
            <a:r>
              <a:rPr lang="en-US" sz="1600" dirty="0"/>
              <a:t>It executes alone </a:t>
            </a:r>
          </a:p>
          <a:p>
            <a:pPr lvl="2" algn="just"/>
            <a:r>
              <a:rPr lang="en-US" sz="1600" dirty="0"/>
              <a:t>It has all the required resources. </a:t>
            </a:r>
          </a:p>
          <a:p>
            <a:pPr marL="914400" lvl="1" indent="-457200" algn="just">
              <a:buFont typeface="+mj-lt"/>
              <a:buAutoNum type="arabicPeriod"/>
            </a:pPr>
            <a:r>
              <a:rPr lang="en-US" sz="1600" dirty="0"/>
              <a:t>Verify that the whole system behaves as specified: ensure that, when scheduled together with some scheduling algorithm, the timing constraints of all components (competing for the available resources) are always met.</a:t>
            </a:r>
          </a:p>
          <a:p>
            <a:pPr algn="just">
              <a:buFont typeface="Wingdings" pitchFamily="2" charset="2"/>
              <a:buChar char="Ø"/>
            </a:pPr>
            <a:r>
              <a:rPr lang="en-US" sz="1600" dirty="0"/>
              <a:t>Now let us discuss how to validate timing constraints. </a:t>
            </a:r>
          </a:p>
          <a:p>
            <a:pPr marL="971550" lvl="1" indent="-514350" algn="just">
              <a:buFont typeface="+mj-lt"/>
              <a:buAutoNum type="arabicPeriod"/>
            </a:pPr>
            <a:r>
              <a:rPr lang="en-US" sz="1600" dirty="0"/>
              <a:t>To verify that in each component of the system the timing constraints are specified correctly: use formal methods. </a:t>
            </a:r>
          </a:p>
          <a:p>
            <a:pPr marL="971550" lvl="1" indent="-514350" algn="just">
              <a:buFont typeface="+mj-lt"/>
              <a:buAutoNum type="arabicPeriod"/>
            </a:pPr>
            <a:r>
              <a:rPr lang="en-US" sz="1600" dirty="0"/>
              <a:t>To verify the feasibility of each component with the available HW and SW resources: use performance analysis. </a:t>
            </a:r>
          </a:p>
          <a:p>
            <a:pPr marL="971550" lvl="1" indent="-514350" algn="just">
              <a:buFont typeface="+mj-lt"/>
              <a:buAutoNum type="arabicPeriod"/>
            </a:pPr>
            <a:r>
              <a:rPr lang="en-US" sz="1600" dirty="0"/>
              <a:t>To verify that a scheduling algorithm can meet the timing constraints of all components, competing for the available resources is done</a:t>
            </a: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9</a:t>
            </a:fld>
            <a:endParaRPr lang="en-US"/>
          </a:p>
        </p:txBody>
      </p:sp>
    </p:spTree>
    <p:extLst>
      <p:ext uri="{BB962C8B-B14F-4D97-AF65-F5344CB8AC3E}">
        <p14:creationId xmlns:p14="http://schemas.microsoft.com/office/powerpoint/2010/main" val="4107395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3D4F66354AEE4CAA487BCF786ADB94" ma:contentTypeVersion="12" ma:contentTypeDescription="Create a new document." ma:contentTypeScope="" ma:versionID="52ff39d011c330a04673914dd4fb804e">
  <xsd:schema xmlns:xsd="http://www.w3.org/2001/XMLSchema" xmlns:xs="http://www.w3.org/2001/XMLSchema" xmlns:p="http://schemas.microsoft.com/office/2006/metadata/properties" xmlns:ns2="0644ddd5-6f65-42bc-a3e0-87d5faa24e7b" xmlns:ns3="849eb02e-efd2-47c3-a37d-16fbd6b96360" targetNamespace="http://schemas.microsoft.com/office/2006/metadata/properties" ma:root="true" ma:fieldsID="0b9b0e08f16dcd9e3098ed983f6291f3" ns2:_="" ns3:_="">
    <xsd:import namespace="0644ddd5-6f65-42bc-a3e0-87d5faa24e7b"/>
    <xsd:import namespace="849eb02e-efd2-47c3-a37d-16fbd6b9636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4ddd5-6f65-42bc-a3e0-87d5faa24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9eb02e-efd2-47c3-a37d-16fbd6b9636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12681F-D4AA-4CEA-9B03-053ADAD1EA6F}"/>
</file>

<file path=customXml/itemProps2.xml><?xml version="1.0" encoding="utf-8"?>
<ds:datastoreItem xmlns:ds="http://schemas.openxmlformats.org/officeDocument/2006/customXml" ds:itemID="{A6AF05D2-707B-4A55-9FBC-D1FD22CDCEFB}"/>
</file>

<file path=customXml/itemProps3.xml><?xml version="1.0" encoding="utf-8"?>
<ds:datastoreItem xmlns:ds="http://schemas.openxmlformats.org/officeDocument/2006/customXml" ds:itemID="{1B7C602F-9ABE-4FE3-8936-F3A4678CFF98}"/>
</file>

<file path=docProps/app.xml><?xml version="1.0" encoding="utf-8"?>
<Properties xmlns="http://schemas.openxmlformats.org/officeDocument/2006/extended-properties" xmlns:vt="http://schemas.openxmlformats.org/officeDocument/2006/docPropsVTypes">
  <TotalTime>183</TotalTime>
  <Words>1856</Words>
  <Application>Microsoft Office PowerPoint</Application>
  <PresentationFormat>Custom</PresentationFormat>
  <Paragraphs>152</Paragraphs>
  <Slides>14</Slides>
  <Notes>10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REAL TIME SYSTEM</vt:lpstr>
      <vt:lpstr>Hard versus Soft Real Times</vt:lpstr>
      <vt:lpstr>Jobs and Processors</vt:lpstr>
      <vt:lpstr>Release Time</vt:lpstr>
      <vt:lpstr>Deadline</vt:lpstr>
      <vt:lpstr>Timing constraint</vt:lpstr>
      <vt:lpstr>Hard and Soft Timing Constraint</vt:lpstr>
      <vt:lpstr>Hard and Soft Timing Constraint</vt:lpstr>
      <vt:lpstr>Hard and Soft Timing Constraint</vt:lpstr>
      <vt:lpstr>Hard Real-time Systems and Soft Real-time Systems</vt:lpstr>
      <vt:lpstr>Summary </vt:lpstr>
      <vt:lpstr>Self Assessment </vt:lpstr>
      <vt:lpstr>PowerPoint Presentation</vt:lpstr>
      <vt:lpstr>Further Readings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Thapaliya</dc:creator>
  <cp:lastModifiedBy>Admin</cp:lastModifiedBy>
  <cp:revision>95</cp:revision>
  <dcterms:created xsi:type="dcterms:W3CDTF">2021-02-14T03:03:12Z</dcterms:created>
  <dcterms:modified xsi:type="dcterms:W3CDTF">2021-03-16T11:48:56Z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0x010100A23D4F66354AEE4CAA487BCF786ADB94</vt:lpwstr>
  </property>
</Properties>
</file>