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7" r:id="rId3"/>
    <p:sldId id="268" r:id="rId4"/>
    <p:sldId id="274" r:id="rId5"/>
    <p:sldId id="273" r:id="rId6"/>
    <p:sldId id="271" r:id="rId7"/>
    <p:sldId id="275" r:id="rId8"/>
    <p:sldId id="276" r:id="rId9"/>
    <p:sldId id="272" r:id="rId10"/>
    <p:sldId id="280" r:id="rId11"/>
    <p:sldId id="279" r:id="rId12"/>
    <p:sldId id="281" r:id="rId13"/>
    <p:sldId id="282" r:id="rId14"/>
    <p:sldId id="283" r:id="rId15"/>
    <p:sldId id="28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CB7931-C248-46C4-9C20-481711C4B229}" type="datetimeFigureOut">
              <a:rPr lang="en-US" smtClean="0"/>
              <a:t>3/16/2021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290D9D-FB63-40D1-91F4-E00079D3F16F}" type="slidenum">
              <a:rPr lang="en-US" smtClean="0"/>
              <a:t>‹#›</a:t>
            </a:fld>
            <a:endParaRPr lang="en-US"/>
          </a:p>
        </p:txBody>
      </p:sp>
    </p:spTree>
    <p:extLst>
      <p:ext uri="{BB962C8B-B14F-4D97-AF65-F5344CB8AC3E}">
        <p14:creationId xmlns:p14="http://schemas.microsoft.com/office/powerpoint/2010/main" val="423607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3</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12</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13</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14</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15</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4</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5</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6</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7</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8</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9</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10</a:t>
            </a:fld>
            <a:endParaRPr lang="en-US"/>
          </a:p>
        </p:txBody>
      </p:sp>
    </p:spTree>
    <p:extLst>
      <p:ext uri="{BB962C8B-B14F-4D97-AF65-F5344CB8AC3E}">
        <p14:creationId xmlns:p14="http://schemas.microsoft.com/office/powerpoint/2010/main" val="1110668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290D9D-FB63-40D1-91F4-E00079D3F16F}" type="slidenum">
              <a:rPr lang="en-US" smtClean="0"/>
              <a:t>11</a:t>
            </a:fld>
            <a:endParaRPr lang="en-US"/>
          </a:p>
        </p:txBody>
      </p:sp>
    </p:spTree>
    <p:extLst>
      <p:ext uri="{BB962C8B-B14F-4D97-AF65-F5344CB8AC3E}">
        <p14:creationId xmlns:p14="http://schemas.microsoft.com/office/powerpoint/2010/main" val="1110668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096694-3756-47FB-8E55-AB3C8502B400}" type="datetime1">
              <a:rPr lang="en-US" smtClean="0"/>
              <a:t>3/16/2021</a:t>
            </a:fld>
            <a:endParaRPr lang="en-US"/>
          </a:p>
        </p:txBody>
      </p:sp>
      <p:sp>
        <p:nvSpPr>
          <p:cNvPr id="5" name="Footer Placeholder 4"/>
          <p:cNvSpPr>
            <a:spLocks noGrp="1"/>
          </p:cNvSpPr>
          <p:nvPr>
            <p:ph type="ftr" sz="quarter" idx="11"/>
          </p:nvPr>
        </p:nvSpPr>
        <p:spPr/>
        <p:txBody>
          <a:bodyPr/>
          <a:lstStyle/>
          <a:p>
            <a:r>
              <a:rPr lang="en-US" smtClean="0"/>
              <a:t>Er. SAROJ GHIMIRE</a:t>
            </a:r>
            <a:endParaRPr lang="en-US"/>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199118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C459C1-E1D8-4169-B74E-CDAE958C5149}" type="datetime1">
              <a:rPr lang="en-US" smtClean="0"/>
              <a:t>3/16/2021</a:t>
            </a:fld>
            <a:endParaRPr lang="en-US"/>
          </a:p>
        </p:txBody>
      </p:sp>
      <p:sp>
        <p:nvSpPr>
          <p:cNvPr id="5" name="Footer Placeholder 4"/>
          <p:cNvSpPr>
            <a:spLocks noGrp="1"/>
          </p:cNvSpPr>
          <p:nvPr>
            <p:ph type="ftr" sz="quarter" idx="11"/>
          </p:nvPr>
        </p:nvSpPr>
        <p:spPr/>
        <p:txBody>
          <a:bodyPr/>
          <a:lstStyle/>
          <a:p>
            <a:r>
              <a:rPr lang="en-US" smtClean="0"/>
              <a:t>Er. SAROJ GHIMIRE</a:t>
            </a:r>
            <a:endParaRPr lang="en-US"/>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919882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3376E2-E693-4411-9616-6FBA67B61BE2}" type="datetime1">
              <a:rPr lang="en-US" smtClean="0"/>
              <a:t>3/16/2021</a:t>
            </a:fld>
            <a:endParaRPr lang="en-US"/>
          </a:p>
        </p:txBody>
      </p:sp>
      <p:sp>
        <p:nvSpPr>
          <p:cNvPr id="5" name="Footer Placeholder 4"/>
          <p:cNvSpPr>
            <a:spLocks noGrp="1"/>
          </p:cNvSpPr>
          <p:nvPr>
            <p:ph type="ftr" sz="quarter" idx="11"/>
          </p:nvPr>
        </p:nvSpPr>
        <p:spPr/>
        <p:txBody>
          <a:bodyPr/>
          <a:lstStyle/>
          <a:p>
            <a:r>
              <a:rPr lang="en-US" smtClean="0"/>
              <a:t>Er. SAROJ GHIMIRE</a:t>
            </a:r>
            <a:endParaRPr lang="en-US"/>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399012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77C331-F0D7-4C63-8C90-1BEC2DD3DEAF}" type="datetime1">
              <a:rPr lang="en-US" smtClean="0"/>
              <a:t>3/16/2021</a:t>
            </a:fld>
            <a:endParaRPr lang="en-US"/>
          </a:p>
        </p:txBody>
      </p:sp>
      <p:sp>
        <p:nvSpPr>
          <p:cNvPr id="5" name="Footer Placeholder 4"/>
          <p:cNvSpPr>
            <a:spLocks noGrp="1"/>
          </p:cNvSpPr>
          <p:nvPr>
            <p:ph type="ftr" sz="quarter" idx="11"/>
          </p:nvPr>
        </p:nvSpPr>
        <p:spPr/>
        <p:txBody>
          <a:bodyPr/>
          <a:lstStyle/>
          <a:p>
            <a:r>
              <a:rPr lang="en-US" smtClean="0"/>
              <a:t>Er. SAROJ GHIMIRE</a:t>
            </a:r>
            <a:endParaRPr lang="en-US"/>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2502436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F3D654-958D-44FF-835C-8E55A386A293}" type="datetime1">
              <a:rPr lang="en-US" smtClean="0"/>
              <a:t>3/16/2021</a:t>
            </a:fld>
            <a:endParaRPr lang="en-US"/>
          </a:p>
        </p:txBody>
      </p:sp>
      <p:sp>
        <p:nvSpPr>
          <p:cNvPr id="5" name="Footer Placeholder 4"/>
          <p:cNvSpPr>
            <a:spLocks noGrp="1"/>
          </p:cNvSpPr>
          <p:nvPr>
            <p:ph type="ftr" sz="quarter" idx="11"/>
          </p:nvPr>
        </p:nvSpPr>
        <p:spPr/>
        <p:txBody>
          <a:bodyPr/>
          <a:lstStyle/>
          <a:p>
            <a:r>
              <a:rPr lang="en-US" smtClean="0"/>
              <a:t>Er. SAROJ GHIMIRE</a:t>
            </a:r>
            <a:endParaRPr lang="en-US"/>
          </a:p>
        </p:txBody>
      </p:sp>
      <p:sp>
        <p:nvSpPr>
          <p:cNvPr id="6" name="Slide Number Placeholder 5"/>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621189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9C5C38-BD62-47C9-A2C1-255ED72E8F7A}" type="datetime1">
              <a:rPr lang="en-US" smtClean="0"/>
              <a:t>3/16/2021</a:t>
            </a:fld>
            <a:endParaRPr lang="en-US"/>
          </a:p>
        </p:txBody>
      </p:sp>
      <p:sp>
        <p:nvSpPr>
          <p:cNvPr id="6" name="Footer Placeholder 5"/>
          <p:cNvSpPr>
            <a:spLocks noGrp="1"/>
          </p:cNvSpPr>
          <p:nvPr>
            <p:ph type="ftr" sz="quarter" idx="11"/>
          </p:nvPr>
        </p:nvSpPr>
        <p:spPr/>
        <p:txBody>
          <a:bodyPr/>
          <a:lstStyle/>
          <a:p>
            <a:r>
              <a:rPr lang="en-US" smtClean="0"/>
              <a:t>Er. SAROJ GHIMIRE</a:t>
            </a:r>
            <a:endParaRPr lang="en-US"/>
          </a:p>
        </p:txBody>
      </p:sp>
      <p:sp>
        <p:nvSpPr>
          <p:cNvPr id="7" name="Slide Number Placeholder 6"/>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1054914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3A7DB4-3CA3-46AF-AAEE-2FD36F7784AF}" type="datetime1">
              <a:rPr lang="en-US" smtClean="0"/>
              <a:t>3/16/2021</a:t>
            </a:fld>
            <a:endParaRPr lang="en-US"/>
          </a:p>
        </p:txBody>
      </p:sp>
      <p:sp>
        <p:nvSpPr>
          <p:cNvPr id="8" name="Footer Placeholder 7"/>
          <p:cNvSpPr>
            <a:spLocks noGrp="1"/>
          </p:cNvSpPr>
          <p:nvPr>
            <p:ph type="ftr" sz="quarter" idx="11"/>
          </p:nvPr>
        </p:nvSpPr>
        <p:spPr/>
        <p:txBody>
          <a:bodyPr/>
          <a:lstStyle/>
          <a:p>
            <a:r>
              <a:rPr lang="en-US" smtClean="0"/>
              <a:t>Er. SAROJ GHIMIRE</a:t>
            </a:r>
            <a:endParaRPr lang="en-US"/>
          </a:p>
        </p:txBody>
      </p:sp>
      <p:sp>
        <p:nvSpPr>
          <p:cNvPr id="9" name="Slide Number Placeholder 8"/>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123458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5BB612-492E-4BBF-869B-1D6BA348A96A}" type="datetime1">
              <a:rPr lang="en-US" smtClean="0"/>
              <a:t>3/16/2021</a:t>
            </a:fld>
            <a:endParaRPr lang="en-US"/>
          </a:p>
        </p:txBody>
      </p:sp>
      <p:sp>
        <p:nvSpPr>
          <p:cNvPr id="4" name="Footer Placeholder 3"/>
          <p:cNvSpPr>
            <a:spLocks noGrp="1"/>
          </p:cNvSpPr>
          <p:nvPr>
            <p:ph type="ftr" sz="quarter" idx="11"/>
          </p:nvPr>
        </p:nvSpPr>
        <p:spPr/>
        <p:txBody>
          <a:bodyPr/>
          <a:lstStyle/>
          <a:p>
            <a:r>
              <a:rPr lang="en-US" smtClean="0"/>
              <a:t>Er. SAROJ GHIMIRE</a:t>
            </a:r>
            <a:endParaRPr lang="en-US"/>
          </a:p>
        </p:txBody>
      </p:sp>
      <p:sp>
        <p:nvSpPr>
          <p:cNvPr id="5" name="Slide Number Placeholder 4"/>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2550716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B7D70A-226D-4873-9AC1-15749A339074}" type="datetime1">
              <a:rPr lang="en-US" smtClean="0"/>
              <a:t>3/16/2021</a:t>
            </a:fld>
            <a:endParaRPr lang="en-US"/>
          </a:p>
        </p:txBody>
      </p:sp>
      <p:sp>
        <p:nvSpPr>
          <p:cNvPr id="3" name="Footer Placeholder 2"/>
          <p:cNvSpPr>
            <a:spLocks noGrp="1"/>
          </p:cNvSpPr>
          <p:nvPr>
            <p:ph type="ftr" sz="quarter" idx="11"/>
          </p:nvPr>
        </p:nvSpPr>
        <p:spPr/>
        <p:txBody>
          <a:bodyPr/>
          <a:lstStyle/>
          <a:p>
            <a:r>
              <a:rPr lang="en-US" smtClean="0"/>
              <a:t>Er. SAROJ GHIMIRE</a:t>
            </a:r>
            <a:endParaRPr lang="en-US"/>
          </a:p>
        </p:txBody>
      </p:sp>
      <p:sp>
        <p:nvSpPr>
          <p:cNvPr id="4" name="Slide Number Placeholder 3"/>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329876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63EC71-DE73-4C1F-BD45-06E6D679AD63}" type="datetime1">
              <a:rPr lang="en-US" smtClean="0"/>
              <a:t>3/16/2021</a:t>
            </a:fld>
            <a:endParaRPr lang="en-US"/>
          </a:p>
        </p:txBody>
      </p:sp>
      <p:sp>
        <p:nvSpPr>
          <p:cNvPr id="6" name="Footer Placeholder 5"/>
          <p:cNvSpPr>
            <a:spLocks noGrp="1"/>
          </p:cNvSpPr>
          <p:nvPr>
            <p:ph type="ftr" sz="quarter" idx="11"/>
          </p:nvPr>
        </p:nvSpPr>
        <p:spPr/>
        <p:txBody>
          <a:bodyPr/>
          <a:lstStyle/>
          <a:p>
            <a:r>
              <a:rPr lang="en-US" smtClean="0"/>
              <a:t>Er. SAROJ GHIMIRE</a:t>
            </a:r>
            <a:endParaRPr lang="en-US"/>
          </a:p>
        </p:txBody>
      </p:sp>
      <p:sp>
        <p:nvSpPr>
          <p:cNvPr id="7" name="Slide Number Placeholder 6"/>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2672243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3F420F-D79A-40DE-8DE4-196C5DA308A0}" type="datetime1">
              <a:rPr lang="en-US" smtClean="0"/>
              <a:t>3/16/2021</a:t>
            </a:fld>
            <a:endParaRPr lang="en-US"/>
          </a:p>
        </p:txBody>
      </p:sp>
      <p:sp>
        <p:nvSpPr>
          <p:cNvPr id="6" name="Footer Placeholder 5"/>
          <p:cNvSpPr>
            <a:spLocks noGrp="1"/>
          </p:cNvSpPr>
          <p:nvPr>
            <p:ph type="ftr" sz="quarter" idx="11"/>
          </p:nvPr>
        </p:nvSpPr>
        <p:spPr/>
        <p:txBody>
          <a:bodyPr/>
          <a:lstStyle/>
          <a:p>
            <a:r>
              <a:rPr lang="en-US" smtClean="0"/>
              <a:t>Er. SAROJ GHIMIRE</a:t>
            </a:r>
            <a:endParaRPr lang="en-US"/>
          </a:p>
        </p:txBody>
      </p:sp>
      <p:sp>
        <p:nvSpPr>
          <p:cNvPr id="7" name="Slide Number Placeholder 6"/>
          <p:cNvSpPr>
            <a:spLocks noGrp="1"/>
          </p:cNvSpPr>
          <p:nvPr>
            <p:ph type="sldNum" sz="quarter" idx="12"/>
          </p:nvPr>
        </p:nvSpPr>
        <p:spPr/>
        <p:txBody>
          <a:bodyPr/>
          <a:lstStyle/>
          <a:p>
            <a:fld id="{CF14FEEF-0BEA-4193-B1C8-60A5D605B70B}" type="slidenum">
              <a:rPr lang="en-US" smtClean="0"/>
              <a:t>‹#›</a:t>
            </a:fld>
            <a:endParaRPr lang="en-US"/>
          </a:p>
        </p:txBody>
      </p:sp>
    </p:spTree>
    <p:extLst>
      <p:ext uri="{BB962C8B-B14F-4D97-AF65-F5344CB8AC3E}">
        <p14:creationId xmlns:p14="http://schemas.microsoft.com/office/powerpoint/2010/main" val="3485200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71C51C-36A5-4E15-B455-2E247E23F524}" type="datetime1">
              <a:rPr lang="en-US" smtClean="0"/>
              <a:t>3/16/2021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Er. SAROJ GHIMIRE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14FEEF-0BEA-4193-B1C8-60A5D605B70B}" type="slidenum">
              <a:rPr lang="en-US" smtClean="0"/>
              <a:t>‹#›</a:t>
            </a:fld>
            <a:endParaRPr lang="en-US"/>
          </a:p>
        </p:txBody>
      </p:sp>
    </p:spTree>
    <p:extLst>
      <p:ext uri="{BB962C8B-B14F-4D97-AF65-F5344CB8AC3E}">
        <p14:creationId xmlns:p14="http://schemas.microsoft.com/office/powerpoint/2010/main" val="3498684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56156"/>
            <a:ext cx="9144000" cy="1784123"/>
          </a:xfrm>
          <a:ln>
            <a:solidFill>
              <a:srgbClr val="00B0F0"/>
            </a:solidFill>
          </a:ln>
        </p:spPr>
        <p:txBody>
          <a:bodyPr>
            <a:normAutofit/>
          </a:bodyPr>
          <a:lstStyle/>
          <a:p>
            <a:r>
              <a:rPr lang="en-US" dirty="0" smtClean="0"/>
              <a:t/>
            </a:r>
            <a:br>
              <a:rPr lang="en-US" dirty="0" smtClean="0"/>
            </a:br>
            <a:r>
              <a:rPr lang="en-US" dirty="0" smtClean="0"/>
              <a:t>REAL TIME SYSTEM</a:t>
            </a:r>
            <a:endParaRPr lang="en-US" dirty="0"/>
          </a:p>
        </p:txBody>
      </p:sp>
      <p:sp>
        <p:nvSpPr>
          <p:cNvPr id="3" name="Subtitle 2"/>
          <p:cNvSpPr>
            <a:spLocks noGrp="1"/>
          </p:cNvSpPr>
          <p:nvPr>
            <p:ph type="subTitle" idx="1"/>
          </p:nvPr>
        </p:nvSpPr>
        <p:spPr>
          <a:xfrm>
            <a:off x="1524000" y="2606040"/>
            <a:ext cx="9144000" cy="2011680"/>
          </a:xfrm>
          <a:ln>
            <a:solidFill>
              <a:srgbClr val="00B0F0"/>
            </a:solidFill>
          </a:ln>
        </p:spPr>
        <p:txBody>
          <a:bodyPr/>
          <a:lstStyle/>
          <a:p>
            <a:r>
              <a:rPr lang="en-US" dirty="0" smtClean="0"/>
              <a:t>Lecturer: </a:t>
            </a:r>
            <a:r>
              <a:rPr lang="en-US" dirty="0" err="1" smtClean="0"/>
              <a:t>Er</a:t>
            </a:r>
            <a:r>
              <a:rPr lang="en-US" dirty="0" smtClean="0"/>
              <a:t>. Saroj Ghimire</a:t>
            </a:r>
          </a:p>
          <a:p>
            <a:r>
              <a:rPr lang="en-US" dirty="0"/>
              <a:t>Qualification: </a:t>
            </a:r>
            <a:r>
              <a:rPr lang="en-US" dirty="0" err="1"/>
              <a:t>Msc.CSIT</a:t>
            </a:r>
            <a:r>
              <a:rPr lang="en-US" dirty="0"/>
              <a:t>, BE(COMPUTER)</a:t>
            </a:r>
          </a:p>
        </p:txBody>
      </p:sp>
      <p:sp>
        <p:nvSpPr>
          <p:cNvPr id="4" name="Subtitle 2"/>
          <p:cNvSpPr txBox="1">
            <a:spLocks/>
          </p:cNvSpPr>
          <p:nvPr/>
        </p:nvSpPr>
        <p:spPr>
          <a:xfrm>
            <a:off x="3735977" y="6103620"/>
            <a:ext cx="4720046" cy="6172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t>Lincoln University College</a:t>
            </a:r>
            <a:endParaRPr lang="en-US" dirty="0"/>
          </a:p>
        </p:txBody>
      </p:sp>
      <p:sp>
        <p:nvSpPr>
          <p:cNvPr id="5" name="Footer Placeholder 4"/>
          <p:cNvSpPr>
            <a:spLocks noGrp="1"/>
          </p:cNvSpPr>
          <p:nvPr>
            <p:ph type="ftr" sz="quarter" idx="11"/>
          </p:nvPr>
        </p:nvSpPr>
        <p:spPr/>
        <p:txBody>
          <a:bodyPr/>
          <a:lstStyle/>
          <a:p>
            <a:r>
              <a:rPr lang="en-US" smtClean="0"/>
              <a:t>Er. SAROJ GHIMIRE</a:t>
            </a:r>
            <a:endParaRPr lang="en-US"/>
          </a:p>
        </p:txBody>
      </p:sp>
      <p:sp>
        <p:nvSpPr>
          <p:cNvPr id="6" name="Slide Number Placeholder 5"/>
          <p:cNvSpPr>
            <a:spLocks noGrp="1"/>
          </p:cNvSpPr>
          <p:nvPr>
            <p:ph type="sldNum" sz="quarter" idx="12"/>
          </p:nvPr>
        </p:nvSpPr>
        <p:spPr/>
        <p:txBody>
          <a:bodyPr/>
          <a:lstStyle/>
          <a:p>
            <a:fld id="{CF14FEEF-0BEA-4193-B1C8-60A5D605B70B}" type="slidenum">
              <a:rPr lang="en-US" smtClean="0"/>
              <a:t>1</a:t>
            </a:fld>
            <a:endParaRPr lang="en-US"/>
          </a:p>
        </p:txBody>
      </p:sp>
    </p:spTree>
    <p:extLst>
      <p:ext uri="{BB962C8B-B14F-4D97-AF65-F5344CB8AC3E}">
        <p14:creationId xmlns:p14="http://schemas.microsoft.com/office/powerpoint/2010/main" val="1025638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smtClean="0">
                <a:latin typeface="Times New Roman" pitchFamily="18" charset="0"/>
                <a:cs typeface="Times New Roman" pitchFamily="18" charset="0"/>
              </a:rPr>
              <a:t>4.Precedence </a:t>
            </a:r>
            <a:r>
              <a:rPr lang="en-US" sz="3600" dirty="0">
                <a:latin typeface="Times New Roman" pitchFamily="18" charset="0"/>
                <a:cs typeface="Times New Roman" pitchFamily="18" charset="0"/>
              </a:rPr>
              <a:t>Constraint and Data Dependency</a:t>
            </a:r>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1584101"/>
            <a:ext cx="10515600" cy="4241933"/>
          </a:xfrm>
        </p:spPr>
        <p:txBody>
          <a:bodyPr>
            <a:noAutofit/>
          </a:bodyPr>
          <a:lstStyle/>
          <a:p>
            <a:pPr algn="just">
              <a:buFont typeface="Wingdings" pitchFamily="2" charset="2"/>
              <a:buChar char="Ø"/>
            </a:pPr>
            <a:r>
              <a:rPr lang="en-US" sz="2000" dirty="0">
                <a:latin typeface="Times New Roman" pitchFamily="18" charset="0"/>
                <a:cs typeface="Times New Roman" pitchFamily="18" charset="0"/>
              </a:rPr>
              <a:t>Data and control dependencies among jobs may constrain the order in which they can execute. </a:t>
            </a: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jobs are said to have precedence constraints if they are constrained to execute in some order. </a:t>
            </a: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If </a:t>
            </a:r>
            <a:r>
              <a:rPr lang="en-US" sz="2000" dirty="0">
                <a:latin typeface="Times New Roman" pitchFamily="18" charset="0"/>
                <a:cs typeface="Times New Roman" pitchFamily="18" charset="0"/>
              </a:rPr>
              <a:t>the jobs can execute in any order, they are said to be independent. </a:t>
            </a: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Consider queries to an information server. Suppose that before each query is processed and the requested information retrieved, its authorization to access the requested information is first checked. The retrieval job cannot begin execution until the authentication job completes. </a:t>
            </a: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Similarly </a:t>
            </a:r>
            <a:r>
              <a:rPr lang="en-US" sz="2000" dirty="0">
                <a:latin typeface="Times New Roman" pitchFamily="18" charset="0"/>
                <a:cs typeface="Times New Roman" pitchFamily="18" charset="0"/>
              </a:rPr>
              <a:t>in a communication system, the jobs that generate acknowledgements of a message and transmit the acknowledgement message cannot begin until the job that receives and processes the message completes</a:t>
            </a:r>
            <a:endParaRPr lang="en-US" sz="2000" dirty="0" smtClean="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10</a:t>
            </a:fld>
            <a:endParaRPr lang="en-US"/>
          </a:p>
        </p:txBody>
      </p:sp>
    </p:spTree>
    <p:extLst>
      <p:ext uri="{BB962C8B-B14F-4D97-AF65-F5344CB8AC3E}">
        <p14:creationId xmlns:p14="http://schemas.microsoft.com/office/powerpoint/2010/main" val="1804190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itchFamily="18" charset="0"/>
                <a:cs typeface="Times New Roman" pitchFamily="18" charset="0"/>
              </a:rPr>
              <a:t>4.Precedence Constraint and Data </a:t>
            </a:r>
            <a:r>
              <a:rPr lang="en-US" sz="3600" dirty="0" smtClean="0">
                <a:latin typeface="Times New Roman" pitchFamily="18" charset="0"/>
                <a:cs typeface="Times New Roman" pitchFamily="18" charset="0"/>
              </a:rPr>
              <a:t>Dependency(</a:t>
            </a:r>
            <a:r>
              <a:rPr lang="en-US" sz="3600" dirty="0" err="1" smtClean="0">
                <a:latin typeface="Times New Roman" pitchFamily="18" charset="0"/>
                <a:cs typeface="Times New Roman" pitchFamily="18" charset="0"/>
              </a:rPr>
              <a:t>contd</a:t>
            </a:r>
            <a:r>
              <a:rPr lang="en-US" sz="3600" dirty="0" smtClean="0">
                <a:latin typeface="Times New Roman" pitchFamily="18" charset="0"/>
                <a:cs typeface="Times New Roman" pitchFamily="18" charset="0"/>
              </a:rPr>
              <a:t>)</a:t>
            </a:r>
            <a:endParaRPr lang="en-US" sz="3600" dirty="0"/>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1584101"/>
            <a:ext cx="10515600" cy="4241933"/>
          </a:xfrm>
        </p:spPr>
        <p:txBody>
          <a:bodyPr>
            <a:noAutofit/>
          </a:bodyPr>
          <a:lstStyle/>
          <a:p>
            <a:pPr marL="342900" indent="-342900" algn="just">
              <a:buFont typeface="+mj-lt"/>
              <a:buAutoNum type="arabicPeriod"/>
            </a:pPr>
            <a:r>
              <a:rPr lang="en-US" sz="1600" b="1" dirty="0" smtClean="0">
                <a:latin typeface="Times New Roman" pitchFamily="18" charset="0"/>
                <a:cs typeface="Times New Roman" pitchFamily="18" charset="0"/>
              </a:rPr>
              <a:t>Precedence Graph and Task Graph</a:t>
            </a:r>
          </a:p>
          <a:p>
            <a:pPr lvl="1">
              <a:buFont typeface="Wingdings" pitchFamily="2" charset="2"/>
              <a:buChar char="Ø"/>
            </a:pPr>
            <a:r>
              <a:rPr lang="en-US" sz="1200" dirty="0">
                <a:latin typeface="Times New Roman" pitchFamily="18" charset="0"/>
                <a:cs typeface="Times New Roman" pitchFamily="18" charset="0"/>
              </a:rPr>
              <a:t>We use a partial-order relation &lt;, called a precedence relation, over the set of jobs to specify the precedence constraints among jobs.</a:t>
            </a:r>
          </a:p>
          <a:p>
            <a:pPr lvl="1">
              <a:buFont typeface="Wingdings" pitchFamily="2" charset="2"/>
              <a:buChar char="Ø"/>
            </a:pPr>
            <a:r>
              <a:rPr lang="en-US" sz="1200" dirty="0">
                <a:latin typeface="Times New Roman" pitchFamily="18" charset="0"/>
                <a:cs typeface="Times New Roman" pitchFamily="18" charset="0"/>
              </a:rPr>
              <a:t>A job </a:t>
            </a:r>
            <a:r>
              <a:rPr lang="en-US" sz="1200" dirty="0" err="1">
                <a:latin typeface="Times New Roman" pitchFamily="18" charset="0"/>
                <a:cs typeface="Times New Roman" pitchFamily="18" charset="0"/>
              </a:rPr>
              <a:t>J</a:t>
            </a:r>
            <a:r>
              <a:rPr lang="en-US" sz="1200" baseline="-25000" dirty="0" err="1">
                <a:latin typeface="Times New Roman" pitchFamily="18" charset="0"/>
                <a:cs typeface="Times New Roman" pitchFamily="18" charset="0"/>
              </a:rPr>
              <a:t>i</a:t>
            </a:r>
            <a:r>
              <a:rPr lang="en-US" sz="1200" dirty="0">
                <a:latin typeface="Times New Roman" pitchFamily="18" charset="0"/>
                <a:cs typeface="Times New Roman" pitchFamily="18" charset="0"/>
              </a:rPr>
              <a:t> is a predecessor of another job </a:t>
            </a:r>
            <a:r>
              <a:rPr lang="en-US" sz="1200" dirty="0" err="1">
                <a:latin typeface="Times New Roman" pitchFamily="18" charset="0"/>
                <a:cs typeface="Times New Roman" pitchFamily="18" charset="0"/>
              </a:rPr>
              <a:t>J</a:t>
            </a:r>
            <a:r>
              <a:rPr lang="en-US" sz="1200" baseline="-25000" dirty="0" err="1">
                <a:latin typeface="Times New Roman" pitchFamily="18" charset="0"/>
                <a:cs typeface="Times New Roman" pitchFamily="18" charset="0"/>
              </a:rPr>
              <a:t>k</a:t>
            </a:r>
            <a:r>
              <a:rPr lang="en-US" sz="1200" dirty="0">
                <a:latin typeface="Times New Roman" pitchFamily="18" charset="0"/>
                <a:cs typeface="Times New Roman" pitchFamily="18" charset="0"/>
              </a:rPr>
              <a:t> if </a:t>
            </a:r>
            <a:r>
              <a:rPr lang="en-US" sz="1200" dirty="0" err="1">
                <a:latin typeface="Times New Roman" pitchFamily="18" charset="0"/>
                <a:cs typeface="Times New Roman" pitchFamily="18" charset="0"/>
              </a:rPr>
              <a:t>J</a:t>
            </a:r>
            <a:r>
              <a:rPr lang="en-US" sz="1200" baseline="-25000" dirty="0" err="1">
                <a:latin typeface="Times New Roman" pitchFamily="18" charset="0"/>
                <a:cs typeface="Times New Roman" pitchFamily="18" charset="0"/>
              </a:rPr>
              <a:t>k</a:t>
            </a:r>
            <a:r>
              <a:rPr lang="en-US" sz="1200" dirty="0">
                <a:latin typeface="Times New Roman" pitchFamily="18" charset="0"/>
                <a:cs typeface="Times New Roman" pitchFamily="18" charset="0"/>
              </a:rPr>
              <a:t> cannot begin execution until the execution of </a:t>
            </a:r>
            <a:r>
              <a:rPr lang="en-US" sz="1200" dirty="0" err="1">
                <a:latin typeface="Times New Roman" pitchFamily="18" charset="0"/>
                <a:cs typeface="Times New Roman" pitchFamily="18" charset="0"/>
              </a:rPr>
              <a:t>J</a:t>
            </a:r>
            <a:r>
              <a:rPr lang="en-US" sz="1200" baseline="-25000" dirty="0" err="1">
                <a:latin typeface="Times New Roman" pitchFamily="18" charset="0"/>
                <a:cs typeface="Times New Roman" pitchFamily="18" charset="0"/>
              </a:rPr>
              <a:t>i</a:t>
            </a:r>
            <a:r>
              <a:rPr lang="en-US" sz="1200" dirty="0">
                <a:latin typeface="Times New Roman" pitchFamily="18" charset="0"/>
                <a:cs typeface="Times New Roman" pitchFamily="18" charset="0"/>
              </a:rPr>
              <a:t> completes.</a:t>
            </a:r>
          </a:p>
          <a:p>
            <a:pPr lvl="1">
              <a:buFont typeface="Wingdings" pitchFamily="2" charset="2"/>
              <a:buChar char="Ø"/>
            </a:pPr>
            <a:r>
              <a:rPr lang="en-US" sz="1200" dirty="0">
                <a:latin typeface="Times New Roman" pitchFamily="18" charset="0"/>
                <a:cs typeface="Times New Roman" pitchFamily="18" charset="0"/>
              </a:rPr>
              <a:t>In short we can write </a:t>
            </a:r>
            <a:r>
              <a:rPr lang="en-US" sz="1200" dirty="0" err="1">
                <a:latin typeface="Times New Roman" pitchFamily="18" charset="0"/>
                <a:cs typeface="Times New Roman" pitchFamily="18" charset="0"/>
              </a:rPr>
              <a:t>J</a:t>
            </a:r>
            <a:r>
              <a:rPr lang="en-US" sz="1200" baseline="-25000" dirty="0" err="1">
                <a:latin typeface="Times New Roman" pitchFamily="18" charset="0"/>
                <a:cs typeface="Times New Roman" pitchFamily="18" charset="0"/>
              </a:rPr>
              <a:t>i</a:t>
            </a:r>
            <a:r>
              <a:rPr lang="en-US" sz="1200" dirty="0">
                <a:latin typeface="Times New Roman" pitchFamily="18" charset="0"/>
                <a:cs typeface="Times New Roman" pitchFamily="18" charset="0"/>
              </a:rPr>
              <a:t> &lt; </a:t>
            </a:r>
            <a:r>
              <a:rPr lang="en-US" sz="1200" dirty="0" err="1">
                <a:latin typeface="Times New Roman" pitchFamily="18" charset="0"/>
                <a:cs typeface="Times New Roman" pitchFamily="18" charset="0"/>
              </a:rPr>
              <a:t>J</a:t>
            </a:r>
            <a:r>
              <a:rPr lang="en-US" sz="1200" baseline="-25000" dirty="0" err="1">
                <a:latin typeface="Times New Roman" pitchFamily="18" charset="0"/>
                <a:cs typeface="Times New Roman" pitchFamily="18" charset="0"/>
              </a:rPr>
              <a:t>k</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Ji</a:t>
            </a:r>
            <a:r>
              <a:rPr lang="en-US" sz="1200" dirty="0">
                <a:latin typeface="Times New Roman" pitchFamily="18" charset="0"/>
                <a:cs typeface="Times New Roman" pitchFamily="18" charset="0"/>
              </a:rPr>
              <a:t> is the immediate predecessor of </a:t>
            </a:r>
            <a:r>
              <a:rPr lang="en-US" sz="1200" dirty="0" err="1">
                <a:latin typeface="Times New Roman" pitchFamily="18" charset="0"/>
                <a:cs typeface="Times New Roman" pitchFamily="18" charset="0"/>
              </a:rPr>
              <a:t>J</a:t>
            </a:r>
            <a:r>
              <a:rPr lang="en-US" sz="1200" baseline="-25000" dirty="0" err="1">
                <a:latin typeface="Times New Roman" pitchFamily="18" charset="0"/>
                <a:cs typeface="Times New Roman" pitchFamily="18" charset="0"/>
              </a:rPr>
              <a:t>k</a:t>
            </a:r>
            <a:r>
              <a:rPr lang="en-US" sz="1200" dirty="0">
                <a:latin typeface="Times New Roman" pitchFamily="18" charset="0"/>
                <a:cs typeface="Times New Roman" pitchFamily="18" charset="0"/>
              </a:rPr>
              <a:t> if </a:t>
            </a:r>
            <a:r>
              <a:rPr lang="en-US" sz="1200" dirty="0" err="1">
                <a:latin typeface="Times New Roman" pitchFamily="18" charset="0"/>
                <a:cs typeface="Times New Roman" pitchFamily="18" charset="0"/>
              </a:rPr>
              <a:t>J</a:t>
            </a:r>
            <a:r>
              <a:rPr lang="en-US" sz="1200" baseline="-25000" dirty="0" err="1">
                <a:latin typeface="Times New Roman" pitchFamily="18" charset="0"/>
                <a:cs typeface="Times New Roman" pitchFamily="18" charset="0"/>
              </a:rPr>
              <a:t>i</a:t>
            </a:r>
            <a:r>
              <a:rPr lang="en-US" sz="1200" dirty="0">
                <a:latin typeface="Times New Roman" pitchFamily="18" charset="0"/>
                <a:cs typeface="Times New Roman" pitchFamily="18" charset="0"/>
              </a:rPr>
              <a:t> &lt; </a:t>
            </a:r>
            <a:r>
              <a:rPr lang="en-US" sz="1200" dirty="0" err="1">
                <a:latin typeface="Times New Roman" pitchFamily="18" charset="0"/>
                <a:cs typeface="Times New Roman" pitchFamily="18" charset="0"/>
              </a:rPr>
              <a:t>J</a:t>
            </a:r>
            <a:r>
              <a:rPr lang="en-US" sz="1200" baseline="-25000" dirty="0" err="1">
                <a:latin typeface="Times New Roman" pitchFamily="18" charset="0"/>
                <a:cs typeface="Times New Roman" pitchFamily="18" charset="0"/>
              </a:rPr>
              <a:t>k</a:t>
            </a:r>
            <a:r>
              <a:rPr lang="en-US" sz="1200" dirty="0">
                <a:latin typeface="Times New Roman" pitchFamily="18" charset="0"/>
                <a:cs typeface="Times New Roman" pitchFamily="18" charset="0"/>
              </a:rPr>
              <a:t> and there is no other job </a:t>
            </a:r>
            <a:r>
              <a:rPr lang="en-US" sz="1200" dirty="0" err="1">
                <a:latin typeface="Times New Roman" pitchFamily="18" charset="0"/>
                <a:cs typeface="Times New Roman" pitchFamily="18" charset="0"/>
              </a:rPr>
              <a:t>J</a:t>
            </a:r>
            <a:r>
              <a:rPr lang="en-US" sz="1200" baseline="-25000" dirty="0" err="1">
                <a:latin typeface="Times New Roman" pitchFamily="18" charset="0"/>
                <a:cs typeface="Times New Roman" pitchFamily="18" charset="0"/>
              </a:rPr>
              <a:t>j</a:t>
            </a:r>
            <a:r>
              <a:rPr lang="en-US" sz="1200" dirty="0">
                <a:latin typeface="Times New Roman" pitchFamily="18" charset="0"/>
                <a:cs typeface="Times New Roman" pitchFamily="18" charset="0"/>
              </a:rPr>
              <a:t> such that </a:t>
            </a:r>
            <a:r>
              <a:rPr lang="en-US" sz="1200" dirty="0" err="1">
                <a:latin typeface="Times New Roman" pitchFamily="18" charset="0"/>
                <a:cs typeface="Times New Roman" pitchFamily="18" charset="0"/>
              </a:rPr>
              <a:t>J</a:t>
            </a:r>
            <a:r>
              <a:rPr lang="en-US" sz="1200" baseline="-25000" dirty="0" err="1">
                <a:latin typeface="Times New Roman" pitchFamily="18" charset="0"/>
                <a:cs typeface="Times New Roman" pitchFamily="18" charset="0"/>
              </a:rPr>
              <a:t>i</a:t>
            </a:r>
            <a:r>
              <a:rPr lang="en-US" sz="1200" dirty="0">
                <a:latin typeface="Times New Roman" pitchFamily="18" charset="0"/>
                <a:cs typeface="Times New Roman" pitchFamily="18" charset="0"/>
              </a:rPr>
              <a:t>&lt;</a:t>
            </a:r>
            <a:r>
              <a:rPr lang="en-US" sz="1200" dirty="0" err="1">
                <a:latin typeface="Times New Roman" pitchFamily="18" charset="0"/>
                <a:cs typeface="Times New Roman" pitchFamily="18" charset="0"/>
              </a:rPr>
              <a:t>J</a:t>
            </a:r>
            <a:r>
              <a:rPr lang="en-US" sz="1200" baseline="-25000" dirty="0" err="1">
                <a:latin typeface="Times New Roman" pitchFamily="18" charset="0"/>
                <a:cs typeface="Times New Roman" pitchFamily="18" charset="0"/>
              </a:rPr>
              <a:t>j</a:t>
            </a:r>
            <a:r>
              <a:rPr lang="en-US" sz="1200" dirty="0">
                <a:latin typeface="Times New Roman" pitchFamily="18" charset="0"/>
                <a:cs typeface="Times New Roman" pitchFamily="18" charset="0"/>
              </a:rPr>
              <a:t>&lt;</a:t>
            </a:r>
            <a:r>
              <a:rPr lang="en-US" sz="1200" dirty="0" err="1">
                <a:latin typeface="Times New Roman" pitchFamily="18" charset="0"/>
                <a:cs typeface="Times New Roman" pitchFamily="18" charset="0"/>
              </a:rPr>
              <a:t>J</a:t>
            </a:r>
            <a:r>
              <a:rPr lang="en-US" sz="1200" baseline="-25000" dirty="0" err="1">
                <a:latin typeface="Times New Roman" pitchFamily="18" charset="0"/>
                <a:cs typeface="Times New Roman" pitchFamily="18" charset="0"/>
              </a:rPr>
              <a:t>k</a:t>
            </a:r>
            <a:r>
              <a:rPr lang="en-US" sz="1200" dirty="0">
                <a:latin typeface="Times New Roman" pitchFamily="18" charset="0"/>
                <a:cs typeface="Times New Roman" pitchFamily="18" charset="0"/>
              </a:rPr>
              <a:t>.</a:t>
            </a:r>
          </a:p>
          <a:p>
            <a:pPr lvl="1">
              <a:buFont typeface="Wingdings" pitchFamily="2" charset="2"/>
              <a:buChar char="Ø"/>
            </a:pPr>
            <a:r>
              <a:rPr lang="en-US" sz="1200" dirty="0">
                <a:latin typeface="Times New Roman" pitchFamily="18" charset="0"/>
                <a:cs typeface="Times New Roman" pitchFamily="18" charset="0"/>
              </a:rPr>
              <a:t>Two jobs are independent when neither </a:t>
            </a:r>
            <a:r>
              <a:rPr lang="en-US" sz="1200" dirty="0" err="1">
                <a:latin typeface="Times New Roman" pitchFamily="18" charset="0"/>
                <a:cs typeface="Times New Roman" pitchFamily="18" charset="0"/>
              </a:rPr>
              <a:t>J</a:t>
            </a:r>
            <a:r>
              <a:rPr lang="en-US" sz="1200" baseline="-25000" dirty="0" err="1">
                <a:latin typeface="Times New Roman" pitchFamily="18" charset="0"/>
                <a:cs typeface="Times New Roman" pitchFamily="18" charset="0"/>
              </a:rPr>
              <a:t>i</a:t>
            </a:r>
            <a:r>
              <a:rPr lang="en-US" sz="1200" dirty="0">
                <a:latin typeface="Times New Roman" pitchFamily="18" charset="0"/>
                <a:cs typeface="Times New Roman" pitchFamily="18" charset="0"/>
              </a:rPr>
              <a:t>&lt;</a:t>
            </a:r>
            <a:r>
              <a:rPr lang="en-US" sz="1200" dirty="0" err="1">
                <a:latin typeface="Times New Roman" pitchFamily="18" charset="0"/>
                <a:cs typeface="Times New Roman" pitchFamily="18" charset="0"/>
              </a:rPr>
              <a:t>J</a:t>
            </a:r>
            <a:r>
              <a:rPr lang="en-US" sz="1200" baseline="-25000" dirty="0" err="1">
                <a:latin typeface="Times New Roman" pitchFamily="18" charset="0"/>
                <a:cs typeface="Times New Roman" pitchFamily="18" charset="0"/>
              </a:rPr>
              <a:t>i</a:t>
            </a:r>
            <a:endParaRPr lang="en-US" sz="1200" dirty="0">
              <a:latin typeface="Times New Roman" pitchFamily="18" charset="0"/>
              <a:cs typeface="Times New Roman" pitchFamily="18" charset="0"/>
            </a:endParaRPr>
          </a:p>
          <a:p>
            <a:pPr lvl="1" algn="just">
              <a:buFont typeface="Wingdings" pitchFamily="2" charset="2"/>
              <a:buChar char="Ø"/>
            </a:pPr>
            <a:r>
              <a:rPr lang="en-US" sz="1200" dirty="0" smtClean="0">
                <a:latin typeface="Times New Roman" pitchFamily="18" charset="0"/>
                <a:cs typeface="Times New Roman" pitchFamily="18" charset="0"/>
              </a:rPr>
              <a:t>A </a:t>
            </a:r>
            <a:r>
              <a:rPr lang="en-US" sz="1200" dirty="0">
                <a:latin typeface="Times New Roman" pitchFamily="18" charset="0"/>
                <a:cs typeface="Times New Roman" pitchFamily="18" charset="0"/>
              </a:rPr>
              <a:t>job with predecessors is ready for execution when the time is at or after its release time and all of its predecessors is completed. A task graph, which gives us a general way to describe the application system, is an extended precedence Graph. The vertices in a task graph represent jobs</a:t>
            </a:r>
            <a:r>
              <a:rPr lang="en-US" sz="1200" dirty="0" smtClean="0">
                <a:latin typeface="Times New Roman" pitchFamily="18" charset="0"/>
                <a:cs typeface="Times New Roman" pitchFamily="18" charset="0"/>
              </a:rPr>
              <a:t>.</a:t>
            </a:r>
          </a:p>
          <a:p>
            <a:pPr lvl="1" algn="just">
              <a:buFont typeface="Wingdings" pitchFamily="2" charset="2"/>
              <a:buChar char="Ø"/>
            </a:pPr>
            <a:endParaRPr lang="en-US" sz="1200" dirty="0" smtClean="0">
              <a:latin typeface="Times New Roman" pitchFamily="18" charset="0"/>
              <a:cs typeface="Times New Roman" pitchFamily="18" charset="0"/>
            </a:endParaRPr>
          </a:p>
          <a:p>
            <a:pPr lvl="1" algn="just">
              <a:buFont typeface="Wingdings" pitchFamily="2" charset="2"/>
              <a:buChar char="Ø"/>
            </a:pPr>
            <a:endParaRPr lang="en-US" sz="1200" dirty="0">
              <a:latin typeface="Times New Roman" pitchFamily="18" charset="0"/>
              <a:cs typeface="Times New Roman" pitchFamily="18" charset="0"/>
            </a:endParaRPr>
          </a:p>
          <a:p>
            <a:pPr lvl="1" algn="just">
              <a:buFont typeface="Wingdings" pitchFamily="2" charset="2"/>
              <a:buChar char="Ø"/>
            </a:pPr>
            <a:endParaRPr lang="en-US" sz="1200" dirty="0" smtClean="0">
              <a:latin typeface="Times New Roman" pitchFamily="18" charset="0"/>
              <a:cs typeface="Times New Roman" pitchFamily="18" charset="0"/>
            </a:endParaRPr>
          </a:p>
          <a:p>
            <a:pPr lvl="1" algn="just">
              <a:buFont typeface="Wingdings" pitchFamily="2" charset="2"/>
              <a:buChar char="Ø"/>
            </a:pPr>
            <a:endParaRPr lang="en-US" sz="1200" dirty="0">
              <a:latin typeface="Times New Roman" pitchFamily="18" charset="0"/>
              <a:cs typeface="Times New Roman" pitchFamily="18" charset="0"/>
            </a:endParaRPr>
          </a:p>
          <a:p>
            <a:pPr lvl="1" algn="just">
              <a:buFont typeface="Wingdings" pitchFamily="2" charset="2"/>
              <a:buChar char="Ø"/>
            </a:pPr>
            <a:endParaRPr lang="en-US" sz="1200" dirty="0" smtClean="0">
              <a:latin typeface="Times New Roman" pitchFamily="18" charset="0"/>
              <a:cs typeface="Times New Roman" pitchFamily="18" charset="0"/>
            </a:endParaRPr>
          </a:p>
          <a:p>
            <a:pPr lvl="1" algn="just">
              <a:buFont typeface="Wingdings" pitchFamily="2" charset="2"/>
              <a:buChar char="Ø"/>
            </a:pPr>
            <a:endParaRPr lang="en-US" sz="1200" dirty="0">
              <a:latin typeface="Times New Roman" pitchFamily="18" charset="0"/>
              <a:cs typeface="Times New Roman" pitchFamily="18" charset="0"/>
            </a:endParaRPr>
          </a:p>
          <a:p>
            <a:pPr lvl="1" algn="just">
              <a:buFont typeface="Wingdings" pitchFamily="2" charset="2"/>
              <a:buChar char="Ø"/>
            </a:pPr>
            <a:endParaRPr lang="en-US" sz="1200" dirty="0" smtClean="0">
              <a:latin typeface="Times New Roman" pitchFamily="18" charset="0"/>
              <a:cs typeface="Times New Roman" pitchFamily="18" charset="0"/>
            </a:endParaRPr>
          </a:p>
          <a:p>
            <a:pPr lvl="1" algn="just">
              <a:buFont typeface="Wingdings" pitchFamily="2" charset="2"/>
              <a:buChar char="Ø"/>
            </a:pPr>
            <a:endParaRPr lang="en-US" sz="1200" dirty="0" smtClean="0">
              <a:latin typeface="Times New Roman" pitchFamily="18" charset="0"/>
              <a:cs typeface="Times New Roman" pitchFamily="18" charset="0"/>
            </a:endParaRPr>
          </a:p>
          <a:p>
            <a:pPr lvl="1" algn="just">
              <a:buFont typeface="Wingdings" pitchFamily="2" charset="2"/>
              <a:buChar char="Ø"/>
            </a:pPr>
            <a:r>
              <a:rPr lang="en-US" sz="1200" dirty="0" smtClean="0">
                <a:latin typeface="Times New Roman" pitchFamily="18" charset="0"/>
                <a:cs typeface="Times New Roman" pitchFamily="18" charset="0"/>
              </a:rPr>
              <a:t>The </a:t>
            </a:r>
            <a:r>
              <a:rPr lang="en-US" sz="1200" dirty="0">
                <a:latin typeface="Times New Roman" pitchFamily="18" charset="0"/>
                <a:cs typeface="Times New Roman" pitchFamily="18" charset="0"/>
              </a:rPr>
              <a:t>task represented in first row has phase 0, period 2 and relative deadline 7 and all jobs are independent. The jobs released in later periods are ready for execution as soon as they are released even though some job released earlier is not yet complete. The second row represents a periodic task has phase 2, period 3 and relative deadline 3 and jobs are interdependent. The first job is predecessor of 2nd and 2nd is predecessor of 3rd job. The last two tasks are not periodic</a:t>
            </a:r>
            <a:endParaRPr lang="en-US" sz="1200" dirty="0" smtClean="0">
              <a:latin typeface="Times New Roman" pitchFamily="18" charset="0"/>
              <a:cs typeface="Times New Roman" pitchFamily="18" charset="0"/>
            </a:endParaRPr>
          </a:p>
          <a:p>
            <a:pPr lvl="1" algn="just">
              <a:buFont typeface="Wingdings" pitchFamily="2" charset="2"/>
              <a:buChar char="Ø"/>
            </a:pPr>
            <a:endParaRPr lang="en-US" sz="1200" dirty="0" smtClean="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11</a:t>
            </a:fld>
            <a:endParaRPr lang="en-US"/>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8496" y="3322749"/>
            <a:ext cx="7392473" cy="1547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83142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Times New Roman" pitchFamily="18" charset="0"/>
                <a:cs typeface="Times New Roman" pitchFamily="18" charset="0"/>
              </a:rPr>
              <a:t>4.Precedence Constraint and Data Dependency(</a:t>
            </a:r>
            <a:r>
              <a:rPr lang="en-US" sz="3600" dirty="0" err="1">
                <a:latin typeface="Times New Roman" pitchFamily="18" charset="0"/>
                <a:cs typeface="Times New Roman" pitchFamily="18" charset="0"/>
              </a:rPr>
              <a:t>contd</a:t>
            </a:r>
            <a:r>
              <a:rPr lang="en-US" sz="3600" dirty="0">
                <a:latin typeface="Times New Roman" pitchFamily="18" charset="0"/>
                <a:cs typeface="Times New Roman" pitchFamily="18" charset="0"/>
              </a:rPr>
              <a:t>)</a:t>
            </a:r>
            <a:endParaRPr lang="en-US" sz="3600" dirty="0"/>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1584101"/>
            <a:ext cx="10515600" cy="4241933"/>
          </a:xfrm>
        </p:spPr>
        <p:txBody>
          <a:bodyPr>
            <a:noAutofit/>
          </a:bodyPr>
          <a:lstStyle/>
          <a:p>
            <a:pPr marL="342900" indent="-342900" algn="just">
              <a:buFont typeface="+mj-lt"/>
              <a:buAutoNum type="arabicPeriod" startAt="2"/>
            </a:pPr>
            <a:r>
              <a:rPr lang="en-US" sz="2000" b="1" dirty="0">
                <a:latin typeface="Times New Roman" pitchFamily="18" charset="0"/>
                <a:cs typeface="Times New Roman" pitchFamily="18" charset="0"/>
              </a:rPr>
              <a:t>Data </a:t>
            </a:r>
            <a:r>
              <a:rPr lang="en-US" sz="2000" b="1" dirty="0" smtClean="0">
                <a:latin typeface="Times New Roman" pitchFamily="18" charset="0"/>
                <a:cs typeface="Times New Roman" pitchFamily="18" charset="0"/>
              </a:rPr>
              <a:t>Dependency</a:t>
            </a:r>
          </a:p>
          <a:p>
            <a:pPr lvl="1" algn="just">
              <a:buFont typeface="Wingdings" pitchFamily="2" charset="2"/>
              <a:buChar char="Ø"/>
            </a:pPr>
            <a:endParaRPr lang="en-US" sz="2000" dirty="0" smtClean="0">
              <a:latin typeface="Times New Roman" pitchFamily="18" charset="0"/>
              <a:cs typeface="Times New Roman" pitchFamily="18" charset="0"/>
            </a:endParaRPr>
          </a:p>
          <a:p>
            <a:pPr lvl="1" algn="just">
              <a:buFont typeface="Wingdings" pitchFamily="2" charset="2"/>
              <a:buChar char="Ø"/>
            </a:pPr>
            <a:r>
              <a:rPr lang="en-US" sz="2000" dirty="0" smtClean="0">
                <a:latin typeface="Times New Roman" pitchFamily="18" charset="0"/>
                <a:cs typeface="Times New Roman" pitchFamily="18" charset="0"/>
              </a:rPr>
              <a:t>Data </a:t>
            </a:r>
            <a:r>
              <a:rPr lang="en-US" sz="2000" dirty="0">
                <a:latin typeface="Times New Roman" pitchFamily="18" charset="0"/>
                <a:cs typeface="Times New Roman" pitchFamily="18" charset="0"/>
              </a:rPr>
              <a:t>dependency cannot be captured by a precedence graph. In many real-time systems, jobs communicate via shared data. Each producer can place the data generated by it in a shared address space to be used by the consumer at any time so precedence graphs shows them as independent</a:t>
            </a:r>
            <a:r>
              <a:rPr lang="en-US" sz="2000" dirty="0" smtClean="0">
                <a:latin typeface="Times New Roman" pitchFamily="18" charset="0"/>
                <a:cs typeface="Times New Roman" pitchFamily="18" charset="0"/>
              </a:rPr>
              <a:t>.</a:t>
            </a:r>
          </a:p>
          <a:p>
            <a:pPr marL="457200" lvl="1" indent="0" algn="just">
              <a:buNone/>
            </a:pPr>
            <a:endParaRPr lang="en-US" sz="2000" dirty="0">
              <a:latin typeface="Times New Roman" pitchFamily="18" charset="0"/>
              <a:cs typeface="Times New Roman" pitchFamily="18" charset="0"/>
            </a:endParaRPr>
          </a:p>
          <a:p>
            <a:pPr marL="457200" lvl="1" indent="0" algn="just">
              <a:buNone/>
            </a:pPr>
            <a:endParaRPr lang="en-US" sz="2000" dirty="0" smtClean="0">
              <a:latin typeface="Times New Roman" pitchFamily="18" charset="0"/>
              <a:cs typeface="Times New Roman" pitchFamily="18" charset="0"/>
            </a:endParaRPr>
          </a:p>
          <a:p>
            <a:pPr lvl="1" algn="just">
              <a:buFont typeface="Wingdings" pitchFamily="2" charset="2"/>
              <a:buChar char="Ø"/>
            </a:pPr>
            <a:r>
              <a:rPr lang="en-US" sz="2000" dirty="0">
                <a:latin typeface="Times New Roman" pitchFamily="18" charset="0"/>
                <a:cs typeface="Times New Roman" pitchFamily="18" charset="0"/>
              </a:rPr>
              <a:t>What if consumer and producer need to be synchronized? In an avionics system, the navigation job updates the location of the air plane periodically. Whenever the flight management job needs navigation data, it read the most current data produced by the navigation data from the shared space. Data dependencies among jobs are represented explicitly by data dependency edges among jobs</a:t>
            </a:r>
            <a:endParaRPr lang="en-US" sz="2000" dirty="0" smtClean="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12</a:t>
            </a:fld>
            <a:endParaRPr lang="en-US"/>
          </a:p>
        </p:txBody>
      </p:sp>
    </p:spTree>
    <p:extLst>
      <p:ext uri="{BB962C8B-B14F-4D97-AF65-F5344CB8AC3E}">
        <p14:creationId xmlns:p14="http://schemas.microsoft.com/office/powerpoint/2010/main" val="2952647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latin typeface="Times New Roman" pitchFamily="18" charset="0"/>
                <a:cs typeface="Times New Roman" pitchFamily="18" charset="0"/>
              </a:rPr>
              <a:t>Self Assessment</a:t>
            </a:r>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1584101"/>
            <a:ext cx="10515600" cy="4241933"/>
          </a:xfrm>
        </p:spPr>
        <p:txBody>
          <a:bodyPr>
            <a:noAutofit/>
          </a:bodyPr>
          <a:lstStyle/>
          <a:p>
            <a:pPr algn="just">
              <a:buFont typeface="Wingdings" pitchFamily="2" charset="2"/>
              <a:buChar char="Ø"/>
            </a:pPr>
            <a:r>
              <a:rPr lang="en-US" sz="1200" smtClean="0">
                <a:latin typeface="Times New Roman" pitchFamily="18" charset="0"/>
                <a:cs typeface="Times New Roman" pitchFamily="18" charset="0"/>
              </a:rPr>
              <a:t>Fill </a:t>
            </a:r>
            <a:r>
              <a:rPr lang="en-US" sz="1200" dirty="0">
                <a:latin typeface="Times New Roman" pitchFamily="18" charset="0"/>
                <a:cs typeface="Times New Roman" pitchFamily="18" charset="0"/>
              </a:rPr>
              <a:t>in the blanks: </a:t>
            </a:r>
            <a:endParaRPr lang="en-US" sz="1200" dirty="0" smtClean="0">
              <a:latin typeface="Times New Roman" pitchFamily="18" charset="0"/>
              <a:cs typeface="Times New Roman" pitchFamily="18" charset="0"/>
            </a:endParaRPr>
          </a:p>
          <a:p>
            <a:pPr lvl="1" algn="just">
              <a:buAutoNum type="arabicPeriod"/>
            </a:pPr>
            <a:r>
              <a:rPr lang="en-US" sz="1200" dirty="0" smtClean="0">
                <a:latin typeface="Times New Roman" pitchFamily="18" charset="0"/>
                <a:cs typeface="Times New Roman" pitchFamily="18" charset="0"/>
              </a:rPr>
              <a:t>A </a:t>
            </a:r>
            <a:r>
              <a:rPr lang="en-US" sz="1200" dirty="0">
                <a:latin typeface="Times New Roman" pitchFamily="18" charset="0"/>
                <a:cs typeface="Times New Roman" pitchFamily="18" charset="0"/>
              </a:rPr>
              <a:t>……………… model of real-time systems is needed to focus on aspects of the system relevant to its real-time timing and resource properties. </a:t>
            </a:r>
            <a:endParaRPr lang="en-US" sz="1200" dirty="0" smtClean="0">
              <a:latin typeface="Times New Roman" pitchFamily="18" charset="0"/>
              <a:cs typeface="Times New Roman" pitchFamily="18" charset="0"/>
            </a:endParaRPr>
          </a:p>
          <a:p>
            <a:pPr lvl="1" algn="just">
              <a:buAutoNum type="arabicPeriod"/>
            </a:pPr>
            <a:r>
              <a:rPr lang="en-US" sz="1200" dirty="0" smtClean="0">
                <a:latin typeface="Times New Roman" pitchFamily="18" charset="0"/>
                <a:cs typeface="Times New Roman" pitchFamily="18" charset="0"/>
              </a:rPr>
              <a:t>A </a:t>
            </a:r>
            <a:r>
              <a:rPr lang="en-US" sz="1200" dirty="0">
                <a:latin typeface="Times New Roman" pitchFamily="18" charset="0"/>
                <a:cs typeface="Times New Roman" pitchFamily="18" charset="0"/>
              </a:rPr>
              <a:t>system may be characterized by ……………… models. </a:t>
            </a:r>
            <a:endParaRPr lang="en-US" sz="1200" dirty="0" smtClean="0">
              <a:latin typeface="Times New Roman" pitchFamily="18" charset="0"/>
              <a:cs typeface="Times New Roman" pitchFamily="18" charset="0"/>
            </a:endParaRPr>
          </a:p>
          <a:p>
            <a:pPr lvl="1" algn="just">
              <a:buAutoNum type="arabicPeriod"/>
            </a:pPr>
            <a:r>
              <a:rPr lang="en-US" sz="1200" dirty="0" smtClean="0">
                <a:latin typeface="Times New Roman" pitchFamily="18" charset="0"/>
                <a:cs typeface="Times New Roman" pitchFamily="18" charset="0"/>
              </a:rPr>
              <a:t>A </a:t>
            </a:r>
            <a:r>
              <a:rPr lang="en-US" sz="1200" dirty="0">
                <a:latin typeface="Times New Roman" pitchFamily="18" charset="0"/>
                <a:cs typeface="Times New Roman" pitchFamily="18" charset="0"/>
              </a:rPr>
              <a:t>……………… model describes the applications. </a:t>
            </a:r>
          </a:p>
          <a:p>
            <a:pPr lvl="1" algn="just">
              <a:buAutoNum type="arabicPeriod"/>
            </a:pPr>
            <a:r>
              <a:rPr lang="en-US" sz="1200" dirty="0" smtClean="0">
                <a:latin typeface="Times New Roman" pitchFamily="18" charset="0"/>
                <a:cs typeface="Times New Roman" pitchFamily="18" charset="0"/>
              </a:rPr>
              <a:t>A </a:t>
            </a:r>
            <a:r>
              <a:rPr lang="en-US" sz="1200" dirty="0">
                <a:latin typeface="Times New Roman" pitchFamily="18" charset="0"/>
                <a:cs typeface="Times New Roman" pitchFamily="18" charset="0"/>
              </a:rPr>
              <a:t>……………… model describes the system resources. </a:t>
            </a:r>
          </a:p>
          <a:p>
            <a:pPr lvl="1" algn="just">
              <a:buAutoNum type="arabicPeriod"/>
            </a:pPr>
            <a:r>
              <a:rPr lang="en-US" sz="1200" dirty="0" smtClean="0">
                <a:latin typeface="Times New Roman" pitchFamily="18" charset="0"/>
                <a:cs typeface="Times New Roman" pitchFamily="18" charset="0"/>
              </a:rPr>
              <a:t>The </a:t>
            </a:r>
            <a:r>
              <a:rPr lang="en-US" sz="1200" dirty="0">
                <a:latin typeface="Times New Roman" pitchFamily="18" charset="0"/>
                <a:cs typeface="Times New Roman" pitchFamily="18" charset="0"/>
              </a:rPr>
              <a:t>scheduling and ……………… algorithms define how the application uses the resources. </a:t>
            </a:r>
          </a:p>
          <a:p>
            <a:pPr lvl="1" algn="just">
              <a:buAutoNum type="arabicPeriod"/>
            </a:pPr>
            <a:r>
              <a:rPr lang="en-US" sz="1200" dirty="0" smtClean="0">
                <a:latin typeface="Times New Roman" pitchFamily="18" charset="0"/>
                <a:cs typeface="Times New Roman" pitchFamily="18" charset="0"/>
              </a:rPr>
              <a:t>Resources </a:t>
            </a:r>
            <a:r>
              <a:rPr lang="en-US" sz="1200" dirty="0">
                <a:latin typeface="Times New Roman" pitchFamily="18" charset="0"/>
                <a:cs typeface="Times New Roman" pitchFamily="18" charset="0"/>
              </a:rPr>
              <a:t>always means a ……………… resource</a:t>
            </a:r>
            <a:r>
              <a:rPr lang="en-US" sz="1200" dirty="0" smtClean="0">
                <a:latin typeface="Times New Roman" pitchFamily="18" charset="0"/>
                <a:cs typeface="Times New Roman" pitchFamily="18" charset="0"/>
              </a:rPr>
              <a:t>.</a:t>
            </a:r>
          </a:p>
          <a:p>
            <a:pPr marL="228600" lvl="1" algn="just">
              <a:spcBef>
                <a:spcPts val="1000"/>
              </a:spcBef>
              <a:buFont typeface="Wingdings" pitchFamily="2" charset="2"/>
              <a:buChar char="Ø"/>
            </a:pPr>
            <a:r>
              <a:rPr lang="en-US" sz="1200" dirty="0">
                <a:latin typeface="Times New Roman" pitchFamily="18" charset="0"/>
                <a:cs typeface="Times New Roman" pitchFamily="18" charset="0"/>
              </a:rPr>
              <a:t>State whether the following statements are True or False</a:t>
            </a:r>
            <a:r>
              <a:rPr lang="en-US" sz="1200" dirty="0" smtClean="0">
                <a:latin typeface="Times New Roman" pitchFamily="18" charset="0"/>
                <a:cs typeface="Times New Roman" pitchFamily="18" charset="0"/>
              </a:rPr>
              <a:t>:</a:t>
            </a:r>
          </a:p>
          <a:p>
            <a:pPr marL="685800" lvl="2" algn="just">
              <a:spcBef>
                <a:spcPts val="1000"/>
              </a:spcBef>
              <a:buFont typeface="+mj-lt"/>
              <a:buAutoNum type="arabicPeriod" startAt="7"/>
            </a:pPr>
            <a:r>
              <a:rPr lang="en-US" sz="1200" dirty="0" smtClean="0">
                <a:latin typeface="Times New Roman" pitchFamily="18" charset="0"/>
                <a:cs typeface="Times New Roman" pitchFamily="18" charset="0"/>
              </a:rPr>
              <a:t>Each </a:t>
            </a:r>
            <a:r>
              <a:rPr lang="en-US" sz="1200" dirty="0">
                <a:latin typeface="Times New Roman" pitchFamily="18" charset="0"/>
                <a:cs typeface="Times New Roman" pitchFamily="18" charset="0"/>
              </a:rPr>
              <a:t>computation or data transmission that is executed repeatedly at regular or </a:t>
            </a:r>
            <a:r>
              <a:rPr lang="en-US" sz="1200" dirty="0" smtClean="0">
                <a:latin typeface="Times New Roman" pitchFamily="18" charset="0"/>
                <a:cs typeface="Times New Roman" pitchFamily="18" charset="0"/>
              </a:rPr>
              <a:t>semi regular </a:t>
            </a:r>
            <a:r>
              <a:rPr lang="en-US" sz="1200" dirty="0">
                <a:latin typeface="Times New Roman" pitchFamily="18" charset="0"/>
                <a:cs typeface="Times New Roman" pitchFamily="18" charset="0"/>
              </a:rPr>
              <a:t>time intervals in order to provide a function of the system is </a:t>
            </a:r>
            <a:r>
              <a:rPr lang="en-US" sz="1200" dirty="0" smtClean="0">
                <a:latin typeface="Times New Roman" pitchFamily="18" charset="0"/>
                <a:cs typeface="Times New Roman" pitchFamily="18" charset="0"/>
              </a:rPr>
              <a:t>modeled </a:t>
            </a:r>
            <a:r>
              <a:rPr lang="en-US" sz="1200" dirty="0">
                <a:latin typeface="Times New Roman" pitchFamily="18" charset="0"/>
                <a:cs typeface="Times New Roman" pitchFamily="18" charset="0"/>
              </a:rPr>
              <a:t>as a period task. </a:t>
            </a:r>
          </a:p>
          <a:p>
            <a:pPr marL="685800" lvl="2" algn="just">
              <a:spcBef>
                <a:spcPts val="1000"/>
              </a:spcBef>
              <a:buFont typeface="+mj-lt"/>
              <a:buAutoNum type="arabicPeriod" startAt="7"/>
            </a:pPr>
            <a:r>
              <a:rPr lang="en-US" sz="1200" dirty="0" smtClean="0">
                <a:latin typeface="Times New Roman" pitchFamily="18" charset="0"/>
                <a:cs typeface="Times New Roman" pitchFamily="18" charset="0"/>
              </a:rPr>
              <a:t>A </a:t>
            </a:r>
            <a:r>
              <a:rPr lang="en-US" sz="1200" dirty="0">
                <a:latin typeface="Times New Roman" pitchFamily="18" charset="0"/>
                <a:cs typeface="Times New Roman" pitchFamily="18" charset="0"/>
              </a:rPr>
              <a:t>periodic task occurs at irregular intervals. </a:t>
            </a:r>
          </a:p>
          <a:p>
            <a:pPr marL="685800" lvl="2" algn="just">
              <a:spcBef>
                <a:spcPts val="1000"/>
              </a:spcBef>
              <a:buFont typeface="+mj-lt"/>
              <a:buAutoNum type="arabicPeriod" startAt="7"/>
            </a:pPr>
            <a:r>
              <a:rPr lang="en-US" sz="1200" dirty="0" smtClean="0">
                <a:latin typeface="Times New Roman" pitchFamily="18" charset="0"/>
                <a:cs typeface="Times New Roman" pitchFamily="18" charset="0"/>
              </a:rPr>
              <a:t>A </a:t>
            </a:r>
            <a:r>
              <a:rPr lang="en-US" sz="1200" dirty="0">
                <a:latin typeface="Times New Roman" pitchFamily="18" charset="0"/>
                <a:cs typeface="Times New Roman" pitchFamily="18" charset="0"/>
              </a:rPr>
              <a:t>task is said to be periodic if the jobs in it have either soft deadlines or no deadlines. </a:t>
            </a:r>
          </a:p>
          <a:p>
            <a:pPr marL="685800" lvl="2" algn="just">
              <a:spcBef>
                <a:spcPts val="1000"/>
              </a:spcBef>
              <a:buFont typeface="+mj-lt"/>
              <a:buAutoNum type="arabicPeriod" startAt="7"/>
            </a:pPr>
            <a:r>
              <a:rPr lang="en-US" sz="1200" dirty="0" smtClean="0">
                <a:latin typeface="Times New Roman" pitchFamily="18" charset="0"/>
                <a:cs typeface="Times New Roman" pitchFamily="18" charset="0"/>
              </a:rPr>
              <a:t>The </a:t>
            </a:r>
            <a:r>
              <a:rPr lang="en-US" sz="1200" dirty="0">
                <a:latin typeface="Times New Roman" pitchFamily="18" charset="0"/>
                <a:cs typeface="Times New Roman" pitchFamily="18" charset="0"/>
              </a:rPr>
              <a:t>jobs are said to have precedence constraints if they are constrained to execute in some order. </a:t>
            </a:r>
          </a:p>
          <a:p>
            <a:pPr marL="685800" lvl="2" algn="just">
              <a:spcBef>
                <a:spcPts val="1000"/>
              </a:spcBef>
              <a:buFont typeface="+mj-lt"/>
              <a:buAutoNum type="arabicPeriod" startAt="7"/>
            </a:pPr>
            <a:r>
              <a:rPr lang="en-US" sz="1200" dirty="0" smtClean="0">
                <a:latin typeface="Times New Roman" pitchFamily="18" charset="0"/>
                <a:cs typeface="Times New Roman" pitchFamily="18" charset="0"/>
              </a:rPr>
              <a:t>If </a:t>
            </a:r>
            <a:r>
              <a:rPr lang="en-US" sz="1200" dirty="0">
                <a:latin typeface="Times New Roman" pitchFamily="18" charset="0"/>
                <a:cs typeface="Times New Roman" pitchFamily="18" charset="0"/>
              </a:rPr>
              <a:t>the jobs can execute in any order, they are said to be dependent. </a:t>
            </a:r>
          </a:p>
          <a:p>
            <a:pPr marL="685800" lvl="2" algn="just">
              <a:spcBef>
                <a:spcPts val="1000"/>
              </a:spcBef>
              <a:buFont typeface="+mj-lt"/>
              <a:buAutoNum type="arabicPeriod" startAt="7"/>
            </a:pPr>
            <a:r>
              <a:rPr lang="en-US" sz="1200" dirty="0" smtClean="0">
                <a:latin typeface="Times New Roman" pitchFamily="18" charset="0"/>
                <a:cs typeface="Times New Roman" pitchFamily="18" charset="0"/>
              </a:rPr>
              <a:t>Data </a:t>
            </a:r>
            <a:r>
              <a:rPr lang="en-US" sz="1200" dirty="0">
                <a:latin typeface="Times New Roman" pitchFamily="18" charset="0"/>
                <a:cs typeface="Times New Roman" pitchFamily="18" charset="0"/>
              </a:rPr>
              <a:t>dependency cannot be captured by a precedence graph.</a:t>
            </a:r>
          </a:p>
          <a:p>
            <a:pPr algn="just">
              <a:buFont typeface="Wingdings" pitchFamily="2" charset="2"/>
              <a:buChar char="Ø"/>
            </a:pPr>
            <a:endParaRPr lang="en-US" sz="1200" dirty="0" smtClean="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13</a:t>
            </a:fld>
            <a:endParaRPr lang="en-US"/>
          </a:p>
        </p:txBody>
      </p:sp>
    </p:spTree>
    <p:extLst>
      <p:ext uri="{BB962C8B-B14F-4D97-AF65-F5344CB8AC3E}">
        <p14:creationId xmlns:p14="http://schemas.microsoft.com/office/powerpoint/2010/main" val="2083253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latin typeface="Times New Roman" pitchFamily="18" charset="0"/>
                <a:cs typeface="Times New Roman" pitchFamily="18" charset="0"/>
              </a:rPr>
              <a:t>Self </a:t>
            </a:r>
            <a:r>
              <a:rPr lang="en-US" sz="3600" dirty="0" smtClean="0">
                <a:latin typeface="Times New Roman" pitchFamily="18" charset="0"/>
                <a:cs typeface="Times New Roman" pitchFamily="18" charset="0"/>
              </a:rPr>
              <a:t>Assessment Answer</a:t>
            </a:r>
            <a:endParaRPr lang="en-US" sz="3600" b="1" dirty="0"/>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1584101"/>
            <a:ext cx="10515600" cy="4241933"/>
          </a:xfrm>
        </p:spPr>
        <p:txBody>
          <a:bodyPr>
            <a:noAutofit/>
          </a:bodyPr>
          <a:lstStyle/>
          <a:p>
            <a:pPr algn="just">
              <a:buFont typeface="Wingdings" pitchFamily="2" charset="2"/>
              <a:buChar char="Ø"/>
            </a:pPr>
            <a:r>
              <a:rPr lang="en-US" sz="1600" dirty="0">
                <a:latin typeface="Times New Roman" pitchFamily="18" charset="0"/>
                <a:cs typeface="Times New Roman" pitchFamily="18" charset="0"/>
              </a:rPr>
              <a:t>1. Reference 2. Three 3. Workload 4. Resource 5. Resource management 6. Re-usable 7. True 8. False 9. False 10. True 11. False 12. True</a:t>
            </a:r>
            <a:endParaRPr lang="en-US" sz="1600" dirty="0" smtClean="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14</a:t>
            </a:fld>
            <a:endParaRPr lang="en-US"/>
          </a:p>
        </p:txBody>
      </p:sp>
    </p:spTree>
    <p:extLst>
      <p:ext uri="{BB962C8B-B14F-4D97-AF65-F5344CB8AC3E}">
        <p14:creationId xmlns:p14="http://schemas.microsoft.com/office/powerpoint/2010/main" val="42859009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latin typeface="Times New Roman" pitchFamily="18" charset="0"/>
                <a:cs typeface="Times New Roman" pitchFamily="18" charset="0"/>
              </a:rPr>
              <a:t>Further Readings</a:t>
            </a:r>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1584101"/>
            <a:ext cx="10515600" cy="4241933"/>
          </a:xfrm>
        </p:spPr>
        <p:txBody>
          <a:bodyPr>
            <a:noAutofit/>
          </a:bodyPr>
          <a:lstStyle/>
          <a:p>
            <a:pPr algn="just">
              <a:buFont typeface="Wingdings" pitchFamily="2" charset="2"/>
              <a:buChar char="Ø"/>
            </a:pPr>
            <a:r>
              <a:rPr lang="en-US" sz="1600" dirty="0">
                <a:latin typeface="Times New Roman" pitchFamily="18" charset="0"/>
                <a:cs typeface="Times New Roman" pitchFamily="18" charset="0"/>
              </a:rPr>
              <a:t>Alan Burns and Andy </a:t>
            </a:r>
            <a:r>
              <a:rPr lang="en-US" sz="1600" dirty="0" smtClean="0">
                <a:latin typeface="Times New Roman" pitchFamily="18" charset="0"/>
                <a:cs typeface="Times New Roman" pitchFamily="18" charset="0"/>
              </a:rPr>
              <a:t>Welling's </a:t>
            </a:r>
            <a:r>
              <a:rPr lang="en-US" sz="1600" dirty="0">
                <a:latin typeface="Times New Roman" pitchFamily="18" charset="0"/>
                <a:cs typeface="Times New Roman" pitchFamily="18" charset="0"/>
              </a:rPr>
              <a:t>(2001). Real-Time Systems and Programming Languages, Addison Wesley. C. M. Krishna and K. G. Shin (1997). </a:t>
            </a:r>
            <a:endParaRPr lang="en-US" sz="1600" dirty="0" smtClean="0">
              <a:latin typeface="Times New Roman" pitchFamily="18" charset="0"/>
              <a:cs typeface="Times New Roman" pitchFamily="18" charset="0"/>
            </a:endParaRPr>
          </a:p>
          <a:p>
            <a:pPr algn="just">
              <a:buFont typeface="Wingdings" pitchFamily="2" charset="2"/>
              <a:buChar char="Ø"/>
            </a:pPr>
            <a:r>
              <a:rPr lang="en-US" sz="1600" dirty="0" smtClean="0">
                <a:latin typeface="Times New Roman" pitchFamily="18" charset="0"/>
                <a:cs typeface="Times New Roman" pitchFamily="18" charset="0"/>
              </a:rPr>
              <a:t>Real-Time </a:t>
            </a:r>
            <a:r>
              <a:rPr lang="en-US" sz="1600" dirty="0">
                <a:latin typeface="Times New Roman" pitchFamily="18" charset="0"/>
                <a:cs typeface="Times New Roman" pitchFamily="18" charset="0"/>
              </a:rPr>
              <a:t>Systems. McGraw-Hill International Editions. O’Reilly Editor (1995). </a:t>
            </a:r>
            <a:endParaRPr lang="en-US" sz="1600" dirty="0" smtClean="0">
              <a:latin typeface="Times New Roman" pitchFamily="18" charset="0"/>
              <a:cs typeface="Times New Roman" pitchFamily="18" charset="0"/>
            </a:endParaRPr>
          </a:p>
          <a:p>
            <a:pPr algn="just">
              <a:buFont typeface="Wingdings" pitchFamily="2" charset="2"/>
              <a:buChar char="Ø"/>
            </a:pPr>
            <a:r>
              <a:rPr lang="en-US" sz="1600" dirty="0" smtClean="0">
                <a:latin typeface="Times New Roman" pitchFamily="18" charset="0"/>
                <a:cs typeface="Times New Roman" pitchFamily="18" charset="0"/>
              </a:rPr>
              <a:t>Programming </a:t>
            </a:r>
            <a:r>
              <a:rPr lang="en-US" sz="1600" dirty="0">
                <a:latin typeface="Times New Roman" pitchFamily="18" charset="0"/>
                <a:cs typeface="Times New Roman" pitchFamily="18" charset="0"/>
              </a:rPr>
              <a:t>for the real world. Ben-Ari, M. (1990). Principles of Concurrent and Distributed Programming, Prentice Hall.</a:t>
            </a:r>
            <a:endParaRPr lang="en-US" sz="1600" dirty="0" smtClean="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15</a:t>
            </a:fld>
            <a:endParaRPr lang="en-US"/>
          </a:p>
        </p:txBody>
      </p:sp>
    </p:spTree>
    <p:extLst>
      <p:ext uri="{BB962C8B-B14F-4D97-AF65-F5344CB8AC3E}">
        <p14:creationId xmlns:p14="http://schemas.microsoft.com/office/powerpoint/2010/main" val="3281075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4000" dirty="0" smtClean="0">
                <a:latin typeface="Times New Roman" pitchFamily="18" charset="0"/>
                <a:cs typeface="Times New Roman" pitchFamily="18" charset="0"/>
              </a:rPr>
              <a:t>3.A </a:t>
            </a:r>
            <a:r>
              <a:rPr lang="en-US" sz="4000" dirty="0">
                <a:latin typeface="Times New Roman" pitchFamily="18" charset="0"/>
                <a:cs typeface="Times New Roman" pitchFamily="18" charset="0"/>
              </a:rPr>
              <a:t>Reference Model of Real-time Systems</a:t>
            </a:r>
          </a:p>
        </p:txBody>
      </p:sp>
      <p:pic>
        <p:nvPicPr>
          <p:cNvPr id="4" name="Picture 3"/>
          <p:cNvPicPr>
            <a:picLocks noChangeAspect="1"/>
          </p:cNvPicPr>
          <p:nvPr/>
        </p:nvPicPr>
        <p:blipFill>
          <a:blip r:embed="rId2"/>
          <a:stretch>
            <a:fillRect/>
          </a:stretch>
        </p:blipFill>
        <p:spPr>
          <a:xfrm>
            <a:off x="9370825" y="5917983"/>
            <a:ext cx="1982975" cy="787831"/>
          </a:xfrm>
          <a:prstGeom prst="rect">
            <a:avLst/>
          </a:prstGeom>
        </p:spPr>
      </p:pic>
      <p:pic>
        <p:nvPicPr>
          <p:cNvPr id="5" name="Picture 4"/>
          <p:cNvPicPr>
            <a:picLocks noChangeAspect="1"/>
          </p:cNvPicPr>
          <p:nvPr/>
        </p:nvPicPr>
        <p:blipFill>
          <a:blip r:embed="rId3"/>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1825625"/>
            <a:ext cx="10515600" cy="4000409"/>
          </a:xfrm>
        </p:spPr>
        <p:txBody>
          <a:bodyPr>
            <a:normAutofit lnSpcReduction="10000"/>
          </a:bodyPr>
          <a:lstStyle/>
          <a:p>
            <a:pPr marL="514350" indent="-514350">
              <a:buFont typeface="+mj-lt"/>
              <a:buAutoNum type="arabicPeriod"/>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Processors and Resources </a:t>
            </a:r>
          </a:p>
          <a:p>
            <a:pPr marL="514350" indent="-514350">
              <a:buFont typeface="+mj-lt"/>
              <a:buAutoNum type="arabicPeriod"/>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Temporal Parameters of Real-time Workload </a:t>
            </a:r>
          </a:p>
          <a:p>
            <a:pPr marL="971550" lvl="1" indent="-514350">
              <a:buFont typeface="+mj-lt"/>
              <a:buAutoNum type="arabicPeriod"/>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Fixed Jittered and Sporadic Release Times </a:t>
            </a:r>
          </a:p>
          <a:p>
            <a:pPr marL="971550" lvl="1" indent="-514350">
              <a:buFont typeface="+mj-lt"/>
              <a:buAutoNum type="arabicPeriod"/>
            </a:pPr>
            <a:r>
              <a:rPr lang="en-US" dirty="0" smtClean="0">
                <a:latin typeface="Times New Roman" pitchFamily="18" charset="0"/>
                <a:cs typeface="Times New Roman" pitchFamily="18" charset="0"/>
              </a:rPr>
              <a:t>Execution </a:t>
            </a:r>
            <a:r>
              <a:rPr lang="en-US" dirty="0">
                <a:latin typeface="Times New Roman" pitchFamily="18" charset="0"/>
                <a:cs typeface="Times New Roman" pitchFamily="18" charset="0"/>
              </a:rPr>
              <a:t>Time </a:t>
            </a:r>
          </a:p>
          <a:p>
            <a:pPr marL="514350" indent="-514350">
              <a:buFont typeface="+mj-lt"/>
              <a:buAutoNum type="arabicPeriod"/>
            </a:pPr>
            <a:r>
              <a:rPr lang="en-US" dirty="0" smtClean="0">
                <a:latin typeface="Times New Roman" pitchFamily="18" charset="0"/>
                <a:cs typeface="Times New Roman" pitchFamily="18" charset="0"/>
              </a:rPr>
              <a:t>Periodical </a:t>
            </a:r>
            <a:r>
              <a:rPr lang="en-US" dirty="0">
                <a:latin typeface="Times New Roman" pitchFamily="18" charset="0"/>
                <a:cs typeface="Times New Roman" pitchFamily="18" charset="0"/>
              </a:rPr>
              <a:t>Task Model </a:t>
            </a:r>
          </a:p>
          <a:p>
            <a:pPr marL="971550" lvl="1" indent="-514350">
              <a:buFont typeface="+mj-lt"/>
              <a:buAutoNum type="arabicPeriod"/>
            </a:pPr>
            <a:r>
              <a:rPr lang="en-US" dirty="0" smtClean="0">
                <a:latin typeface="Times New Roman" pitchFamily="18" charset="0"/>
                <a:cs typeface="Times New Roman" pitchFamily="18" charset="0"/>
              </a:rPr>
              <a:t>Periods</a:t>
            </a:r>
            <a:r>
              <a:rPr lang="en-US" dirty="0">
                <a:latin typeface="Times New Roman" pitchFamily="18" charset="0"/>
                <a:cs typeface="Times New Roman" pitchFamily="18" charset="0"/>
              </a:rPr>
              <a:t>, Execution Times and Phases of Periodic Tasks </a:t>
            </a:r>
          </a:p>
          <a:p>
            <a:pPr marL="971550" lvl="1" indent="-514350">
              <a:buFont typeface="+mj-lt"/>
              <a:buAutoNum type="arabicPeriod"/>
            </a:pPr>
            <a:r>
              <a:rPr lang="en-US" dirty="0" smtClean="0">
                <a:latin typeface="Times New Roman" pitchFamily="18" charset="0"/>
                <a:cs typeface="Times New Roman" pitchFamily="18" charset="0"/>
              </a:rPr>
              <a:t>Aperiodic </a:t>
            </a:r>
            <a:r>
              <a:rPr lang="en-US" dirty="0">
                <a:latin typeface="Times New Roman" pitchFamily="18" charset="0"/>
                <a:cs typeface="Times New Roman" pitchFamily="18" charset="0"/>
              </a:rPr>
              <a:t>and Sporadic Jobs </a:t>
            </a:r>
          </a:p>
          <a:p>
            <a:pPr marL="514350" indent="-514350">
              <a:buFont typeface="+mj-lt"/>
              <a:buAutoNum type="arabicPeriod"/>
            </a:pPr>
            <a:r>
              <a:rPr lang="en-US" dirty="0" smtClean="0">
                <a:latin typeface="Times New Roman" pitchFamily="18" charset="0"/>
                <a:cs typeface="Times New Roman" pitchFamily="18" charset="0"/>
              </a:rPr>
              <a:t>Precedence </a:t>
            </a:r>
            <a:r>
              <a:rPr lang="en-US" dirty="0">
                <a:latin typeface="Times New Roman" pitchFamily="18" charset="0"/>
                <a:cs typeface="Times New Roman" pitchFamily="18" charset="0"/>
              </a:rPr>
              <a:t>Constraint and Data Dependency </a:t>
            </a:r>
          </a:p>
          <a:p>
            <a:pPr marL="971550" lvl="1" indent="-514350">
              <a:buFont typeface="+mj-lt"/>
              <a:buAutoNum type="arabicPeriod"/>
            </a:pPr>
            <a:r>
              <a:rPr lang="en-US" dirty="0" smtClean="0">
                <a:latin typeface="Times New Roman" pitchFamily="18" charset="0"/>
                <a:cs typeface="Times New Roman" pitchFamily="18" charset="0"/>
              </a:rPr>
              <a:t>Precedence </a:t>
            </a:r>
            <a:r>
              <a:rPr lang="en-US" dirty="0">
                <a:latin typeface="Times New Roman" pitchFamily="18" charset="0"/>
                <a:cs typeface="Times New Roman" pitchFamily="18" charset="0"/>
              </a:rPr>
              <a:t>Graph and Task Graph </a:t>
            </a:r>
          </a:p>
          <a:p>
            <a:pPr marL="971550" lvl="1" indent="-514350">
              <a:buFont typeface="+mj-lt"/>
              <a:buAutoNum type="arabicPeriod"/>
            </a:pPr>
            <a:r>
              <a:rPr lang="en-US" dirty="0" smtClean="0">
                <a:latin typeface="Times New Roman" pitchFamily="18" charset="0"/>
                <a:cs typeface="Times New Roman" pitchFamily="18" charset="0"/>
              </a:rPr>
              <a:t>Data </a:t>
            </a:r>
            <a:r>
              <a:rPr lang="en-US" dirty="0">
                <a:latin typeface="Times New Roman" pitchFamily="18" charset="0"/>
                <a:cs typeface="Times New Roman" pitchFamily="18" charset="0"/>
              </a:rPr>
              <a:t>Dependency</a:t>
            </a:r>
          </a:p>
        </p:txBody>
      </p:sp>
      <p:sp>
        <p:nvSpPr>
          <p:cNvPr id="6" name="Footer Placeholder 5"/>
          <p:cNvSpPr>
            <a:spLocks noGrp="1"/>
          </p:cNvSpPr>
          <p:nvPr>
            <p:ph type="ftr" sz="quarter" idx="11"/>
          </p:nvPr>
        </p:nvSpPr>
        <p:spPr/>
        <p:txBody>
          <a:bodyPr/>
          <a:lstStyle/>
          <a:p>
            <a:r>
              <a:rPr lang="en-US" smtClean="0"/>
              <a:t>Er. SAROJ GHIMIRE</a:t>
            </a:r>
            <a:endParaRPr lang="en-US"/>
          </a:p>
        </p:txBody>
      </p:sp>
      <p:sp>
        <p:nvSpPr>
          <p:cNvPr id="7" name="Slide Number Placeholder 6"/>
          <p:cNvSpPr>
            <a:spLocks noGrp="1"/>
          </p:cNvSpPr>
          <p:nvPr>
            <p:ph type="sldNum" sz="quarter" idx="12"/>
          </p:nvPr>
        </p:nvSpPr>
        <p:spPr/>
        <p:txBody>
          <a:bodyPr/>
          <a:lstStyle/>
          <a:p>
            <a:fld id="{CF14FEEF-0BEA-4193-B1C8-60A5D605B70B}" type="slidenum">
              <a:rPr lang="en-US" smtClean="0"/>
              <a:t>2</a:t>
            </a:fld>
            <a:endParaRPr lang="en-US"/>
          </a:p>
        </p:txBody>
      </p:sp>
    </p:spTree>
    <p:extLst>
      <p:ext uri="{BB962C8B-B14F-4D97-AF65-F5344CB8AC3E}">
        <p14:creationId xmlns:p14="http://schemas.microsoft.com/office/powerpoint/2010/main" val="27604453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latin typeface="Times New Roman" pitchFamily="18" charset="0"/>
                <a:cs typeface="Times New Roman" pitchFamily="18" charset="0"/>
              </a:rPr>
              <a:t>Objectives</a:t>
            </a:r>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1584101"/>
            <a:ext cx="10515600" cy="4241933"/>
          </a:xfrm>
        </p:spPr>
        <p:txBody>
          <a:bodyPr>
            <a:noAutofit/>
          </a:bodyPr>
          <a:lstStyle/>
          <a:p>
            <a:pPr algn="just">
              <a:buFont typeface="Wingdings" pitchFamily="2" charset="2"/>
              <a:buChar char="Ø"/>
            </a:pPr>
            <a:r>
              <a:rPr lang="en-US" sz="2000" dirty="0" smtClean="0">
                <a:latin typeface="Times New Roman" pitchFamily="18" charset="0"/>
                <a:cs typeface="Times New Roman" pitchFamily="18" charset="0"/>
              </a:rPr>
              <a:t>After </a:t>
            </a:r>
            <a:r>
              <a:rPr lang="en-US" sz="2000" dirty="0">
                <a:latin typeface="Times New Roman" pitchFamily="18" charset="0"/>
                <a:cs typeface="Times New Roman" pitchFamily="18" charset="0"/>
              </a:rPr>
              <a:t>studying this unit, you will be able to: </a:t>
            </a:r>
          </a:p>
          <a:p>
            <a:pPr algn="just">
              <a:buFont typeface="Wingdings" pitchFamily="2" charset="2"/>
              <a:buChar char="Ø"/>
            </a:pPr>
            <a:r>
              <a:rPr lang="en-US" sz="2000" dirty="0" smtClean="0">
                <a:latin typeface="Times New Roman" pitchFamily="18" charset="0"/>
                <a:cs typeface="Times New Roman" pitchFamily="18" charset="0"/>
              </a:rPr>
              <a:t>Describe </a:t>
            </a:r>
            <a:r>
              <a:rPr lang="en-US" sz="2000" dirty="0">
                <a:latin typeface="Times New Roman" pitchFamily="18" charset="0"/>
                <a:cs typeface="Times New Roman" pitchFamily="18" charset="0"/>
              </a:rPr>
              <a:t>Processors and Resources </a:t>
            </a:r>
          </a:p>
          <a:p>
            <a:pPr algn="just">
              <a:buFont typeface="Wingdings" pitchFamily="2" charset="2"/>
              <a:buChar char="Ø"/>
            </a:pPr>
            <a:r>
              <a:rPr lang="en-US" sz="2000" dirty="0" smtClean="0">
                <a:latin typeface="Times New Roman" pitchFamily="18" charset="0"/>
                <a:cs typeface="Times New Roman" pitchFamily="18" charset="0"/>
              </a:rPr>
              <a:t>Enumerate </a:t>
            </a:r>
            <a:r>
              <a:rPr lang="en-US" sz="2000" dirty="0">
                <a:latin typeface="Times New Roman" pitchFamily="18" charset="0"/>
                <a:cs typeface="Times New Roman" pitchFamily="18" charset="0"/>
              </a:rPr>
              <a:t>Temporal Parameters of Real-time Workload </a:t>
            </a:r>
          </a:p>
          <a:p>
            <a:pPr algn="just">
              <a:buFont typeface="Wingdings" pitchFamily="2" charset="2"/>
              <a:buChar char="Ø"/>
            </a:pPr>
            <a:r>
              <a:rPr lang="en-US" sz="2000" dirty="0" smtClean="0">
                <a:latin typeface="Times New Roman" pitchFamily="18" charset="0"/>
                <a:cs typeface="Times New Roman" pitchFamily="18" charset="0"/>
              </a:rPr>
              <a:t>Define </a:t>
            </a:r>
            <a:r>
              <a:rPr lang="en-US" sz="2000" dirty="0">
                <a:latin typeface="Times New Roman" pitchFamily="18" charset="0"/>
                <a:cs typeface="Times New Roman" pitchFamily="18" charset="0"/>
              </a:rPr>
              <a:t>Periodical Task Model </a:t>
            </a:r>
          </a:p>
          <a:p>
            <a:pPr algn="just">
              <a:buFont typeface="Wingdings" pitchFamily="2" charset="2"/>
              <a:buChar char="Ø"/>
            </a:pPr>
            <a:r>
              <a:rPr lang="en-US" sz="2000" dirty="0" smtClean="0">
                <a:latin typeface="Times New Roman" pitchFamily="18" charset="0"/>
                <a:cs typeface="Times New Roman" pitchFamily="18" charset="0"/>
              </a:rPr>
              <a:t>Explain </a:t>
            </a:r>
            <a:r>
              <a:rPr lang="en-US" sz="2000" dirty="0">
                <a:latin typeface="Times New Roman" pitchFamily="18" charset="0"/>
                <a:cs typeface="Times New Roman" pitchFamily="18" charset="0"/>
              </a:rPr>
              <a:t>Precedence Constraint and Data Dependency</a:t>
            </a:r>
            <a:endParaRPr lang="en-US" sz="2000" dirty="0" smtClean="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3</a:t>
            </a:fld>
            <a:endParaRPr lang="en-US"/>
          </a:p>
        </p:txBody>
      </p:sp>
    </p:spTree>
    <p:extLst>
      <p:ext uri="{BB962C8B-B14F-4D97-AF65-F5344CB8AC3E}">
        <p14:creationId xmlns:p14="http://schemas.microsoft.com/office/powerpoint/2010/main" val="99250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latin typeface="Times New Roman" pitchFamily="18" charset="0"/>
                <a:cs typeface="Times New Roman" pitchFamily="18" charset="0"/>
              </a:rPr>
              <a:t>Introduction </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1584101"/>
            <a:ext cx="10515600" cy="4241933"/>
          </a:xfrm>
        </p:spPr>
        <p:txBody>
          <a:bodyPr>
            <a:noAutofit/>
          </a:bodyPr>
          <a:lstStyle/>
          <a:p>
            <a:pPr algn="just">
              <a:buFont typeface="Wingdings" pitchFamily="2" charset="2"/>
              <a:buChar char="Ø"/>
            </a:pPr>
            <a:r>
              <a:rPr lang="en-US" sz="2000" dirty="0">
                <a:latin typeface="Times New Roman" pitchFamily="18" charset="0"/>
                <a:cs typeface="Times New Roman" pitchFamily="18" charset="0"/>
              </a:rPr>
              <a:t>A reference model of real-time systems is needed to focus on aspects of the system relevant to its real-time timing and resource properties</a:t>
            </a:r>
            <a:r>
              <a:rPr lang="en-US" sz="2000" dirty="0" smtClean="0">
                <a:latin typeface="Times New Roman" pitchFamily="18" charset="0"/>
                <a:cs typeface="Times New Roman" pitchFamily="18" charset="0"/>
              </a:rPr>
              <a:t>.</a:t>
            </a:r>
          </a:p>
          <a:p>
            <a:pPr algn="just">
              <a:buFont typeface="Wingdings" pitchFamily="2" charset="2"/>
              <a:buChar char="Ø"/>
            </a:pPr>
            <a:r>
              <a:rPr lang="en-US" sz="2000" dirty="0">
                <a:latin typeface="Times New Roman" pitchFamily="18" charset="0"/>
                <a:cs typeface="Times New Roman" pitchFamily="18" charset="0"/>
              </a:rPr>
              <a:t>A system may be characterized by 3 models: </a:t>
            </a:r>
            <a:endParaRPr lang="en-US" sz="2000" dirty="0" smtClean="0">
              <a:latin typeface="Times New Roman" pitchFamily="18" charset="0"/>
              <a:cs typeface="Times New Roman" pitchFamily="18" charset="0"/>
            </a:endParaRPr>
          </a:p>
          <a:p>
            <a:pPr lvl="1" algn="just">
              <a:buFont typeface="Wingdings" pitchFamily="2" charset="2"/>
              <a:buChar char="Ø"/>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workload model describing the applications (i.e. control laws and their time complexity) supported by the system; </a:t>
            </a:r>
            <a:endParaRPr lang="en-US" sz="2000" dirty="0" smtClean="0">
              <a:latin typeface="Times New Roman" pitchFamily="18" charset="0"/>
              <a:cs typeface="Times New Roman" pitchFamily="18" charset="0"/>
            </a:endParaRPr>
          </a:p>
          <a:p>
            <a:pPr lvl="1" algn="just">
              <a:buFont typeface="Wingdings" pitchFamily="2" charset="2"/>
              <a:buChar char="Ø"/>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resource model describing the system resources (e.g., compute cycles or time on the processor hardware to be used) available to the applications. </a:t>
            </a:r>
            <a:endParaRPr lang="en-US" sz="2000" dirty="0" smtClean="0">
              <a:latin typeface="Times New Roman" pitchFamily="18" charset="0"/>
              <a:cs typeface="Times New Roman" pitchFamily="18" charset="0"/>
            </a:endParaRPr>
          </a:p>
          <a:p>
            <a:pPr lvl="1" algn="just">
              <a:buFont typeface="Wingdings" pitchFamily="2" charset="2"/>
              <a:buChar char="Ø"/>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scheduling and resource management algorithms define how the application uses the resources (i.e. how the workload is scheduled on the system).</a:t>
            </a:r>
            <a:endParaRPr lang="en-US" sz="2000" dirty="0" smtClean="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4</a:t>
            </a:fld>
            <a:endParaRPr lang="en-US"/>
          </a:p>
        </p:txBody>
      </p:sp>
    </p:spTree>
    <p:extLst>
      <p:ext uri="{BB962C8B-B14F-4D97-AF65-F5344CB8AC3E}">
        <p14:creationId xmlns:p14="http://schemas.microsoft.com/office/powerpoint/2010/main" val="1312364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latin typeface="Times New Roman" pitchFamily="18" charset="0"/>
                <a:cs typeface="Times New Roman" pitchFamily="18" charset="0"/>
              </a:rPr>
              <a:t>1.Processors </a:t>
            </a:r>
            <a:r>
              <a:rPr lang="en-US" dirty="0">
                <a:latin typeface="Times New Roman" pitchFamily="18" charset="0"/>
                <a:cs typeface="Times New Roman" pitchFamily="18" charset="0"/>
              </a:rPr>
              <a:t>and Resources</a:t>
            </a:r>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1584101"/>
            <a:ext cx="10515600" cy="4241933"/>
          </a:xfrm>
        </p:spPr>
        <p:txBody>
          <a:bodyPr>
            <a:noAutofit/>
          </a:bodyPr>
          <a:lstStyle/>
          <a:p>
            <a:pPr algn="just">
              <a:buFont typeface="Wingdings" pitchFamily="2" charset="2"/>
              <a:buChar char="Ø"/>
            </a:pPr>
            <a:r>
              <a:rPr lang="en-US" sz="1800" dirty="0"/>
              <a:t>All the resources can be divided into two </a:t>
            </a:r>
            <a:r>
              <a:rPr lang="en-US" sz="1800" dirty="0" smtClean="0"/>
              <a:t>parts:</a:t>
            </a:r>
          </a:p>
          <a:p>
            <a:pPr marL="342900" indent="-342900" algn="just">
              <a:buFont typeface="+mj-lt"/>
              <a:buAutoNum type="arabicPeriod"/>
            </a:pPr>
            <a:r>
              <a:rPr lang="en-US" sz="1800" dirty="0" smtClean="0"/>
              <a:t> Processors </a:t>
            </a:r>
          </a:p>
          <a:p>
            <a:pPr lvl="1" algn="just">
              <a:buFont typeface="Wingdings" pitchFamily="2" charset="2"/>
              <a:buChar char="Ø"/>
            </a:pPr>
            <a:r>
              <a:rPr lang="en-US" sz="1800" dirty="0" smtClean="0"/>
              <a:t>Two </a:t>
            </a:r>
            <a:r>
              <a:rPr lang="en-US" sz="1800" dirty="0"/>
              <a:t>processors are of the same type of they are functionally identical and can be used interchangeably. </a:t>
            </a:r>
          </a:p>
          <a:p>
            <a:pPr lvl="2" algn="just">
              <a:buFont typeface="Wingdings" pitchFamily="2" charset="2"/>
              <a:buChar char="Ø"/>
            </a:pPr>
            <a:r>
              <a:rPr lang="en-US" sz="1800" dirty="0" smtClean="0"/>
              <a:t>Symmetric </a:t>
            </a:r>
            <a:r>
              <a:rPr lang="en-US" sz="1800" dirty="0"/>
              <a:t>Multi-processors. </a:t>
            </a:r>
          </a:p>
          <a:p>
            <a:pPr lvl="2" algn="just">
              <a:buFont typeface="Wingdings" pitchFamily="2" charset="2"/>
              <a:buChar char="Ø"/>
            </a:pPr>
            <a:r>
              <a:rPr lang="en-US" sz="1800" dirty="0" smtClean="0"/>
              <a:t>Two </a:t>
            </a:r>
            <a:r>
              <a:rPr lang="en-US" sz="1800" dirty="0"/>
              <a:t>transmission links connected with the same </a:t>
            </a:r>
            <a:r>
              <a:rPr lang="en-US" sz="1800" dirty="0" smtClean="0"/>
              <a:t>transmission </a:t>
            </a:r>
            <a:r>
              <a:rPr lang="en-US" sz="1800" dirty="0"/>
              <a:t>rate between a pair of sender and receiver</a:t>
            </a:r>
            <a:r>
              <a:rPr lang="en-US" sz="1800" dirty="0" smtClean="0"/>
              <a:t>.</a:t>
            </a:r>
          </a:p>
          <a:p>
            <a:pPr marL="342900" indent="-342900" algn="just">
              <a:buFont typeface="+mj-lt"/>
              <a:buAutoNum type="arabicPeriod"/>
            </a:pPr>
            <a:r>
              <a:rPr lang="en-US" sz="1800" dirty="0" smtClean="0"/>
              <a:t> </a:t>
            </a:r>
            <a:r>
              <a:rPr lang="en-US" sz="1800" dirty="0"/>
              <a:t>Resources </a:t>
            </a:r>
          </a:p>
          <a:p>
            <a:pPr lvl="1" algn="just">
              <a:buFont typeface="Wingdings" pitchFamily="2" charset="2"/>
              <a:buChar char="Ø"/>
            </a:pPr>
            <a:r>
              <a:rPr lang="en-US" sz="1800" dirty="0" smtClean="0"/>
              <a:t>By </a:t>
            </a:r>
            <a:r>
              <a:rPr lang="en-US" sz="1800" dirty="0"/>
              <a:t>resources we specifically mean passive resources such as memory, </a:t>
            </a:r>
            <a:r>
              <a:rPr lang="en-US" sz="1800" dirty="0" err="1"/>
              <a:t>mutexes</a:t>
            </a:r>
            <a:r>
              <a:rPr lang="en-US" sz="1800" dirty="0"/>
              <a:t>, database locks</a:t>
            </a:r>
            <a:r>
              <a:rPr lang="en-US" sz="1800" dirty="0" smtClean="0"/>
              <a:t>.</a:t>
            </a:r>
          </a:p>
          <a:p>
            <a:pPr lvl="1" algn="just">
              <a:buFont typeface="Wingdings" pitchFamily="2" charset="2"/>
              <a:buChar char="Ø"/>
            </a:pPr>
            <a:r>
              <a:rPr lang="en-US" sz="1800" dirty="0"/>
              <a:t>Resources always mean a re-usable resource. A resource is plentiful if no job is ever prevented from execution by the lack of this resource, i.e. a resource that can be shared by infinite number of jobs for example a file readable by all</a:t>
            </a:r>
            <a:endParaRPr lang="en-US" sz="1800" dirty="0" smtClean="0"/>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5</a:t>
            </a:fld>
            <a:endParaRPr lang="en-US"/>
          </a:p>
        </p:txBody>
      </p:sp>
    </p:spTree>
    <p:extLst>
      <p:ext uri="{BB962C8B-B14F-4D97-AF65-F5344CB8AC3E}">
        <p14:creationId xmlns:p14="http://schemas.microsoft.com/office/powerpoint/2010/main" val="29949940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smtClean="0">
                <a:latin typeface="Times New Roman" pitchFamily="18" charset="0"/>
                <a:cs typeface="Times New Roman" pitchFamily="18" charset="0"/>
              </a:rPr>
              <a:t>2.Temporal </a:t>
            </a:r>
            <a:r>
              <a:rPr lang="en-US" sz="3600" dirty="0">
                <a:latin typeface="Times New Roman" pitchFamily="18" charset="0"/>
                <a:cs typeface="Times New Roman" pitchFamily="18" charset="0"/>
              </a:rPr>
              <a:t>Parameters of Real-time Workload</a:t>
            </a:r>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1584101"/>
            <a:ext cx="10515600" cy="4241933"/>
          </a:xfrm>
        </p:spPr>
        <p:txBody>
          <a:bodyPr>
            <a:noAutofit/>
          </a:bodyPr>
          <a:lstStyle/>
          <a:p>
            <a:pPr algn="just">
              <a:buFont typeface="Wingdings" pitchFamily="2" charset="2"/>
              <a:buChar char="Ø"/>
            </a:pPr>
            <a:r>
              <a:rPr lang="en-US" sz="2000" dirty="0">
                <a:latin typeface="Times New Roman" pitchFamily="18" charset="0"/>
                <a:cs typeface="Times New Roman" pitchFamily="18" charset="0"/>
              </a:rPr>
              <a:t>The number of tasks is one parameter. In most embedded systems, the number of tasks is fixed in a particular operation mode. In some systems, however, the number of tasks may change as tasks are added or deleted while the system executes. In an air traffic controller, each surveillance task monitors a single aircraft. The number of tasks may change (added or deleted) when aircrafts enter or leave the coverage area. </a:t>
            </a: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Each </a:t>
            </a:r>
            <a:r>
              <a:rPr lang="en-US" sz="2000" dirty="0">
                <a:latin typeface="Times New Roman" pitchFamily="18" charset="0"/>
                <a:cs typeface="Times New Roman" pitchFamily="18" charset="0"/>
              </a:rPr>
              <a:t>job is characterized by temporal parameters, functional parameters, resource parameters, and interconnecting parameters. </a:t>
            </a:r>
            <a:endParaRPr lang="en-US" sz="2000" dirty="0" smtClean="0">
              <a:latin typeface="Times New Roman" pitchFamily="18" charset="0"/>
              <a:cs typeface="Times New Roman" pitchFamily="18" charset="0"/>
            </a:endParaRPr>
          </a:p>
          <a:p>
            <a:pPr lvl="1" algn="just">
              <a:buFont typeface="Wingdings" pitchFamily="2" charset="2"/>
              <a:buChar char="Ø"/>
            </a:pPr>
            <a:r>
              <a:rPr lang="en-US" sz="2000" dirty="0" smtClean="0">
                <a:latin typeface="Times New Roman" pitchFamily="18" charset="0"/>
                <a:cs typeface="Times New Roman" pitchFamily="18" charset="0"/>
              </a:rPr>
              <a:t>Temporal </a:t>
            </a:r>
            <a:r>
              <a:rPr lang="en-US" sz="2000" dirty="0">
                <a:latin typeface="Times New Roman" pitchFamily="18" charset="0"/>
                <a:cs typeface="Times New Roman" pitchFamily="18" charset="0"/>
              </a:rPr>
              <a:t>parameters tell us its timing constraints. </a:t>
            </a:r>
            <a:endParaRPr lang="en-US" sz="2000" dirty="0" smtClean="0">
              <a:latin typeface="Times New Roman" pitchFamily="18" charset="0"/>
              <a:cs typeface="Times New Roman" pitchFamily="18" charset="0"/>
            </a:endParaRPr>
          </a:p>
          <a:p>
            <a:pPr lvl="1" algn="just">
              <a:buFont typeface="Wingdings" pitchFamily="2" charset="2"/>
              <a:buChar char="Ø"/>
            </a:pPr>
            <a:r>
              <a:rPr lang="en-US" sz="2000" dirty="0" smtClean="0">
                <a:latin typeface="Times New Roman" pitchFamily="18" charset="0"/>
                <a:cs typeface="Times New Roman" pitchFamily="18" charset="0"/>
              </a:rPr>
              <a:t>Functional </a:t>
            </a:r>
            <a:r>
              <a:rPr lang="en-US" sz="2000" dirty="0">
                <a:latin typeface="Times New Roman" pitchFamily="18" charset="0"/>
                <a:cs typeface="Times New Roman" pitchFamily="18" charset="0"/>
              </a:rPr>
              <a:t>parameters specify the intrinsic properties of job.</a:t>
            </a:r>
          </a:p>
          <a:p>
            <a:pPr lvl="1" algn="just">
              <a:buFont typeface="Wingdings" pitchFamily="2" charset="2"/>
              <a:buChar char="Ø"/>
            </a:pPr>
            <a:r>
              <a:rPr lang="en-US" sz="2000" dirty="0">
                <a:latin typeface="Times New Roman" pitchFamily="18" charset="0"/>
                <a:cs typeface="Times New Roman" pitchFamily="18" charset="0"/>
              </a:rPr>
              <a:t>Resource parameters give us its resource </a:t>
            </a:r>
            <a:r>
              <a:rPr lang="en-US" sz="2000" dirty="0" smtClean="0">
                <a:latin typeface="Times New Roman" pitchFamily="18" charset="0"/>
                <a:cs typeface="Times New Roman" pitchFamily="18" charset="0"/>
              </a:rPr>
              <a:t>requirements</a:t>
            </a:r>
          </a:p>
          <a:p>
            <a:pPr lvl="1" algn="just">
              <a:buFont typeface="Wingdings" pitchFamily="2" charset="2"/>
              <a:buChar char="Ø"/>
            </a:pPr>
            <a:r>
              <a:rPr lang="en-US" sz="2000" dirty="0" smtClean="0">
                <a:latin typeface="Times New Roman" pitchFamily="18" charset="0"/>
                <a:cs typeface="Times New Roman" pitchFamily="18" charset="0"/>
              </a:rPr>
              <a:t>Interconnection </a:t>
            </a:r>
            <a:r>
              <a:rPr lang="en-US" sz="2000" dirty="0">
                <a:latin typeface="Times New Roman" pitchFamily="18" charset="0"/>
                <a:cs typeface="Times New Roman" pitchFamily="18" charset="0"/>
              </a:rPr>
              <a:t>parameters describe how it depends on other jobs and </a:t>
            </a:r>
            <a:r>
              <a:rPr lang="en-US" sz="2000" dirty="0" smtClean="0">
                <a:latin typeface="Times New Roman" pitchFamily="18" charset="0"/>
                <a:cs typeface="Times New Roman" pitchFamily="18" charset="0"/>
              </a:rPr>
              <a:t>others </a:t>
            </a:r>
            <a:r>
              <a:rPr lang="en-US" sz="2000" dirty="0">
                <a:latin typeface="Times New Roman" pitchFamily="18" charset="0"/>
                <a:cs typeface="Times New Roman" pitchFamily="18" charset="0"/>
              </a:rPr>
              <a:t>depend on it. </a:t>
            </a:r>
            <a:endParaRPr lang="en-US" sz="2000" dirty="0" smtClean="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6</a:t>
            </a:fld>
            <a:endParaRPr lang="en-US"/>
          </a:p>
        </p:txBody>
      </p:sp>
    </p:spTree>
    <p:extLst>
      <p:ext uri="{BB962C8B-B14F-4D97-AF65-F5344CB8AC3E}">
        <p14:creationId xmlns:p14="http://schemas.microsoft.com/office/powerpoint/2010/main" val="3478627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latin typeface="Times New Roman" pitchFamily="18" charset="0"/>
                <a:cs typeface="Times New Roman" pitchFamily="18" charset="0"/>
              </a:rPr>
              <a:t>2.Temporal Parameters of Real-time </a:t>
            </a:r>
            <a:r>
              <a:rPr lang="en-US" sz="3600" dirty="0" smtClean="0">
                <a:latin typeface="Times New Roman" pitchFamily="18" charset="0"/>
                <a:cs typeface="Times New Roman" pitchFamily="18" charset="0"/>
              </a:rPr>
              <a:t>Workload(</a:t>
            </a:r>
            <a:r>
              <a:rPr lang="en-US" sz="3600" dirty="0" err="1" smtClean="0">
                <a:latin typeface="Times New Roman" pitchFamily="18" charset="0"/>
                <a:cs typeface="Times New Roman" pitchFamily="18" charset="0"/>
              </a:rPr>
              <a:t>contd</a:t>
            </a:r>
            <a:r>
              <a:rPr lang="en-US" sz="3600" dirty="0" smtClean="0">
                <a:latin typeface="Times New Roman" pitchFamily="18" charset="0"/>
                <a:cs typeface="Times New Roman" pitchFamily="18" charset="0"/>
              </a:rPr>
              <a:t>)</a:t>
            </a:r>
            <a:endParaRPr lang="en-US" sz="3600" dirty="0">
              <a:latin typeface="Times New Roman" pitchFamily="18" charset="0"/>
              <a:cs typeface="Times New Roman" pitchFamily="18" charset="0"/>
            </a:endParaRPr>
          </a:p>
        </p:txBody>
      </p:sp>
      <p:sp>
        <p:nvSpPr>
          <p:cNvPr id="8" name="Content Placeholder 7"/>
          <p:cNvSpPr>
            <a:spLocks noGrp="1"/>
          </p:cNvSpPr>
          <p:nvPr>
            <p:ph sz="half" idx="1"/>
          </p:nvPr>
        </p:nvSpPr>
        <p:spPr/>
        <p:txBody>
          <a:bodyPr>
            <a:normAutofit/>
          </a:bodyPr>
          <a:lstStyle/>
          <a:p>
            <a:pPr marL="342900" indent="-342900" algn="just">
              <a:buFont typeface="+mj-lt"/>
              <a:buAutoNum type="arabicPeriod"/>
            </a:pPr>
            <a:r>
              <a:rPr lang="en-US" sz="1600" b="1" dirty="0">
                <a:latin typeface="Times New Roman" pitchFamily="18" charset="0"/>
                <a:cs typeface="Times New Roman" pitchFamily="18" charset="0"/>
              </a:rPr>
              <a:t>Fixed Jittered and Sporadic Release </a:t>
            </a:r>
            <a:r>
              <a:rPr lang="en-US" sz="1600" b="1" dirty="0" smtClean="0">
                <a:latin typeface="Times New Roman" pitchFamily="18" charset="0"/>
                <a:cs typeface="Times New Roman" pitchFamily="18" charset="0"/>
              </a:rPr>
              <a:t>Times</a:t>
            </a:r>
          </a:p>
          <a:p>
            <a:pPr lvl="1" algn="just">
              <a:buFont typeface="Wingdings" pitchFamily="2" charset="2"/>
              <a:buChar char="Ø"/>
            </a:pPr>
            <a:r>
              <a:rPr lang="en-US" sz="1600" dirty="0" smtClean="0">
                <a:latin typeface="Times New Roman" pitchFamily="18" charset="0"/>
                <a:cs typeface="Times New Roman" pitchFamily="18" charset="0"/>
              </a:rPr>
              <a:t>In </a:t>
            </a:r>
            <a:r>
              <a:rPr lang="en-US" sz="1600" dirty="0">
                <a:latin typeface="Times New Roman" pitchFamily="18" charset="0"/>
                <a:cs typeface="Times New Roman" pitchFamily="18" charset="0"/>
              </a:rPr>
              <a:t>many systems, we do not know the actual release time ri of each job </a:t>
            </a:r>
            <a:r>
              <a:rPr lang="en-US" sz="1600" dirty="0" err="1">
                <a:latin typeface="Times New Roman" pitchFamily="18" charset="0"/>
                <a:cs typeface="Times New Roman" pitchFamily="18" charset="0"/>
              </a:rPr>
              <a:t>Ji</a:t>
            </a:r>
            <a:r>
              <a:rPr lang="en-US" sz="1600" dirty="0">
                <a:latin typeface="Times New Roman" pitchFamily="18" charset="0"/>
                <a:cs typeface="Times New Roman" pitchFamily="18" charset="0"/>
              </a:rPr>
              <a:t>, we are given a range [ri- ,ri+]. It can be as earliest as ri- or as late as ri+. This range is called release time jitter. Almost every real-time system is required to respond to external events which occur at random instants of time. On such events the system executes a set of jobs in response. The release time of these jobs is not known until the event triggering them </a:t>
            </a:r>
            <a:r>
              <a:rPr lang="en-US" sz="1600" dirty="0" smtClean="0">
                <a:latin typeface="Times New Roman" pitchFamily="18" charset="0"/>
                <a:cs typeface="Times New Roman" pitchFamily="18" charset="0"/>
              </a:rPr>
              <a:t>occurs</a:t>
            </a:r>
          </a:p>
          <a:p>
            <a:pPr marL="457200" lvl="1" indent="0" algn="just">
              <a:buNone/>
            </a:pPr>
            <a:endParaRPr lang="en-US" sz="1600" dirty="0" smtClean="0">
              <a:latin typeface="Times New Roman" pitchFamily="18" charset="0"/>
              <a:cs typeface="Times New Roman" pitchFamily="18" charset="0"/>
            </a:endParaRPr>
          </a:p>
          <a:p>
            <a:pPr lvl="1" algn="just">
              <a:buFont typeface="Wingdings" pitchFamily="2" charset="2"/>
              <a:buChar char="Ø"/>
            </a:pPr>
            <a:r>
              <a:rPr lang="en-US" sz="1600" dirty="0" smtClean="0">
                <a:latin typeface="Times New Roman" pitchFamily="18" charset="0"/>
                <a:cs typeface="Times New Roman" pitchFamily="18" charset="0"/>
              </a:rPr>
              <a:t>These </a:t>
            </a:r>
            <a:r>
              <a:rPr lang="en-US" sz="1600" dirty="0">
                <a:latin typeface="Times New Roman" pitchFamily="18" charset="0"/>
                <a:cs typeface="Times New Roman" pitchFamily="18" charset="0"/>
              </a:rPr>
              <a:t>jobs are called sporadic or aperiodic jobs as these are released at random time. The pilot may disengage the autopilot system at any time. When this occurs; the autopilot system changes from cruise mode to standby mode. The jobs which executed for this mode change are sporadic</a:t>
            </a:r>
          </a:p>
          <a:p>
            <a:pPr algn="just"/>
            <a:endParaRPr lang="en-US" sz="1600" dirty="0"/>
          </a:p>
        </p:txBody>
      </p:sp>
      <p:sp>
        <p:nvSpPr>
          <p:cNvPr id="9" name="Content Placeholder 8"/>
          <p:cNvSpPr>
            <a:spLocks noGrp="1"/>
          </p:cNvSpPr>
          <p:nvPr>
            <p:ph sz="half" idx="2"/>
          </p:nvPr>
        </p:nvSpPr>
        <p:spPr/>
        <p:txBody>
          <a:bodyPr>
            <a:normAutofit/>
          </a:bodyPr>
          <a:lstStyle/>
          <a:p>
            <a:pPr marL="342900" indent="-342900" algn="just">
              <a:buFont typeface="+mj-lt"/>
              <a:buAutoNum type="arabicPeriod"/>
            </a:pPr>
            <a:r>
              <a:rPr lang="en-US" sz="1600" b="1" dirty="0">
                <a:latin typeface="Times New Roman" pitchFamily="18" charset="0"/>
                <a:cs typeface="Times New Roman" pitchFamily="18" charset="0"/>
              </a:rPr>
              <a:t>Execution Time </a:t>
            </a:r>
            <a:endParaRPr lang="en-US" sz="1600" b="1" dirty="0" smtClean="0">
              <a:latin typeface="Times New Roman" pitchFamily="18" charset="0"/>
              <a:cs typeface="Times New Roman" pitchFamily="18" charset="0"/>
            </a:endParaRPr>
          </a:p>
          <a:p>
            <a:pPr lvl="1" algn="just">
              <a:buFont typeface="Wingdings" pitchFamily="2" charset="2"/>
              <a:buChar char="Ø"/>
            </a:pPr>
            <a:r>
              <a:rPr lang="en-US" sz="1600" dirty="0">
                <a:latin typeface="Times New Roman" pitchFamily="18" charset="0"/>
                <a:cs typeface="Times New Roman" pitchFamily="18" charset="0"/>
              </a:rPr>
              <a:t>Another temporal parameter of a job, </a:t>
            </a:r>
            <a:r>
              <a:rPr lang="en-US" sz="1600" dirty="0" err="1">
                <a:latin typeface="Times New Roman" pitchFamily="18" charset="0"/>
                <a:cs typeface="Times New Roman" pitchFamily="18" charset="0"/>
              </a:rPr>
              <a:t>Ji</a:t>
            </a:r>
            <a:r>
              <a:rPr lang="en-US" sz="1600" dirty="0">
                <a:latin typeface="Times New Roman" pitchFamily="18" charset="0"/>
                <a:cs typeface="Times New Roman" pitchFamily="18" charset="0"/>
              </a:rPr>
              <a:t>, is its execution time, </a:t>
            </a:r>
            <a:r>
              <a:rPr lang="en-US" sz="1600" dirty="0" err="1">
                <a:latin typeface="Times New Roman" pitchFamily="18" charset="0"/>
                <a:cs typeface="Times New Roman" pitchFamily="18" charset="0"/>
              </a:rPr>
              <a:t>ei</a:t>
            </a:r>
            <a:r>
              <a:rPr lang="en-US"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lvl="1" algn="just">
              <a:buFont typeface="Wingdings" pitchFamily="2" charset="2"/>
              <a:buChar char="Ø"/>
            </a:pPr>
            <a:r>
              <a:rPr lang="en-US" sz="1600" dirty="0" smtClean="0">
                <a:latin typeface="Times New Roman" pitchFamily="18" charset="0"/>
                <a:cs typeface="Times New Roman" pitchFamily="18" charset="0"/>
              </a:rPr>
              <a:t>It </a:t>
            </a:r>
            <a:r>
              <a:rPr lang="en-US" sz="1600" dirty="0">
                <a:latin typeface="Times New Roman" pitchFamily="18" charset="0"/>
                <a:cs typeface="Times New Roman" pitchFamily="18" charset="0"/>
              </a:rPr>
              <a:t>the time required to complete the execution of </a:t>
            </a:r>
            <a:r>
              <a:rPr lang="en-US" sz="1600" dirty="0" err="1">
                <a:latin typeface="Times New Roman" pitchFamily="18" charset="0"/>
                <a:cs typeface="Times New Roman" pitchFamily="18" charset="0"/>
              </a:rPr>
              <a:t>Ji</a:t>
            </a:r>
            <a:r>
              <a:rPr lang="en-US" sz="1600" dirty="0">
                <a:latin typeface="Times New Roman" pitchFamily="18" charset="0"/>
                <a:cs typeface="Times New Roman" pitchFamily="18" charset="0"/>
              </a:rPr>
              <a:t> when it executes alone and has all the resources it requires. </a:t>
            </a:r>
            <a:endParaRPr lang="en-US" sz="1600" dirty="0" smtClean="0">
              <a:latin typeface="Times New Roman" pitchFamily="18" charset="0"/>
              <a:cs typeface="Times New Roman" pitchFamily="18" charset="0"/>
            </a:endParaRPr>
          </a:p>
          <a:p>
            <a:pPr lvl="1" algn="just">
              <a:buFont typeface="Wingdings" pitchFamily="2" charset="2"/>
              <a:buChar char="Ø"/>
            </a:pP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actual amount of time to complete its execution may vary for reasons like execution depending on the input data. The actual amount of time to transmit each frame of MPEG compressed video is different from frame to frame, because of the number of bits used to encode different frames. </a:t>
            </a:r>
            <a:endParaRPr lang="en-US" sz="1600" dirty="0" smtClean="0">
              <a:latin typeface="Times New Roman" pitchFamily="18" charset="0"/>
              <a:cs typeface="Times New Roman" pitchFamily="18" charset="0"/>
            </a:endParaRPr>
          </a:p>
          <a:p>
            <a:pPr lvl="1" algn="just">
              <a:buFont typeface="Wingdings" pitchFamily="2" charset="2"/>
              <a:buChar char="Ø"/>
            </a:pPr>
            <a:r>
              <a:rPr lang="en-US" sz="1600" dirty="0" smtClean="0">
                <a:latin typeface="Times New Roman" pitchFamily="18" charset="0"/>
                <a:cs typeface="Times New Roman" pitchFamily="18" charset="0"/>
              </a:rPr>
              <a:t>What </a:t>
            </a:r>
            <a:r>
              <a:rPr lang="en-US" sz="1600" dirty="0">
                <a:latin typeface="Times New Roman" pitchFamily="18" charset="0"/>
                <a:cs typeface="Times New Roman" pitchFamily="18" charset="0"/>
              </a:rPr>
              <a:t>can in fact be determined a priori are the maximum and minimum amounts of time required to complete each job (analysis and measurement and testing) We know that the execution time </a:t>
            </a:r>
            <a:r>
              <a:rPr lang="en-US" sz="1600" dirty="0" err="1">
                <a:latin typeface="Times New Roman" pitchFamily="18" charset="0"/>
                <a:cs typeface="Times New Roman" pitchFamily="18" charset="0"/>
              </a:rPr>
              <a:t>ei</a:t>
            </a:r>
            <a:r>
              <a:rPr lang="en-US" sz="1600" dirty="0">
                <a:latin typeface="Times New Roman" pitchFamily="18" charset="0"/>
                <a:cs typeface="Times New Roman" pitchFamily="18" charset="0"/>
              </a:rPr>
              <a:t> of the job </a:t>
            </a:r>
            <a:r>
              <a:rPr lang="en-US" sz="1600" dirty="0" err="1">
                <a:latin typeface="Times New Roman" pitchFamily="18" charset="0"/>
                <a:cs typeface="Times New Roman" pitchFamily="18" charset="0"/>
              </a:rPr>
              <a:t>Ji</a:t>
            </a:r>
            <a:r>
              <a:rPr lang="en-US" sz="1600" dirty="0">
                <a:latin typeface="Times New Roman" pitchFamily="18" charset="0"/>
                <a:cs typeface="Times New Roman" pitchFamily="18" charset="0"/>
              </a:rPr>
              <a:t> is in the range [</a:t>
            </a:r>
            <a:r>
              <a:rPr lang="en-US" sz="1600" dirty="0" err="1">
                <a:latin typeface="Times New Roman" pitchFamily="18" charset="0"/>
                <a:cs typeface="Times New Roman" pitchFamily="18" charset="0"/>
              </a:rPr>
              <a:t>ei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ei</a:t>
            </a:r>
            <a:r>
              <a:rPr lang="en-US" sz="1600" dirty="0">
                <a:latin typeface="Times New Roman" pitchFamily="18" charset="0"/>
                <a:cs typeface="Times New Roman" pitchFamily="18" charset="0"/>
              </a:rPr>
              <a:t>+].</a:t>
            </a:r>
            <a:endParaRPr lang="en-US" sz="1600" b="1"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7</a:t>
            </a:fld>
            <a:endParaRPr lang="en-US"/>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838200" y="5917984"/>
            <a:ext cx="1982976" cy="787831"/>
          </a:xfrm>
          <a:prstGeom prst="rect">
            <a:avLst/>
          </a:prstGeom>
        </p:spPr>
      </p:pic>
    </p:spTree>
    <p:extLst>
      <p:ext uri="{BB962C8B-B14F-4D97-AF65-F5344CB8AC3E}">
        <p14:creationId xmlns:p14="http://schemas.microsoft.com/office/powerpoint/2010/main" val="1651856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smtClean="0">
                <a:latin typeface="Times New Roman" pitchFamily="18" charset="0"/>
                <a:cs typeface="Times New Roman" pitchFamily="18" charset="0"/>
              </a:rPr>
              <a:t>3.Periodical </a:t>
            </a:r>
            <a:r>
              <a:rPr lang="en-US" sz="3600" dirty="0">
                <a:latin typeface="Times New Roman" pitchFamily="18" charset="0"/>
                <a:cs typeface="Times New Roman" pitchFamily="18" charset="0"/>
              </a:rPr>
              <a:t>Task Model</a:t>
            </a:r>
          </a:p>
        </p:txBody>
      </p:sp>
      <p:sp>
        <p:nvSpPr>
          <p:cNvPr id="3" name="Content Placeholder 2"/>
          <p:cNvSpPr>
            <a:spLocks noGrp="1"/>
          </p:cNvSpPr>
          <p:nvPr>
            <p:ph sz="half" idx="1"/>
          </p:nvPr>
        </p:nvSpPr>
        <p:spPr/>
        <p:txBody>
          <a:bodyPr>
            <a:noAutofit/>
          </a:bodyPr>
          <a:lstStyle/>
          <a:p>
            <a:pPr marL="342900" indent="-342900" algn="just">
              <a:buFont typeface="+mj-lt"/>
              <a:buAutoNum type="arabicPeriod"/>
            </a:pPr>
            <a:r>
              <a:rPr lang="en-US" sz="1200" dirty="0">
                <a:latin typeface="Times New Roman" pitchFamily="18" charset="0"/>
                <a:cs typeface="Times New Roman" pitchFamily="18" charset="0"/>
              </a:rPr>
              <a:t>Periods, Execution Times and Phases of Periodic </a:t>
            </a:r>
            <a:r>
              <a:rPr lang="en-US" sz="1200" dirty="0" smtClean="0">
                <a:latin typeface="Times New Roman" pitchFamily="18" charset="0"/>
                <a:cs typeface="Times New Roman" pitchFamily="18" charset="0"/>
              </a:rPr>
              <a:t>Tasks</a:t>
            </a:r>
          </a:p>
          <a:p>
            <a:pPr lvl="1" algn="just">
              <a:buFont typeface="Wingdings" pitchFamily="2" charset="2"/>
              <a:buChar char="Ø"/>
            </a:pPr>
            <a:r>
              <a:rPr lang="en-US" sz="1200" dirty="0">
                <a:latin typeface="Times New Roman" pitchFamily="18" charset="0"/>
                <a:cs typeface="Times New Roman" pitchFamily="18" charset="0"/>
              </a:rPr>
              <a:t>Each computation or data transmission that is executed repeatedly at regular or semi-regular time intervals in order to provide a function of the system is </a:t>
            </a:r>
            <a:r>
              <a:rPr lang="en-US" sz="1200" dirty="0" err="1">
                <a:latin typeface="Times New Roman" pitchFamily="18" charset="0"/>
                <a:cs typeface="Times New Roman" pitchFamily="18" charset="0"/>
              </a:rPr>
              <a:t>modelled</a:t>
            </a:r>
            <a:r>
              <a:rPr lang="en-US" sz="1200" dirty="0">
                <a:latin typeface="Times New Roman" pitchFamily="18" charset="0"/>
                <a:cs typeface="Times New Roman" pitchFamily="18" charset="0"/>
              </a:rPr>
              <a:t> as a period task. Simply a periodic task occurs at regular intervals. </a:t>
            </a:r>
            <a:endParaRPr lang="en-US" sz="1200" dirty="0" smtClean="0">
              <a:latin typeface="Times New Roman" pitchFamily="18" charset="0"/>
              <a:cs typeface="Times New Roman" pitchFamily="18" charset="0"/>
            </a:endParaRPr>
          </a:p>
          <a:p>
            <a:pPr lvl="1" algn="just">
              <a:buFont typeface="Wingdings" pitchFamily="2" charset="2"/>
              <a:buChar char="Ø"/>
            </a:pPr>
            <a:r>
              <a:rPr lang="en-US" sz="1200" dirty="0" smtClean="0">
                <a:latin typeface="Times New Roman" pitchFamily="18" charset="0"/>
                <a:cs typeface="Times New Roman" pitchFamily="18" charset="0"/>
              </a:rPr>
              <a:t>Each </a:t>
            </a:r>
            <a:r>
              <a:rPr lang="en-US" sz="1200" dirty="0">
                <a:latin typeface="Times New Roman" pitchFamily="18" charset="0"/>
                <a:cs typeface="Times New Roman" pitchFamily="18" charset="0"/>
              </a:rPr>
              <a:t>task Ti is characterized by the following parameters</a:t>
            </a:r>
            <a:r>
              <a:rPr lang="en-US" sz="1200" dirty="0" smtClean="0">
                <a:latin typeface="Times New Roman" pitchFamily="18" charset="0"/>
                <a:cs typeface="Times New Roman" pitchFamily="18" charset="0"/>
              </a:rPr>
              <a:t>.</a:t>
            </a:r>
          </a:p>
          <a:p>
            <a:pPr lvl="2" algn="just">
              <a:buFont typeface="Wingdings" pitchFamily="2" charset="2"/>
              <a:buChar char="Ø"/>
            </a:pPr>
            <a:r>
              <a:rPr lang="en-US" sz="1200" dirty="0" smtClean="0">
                <a:latin typeface="Times New Roman" pitchFamily="18" charset="0"/>
                <a:cs typeface="Times New Roman" pitchFamily="18" charset="0"/>
              </a:rPr>
              <a:t> </a:t>
            </a:r>
            <a:r>
              <a:rPr lang="en-US" sz="1200" dirty="0">
                <a:latin typeface="Times New Roman" pitchFamily="18" charset="0"/>
                <a:cs typeface="Times New Roman" pitchFamily="18" charset="0"/>
              </a:rPr>
              <a:t>The release time (r): the time when the task first released. </a:t>
            </a:r>
            <a:endParaRPr lang="en-US" sz="1200" dirty="0" smtClean="0">
              <a:latin typeface="Times New Roman" pitchFamily="18" charset="0"/>
              <a:cs typeface="Times New Roman" pitchFamily="18" charset="0"/>
            </a:endParaRPr>
          </a:p>
          <a:p>
            <a:pPr lvl="2" algn="just">
              <a:buFont typeface="Wingdings" pitchFamily="2" charset="2"/>
              <a:buChar char="Ø"/>
            </a:pPr>
            <a:r>
              <a:rPr lang="en-US" sz="1200" dirty="0" smtClean="0">
                <a:latin typeface="Times New Roman" pitchFamily="18" charset="0"/>
                <a:cs typeface="Times New Roman" pitchFamily="18" charset="0"/>
              </a:rPr>
              <a:t>The </a:t>
            </a:r>
            <a:r>
              <a:rPr lang="en-US" sz="1200" dirty="0">
                <a:latin typeface="Times New Roman" pitchFamily="18" charset="0"/>
                <a:cs typeface="Times New Roman" pitchFamily="18" charset="0"/>
              </a:rPr>
              <a:t>period (T): the constant interval between jobs. </a:t>
            </a:r>
            <a:endParaRPr lang="en-US" sz="1200" dirty="0" smtClean="0">
              <a:latin typeface="Times New Roman" pitchFamily="18" charset="0"/>
              <a:cs typeface="Times New Roman" pitchFamily="18" charset="0"/>
            </a:endParaRPr>
          </a:p>
          <a:p>
            <a:pPr lvl="2" algn="just">
              <a:buFont typeface="Wingdings" pitchFamily="2" charset="2"/>
              <a:buChar char="Ø"/>
            </a:pPr>
            <a:r>
              <a:rPr lang="en-US" sz="1200" dirty="0" smtClean="0">
                <a:latin typeface="Times New Roman" pitchFamily="18" charset="0"/>
                <a:cs typeface="Times New Roman" pitchFamily="18" charset="0"/>
              </a:rPr>
              <a:t>The </a:t>
            </a:r>
            <a:r>
              <a:rPr lang="en-US" sz="1200" dirty="0">
                <a:latin typeface="Times New Roman" pitchFamily="18" charset="0"/>
                <a:cs typeface="Times New Roman" pitchFamily="18" charset="0"/>
              </a:rPr>
              <a:t>relative deadline (D): the maximum acceptable delay for task processing. </a:t>
            </a:r>
            <a:endParaRPr lang="en-US" sz="1200" dirty="0" smtClean="0">
              <a:latin typeface="Times New Roman" pitchFamily="18" charset="0"/>
              <a:cs typeface="Times New Roman" pitchFamily="18" charset="0"/>
            </a:endParaRPr>
          </a:p>
          <a:p>
            <a:pPr lvl="2" algn="just">
              <a:buFont typeface="Wingdings" pitchFamily="2" charset="2"/>
              <a:buChar char="Ø"/>
            </a:pPr>
            <a:r>
              <a:rPr lang="en-US" sz="1200" dirty="0" smtClean="0">
                <a:latin typeface="Times New Roman" pitchFamily="18" charset="0"/>
                <a:cs typeface="Times New Roman" pitchFamily="18" charset="0"/>
              </a:rPr>
              <a:t>The </a:t>
            </a:r>
            <a:r>
              <a:rPr lang="en-US" sz="1200" dirty="0">
                <a:latin typeface="Times New Roman" pitchFamily="18" charset="0"/>
                <a:cs typeface="Times New Roman" pitchFamily="18" charset="0"/>
              </a:rPr>
              <a:t>computation time (C): the worst case execution time (WCET) of any job. </a:t>
            </a:r>
            <a:endParaRPr lang="en-US" sz="1200" dirty="0" smtClean="0">
              <a:latin typeface="Times New Roman" pitchFamily="18" charset="0"/>
              <a:cs typeface="Times New Roman" pitchFamily="18" charset="0"/>
            </a:endParaRPr>
          </a:p>
          <a:p>
            <a:pPr lvl="2" algn="just">
              <a:buFont typeface="Wingdings" pitchFamily="2" charset="2"/>
              <a:buChar char="Ø"/>
            </a:pPr>
            <a:r>
              <a:rPr lang="en-US" sz="1200" dirty="0" smtClean="0">
                <a:latin typeface="Times New Roman" pitchFamily="18" charset="0"/>
                <a:cs typeface="Times New Roman" pitchFamily="18" charset="0"/>
              </a:rPr>
              <a:t>The </a:t>
            </a:r>
            <a:r>
              <a:rPr lang="en-US" sz="1200" dirty="0">
                <a:latin typeface="Times New Roman" pitchFamily="18" charset="0"/>
                <a:cs typeface="Times New Roman" pitchFamily="18" charset="0"/>
              </a:rPr>
              <a:t>tasks in the system can be denoted by T1 , T2 ,…,</a:t>
            </a:r>
            <a:r>
              <a:rPr lang="en-US" sz="1200" dirty="0" err="1">
                <a:latin typeface="Times New Roman" pitchFamily="18" charset="0"/>
                <a:cs typeface="Times New Roman" pitchFamily="18" charset="0"/>
              </a:rPr>
              <a:t>Tn</a:t>
            </a:r>
            <a:r>
              <a:rPr lang="en-US" sz="1200" dirty="0">
                <a:latin typeface="Times New Roman" pitchFamily="18" charset="0"/>
                <a:cs typeface="Times New Roman" pitchFamily="18" charset="0"/>
              </a:rPr>
              <a:t> . </a:t>
            </a:r>
            <a:endParaRPr lang="en-US" sz="1200" dirty="0" smtClean="0">
              <a:latin typeface="Times New Roman" pitchFamily="18" charset="0"/>
              <a:cs typeface="Times New Roman" pitchFamily="18" charset="0"/>
            </a:endParaRPr>
          </a:p>
          <a:p>
            <a:pPr lvl="2" algn="just">
              <a:buFont typeface="Wingdings" pitchFamily="2" charset="2"/>
              <a:buChar char="Ø"/>
            </a:pPr>
            <a:r>
              <a:rPr lang="en-US" sz="1200" dirty="0" smtClean="0">
                <a:latin typeface="Times New Roman" pitchFamily="18" charset="0"/>
                <a:cs typeface="Times New Roman" pitchFamily="18" charset="0"/>
              </a:rPr>
              <a:t>Individual </a:t>
            </a:r>
            <a:r>
              <a:rPr lang="en-US" sz="1200" dirty="0">
                <a:latin typeface="Times New Roman" pitchFamily="18" charset="0"/>
                <a:cs typeface="Times New Roman" pitchFamily="18" charset="0"/>
              </a:rPr>
              <a:t>jobs in a task Ti can be denoted as Ti,1, Ti,2….</a:t>
            </a:r>
            <a:r>
              <a:rPr lang="en-US" sz="1200" dirty="0" err="1">
                <a:latin typeface="Times New Roman" pitchFamily="18" charset="0"/>
                <a:cs typeface="Times New Roman" pitchFamily="18" charset="0"/>
              </a:rPr>
              <a:t>Ti,n</a:t>
            </a:r>
            <a:r>
              <a:rPr lang="en-US" sz="1200" dirty="0">
                <a:latin typeface="Times New Roman" pitchFamily="18" charset="0"/>
                <a:cs typeface="Times New Roman" pitchFamily="18" charset="0"/>
              </a:rPr>
              <a:t> </a:t>
            </a:r>
            <a:endParaRPr lang="en-US" sz="1200" dirty="0" smtClean="0">
              <a:latin typeface="Times New Roman" pitchFamily="18" charset="0"/>
              <a:cs typeface="Times New Roman" pitchFamily="18" charset="0"/>
            </a:endParaRPr>
          </a:p>
          <a:p>
            <a:pPr lvl="2" algn="just">
              <a:buFont typeface="Wingdings" pitchFamily="2" charset="2"/>
              <a:buChar char="Ø"/>
            </a:pPr>
            <a:r>
              <a:rPr lang="en-US" sz="1200" dirty="0" smtClean="0">
                <a:latin typeface="Times New Roman" pitchFamily="18" charset="0"/>
                <a:cs typeface="Times New Roman" pitchFamily="18" charset="0"/>
              </a:rPr>
              <a:t>The </a:t>
            </a:r>
            <a:r>
              <a:rPr lang="en-US" sz="1200" dirty="0">
                <a:latin typeface="Times New Roman" pitchFamily="18" charset="0"/>
                <a:cs typeface="Times New Roman" pitchFamily="18" charset="0"/>
              </a:rPr>
              <a:t>release time ri,1 of the first job Ji,1 in each task Ti is called the phase of Ti. Different tasks may have the same </a:t>
            </a:r>
            <a:r>
              <a:rPr lang="en-US" sz="1200" dirty="0" smtClean="0">
                <a:latin typeface="Times New Roman" pitchFamily="18" charset="0"/>
                <a:cs typeface="Times New Roman" pitchFamily="18" charset="0"/>
              </a:rPr>
              <a:t>phase</a:t>
            </a:r>
          </a:p>
          <a:p>
            <a:pPr lvl="2" algn="just">
              <a:buFont typeface="Wingdings" pitchFamily="2" charset="2"/>
              <a:buChar char="Ø"/>
            </a:pPr>
            <a:endParaRPr lang="en-US" sz="1200" dirty="0" smtClean="0">
              <a:latin typeface="Times New Roman" pitchFamily="18" charset="0"/>
              <a:cs typeface="Times New Roman" pitchFamily="18" charset="0"/>
            </a:endParaRPr>
          </a:p>
        </p:txBody>
      </p:sp>
      <p:sp>
        <p:nvSpPr>
          <p:cNvPr id="8" name="Content Placeholder 7"/>
          <p:cNvSpPr>
            <a:spLocks noGrp="1"/>
          </p:cNvSpPr>
          <p:nvPr>
            <p:ph sz="half" idx="2"/>
          </p:nvPr>
        </p:nvSpPr>
        <p:spPr/>
        <p:txBody>
          <a:bodyPr>
            <a:normAutofit fontScale="55000" lnSpcReduction="20000"/>
          </a:bodyPr>
          <a:lstStyle/>
          <a:p>
            <a:pPr algn="just"/>
            <a:r>
              <a:rPr lang="en-US" dirty="0">
                <a:latin typeface="Times New Roman" pitchFamily="18" charset="0"/>
                <a:cs typeface="Times New Roman" pitchFamily="18" charset="0"/>
              </a:rPr>
              <a:t>Job is released at time 3. Its (absolute) deadline is at time 10. Its relative deadline is 7. Its response Notes time is 6. A time interval of length H is called a hyper period of the periodic tasks. It is the least common multiple of pi for i=1, 2, …n. The length of a hyper period of three periodic tasks with periods 3, 4, 10 is 60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maximum number N of jobs in each hyper period is equal to  </a:t>
            </a:r>
            <a:r>
              <a:rPr lang="en-US" dirty="0" smtClean="0">
                <a:latin typeface="Times New Roman" pitchFamily="18" charset="0"/>
                <a:cs typeface="Times New Roman" pitchFamily="18" charset="0"/>
              </a:rPr>
              <a:t>summation value of H/pi</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total number of job in the hyper period is 41. The ratio </a:t>
            </a:r>
            <a:r>
              <a:rPr lang="en-US" dirty="0" err="1">
                <a:latin typeface="Times New Roman" pitchFamily="18" charset="0"/>
                <a:cs typeface="Times New Roman" pitchFamily="18" charset="0"/>
              </a:rPr>
              <a:t>ui</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ei</a:t>
            </a:r>
            <a:r>
              <a:rPr lang="en-US" dirty="0">
                <a:latin typeface="Times New Roman" pitchFamily="18" charset="0"/>
                <a:cs typeface="Times New Roman" pitchFamily="18" charset="0"/>
              </a:rPr>
              <a:t>/pi is the utilization of the task Ti</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Ui</a:t>
            </a:r>
            <a:r>
              <a:rPr lang="en-US" dirty="0">
                <a:latin typeface="Times New Roman" pitchFamily="18" charset="0"/>
                <a:cs typeface="Times New Roman" pitchFamily="18" charset="0"/>
              </a:rPr>
              <a:t> is equal to the fraction of time a truly periodic task with period pi and execution time </a:t>
            </a:r>
            <a:r>
              <a:rPr lang="en-US" dirty="0" err="1">
                <a:latin typeface="Times New Roman" pitchFamily="18" charset="0"/>
                <a:cs typeface="Times New Roman" pitchFamily="18" charset="0"/>
              </a:rPr>
              <a:t>ei</a:t>
            </a:r>
            <a:r>
              <a:rPr lang="en-US" dirty="0">
                <a:latin typeface="Times New Roman" pitchFamily="18" charset="0"/>
                <a:cs typeface="Times New Roman" pitchFamily="18" charset="0"/>
              </a:rPr>
              <a:t> keeps a processor busy.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total utilization U of all the tasks in the system is the sum of the utilizations of the individual tasks in it. If the execution times of the three periodic tasks are 1, 1, 3 and periods are 3,4,10 then their utilizations are 0.33, 0.25 and 0.3. Total utilization is 0.88 (These tasks keep processor busy 88% of time).</a:t>
            </a:r>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8</a:t>
            </a:fld>
            <a:endParaRPr lang="en-US"/>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838200" y="5917984"/>
            <a:ext cx="1982976" cy="787831"/>
          </a:xfrm>
          <a:prstGeom prst="rect">
            <a:avLst/>
          </a:prstGeo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8264" y="5332195"/>
            <a:ext cx="2247229" cy="979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89619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dirty="0">
                <a:latin typeface="Times New Roman" pitchFamily="18" charset="0"/>
                <a:cs typeface="Times New Roman" pitchFamily="18" charset="0"/>
              </a:rPr>
              <a:t>3.Periodical Task </a:t>
            </a:r>
            <a:r>
              <a:rPr lang="en-US" sz="3600" dirty="0" smtClean="0">
                <a:latin typeface="Times New Roman" pitchFamily="18" charset="0"/>
                <a:cs typeface="Times New Roman" pitchFamily="18" charset="0"/>
              </a:rPr>
              <a:t>Model(</a:t>
            </a:r>
            <a:r>
              <a:rPr lang="en-US" sz="3600" dirty="0" err="1" smtClean="0">
                <a:latin typeface="Times New Roman" pitchFamily="18" charset="0"/>
                <a:cs typeface="Times New Roman" pitchFamily="18" charset="0"/>
              </a:rPr>
              <a:t>contd</a:t>
            </a:r>
            <a:r>
              <a:rPr lang="en-US" sz="3600" dirty="0" smtClean="0">
                <a:latin typeface="Times New Roman" pitchFamily="18" charset="0"/>
                <a:cs typeface="Times New Roman" pitchFamily="18" charset="0"/>
              </a:rPr>
              <a:t>)</a:t>
            </a:r>
            <a:endParaRPr lang="en-US" sz="3600" dirty="0"/>
          </a:p>
        </p:txBody>
      </p:sp>
      <p:pic>
        <p:nvPicPr>
          <p:cNvPr id="4" name="Picture 3"/>
          <p:cNvPicPr>
            <a:picLocks noChangeAspect="1"/>
          </p:cNvPicPr>
          <p:nvPr/>
        </p:nvPicPr>
        <p:blipFill>
          <a:blip r:embed="rId3"/>
          <a:stretch>
            <a:fillRect/>
          </a:stretch>
        </p:blipFill>
        <p:spPr>
          <a:xfrm>
            <a:off x="9370825" y="5917983"/>
            <a:ext cx="1982975" cy="787831"/>
          </a:xfrm>
          <a:prstGeom prst="rect">
            <a:avLst/>
          </a:prstGeom>
        </p:spPr>
      </p:pic>
      <p:pic>
        <p:nvPicPr>
          <p:cNvPr id="5" name="Picture 4"/>
          <p:cNvPicPr>
            <a:picLocks noChangeAspect="1"/>
          </p:cNvPicPr>
          <p:nvPr/>
        </p:nvPicPr>
        <p:blipFill>
          <a:blip r:embed="rId4"/>
          <a:stretch>
            <a:fillRect/>
          </a:stretch>
        </p:blipFill>
        <p:spPr>
          <a:xfrm>
            <a:off x="838200" y="5917984"/>
            <a:ext cx="1982976" cy="787831"/>
          </a:xfrm>
          <a:prstGeom prst="rect">
            <a:avLst/>
          </a:prstGeom>
        </p:spPr>
      </p:pic>
      <p:sp>
        <p:nvSpPr>
          <p:cNvPr id="3" name="Content Placeholder 2"/>
          <p:cNvSpPr>
            <a:spLocks noGrp="1"/>
          </p:cNvSpPr>
          <p:nvPr>
            <p:ph idx="1"/>
          </p:nvPr>
        </p:nvSpPr>
        <p:spPr>
          <a:xfrm>
            <a:off x="838200" y="1584101"/>
            <a:ext cx="10515600" cy="4241933"/>
          </a:xfrm>
        </p:spPr>
        <p:txBody>
          <a:bodyPr>
            <a:noAutofit/>
          </a:bodyPr>
          <a:lstStyle/>
          <a:p>
            <a:pPr marL="342900" indent="-342900" algn="just">
              <a:buFont typeface="+mj-lt"/>
              <a:buAutoNum type="arabicPeriod" startAt="2"/>
            </a:pPr>
            <a:r>
              <a:rPr lang="en-US" sz="2000" dirty="0">
                <a:latin typeface="Times New Roman" pitchFamily="18" charset="0"/>
                <a:cs typeface="Times New Roman" pitchFamily="18" charset="0"/>
              </a:rPr>
              <a:t>Aperiodic and Sporadic </a:t>
            </a:r>
            <a:r>
              <a:rPr lang="en-US" sz="2000" dirty="0" smtClean="0">
                <a:latin typeface="Times New Roman" pitchFamily="18" charset="0"/>
                <a:cs typeface="Times New Roman" pitchFamily="18" charset="0"/>
              </a:rPr>
              <a:t>Jobs</a:t>
            </a:r>
          </a:p>
          <a:p>
            <a:pPr lvl="1" algn="just">
              <a:buFont typeface="Wingdings" pitchFamily="2" charset="2"/>
              <a:buChar char="Ø"/>
            </a:pPr>
            <a:r>
              <a:rPr lang="en-US" sz="2000" dirty="0">
                <a:latin typeface="Times New Roman" pitchFamily="18" charset="0"/>
                <a:cs typeface="Times New Roman" pitchFamily="18" charset="0"/>
              </a:rPr>
              <a:t>A task is </a:t>
            </a:r>
            <a:r>
              <a:rPr lang="en-US" sz="2000" b="1" dirty="0">
                <a:latin typeface="Times New Roman" pitchFamily="18" charset="0"/>
                <a:cs typeface="Times New Roman" pitchFamily="18" charset="0"/>
              </a:rPr>
              <a:t>aperiodic</a:t>
            </a:r>
            <a:r>
              <a:rPr lang="en-US" sz="2000" dirty="0">
                <a:latin typeface="Times New Roman" pitchFamily="18" charset="0"/>
                <a:cs typeface="Times New Roman" pitchFamily="18" charset="0"/>
              </a:rPr>
              <a:t> if the jobs in it have either soft deadlines or no deadlines. The task to adjust radar’s sensitivity is an </a:t>
            </a:r>
            <a:r>
              <a:rPr lang="en-US" sz="2000" dirty="0" smtClean="0">
                <a:latin typeface="Times New Roman" pitchFamily="18" charset="0"/>
                <a:cs typeface="Times New Roman" pitchFamily="18" charset="0"/>
              </a:rPr>
              <a:t>example</a:t>
            </a:r>
          </a:p>
          <a:p>
            <a:pPr lvl="1" algn="just">
              <a:buFont typeface="Wingdings" pitchFamily="2" charset="2"/>
              <a:buChar char="Ø"/>
            </a:pPr>
            <a:r>
              <a:rPr lang="en-US" sz="2000" dirty="0">
                <a:latin typeface="Times New Roman" pitchFamily="18" charset="0"/>
                <a:cs typeface="Times New Roman" pitchFamily="18" charset="0"/>
              </a:rPr>
              <a:t>We want the system to be responsive, that is, to complete each adjustment as soon as possible. But a late response is annoying but tolerable. We therefore want to optimize the responsiveness of the system for the aperiodic jobs, but never at the expense of hard real-time tasks has whose deadlines must be met at all timed.</a:t>
            </a:r>
            <a:endParaRPr lang="en-US" sz="2000" dirty="0" smtClean="0">
              <a:latin typeface="Times New Roman" pitchFamily="18" charset="0"/>
              <a:cs typeface="Times New Roman" pitchFamily="18" charset="0"/>
            </a:endParaRPr>
          </a:p>
          <a:p>
            <a:pPr lvl="1" algn="just">
              <a:buFont typeface="Wingdings" pitchFamily="2" charset="2"/>
              <a:buChar char="Ø"/>
            </a:pPr>
            <a:r>
              <a:rPr lang="en-US" sz="2000" dirty="0">
                <a:latin typeface="Times New Roman" pitchFamily="18" charset="0"/>
                <a:cs typeface="Times New Roman" pitchFamily="18" charset="0"/>
              </a:rPr>
              <a:t>Tasks containing jobs that are released at random time instants and have hard deadlines are </a:t>
            </a:r>
            <a:r>
              <a:rPr lang="en-US" sz="2000" b="1" dirty="0" smtClean="0">
                <a:latin typeface="Times New Roman" pitchFamily="18" charset="0"/>
                <a:cs typeface="Times New Roman" pitchFamily="18" charset="0"/>
              </a:rPr>
              <a:t>sporadic tasks.</a:t>
            </a:r>
          </a:p>
          <a:p>
            <a:pPr lvl="1" algn="just">
              <a:buFont typeface="Wingdings" pitchFamily="2" charset="2"/>
              <a:buChar char="Ø"/>
            </a:pPr>
            <a:r>
              <a:rPr lang="en-US" sz="2000" dirty="0">
                <a:latin typeface="Times New Roman" pitchFamily="18" charset="0"/>
                <a:cs typeface="Times New Roman" pitchFamily="18" charset="0"/>
              </a:rPr>
              <a:t>In contrast, an autopilot system is required to response to a pilot’s command to disengage the autopilot and take over the control manually within a specific time. The jobs that execute in response to these events have</a:t>
            </a:r>
            <a:endParaRPr lang="en-US" sz="2000" dirty="0" smtClean="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b="1" dirty="0" err="1" smtClean="0"/>
              <a:t>Er</a:t>
            </a:r>
            <a:r>
              <a:rPr lang="en-US" b="1" dirty="0" smtClean="0"/>
              <a:t>. SAROJ GHIMIRE</a:t>
            </a:r>
            <a:endParaRPr lang="en-US" b="1" dirty="0"/>
          </a:p>
        </p:txBody>
      </p:sp>
      <p:sp>
        <p:nvSpPr>
          <p:cNvPr id="7" name="Slide Number Placeholder 6"/>
          <p:cNvSpPr>
            <a:spLocks noGrp="1"/>
          </p:cNvSpPr>
          <p:nvPr>
            <p:ph type="sldNum" sz="quarter" idx="12"/>
          </p:nvPr>
        </p:nvSpPr>
        <p:spPr/>
        <p:txBody>
          <a:bodyPr/>
          <a:lstStyle/>
          <a:p>
            <a:fld id="{CF14FEEF-0BEA-4193-B1C8-60A5D605B70B}" type="slidenum">
              <a:rPr lang="en-US" smtClean="0"/>
              <a:t>9</a:t>
            </a:fld>
            <a:endParaRPr lang="en-US"/>
          </a:p>
        </p:txBody>
      </p:sp>
    </p:spTree>
    <p:extLst>
      <p:ext uri="{BB962C8B-B14F-4D97-AF65-F5344CB8AC3E}">
        <p14:creationId xmlns:p14="http://schemas.microsoft.com/office/powerpoint/2010/main" val="656611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3D4F66354AEE4CAA487BCF786ADB94" ma:contentTypeVersion="12" ma:contentTypeDescription="Create a new document." ma:contentTypeScope="" ma:versionID="52ff39d011c330a04673914dd4fb804e">
  <xsd:schema xmlns:xsd="http://www.w3.org/2001/XMLSchema" xmlns:xs="http://www.w3.org/2001/XMLSchema" xmlns:p="http://schemas.microsoft.com/office/2006/metadata/properties" xmlns:ns2="0644ddd5-6f65-42bc-a3e0-87d5faa24e7b" xmlns:ns3="849eb02e-efd2-47c3-a37d-16fbd6b96360" targetNamespace="http://schemas.microsoft.com/office/2006/metadata/properties" ma:root="true" ma:fieldsID="0b9b0e08f16dcd9e3098ed983f6291f3" ns2:_="" ns3:_="">
    <xsd:import namespace="0644ddd5-6f65-42bc-a3e0-87d5faa24e7b"/>
    <xsd:import namespace="849eb02e-efd2-47c3-a37d-16fbd6b9636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44ddd5-6f65-42bc-a3e0-87d5faa24e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9eb02e-efd2-47c3-a37d-16fbd6b9636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A81EBA-A136-475D-A955-31D90456AAF4}"/>
</file>

<file path=customXml/itemProps2.xml><?xml version="1.0" encoding="utf-8"?>
<ds:datastoreItem xmlns:ds="http://schemas.openxmlformats.org/officeDocument/2006/customXml" ds:itemID="{B56C406A-7D09-478A-BB7A-295469957DDA}"/>
</file>

<file path=customXml/itemProps3.xml><?xml version="1.0" encoding="utf-8"?>
<ds:datastoreItem xmlns:ds="http://schemas.openxmlformats.org/officeDocument/2006/customXml" ds:itemID="{BBF17B98-51D4-4BD6-96A3-F43AF53A0DD4}"/>
</file>

<file path=docProps/app.xml><?xml version="1.0" encoding="utf-8"?>
<Properties xmlns="http://schemas.openxmlformats.org/officeDocument/2006/extended-properties" xmlns:vt="http://schemas.openxmlformats.org/officeDocument/2006/docPropsVTypes">
  <TotalTime>277</TotalTime>
  <Words>2201</Words>
  <Application>Microsoft Office PowerPoint</Application>
  <PresentationFormat>Custom</PresentationFormat>
  <Paragraphs>168</Paragraphs>
  <Slides>15</Slides>
  <Notes>13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 REAL TIME SYSTEM</vt:lpstr>
      <vt:lpstr>3.A Reference Model of Real-time Systems</vt:lpstr>
      <vt:lpstr>Objectives</vt:lpstr>
      <vt:lpstr>Introduction </vt:lpstr>
      <vt:lpstr>1.Processors and Resources</vt:lpstr>
      <vt:lpstr>2.Temporal Parameters of Real-time Workload</vt:lpstr>
      <vt:lpstr>2.Temporal Parameters of Real-time Workload(contd)</vt:lpstr>
      <vt:lpstr>3.Periodical Task Model</vt:lpstr>
      <vt:lpstr>3.Periodical Task Model(contd)</vt:lpstr>
      <vt:lpstr>4.Precedence Constraint and Data Dependency</vt:lpstr>
      <vt:lpstr>4.Precedence Constraint and Data Dependency(contd)</vt:lpstr>
      <vt:lpstr>4.Precedence Constraint and Data Dependency(contd)</vt:lpstr>
      <vt:lpstr>Self Assessment</vt:lpstr>
      <vt:lpstr>Self Assessment Answer</vt:lpstr>
      <vt:lpstr>Further Readings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 Thapaliya</dc:creator>
  <cp:lastModifiedBy>Admin</cp:lastModifiedBy>
  <cp:revision>148</cp:revision>
  <dcterms:created xsi:type="dcterms:W3CDTF">2021-02-14T03:03:12Z</dcterms:created>
  <dcterms:modified xsi:type="dcterms:W3CDTF">2021-03-16T11:49:09Z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0x010100A23D4F66354AEE4CAA487BCF786ADB94</vt:lpwstr>
  </property>
</Properties>
</file>