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slideLayouts/slideLayout10.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7" r:id="rId3"/>
    <p:sldId id="268" r:id="rId4"/>
    <p:sldId id="274" r:id="rId5"/>
    <p:sldId id="273" r:id="rId6"/>
    <p:sldId id="271" r:id="rId7"/>
    <p:sldId id="275" r:id="rId8"/>
    <p:sldId id="285" r:id="rId9"/>
    <p:sldId id="286" r:id="rId10"/>
    <p:sldId id="287" r:id="rId11"/>
    <p:sldId id="288" r:id="rId12"/>
    <p:sldId id="289" r:id="rId13"/>
    <p:sldId id="29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CB7931-C248-46C4-9C20-481711C4B229}" type="datetimeFigureOut">
              <a:rPr lang="en-US" smtClean="0"/>
              <a:t>5/3/2021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290D9D-FB63-40D1-91F4-E00079D3F16F}" type="slidenum">
              <a:rPr lang="en-US" smtClean="0"/>
              <a:t>‹#›</a:t>
            </a:fld>
            <a:endParaRPr lang="en-US"/>
          </a:p>
        </p:txBody>
      </p:sp>
    </p:spTree>
    <p:extLst>
      <p:ext uri="{BB962C8B-B14F-4D97-AF65-F5344CB8AC3E}">
        <p14:creationId xmlns:p14="http://schemas.microsoft.com/office/powerpoint/2010/main" val="423607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3</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12</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13</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4</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5</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6</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7</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8</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9</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10</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11</a:t>
            </a:fld>
            <a:endParaRPr lang="en-US"/>
          </a:p>
        </p:txBody>
      </p:sp>
    </p:spTree>
    <p:extLst>
      <p:ext uri="{BB962C8B-B14F-4D97-AF65-F5344CB8AC3E}">
        <p14:creationId xmlns:p14="http://schemas.microsoft.com/office/powerpoint/2010/main" val="1110668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B096694-3756-47FB-8E55-AB3C8502B400}" type="datetime1">
              <a:rPr lang="en-US" smtClean="0"/>
              <a:t>5/3/2021</a:t>
            </a:fld>
            <a:endParaRPr lang="en-US"/>
          </a:p>
        </p:txBody>
      </p:sp>
      <p:sp>
        <p:nvSpPr>
          <p:cNvPr id="17" name="Footer Placeholder 16"/>
          <p:cNvSpPr>
            <a:spLocks noGrp="1"/>
          </p:cNvSpPr>
          <p:nvPr>
            <p:ph type="ftr" sz="quarter" idx="11"/>
          </p:nvPr>
        </p:nvSpPr>
        <p:spPr/>
        <p:txBody>
          <a:bodyPr/>
          <a:lstStyle/>
          <a:p>
            <a:r>
              <a:rPr lang="en-US" smtClean="0"/>
              <a:t>Er. SAROJ GHIMIRE</a:t>
            </a:r>
            <a:endParaRPr lang="en-US"/>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CF14FEEF-0BEA-4193-B1C8-60A5D605B70B}" type="slidenum">
              <a:rPr lang="en-US" smtClean="0"/>
              <a:t>‹#›</a:t>
            </a:fld>
            <a:endParaRPr lang="en-US"/>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C459C1-E1D8-4169-B74E-CDAE958C5149}" type="datetime1">
              <a:rPr lang="en-US" smtClean="0"/>
              <a:t>5/3/2021</a:t>
            </a:fld>
            <a:endParaRPr lang="en-US"/>
          </a:p>
        </p:txBody>
      </p:sp>
      <p:sp>
        <p:nvSpPr>
          <p:cNvPr id="5" name="Footer Placeholder 4"/>
          <p:cNvSpPr>
            <a:spLocks noGrp="1"/>
          </p:cNvSpPr>
          <p:nvPr>
            <p:ph type="ftr" sz="quarter" idx="11"/>
          </p:nvPr>
        </p:nvSpPr>
        <p:spPr/>
        <p:txBody>
          <a:bodyPr/>
          <a:lstStyle/>
          <a:p>
            <a:r>
              <a:rPr lang="en-US" smtClean="0"/>
              <a:t>Er. SAROJ GHIMIRE</a:t>
            </a:r>
            <a:endParaRPr lang="en-US"/>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CF14FEEF-0BEA-4193-B1C8-60A5D605B70B}" type="slidenum">
              <a:rPr lang="en-US" smtClean="0"/>
              <a:t>‹#›</a:t>
            </a:fld>
            <a:endParaRPr lang="en-US"/>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3376E2-E693-4411-9616-6FBA67B61BE2}" type="datetime1">
              <a:rPr lang="en-US" smtClean="0"/>
              <a:t>5/3/2021</a:t>
            </a:fld>
            <a:endParaRPr lang="en-US"/>
          </a:p>
        </p:txBody>
      </p:sp>
      <p:sp>
        <p:nvSpPr>
          <p:cNvPr id="5" name="Footer Placeholder 4"/>
          <p:cNvSpPr>
            <a:spLocks noGrp="1"/>
          </p:cNvSpPr>
          <p:nvPr>
            <p:ph type="ftr" sz="quarter" idx="11"/>
          </p:nvPr>
        </p:nvSpPr>
        <p:spPr/>
        <p:txBody>
          <a:bodyPr/>
          <a:lstStyle/>
          <a:p>
            <a:r>
              <a:rPr lang="en-US" smtClean="0"/>
              <a:t>Er. SAROJ GHIMIRE</a:t>
            </a:r>
            <a:endParaRPr lang="en-US"/>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077C331-F0D7-4C63-8C90-1BEC2DD3DEAF}" type="datetime1">
              <a:rPr lang="en-US" smtClean="0"/>
              <a:t>5/3/2021</a:t>
            </a:fld>
            <a:endParaRPr lang="en-US"/>
          </a:p>
        </p:txBody>
      </p:sp>
      <p:sp>
        <p:nvSpPr>
          <p:cNvPr id="5" name="Footer Placeholder 4"/>
          <p:cNvSpPr>
            <a:spLocks noGrp="1"/>
          </p:cNvSpPr>
          <p:nvPr>
            <p:ph type="ftr" sz="quarter" idx="11"/>
          </p:nvPr>
        </p:nvSpPr>
        <p:spPr/>
        <p:txBody>
          <a:bodyPr/>
          <a:lstStyle/>
          <a:p>
            <a:r>
              <a:rPr lang="en-US" smtClean="0"/>
              <a:t>Er. SAROJ GHIMIRE</a:t>
            </a:r>
            <a:endParaRPr lang="en-US"/>
          </a:p>
        </p:txBody>
      </p:sp>
      <p:sp>
        <p:nvSpPr>
          <p:cNvPr id="6" name="Slide Number Placeholder 5"/>
          <p:cNvSpPr>
            <a:spLocks noGrp="1"/>
          </p:cNvSpPr>
          <p:nvPr>
            <p:ph type="sldNum" sz="quarter" idx="12"/>
          </p:nvPr>
        </p:nvSpPr>
        <p:spPr>
          <a:xfrm>
            <a:off x="5815584" y="1026373"/>
            <a:ext cx="609600" cy="441325"/>
          </a:xfrm>
        </p:spPr>
        <p:txBody>
          <a:bodyPr/>
          <a:lstStyle/>
          <a:p>
            <a:fld id="{CF14FEEF-0BEA-4193-B1C8-60A5D605B70B}" type="slidenum">
              <a:rPr lang="en-US" smtClean="0"/>
              <a:t>‹#›</a:t>
            </a:fld>
            <a:endParaRPr lang="en-US"/>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smtClean="0"/>
              <a:t>Er. SAROJ GHIMIRE</a:t>
            </a:r>
            <a:endParaRPr lang="en-US"/>
          </a:p>
        </p:txBody>
      </p:sp>
      <p:sp>
        <p:nvSpPr>
          <p:cNvPr id="4" name="Date Placeholder 3"/>
          <p:cNvSpPr>
            <a:spLocks noGrp="1"/>
          </p:cNvSpPr>
          <p:nvPr>
            <p:ph type="dt" sz="half" idx="10"/>
          </p:nvPr>
        </p:nvSpPr>
        <p:spPr/>
        <p:txBody>
          <a:bodyPr/>
          <a:lstStyle/>
          <a:p>
            <a:fld id="{62F3D654-958D-44FF-835C-8E55A386A293}" type="datetime1">
              <a:rPr lang="en-US" smtClean="0"/>
              <a:t>5/3/2021</a:t>
            </a:fld>
            <a:endParaRPr lang="en-US"/>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CF14FEEF-0BEA-4193-B1C8-60A5D605B70B}" type="slidenum">
              <a:rPr lang="en-US" smtClean="0"/>
              <a:t>‹#›</a:t>
            </a:fld>
            <a:endParaRPr lang="en-US"/>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1E9C5C38-BD62-47C9-A2C1-255ED72E8F7A}" type="datetime1">
              <a:rPr lang="en-US" smtClean="0"/>
              <a:t>5/3/2021</a:t>
            </a:fld>
            <a:endParaRPr lang="en-US"/>
          </a:p>
        </p:txBody>
      </p:sp>
      <p:sp>
        <p:nvSpPr>
          <p:cNvPr id="6" name="Footer Placeholder 5"/>
          <p:cNvSpPr>
            <a:spLocks noGrp="1"/>
          </p:cNvSpPr>
          <p:nvPr>
            <p:ph type="ftr" sz="quarter" idx="11"/>
          </p:nvPr>
        </p:nvSpPr>
        <p:spPr/>
        <p:txBody>
          <a:bodyPr/>
          <a:lstStyle/>
          <a:p>
            <a:r>
              <a:rPr lang="en-US" smtClean="0"/>
              <a:t>Er. SAROJ GHIMIRE</a:t>
            </a:r>
            <a:endParaRPr lang="en-US"/>
          </a:p>
        </p:txBody>
      </p:sp>
      <p:sp>
        <p:nvSpPr>
          <p:cNvPr id="7" name="Slide Number Placeholder 6"/>
          <p:cNvSpPr>
            <a:spLocks noGrp="1"/>
          </p:cNvSpPr>
          <p:nvPr>
            <p:ph type="sldNum" sz="quarter" idx="12"/>
          </p:nvPr>
        </p:nvSpPr>
        <p:spPr/>
        <p:txBody>
          <a:bodyPr/>
          <a:lstStyle/>
          <a:p>
            <a:fld id="{CF14FEEF-0BEA-4193-B1C8-60A5D605B70B}" type="slidenum">
              <a:rPr lang="en-US" smtClean="0"/>
              <a:t>‹#›</a:t>
            </a:fld>
            <a:endParaRPr lang="en-US"/>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13A7DB4-3CA3-46AF-AAEE-2FD36F7784AF}" type="datetime1">
              <a:rPr lang="en-US" smtClean="0"/>
              <a:t>5/3/2021</a:t>
            </a:fld>
            <a:endParaRPr lang="en-US"/>
          </a:p>
        </p:txBody>
      </p:sp>
      <p:sp>
        <p:nvSpPr>
          <p:cNvPr id="8" name="Footer Placeholder 7"/>
          <p:cNvSpPr>
            <a:spLocks noGrp="1"/>
          </p:cNvSpPr>
          <p:nvPr>
            <p:ph type="ftr" sz="quarter" idx="11"/>
          </p:nvPr>
        </p:nvSpPr>
        <p:spPr>
          <a:xfrm>
            <a:off x="406400" y="6409944"/>
            <a:ext cx="4775200" cy="365760"/>
          </a:xfrm>
        </p:spPr>
        <p:txBody>
          <a:bodyPr/>
          <a:lstStyle/>
          <a:p>
            <a:r>
              <a:rPr lang="en-US" smtClean="0"/>
              <a:t>Er. SAROJ GHIMIRE</a:t>
            </a:r>
            <a:endParaRPr lang="en-US"/>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CF14FEEF-0BEA-4193-B1C8-60A5D605B70B}"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25BB612-492E-4BBF-869B-1D6BA348A96A}" type="datetime1">
              <a:rPr lang="en-US" smtClean="0"/>
              <a:t>5/3/2021</a:t>
            </a:fld>
            <a:endParaRPr lang="en-US"/>
          </a:p>
        </p:txBody>
      </p:sp>
      <p:sp>
        <p:nvSpPr>
          <p:cNvPr id="4" name="Footer Placeholder 3"/>
          <p:cNvSpPr>
            <a:spLocks noGrp="1"/>
          </p:cNvSpPr>
          <p:nvPr>
            <p:ph type="ftr" sz="quarter" idx="11"/>
          </p:nvPr>
        </p:nvSpPr>
        <p:spPr/>
        <p:txBody>
          <a:bodyPr/>
          <a:lstStyle/>
          <a:p>
            <a:r>
              <a:rPr lang="en-US" smtClean="0"/>
              <a:t>Er. SAROJ GHIMIRE</a:t>
            </a:r>
            <a:endParaRPr lang="en-US"/>
          </a:p>
        </p:txBody>
      </p:sp>
      <p:sp>
        <p:nvSpPr>
          <p:cNvPr id="5" name="Slide Number Placeholder 4"/>
          <p:cNvSpPr>
            <a:spLocks noGrp="1"/>
          </p:cNvSpPr>
          <p:nvPr>
            <p:ph type="sldNum" sz="quarter" idx="12"/>
          </p:nvPr>
        </p:nvSpPr>
        <p:spPr>
          <a:xfrm>
            <a:off x="5791200" y="1036021"/>
            <a:ext cx="609600" cy="441325"/>
          </a:xfrm>
        </p:spPr>
        <p:txBody>
          <a:bodyPr/>
          <a:lstStyle/>
          <a:p>
            <a:fld id="{CF14FEEF-0BEA-4193-B1C8-60A5D605B70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5B7D70A-226D-4873-9AC1-15749A339074}" type="datetime1">
              <a:rPr lang="en-US" smtClean="0"/>
              <a:t>5/3/2021</a:t>
            </a:fld>
            <a:endParaRPr lang="en-US"/>
          </a:p>
        </p:txBody>
      </p:sp>
      <p:sp>
        <p:nvSpPr>
          <p:cNvPr id="3" name="Footer Placeholder 2"/>
          <p:cNvSpPr>
            <a:spLocks noGrp="1"/>
          </p:cNvSpPr>
          <p:nvPr>
            <p:ph type="ftr" sz="quarter" idx="11"/>
          </p:nvPr>
        </p:nvSpPr>
        <p:spPr/>
        <p:txBody>
          <a:bodyPr/>
          <a:lstStyle/>
          <a:p>
            <a:r>
              <a:rPr lang="en-US" smtClean="0"/>
              <a:t>Er. SAROJ GHIMIRE</a:t>
            </a:r>
            <a:endParaRPr lang="en-US"/>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CF14FEEF-0BEA-4193-B1C8-60A5D605B70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CF14FEEF-0BEA-4193-B1C8-60A5D605B70B}" type="slidenum">
              <a:rPr lang="en-US" smtClean="0"/>
              <a:t>‹#›</a:t>
            </a:fld>
            <a:endParaRPr lang="en-US"/>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663EC71-DE73-4C1F-BD45-06E6D679AD63}" type="datetime1">
              <a:rPr lang="en-US" smtClean="0"/>
              <a:t>5/3/2021</a:t>
            </a:fld>
            <a:endParaRPr lang="en-US"/>
          </a:p>
        </p:txBody>
      </p:sp>
      <p:sp>
        <p:nvSpPr>
          <p:cNvPr id="6" name="Footer Placeholder 5"/>
          <p:cNvSpPr>
            <a:spLocks noGrp="1"/>
          </p:cNvSpPr>
          <p:nvPr>
            <p:ph type="ftr" sz="quarter" idx="11"/>
          </p:nvPr>
        </p:nvSpPr>
        <p:spPr>
          <a:xfrm>
            <a:off x="402336" y="6410848"/>
            <a:ext cx="4511040" cy="365760"/>
          </a:xfrm>
        </p:spPr>
        <p:txBody>
          <a:bodyPr/>
          <a:lstStyle/>
          <a:p>
            <a:r>
              <a:rPr lang="en-US" smtClean="0"/>
              <a:t>Er. SAROJ GHIMIRE</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CF14FEEF-0BEA-4193-B1C8-60A5D605B70B}" type="slidenum">
              <a:rPr lang="en-US" smtClean="0"/>
              <a:t>‹#›</a:t>
            </a:fld>
            <a:endParaRPr lang="en-US"/>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BF3F420F-D79A-40DE-8DE4-196C5DA308A0}" type="datetime1">
              <a:rPr lang="en-US" smtClean="0"/>
              <a:t>5/3/2021</a:t>
            </a:fld>
            <a:endParaRPr lang="en-US"/>
          </a:p>
        </p:txBody>
      </p:sp>
      <p:sp>
        <p:nvSpPr>
          <p:cNvPr id="6" name="Footer Placeholder 5"/>
          <p:cNvSpPr>
            <a:spLocks noGrp="1"/>
          </p:cNvSpPr>
          <p:nvPr>
            <p:ph type="ftr" sz="quarter" idx="11"/>
          </p:nvPr>
        </p:nvSpPr>
        <p:spPr>
          <a:xfrm>
            <a:off x="402336" y="6410848"/>
            <a:ext cx="4779264" cy="365760"/>
          </a:xfrm>
        </p:spPr>
        <p:txBody>
          <a:bodyPr/>
          <a:lstStyle/>
          <a:p>
            <a:r>
              <a:rPr lang="en-US" smtClean="0"/>
              <a:t>Er. SAROJ GHIMIRE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3471C51C-36A5-4E15-B455-2E247E23F524}" type="datetime1">
              <a:rPr lang="en-US" smtClean="0"/>
              <a:t>5/3/2021</a:t>
            </a:fld>
            <a:endParaRPr lang="en-US"/>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r>
              <a:rPr lang="en-US" smtClean="0"/>
              <a:t>Er. SAROJ GHIMIRE</a:t>
            </a:r>
            <a:endParaRPr lang="en-US"/>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F14FEEF-0BEA-4193-B1C8-60A5D605B70B}" type="slidenum">
              <a:rPr lang="en-US" smtClean="0"/>
              <a:t>‹#›</a:t>
            </a:fld>
            <a:endParaRPr lang="en-US"/>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606040"/>
            <a:ext cx="9144000" cy="2011680"/>
          </a:xfrm>
          <a:ln>
            <a:solidFill>
              <a:srgbClr val="00B0F0"/>
            </a:solidFill>
          </a:ln>
        </p:spPr>
        <p:txBody>
          <a:bodyPr/>
          <a:lstStyle/>
          <a:p>
            <a:endParaRPr lang="en-US" dirty="0" smtClean="0"/>
          </a:p>
          <a:p>
            <a:r>
              <a:rPr lang="en-US" dirty="0" smtClean="0"/>
              <a:t>Lecturer</a:t>
            </a:r>
            <a:r>
              <a:rPr lang="en-US" dirty="0" smtClean="0"/>
              <a:t>: Er. Saroj Ghimire</a:t>
            </a:r>
          </a:p>
          <a:p>
            <a:r>
              <a:rPr lang="en-US" dirty="0"/>
              <a:t>Qualification: </a:t>
            </a:r>
            <a:r>
              <a:rPr lang="en-US" dirty="0" err="1"/>
              <a:t>Msc.CSIT</a:t>
            </a:r>
            <a:r>
              <a:rPr lang="en-US" dirty="0"/>
              <a:t>, BE(COMPUTER)</a:t>
            </a:r>
          </a:p>
        </p:txBody>
      </p:sp>
      <p:sp>
        <p:nvSpPr>
          <p:cNvPr id="5" name="Footer Placeholder 4"/>
          <p:cNvSpPr>
            <a:spLocks noGrp="1"/>
          </p:cNvSpPr>
          <p:nvPr>
            <p:ph type="ftr" sz="quarter" idx="11"/>
          </p:nvPr>
        </p:nvSpPr>
        <p:spPr/>
        <p:txBody>
          <a:bodyPr/>
          <a:lstStyle/>
          <a:p>
            <a:r>
              <a:rPr lang="en-US" smtClean="0"/>
              <a:t>Er. SAROJ GHIMIRE</a:t>
            </a:r>
            <a:endParaRPr lang="en-US"/>
          </a:p>
        </p:txBody>
      </p:sp>
      <p:sp>
        <p:nvSpPr>
          <p:cNvPr id="6" name="Slide Number Placeholder 5"/>
          <p:cNvSpPr>
            <a:spLocks noGrp="1"/>
          </p:cNvSpPr>
          <p:nvPr>
            <p:ph type="sldNum" sz="quarter" idx="12"/>
          </p:nvPr>
        </p:nvSpPr>
        <p:spPr/>
        <p:txBody>
          <a:bodyPr/>
          <a:lstStyle/>
          <a:p>
            <a:fld id="{CF14FEEF-0BEA-4193-B1C8-60A5D605B70B}" type="slidenum">
              <a:rPr lang="en-US" smtClean="0"/>
              <a:t>1</a:t>
            </a:fld>
            <a:endParaRPr lang="en-US"/>
          </a:p>
        </p:txBody>
      </p:sp>
      <p:sp>
        <p:nvSpPr>
          <p:cNvPr id="2" name="Title 1"/>
          <p:cNvSpPr>
            <a:spLocks noGrp="1"/>
          </p:cNvSpPr>
          <p:nvPr>
            <p:ph type="ctrTitle"/>
          </p:nvPr>
        </p:nvSpPr>
        <p:spPr>
          <a:xfrm>
            <a:off x="1524000" y="456156"/>
            <a:ext cx="9144000" cy="1784123"/>
          </a:xfrm>
          <a:ln>
            <a:solidFill>
              <a:srgbClr val="00B0F0"/>
            </a:solidFill>
          </a:ln>
        </p:spPr>
        <p:txBody>
          <a:bodyPr>
            <a:normAutofit/>
          </a:bodyPr>
          <a:lstStyle/>
          <a:p>
            <a:r>
              <a:rPr lang="en-US" dirty="0" smtClean="0"/>
              <a:t/>
            </a:r>
            <a:br>
              <a:rPr lang="en-US" dirty="0" smtClean="0"/>
            </a:br>
            <a:r>
              <a:rPr lang="en-US" dirty="0" smtClean="0"/>
              <a:t>REAL TIME SYSTEM</a:t>
            </a:r>
            <a:endParaRPr lang="en-US" dirty="0"/>
          </a:p>
        </p:txBody>
      </p:sp>
      <p:sp>
        <p:nvSpPr>
          <p:cNvPr id="4" name="Subtitle 2"/>
          <p:cNvSpPr txBox="1">
            <a:spLocks/>
          </p:cNvSpPr>
          <p:nvPr/>
        </p:nvSpPr>
        <p:spPr>
          <a:xfrm>
            <a:off x="3735977" y="6103620"/>
            <a:ext cx="4720046" cy="6172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t>Lincoln University College</a:t>
            </a:r>
            <a:endParaRPr lang="en-US" dirty="0"/>
          </a:p>
        </p:txBody>
      </p:sp>
    </p:spTree>
    <p:extLst>
      <p:ext uri="{BB962C8B-B14F-4D97-AF65-F5344CB8AC3E}">
        <p14:creationId xmlns:p14="http://schemas.microsoft.com/office/powerpoint/2010/main" val="1025638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a:r>
              <a:rPr lang="en-US" sz="2800" dirty="0" smtClean="0"/>
              <a:t>Scheduling </a:t>
            </a:r>
            <a:r>
              <a:rPr lang="en-US" sz="2800" dirty="0" smtClean="0"/>
              <a:t>Hierarchy(</a:t>
            </a:r>
            <a:r>
              <a:rPr lang="en-US" sz="2800" dirty="0" err="1" smtClean="0"/>
              <a:t>contd</a:t>
            </a:r>
            <a:r>
              <a:rPr lang="en-US" sz="2800" dirty="0" smtClean="0"/>
              <a:t>)</a:t>
            </a:r>
            <a:endParaRPr lang="en-US" sz="2800" dirty="0"/>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10</a:t>
            </a:fld>
            <a:endParaRPr lang="en-US"/>
          </a:p>
        </p:txBody>
      </p:sp>
      <p:sp>
        <p:nvSpPr>
          <p:cNvPr id="3" name="Content Placeholder 2"/>
          <p:cNvSpPr>
            <a:spLocks noGrp="1"/>
          </p:cNvSpPr>
          <p:nvPr>
            <p:ph sz="quarter" idx="1"/>
          </p:nvPr>
        </p:nvSpPr>
        <p:spPr/>
        <p:txBody>
          <a:bodyPr>
            <a:normAutofit fontScale="77500" lnSpcReduction="20000"/>
          </a:bodyPr>
          <a:lstStyle/>
          <a:p>
            <a:pPr marL="514350" indent="-514350" algn="just">
              <a:buFont typeface="+mj-lt"/>
              <a:buAutoNum type="arabicPeriod"/>
            </a:pPr>
            <a:r>
              <a:rPr lang="en-US" dirty="0" smtClean="0"/>
              <a:t>Feasibility</a:t>
            </a:r>
            <a:r>
              <a:rPr lang="en-US" dirty="0"/>
              <a:t>, Optimality and Performance Measures </a:t>
            </a:r>
            <a:endParaRPr lang="en-US" dirty="0" smtClean="0"/>
          </a:p>
          <a:p>
            <a:pPr lvl="1" algn="just"/>
            <a:r>
              <a:rPr lang="en-US" dirty="0" smtClean="0"/>
              <a:t>A </a:t>
            </a:r>
            <a:r>
              <a:rPr lang="en-US" dirty="0"/>
              <a:t>valid schedule is a feasible schedule if every job completes by its deadline. We say that a set of jobs is schedulable according to a scheduling algorithm if when using the algorithms the scheduler always produces a feasible schedule. </a:t>
            </a:r>
            <a:endParaRPr lang="en-US" dirty="0" smtClean="0"/>
          </a:p>
          <a:p>
            <a:pPr lvl="1" algn="just"/>
            <a:r>
              <a:rPr lang="en-US" dirty="0" smtClean="0"/>
              <a:t>A </a:t>
            </a:r>
            <a:r>
              <a:rPr lang="en-US" dirty="0"/>
              <a:t>hard real-time scheduling algorithm is optimal if the algorithms (scheduler) always produce a feasible schedule if the given set of jobs has feasible schedules. Or, if an optimal algorithm fails to find a feasible schedule, we can conclude that the given set of jobs cannot feasibly be scheduled by any algorithm. In the case where all the jobs have the same release time and deadline, the problem of scheduling the jobs to meet their deadline is in essence the same as that of scheduling to minimize the completion time of the job which completes last among all jobs. The response time of this job is the response time of the set of jobs as a whole and is often called the </a:t>
            </a:r>
            <a:r>
              <a:rPr lang="en-US" dirty="0" smtClean="0"/>
              <a:t>make span </a:t>
            </a:r>
            <a:r>
              <a:rPr lang="en-US" dirty="0"/>
              <a:t>of the schedule. If the </a:t>
            </a:r>
            <a:r>
              <a:rPr lang="en-US" dirty="0" smtClean="0"/>
              <a:t>make span </a:t>
            </a:r>
            <a:r>
              <a:rPr lang="en-US" dirty="0"/>
              <a:t>is less than or equal to the length of their feasible interval, the jobs can meet their deadline. </a:t>
            </a:r>
            <a:endParaRPr lang="en-US" dirty="0" smtClean="0"/>
          </a:p>
          <a:p>
            <a:pPr lvl="1" algn="just"/>
            <a:r>
              <a:rPr lang="en-US" dirty="0" smtClean="0"/>
              <a:t>The </a:t>
            </a:r>
            <a:r>
              <a:rPr lang="en-US" dirty="0"/>
              <a:t>most frequently used performance measure of jobs that have soft deadlines is their average response time. The performance of scheduling algorithms is compared on a given set of jobs based on the average response times of jobs when scheduled according to them. The smaller the average time better the job is. In a system that has mixture of hard and soft deadline jobs, the objective is to minimize the average response time of soft deadline jobs and making sure that all hard deadline jobs complete in time. Since there is no advantage in completing hard deadline jobs, we can delay their execution to get a better average response time.</a:t>
            </a:r>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7387849" y="5880597"/>
            <a:ext cx="1982976" cy="787831"/>
          </a:xfrm>
          <a:prstGeom prst="rect">
            <a:avLst/>
          </a:prstGeom>
        </p:spPr>
      </p:pic>
    </p:spTree>
    <p:extLst>
      <p:ext uri="{BB962C8B-B14F-4D97-AF65-F5344CB8AC3E}">
        <p14:creationId xmlns:p14="http://schemas.microsoft.com/office/powerpoint/2010/main" val="2677445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a:r>
              <a:rPr lang="en-US" sz="2800" dirty="0" smtClean="0"/>
              <a:t>Self Assessment</a:t>
            </a:r>
            <a:endParaRPr lang="en-US" sz="2800" dirty="0"/>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11</a:t>
            </a:fld>
            <a:endParaRPr lang="en-US"/>
          </a:p>
        </p:txBody>
      </p:sp>
      <p:sp>
        <p:nvSpPr>
          <p:cNvPr id="3" name="Content Placeholder 2"/>
          <p:cNvSpPr>
            <a:spLocks noGrp="1"/>
          </p:cNvSpPr>
          <p:nvPr>
            <p:ph sz="quarter" idx="1"/>
          </p:nvPr>
        </p:nvSpPr>
        <p:spPr/>
        <p:txBody>
          <a:bodyPr>
            <a:normAutofit fontScale="55000" lnSpcReduction="20000"/>
          </a:bodyPr>
          <a:lstStyle/>
          <a:p>
            <a:pPr marL="0" indent="0" algn="just">
              <a:buNone/>
            </a:pPr>
            <a:r>
              <a:rPr lang="en-US" dirty="0"/>
              <a:t>Fill in the blanks: </a:t>
            </a:r>
            <a:endParaRPr lang="en-US" dirty="0" smtClean="0"/>
          </a:p>
          <a:p>
            <a:pPr marL="514350" indent="-514350" algn="just">
              <a:buFont typeface="+mj-lt"/>
              <a:buAutoNum type="arabicPeriod"/>
            </a:pPr>
            <a:r>
              <a:rPr lang="en-US" dirty="0" smtClean="0"/>
              <a:t>Tasks </a:t>
            </a:r>
            <a:r>
              <a:rPr lang="en-US" dirty="0"/>
              <a:t>often have ……………… dependencies specified among themselves, ……………… dependencies are more </a:t>
            </a:r>
            <a:r>
              <a:rPr lang="en-US" dirty="0" smtClean="0"/>
              <a:t>common.</a:t>
            </a:r>
          </a:p>
          <a:p>
            <a:pPr marL="514350" indent="-514350" algn="just">
              <a:buFont typeface="+mj-lt"/>
              <a:buAutoNum type="arabicPeriod"/>
            </a:pPr>
            <a:r>
              <a:rPr lang="en-US" dirty="0" smtClean="0"/>
              <a:t>Tasks </a:t>
            </a:r>
            <a:r>
              <a:rPr lang="en-US" dirty="0"/>
              <a:t>might become ……………… for several reasons. </a:t>
            </a:r>
          </a:p>
          <a:p>
            <a:pPr marL="514350" indent="-514350" algn="just">
              <a:buFont typeface="+mj-lt"/>
              <a:buAutoNum type="arabicPeriod"/>
            </a:pPr>
            <a:r>
              <a:rPr lang="en-US" dirty="0" smtClean="0"/>
              <a:t>A </a:t>
            </a:r>
            <a:r>
              <a:rPr lang="en-US" dirty="0"/>
              <a:t>common form of dependency arises when one task needs the results of another task to proceed with its </a:t>
            </a:r>
            <a:r>
              <a:rPr lang="en-US" dirty="0" smtClean="0"/>
              <a:t>………………</a:t>
            </a:r>
          </a:p>
          <a:p>
            <a:pPr marL="514350" indent="-514350" algn="just">
              <a:buFont typeface="+mj-lt"/>
              <a:buAutoNum type="arabicPeriod"/>
            </a:pPr>
            <a:r>
              <a:rPr lang="en-US" dirty="0"/>
              <a:t>The ……………… computation task can meaningfully run only after the “current position </a:t>
            </a:r>
            <a:r>
              <a:rPr lang="en-US" dirty="0" smtClean="0"/>
              <a:t>determination</a:t>
            </a:r>
            <a:r>
              <a:rPr lang="en-US" dirty="0"/>
              <a:t>” task completes. </a:t>
            </a:r>
          </a:p>
          <a:p>
            <a:pPr marL="514350" indent="-514350" algn="just">
              <a:buFont typeface="+mj-lt"/>
              <a:buAutoNum type="arabicPeriod"/>
            </a:pPr>
            <a:r>
              <a:rPr lang="en-US" dirty="0" smtClean="0"/>
              <a:t>In </a:t>
            </a:r>
            <a:r>
              <a:rPr lang="en-US" dirty="0"/>
              <a:t>the classical model, all the immediate successors of a job must be executed; an outgoing edge from every vertex expresses an ……………… constraint. </a:t>
            </a:r>
          </a:p>
          <a:p>
            <a:pPr marL="514350" indent="-514350" algn="just">
              <a:buFont typeface="+mj-lt"/>
              <a:buAutoNum type="arabicPeriod"/>
            </a:pPr>
            <a:r>
              <a:rPr lang="en-US" dirty="0" smtClean="0"/>
              <a:t>A </a:t>
            </a:r>
            <a:r>
              <a:rPr lang="en-US" dirty="0"/>
              <a:t>dependency between a pair of producer-consumer jobs that are piped can theoretically be represented by a ……………… graph</a:t>
            </a:r>
            <a:r>
              <a:rPr lang="en-US" dirty="0" smtClean="0"/>
              <a:t>.</a:t>
            </a:r>
          </a:p>
          <a:p>
            <a:pPr marL="0" indent="0" algn="just">
              <a:buNone/>
            </a:pPr>
            <a:r>
              <a:rPr lang="en-US" dirty="0"/>
              <a:t>State whether the following statements are True or False: </a:t>
            </a:r>
          </a:p>
          <a:p>
            <a:pPr marL="514350" indent="-514350" algn="just">
              <a:buFont typeface="+mj-lt"/>
              <a:buAutoNum type="arabicPeriod" startAt="7"/>
            </a:pPr>
            <a:r>
              <a:rPr lang="en-US" dirty="0" smtClean="0"/>
              <a:t>The </a:t>
            </a:r>
            <a:r>
              <a:rPr lang="en-US" dirty="0"/>
              <a:t>configuration of the resources cannot be described using a resource graph. </a:t>
            </a:r>
          </a:p>
          <a:p>
            <a:pPr marL="514350" indent="-514350" algn="just">
              <a:buFont typeface="+mj-lt"/>
              <a:buAutoNum type="arabicPeriod" startAt="7"/>
            </a:pPr>
            <a:r>
              <a:rPr lang="en-US" dirty="0" smtClean="0"/>
              <a:t>Jobs </a:t>
            </a:r>
            <a:r>
              <a:rPr lang="en-US" dirty="0"/>
              <a:t>are scheduled and allocated resources according to a chosen set of scheduling algorithms and resource access-control protocols. </a:t>
            </a:r>
          </a:p>
          <a:p>
            <a:pPr marL="514350" indent="-514350" algn="just">
              <a:buFont typeface="+mj-lt"/>
              <a:buAutoNum type="arabicPeriod" startAt="7"/>
            </a:pPr>
            <a:r>
              <a:rPr lang="en-US" dirty="0" smtClean="0"/>
              <a:t>The </a:t>
            </a:r>
            <a:r>
              <a:rPr lang="en-US" dirty="0"/>
              <a:t>most frequently used performance measure of jobs that have soft deadlines is heir average response time. </a:t>
            </a:r>
          </a:p>
          <a:p>
            <a:pPr marL="514350" indent="-514350" algn="just">
              <a:buFont typeface="+mj-lt"/>
              <a:buAutoNum type="arabicPeriod" startAt="7"/>
            </a:pPr>
            <a:r>
              <a:rPr lang="en-US" dirty="0" smtClean="0"/>
              <a:t>For </a:t>
            </a:r>
            <a:r>
              <a:rPr lang="en-US" dirty="0"/>
              <a:t>many soft real applications, it is acceptable to complete some jobs late or discard late jobs. </a:t>
            </a:r>
          </a:p>
          <a:p>
            <a:pPr marL="514350" indent="-514350" algn="just">
              <a:buFont typeface="+mj-lt"/>
              <a:buAutoNum type="arabicPeriod" startAt="7"/>
            </a:pPr>
            <a:r>
              <a:rPr lang="en-US" dirty="0" smtClean="0"/>
              <a:t>When </a:t>
            </a:r>
            <a:r>
              <a:rPr lang="en-US" dirty="0"/>
              <a:t>it is impossible to complete all the jobs in time, a scheduler may choose to discard some jobs. </a:t>
            </a:r>
          </a:p>
          <a:p>
            <a:pPr marL="514350" indent="-514350" algn="just">
              <a:buFont typeface="+mj-lt"/>
              <a:buAutoNum type="arabicPeriod" startAt="7"/>
            </a:pPr>
            <a:r>
              <a:rPr lang="en-US" dirty="0" smtClean="0"/>
              <a:t>Scheduler </a:t>
            </a:r>
            <a:r>
              <a:rPr lang="en-US" dirty="0"/>
              <a:t>may increase the loss rate but would complete more jobs in time.</a:t>
            </a:r>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7387849" y="5917982"/>
            <a:ext cx="1982976" cy="787831"/>
          </a:xfrm>
          <a:prstGeom prst="rect">
            <a:avLst/>
          </a:prstGeom>
        </p:spPr>
      </p:pic>
    </p:spTree>
    <p:extLst>
      <p:ext uri="{BB962C8B-B14F-4D97-AF65-F5344CB8AC3E}">
        <p14:creationId xmlns:p14="http://schemas.microsoft.com/office/powerpoint/2010/main" val="9795777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just"/>
            <a:r>
              <a:rPr lang="en-US" sz="2800" dirty="0" smtClean="0">
                <a:latin typeface="Times New Roman" pitchFamily="18" charset="0"/>
                <a:cs typeface="Times New Roman" pitchFamily="18" charset="0"/>
              </a:rPr>
              <a:t>Self Assessment Answer</a:t>
            </a:r>
            <a:endParaRPr lang="en-US" sz="2800" dirty="0"/>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12</a:t>
            </a:fld>
            <a:endParaRPr lang="en-US"/>
          </a:p>
        </p:txBody>
      </p:sp>
      <p:sp>
        <p:nvSpPr>
          <p:cNvPr id="3" name="Content Placeholder 2"/>
          <p:cNvSpPr>
            <a:spLocks noGrp="1"/>
          </p:cNvSpPr>
          <p:nvPr>
            <p:ph sz="quarter" idx="1"/>
          </p:nvPr>
        </p:nvSpPr>
        <p:spPr/>
        <p:txBody>
          <a:bodyPr>
            <a:noAutofit/>
          </a:bodyPr>
          <a:lstStyle/>
          <a:p>
            <a:pPr marL="514350" indent="-514350" algn="just">
              <a:buFont typeface="+mj-lt"/>
              <a:buAutoNum type="arabicPeriod"/>
            </a:pPr>
            <a:r>
              <a:rPr lang="en-US" sz="2000" dirty="0" smtClean="0"/>
              <a:t> </a:t>
            </a:r>
            <a:r>
              <a:rPr lang="en-US" sz="2000" dirty="0"/>
              <a:t>Explicit, implicit </a:t>
            </a:r>
          </a:p>
          <a:p>
            <a:pPr marL="514350" indent="-514350" algn="just">
              <a:buFont typeface="+mj-lt"/>
              <a:buAutoNum type="arabicPeriod"/>
            </a:pPr>
            <a:r>
              <a:rPr lang="en-US" sz="2000" dirty="0" smtClean="0"/>
              <a:t>inter-dependent </a:t>
            </a:r>
          </a:p>
          <a:p>
            <a:pPr marL="514350" indent="-514350" algn="just">
              <a:buFont typeface="+mj-lt"/>
              <a:buAutoNum type="arabicPeriod"/>
            </a:pPr>
            <a:r>
              <a:rPr lang="en-US" sz="2000" dirty="0" smtClean="0"/>
              <a:t>computations </a:t>
            </a:r>
          </a:p>
          <a:p>
            <a:pPr marL="514350" indent="-514350" algn="just">
              <a:buFont typeface="+mj-lt"/>
              <a:buAutoNum type="arabicPeriod"/>
            </a:pPr>
            <a:r>
              <a:rPr lang="en-US" sz="2000" dirty="0" smtClean="0"/>
              <a:t>positional </a:t>
            </a:r>
            <a:r>
              <a:rPr lang="en-US" sz="2000" dirty="0"/>
              <a:t>error </a:t>
            </a:r>
          </a:p>
          <a:p>
            <a:pPr marL="514350" indent="-514350" algn="just">
              <a:buFont typeface="+mj-lt"/>
              <a:buAutoNum type="arabicPeriod"/>
            </a:pPr>
            <a:r>
              <a:rPr lang="en-US" sz="2000" dirty="0" smtClean="0"/>
              <a:t>AND </a:t>
            </a:r>
          </a:p>
          <a:p>
            <a:pPr marL="514350" indent="-514350" algn="just">
              <a:buFont typeface="+mj-lt"/>
              <a:buAutoNum type="arabicPeriod"/>
            </a:pPr>
            <a:r>
              <a:rPr lang="en-US" sz="2000" dirty="0" smtClean="0"/>
              <a:t>precedence </a:t>
            </a:r>
          </a:p>
          <a:p>
            <a:pPr marL="514350" indent="-514350" algn="just">
              <a:buFont typeface="+mj-lt"/>
              <a:buAutoNum type="arabicPeriod"/>
            </a:pPr>
            <a:r>
              <a:rPr lang="en-US" sz="2000" dirty="0" smtClean="0"/>
              <a:t>False </a:t>
            </a:r>
          </a:p>
          <a:p>
            <a:pPr marL="514350" indent="-514350" algn="just">
              <a:buFont typeface="+mj-lt"/>
              <a:buAutoNum type="arabicPeriod"/>
            </a:pPr>
            <a:r>
              <a:rPr lang="en-US" sz="2000" dirty="0" smtClean="0"/>
              <a:t>True </a:t>
            </a:r>
          </a:p>
          <a:p>
            <a:pPr marL="514350" indent="-514350" algn="just">
              <a:buFont typeface="+mj-lt"/>
              <a:buAutoNum type="arabicPeriod"/>
            </a:pPr>
            <a:r>
              <a:rPr lang="en-US" sz="2000" dirty="0" smtClean="0"/>
              <a:t>True </a:t>
            </a:r>
          </a:p>
          <a:p>
            <a:pPr marL="514350" indent="-514350" algn="just">
              <a:buFont typeface="+mj-lt"/>
              <a:buAutoNum type="arabicPeriod"/>
            </a:pPr>
            <a:r>
              <a:rPr lang="en-US" sz="2000" dirty="0" smtClean="0"/>
              <a:t>True </a:t>
            </a:r>
          </a:p>
          <a:p>
            <a:pPr marL="514350" indent="-514350" algn="just">
              <a:buFont typeface="+mj-lt"/>
              <a:buAutoNum type="arabicPeriod"/>
            </a:pPr>
            <a:r>
              <a:rPr lang="en-US" sz="2000" dirty="0" smtClean="0"/>
              <a:t>True </a:t>
            </a:r>
          </a:p>
          <a:p>
            <a:pPr marL="514350" indent="-514350" algn="just">
              <a:buFont typeface="+mj-lt"/>
              <a:buAutoNum type="arabicPeriod"/>
            </a:pPr>
            <a:r>
              <a:rPr lang="en-US" sz="2000" dirty="0" smtClean="0"/>
              <a:t>True</a:t>
            </a:r>
            <a:endParaRPr lang="en-US" sz="2000" dirty="0"/>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7387849" y="5917982"/>
            <a:ext cx="1982976" cy="787831"/>
          </a:xfrm>
          <a:prstGeom prst="rect">
            <a:avLst/>
          </a:prstGeom>
        </p:spPr>
      </p:pic>
    </p:spTree>
    <p:extLst>
      <p:ext uri="{BB962C8B-B14F-4D97-AF65-F5344CB8AC3E}">
        <p14:creationId xmlns:p14="http://schemas.microsoft.com/office/powerpoint/2010/main" val="2448756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just"/>
            <a:r>
              <a:rPr lang="en-US" sz="2800" dirty="0" smtClean="0">
                <a:latin typeface="Times New Roman" pitchFamily="18" charset="0"/>
                <a:cs typeface="Times New Roman" pitchFamily="18" charset="0"/>
              </a:rPr>
              <a:t>Further Readings</a:t>
            </a:r>
            <a:endParaRPr lang="en-US" sz="2800" dirty="0"/>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13</a:t>
            </a:fld>
            <a:endParaRPr lang="en-US"/>
          </a:p>
        </p:txBody>
      </p:sp>
      <p:sp>
        <p:nvSpPr>
          <p:cNvPr id="3" name="Content Placeholder 2"/>
          <p:cNvSpPr>
            <a:spLocks noGrp="1"/>
          </p:cNvSpPr>
          <p:nvPr>
            <p:ph sz="quarter" idx="1"/>
          </p:nvPr>
        </p:nvSpPr>
        <p:spPr/>
        <p:txBody>
          <a:bodyPr>
            <a:noAutofit/>
          </a:bodyPr>
          <a:lstStyle/>
          <a:p>
            <a:pPr marL="514350" indent="-514350" algn="just">
              <a:buFont typeface="+mj-lt"/>
              <a:buAutoNum type="arabicPeriod"/>
            </a:pPr>
            <a:r>
              <a:rPr lang="en-US" sz="2000" dirty="0"/>
              <a:t>Alan Burns and Andy </a:t>
            </a:r>
            <a:r>
              <a:rPr lang="en-US" sz="2000" dirty="0" err="1"/>
              <a:t>Wellings</a:t>
            </a:r>
            <a:r>
              <a:rPr lang="en-US" sz="2000" dirty="0"/>
              <a:t> (2001). </a:t>
            </a:r>
            <a:endParaRPr lang="en-US" sz="2000" dirty="0" smtClean="0"/>
          </a:p>
          <a:p>
            <a:pPr marL="514350" indent="-514350" algn="just">
              <a:buFont typeface="+mj-lt"/>
              <a:buAutoNum type="arabicPeriod"/>
            </a:pPr>
            <a:r>
              <a:rPr lang="en-US" sz="2000" dirty="0" smtClean="0"/>
              <a:t>Real-Time </a:t>
            </a:r>
            <a:r>
              <a:rPr lang="en-US" sz="2000" dirty="0"/>
              <a:t>Systems and Programming Languages, Addison Wesley. C. M. Krishna and K. G. Shin (1997). </a:t>
            </a:r>
            <a:endParaRPr lang="en-US" sz="2000" dirty="0" smtClean="0"/>
          </a:p>
          <a:p>
            <a:pPr marL="514350" indent="-514350" algn="just">
              <a:buFont typeface="+mj-lt"/>
              <a:buAutoNum type="arabicPeriod"/>
            </a:pPr>
            <a:r>
              <a:rPr lang="en-US" sz="2000" dirty="0" smtClean="0"/>
              <a:t>Real-Time </a:t>
            </a:r>
            <a:r>
              <a:rPr lang="en-US" sz="2000" dirty="0"/>
              <a:t>Systems. McGraw-Hill International Editions. O’Reilly Editor (1995). Programming for the Real World. Ben-Ari, M. (1990). </a:t>
            </a:r>
            <a:endParaRPr lang="en-US" sz="2000" dirty="0" smtClean="0"/>
          </a:p>
          <a:p>
            <a:pPr marL="514350" indent="-514350" algn="just">
              <a:buFont typeface="+mj-lt"/>
              <a:buAutoNum type="arabicPeriod"/>
            </a:pPr>
            <a:r>
              <a:rPr lang="en-US" sz="2000" dirty="0" smtClean="0"/>
              <a:t>Principles </a:t>
            </a:r>
            <a:r>
              <a:rPr lang="en-US" sz="2000" dirty="0"/>
              <a:t>of Concurrent and Distributed Programming, Prentice Hall).</a:t>
            </a:r>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7387849" y="5917982"/>
            <a:ext cx="1982976" cy="787831"/>
          </a:xfrm>
          <a:prstGeom prst="rect">
            <a:avLst/>
          </a:prstGeom>
        </p:spPr>
      </p:pic>
    </p:spTree>
    <p:extLst>
      <p:ext uri="{BB962C8B-B14F-4D97-AF65-F5344CB8AC3E}">
        <p14:creationId xmlns:p14="http://schemas.microsoft.com/office/powerpoint/2010/main" val="1298711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000" dirty="0" smtClean="0"/>
              <a:t>Real-time </a:t>
            </a:r>
            <a:r>
              <a:rPr lang="en-US" sz="4000" dirty="0"/>
              <a:t>System Dependencies</a:t>
            </a:r>
            <a:endParaRPr lang="en-US" sz="3600" dirty="0"/>
          </a:p>
        </p:txBody>
      </p:sp>
      <p:sp>
        <p:nvSpPr>
          <p:cNvPr id="6" name="Footer Placeholder 5"/>
          <p:cNvSpPr>
            <a:spLocks noGrp="1"/>
          </p:cNvSpPr>
          <p:nvPr>
            <p:ph type="ftr" sz="quarter" idx="11"/>
          </p:nvPr>
        </p:nvSpPr>
        <p:spPr/>
        <p:txBody>
          <a:bodyPr/>
          <a:lstStyle/>
          <a:p>
            <a:r>
              <a:rPr lang="en-US" smtClean="0"/>
              <a:t>Er. SAROJ GHIMIRE</a:t>
            </a:r>
            <a:endParaRPr lang="en-US"/>
          </a:p>
        </p:txBody>
      </p:sp>
      <p:sp>
        <p:nvSpPr>
          <p:cNvPr id="7" name="Slide Number Placeholder 6"/>
          <p:cNvSpPr>
            <a:spLocks noGrp="1"/>
          </p:cNvSpPr>
          <p:nvPr>
            <p:ph type="sldNum" sz="quarter" idx="12"/>
          </p:nvPr>
        </p:nvSpPr>
        <p:spPr/>
        <p:txBody>
          <a:bodyPr/>
          <a:lstStyle/>
          <a:p>
            <a:fld id="{CF14FEEF-0BEA-4193-B1C8-60A5D605B70B}" type="slidenum">
              <a:rPr lang="en-US" smtClean="0"/>
              <a:t>2</a:t>
            </a:fld>
            <a:endParaRPr lang="en-US"/>
          </a:p>
        </p:txBody>
      </p:sp>
      <p:sp>
        <p:nvSpPr>
          <p:cNvPr id="3" name="Content Placeholder 2"/>
          <p:cNvSpPr>
            <a:spLocks noGrp="1"/>
          </p:cNvSpPr>
          <p:nvPr>
            <p:ph sz="quarter" idx="1"/>
          </p:nvPr>
        </p:nvSpPr>
        <p:spPr>
          <a:xfrm>
            <a:off x="838200" y="1825625"/>
            <a:ext cx="10515600" cy="4000409"/>
          </a:xfrm>
        </p:spPr>
        <p:txBody>
          <a:bodyPr>
            <a:normAutofit/>
          </a:bodyPr>
          <a:lstStyle/>
          <a:p>
            <a:pPr marL="914400" lvl="1" indent="-457200">
              <a:buFont typeface="+mj-lt"/>
              <a:buAutoNum type="arabicPeriod"/>
            </a:pPr>
            <a:r>
              <a:rPr lang="en-US" dirty="0" smtClean="0"/>
              <a:t>Other </a:t>
            </a:r>
            <a:r>
              <a:rPr lang="en-US" dirty="0"/>
              <a:t>Types of Dependencies </a:t>
            </a:r>
          </a:p>
          <a:p>
            <a:pPr marL="914400" lvl="1" indent="-457200">
              <a:buFont typeface="+mj-lt"/>
              <a:buAutoNum type="arabicPeriod"/>
            </a:pPr>
            <a:r>
              <a:rPr lang="en-US" dirty="0" smtClean="0"/>
              <a:t>Functional </a:t>
            </a:r>
            <a:r>
              <a:rPr lang="en-US" dirty="0"/>
              <a:t>Parameters </a:t>
            </a:r>
          </a:p>
          <a:p>
            <a:pPr marL="914400" lvl="1" indent="-457200">
              <a:buFont typeface="+mj-lt"/>
              <a:buAutoNum type="arabicPeriod"/>
            </a:pPr>
            <a:r>
              <a:rPr lang="en-US" dirty="0" smtClean="0"/>
              <a:t>Resource </a:t>
            </a:r>
            <a:r>
              <a:rPr lang="en-US" dirty="0"/>
              <a:t>Parameters of Jobs and Parameters of </a:t>
            </a:r>
            <a:r>
              <a:rPr lang="en-US" dirty="0" smtClean="0"/>
              <a:t>Resources</a:t>
            </a:r>
            <a:endParaRPr lang="en-US" dirty="0"/>
          </a:p>
          <a:p>
            <a:pPr marL="1371600" lvl="2" indent="-457200">
              <a:buFont typeface="+mj-lt"/>
              <a:buAutoNum type="arabicPeriod"/>
            </a:pPr>
            <a:r>
              <a:rPr lang="en-US" sz="2400" dirty="0" smtClean="0"/>
              <a:t>Pre-</a:t>
            </a:r>
            <a:r>
              <a:rPr lang="en-US" sz="2400" dirty="0" err="1" smtClean="0"/>
              <a:t>emptivity</a:t>
            </a:r>
            <a:r>
              <a:rPr lang="en-US" sz="2400" dirty="0" smtClean="0"/>
              <a:t> </a:t>
            </a:r>
            <a:r>
              <a:rPr lang="en-US" sz="2400" dirty="0"/>
              <a:t>of Resources </a:t>
            </a:r>
          </a:p>
          <a:p>
            <a:pPr marL="1371600" lvl="2" indent="-457200">
              <a:buFont typeface="+mj-lt"/>
              <a:buAutoNum type="arabicPeriod"/>
            </a:pPr>
            <a:r>
              <a:rPr lang="en-US" sz="2400" dirty="0" smtClean="0"/>
              <a:t>Resource </a:t>
            </a:r>
            <a:r>
              <a:rPr lang="en-US" sz="2400" dirty="0"/>
              <a:t>Graph </a:t>
            </a:r>
          </a:p>
          <a:p>
            <a:pPr marL="914400" lvl="1" indent="-457200">
              <a:buFont typeface="+mj-lt"/>
              <a:buAutoNum type="arabicPeriod"/>
            </a:pPr>
            <a:r>
              <a:rPr lang="en-US" dirty="0"/>
              <a:t>Scheduling Hierarchy</a:t>
            </a:r>
          </a:p>
          <a:p>
            <a:pPr marL="1371600" lvl="2" indent="-457200">
              <a:buFont typeface="+mj-lt"/>
              <a:buAutoNum type="arabicPeriod"/>
            </a:pPr>
            <a:r>
              <a:rPr lang="en-US" sz="2400" dirty="0" smtClean="0"/>
              <a:t>Feasibility</a:t>
            </a:r>
            <a:r>
              <a:rPr lang="en-US" sz="2400" dirty="0"/>
              <a:t>, Optimality and Performance Measures</a:t>
            </a:r>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7387849" y="5917982"/>
            <a:ext cx="1982976" cy="787831"/>
          </a:xfrm>
          <a:prstGeom prst="rect">
            <a:avLst/>
          </a:prstGeom>
        </p:spPr>
      </p:pic>
    </p:spTree>
    <p:extLst>
      <p:ext uri="{BB962C8B-B14F-4D97-AF65-F5344CB8AC3E}">
        <p14:creationId xmlns:p14="http://schemas.microsoft.com/office/powerpoint/2010/main" val="27604453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Objectives</a:t>
            </a:r>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3</a:t>
            </a:fld>
            <a:endParaRPr lang="en-US"/>
          </a:p>
        </p:txBody>
      </p:sp>
      <p:sp>
        <p:nvSpPr>
          <p:cNvPr id="3" name="Content Placeholder 2"/>
          <p:cNvSpPr>
            <a:spLocks noGrp="1"/>
          </p:cNvSpPr>
          <p:nvPr>
            <p:ph sz="quarter" idx="1"/>
          </p:nvPr>
        </p:nvSpPr>
        <p:spPr>
          <a:xfrm>
            <a:off x="838200" y="1584101"/>
            <a:ext cx="10515600" cy="4241933"/>
          </a:xfrm>
        </p:spPr>
        <p:txBody>
          <a:bodyPr>
            <a:noAutofit/>
          </a:bodyPr>
          <a:lstStyle/>
          <a:p>
            <a:pPr algn="just">
              <a:buFont typeface="Wingdings" pitchFamily="2" charset="2"/>
              <a:buChar char="Ø"/>
            </a:pPr>
            <a:r>
              <a:rPr lang="en-US" sz="2000" dirty="0"/>
              <a:t>After studying this unit, you will be able </a:t>
            </a:r>
            <a:r>
              <a:rPr lang="en-US" sz="2000" dirty="0" smtClean="0"/>
              <a:t>to:</a:t>
            </a:r>
          </a:p>
          <a:p>
            <a:pPr lvl="1" algn="just">
              <a:buFont typeface="Wingdings" pitchFamily="2" charset="2"/>
              <a:buChar char="Ø"/>
            </a:pPr>
            <a:r>
              <a:rPr lang="en-US" sz="1600" dirty="0" smtClean="0"/>
              <a:t>Discuss </a:t>
            </a:r>
            <a:r>
              <a:rPr lang="en-US" sz="1600" dirty="0"/>
              <a:t>the Types of Dependencies </a:t>
            </a:r>
          </a:p>
          <a:p>
            <a:pPr lvl="1" algn="just">
              <a:buFont typeface="Wingdings" pitchFamily="2" charset="2"/>
              <a:buChar char="Ø"/>
            </a:pPr>
            <a:r>
              <a:rPr lang="en-US" sz="1600" dirty="0" smtClean="0"/>
              <a:t>Explain </a:t>
            </a:r>
            <a:r>
              <a:rPr lang="en-US" sz="1600" dirty="0"/>
              <a:t>the Functional Parameters </a:t>
            </a:r>
          </a:p>
          <a:p>
            <a:pPr lvl="1" algn="just">
              <a:buFont typeface="Wingdings" pitchFamily="2" charset="2"/>
              <a:buChar char="Ø"/>
            </a:pPr>
            <a:r>
              <a:rPr lang="en-US" sz="1600" dirty="0" smtClean="0"/>
              <a:t>Define </a:t>
            </a:r>
            <a:r>
              <a:rPr lang="en-US" sz="1600" dirty="0"/>
              <a:t>the Resource Parameters of Job </a:t>
            </a:r>
          </a:p>
          <a:p>
            <a:pPr lvl="1" algn="just">
              <a:buFont typeface="Wingdings" pitchFamily="2" charset="2"/>
              <a:buChar char="Ø"/>
            </a:pPr>
            <a:r>
              <a:rPr lang="en-US" sz="1600" dirty="0" smtClean="0"/>
              <a:t>Analyze </a:t>
            </a:r>
            <a:r>
              <a:rPr lang="en-US" sz="1600" dirty="0"/>
              <a:t>Parameters of Resources </a:t>
            </a:r>
          </a:p>
          <a:p>
            <a:pPr lvl="1" algn="just">
              <a:buFont typeface="Wingdings" pitchFamily="2" charset="2"/>
              <a:buChar char="Ø"/>
            </a:pPr>
            <a:r>
              <a:rPr lang="en-US" sz="1600" dirty="0" smtClean="0"/>
              <a:t>Enumerate </a:t>
            </a:r>
            <a:r>
              <a:rPr lang="en-US" sz="1600" dirty="0"/>
              <a:t>Hierarchy Scheduling</a:t>
            </a:r>
            <a:endParaRPr lang="en-US" sz="1600" dirty="0" smtClean="0">
              <a:latin typeface="Times New Roman" pitchFamily="18" charset="0"/>
              <a:cs typeface="Times New Roman" pitchFamily="18" charset="0"/>
            </a:endParaRPr>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7387849" y="5917982"/>
            <a:ext cx="1982976" cy="787831"/>
          </a:xfrm>
          <a:prstGeom prst="rect">
            <a:avLst/>
          </a:prstGeom>
        </p:spPr>
      </p:pic>
    </p:spTree>
    <p:extLst>
      <p:ext uri="{BB962C8B-B14F-4D97-AF65-F5344CB8AC3E}">
        <p14:creationId xmlns:p14="http://schemas.microsoft.com/office/powerpoint/2010/main" val="99250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 </a:t>
            </a:r>
            <a:endParaRPr lang="en-US"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4</a:t>
            </a:fld>
            <a:endParaRPr lang="en-US"/>
          </a:p>
        </p:txBody>
      </p:sp>
      <p:sp>
        <p:nvSpPr>
          <p:cNvPr id="3" name="Content Placeholder 2"/>
          <p:cNvSpPr>
            <a:spLocks noGrp="1"/>
          </p:cNvSpPr>
          <p:nvPr>
            <p:ph sz="quarter" idx="1"/>
          </p:nvPr>
        </p:nvSpPr>
        <p:spPr>
          <a:xfrm>
            <a:off x="838200" y="1584101"/>
            <a:ext cx="10515600" cy="4241933"/>
          </a:xfrm>
        </p:spPr>
        <p:txBody>
          <a:bodyPr>
            <a:noAutofit/>
          </a:bodyPr>
          <a:lstStyle/>
          <a:p>
            <a:pPr algn="just">
              <a:buFont typeface="Wingdings" pitchFamily="2" charset="2"/>
              <a:buChar char="Ø"/>
            </a:pPr>
            <a:r>
              <a:rPr lang="en-US" sz="2000" dirty="0"/>
              <a:t>Tasks often have explicit dependencies specified among themselves, implicit dependencies are more common. </a:t>
            </a:r>
            <a:endParaRPr lang="en-US" sz="2000" dirty="0" smtClean="0"/>
          </a:p>
          <a:p>
            <a:pPr algn="just">
              <a:buFont typeface="Wingdings" pitchFamily="2" charset="2"/>
              <a:buChar char="Ø"/>
            </a:pPr>
            <a:r>
              <a:rPr lang="en-US" sz="2000" dirty="0" smtClean="0"/>
              <a:t>Tasks </a:t>
            </a:r>
            <a:r>
              <a:rPr lang="en-US" sz="2000" dirty="0"/>
              <a:t>might become inter-dependent for several reasons. A common form of dependency arises when one task needs the results of another task to proceed with its computations</a:t>
            </a:r>
            <a:r>
              <a:rPr lang="en-US" sz="2000" dirty="0" smtClean="0"/>
              <a:t>.</a:t>
            </a:r>
          </a:p>
          <a:p>
            <a:pPr algn="just">
              <a:buFont typeface="Wingdings" pitchFamily="2" charset="2"/>
              <a:buChar char="Ø"/>
            </a:pPr>
            <a:r>
              <a:rPr lang="en-US" sz="2000" dirty="0"/>
              <a:t>Dependency among tasks severely restricts the applicability of the results on task scheduling. </a:t>
            </a:r>
            <a:endParaRPr lang="en-US" sz="2000" dirty="0" smtClean="0"/>
          </a:p>
          <a:p>
            <a:pPr algn="just">
              <a:buFont typeface="Wingdings" pitchFamily="2" charset="2"/>
              <a:buChar char="Ø"/>
            </a:pPr>
            <a:r>
              <a:rPr lang="en-US" sz="2000" dirty="0" smtClean="0"/>
              <a:t>The </a:t>
            </a:r>
            <a:r>
              <a:rPr lang="en-US" sz="2000" dirty="0"/>
              <a:t>reason is that EDF and RMA schedulers impose no constraints on the order in which various tasks execute. </a:t>
            </a:r>
            <a:endParaRPr lang="en-US" sz="2000" dirty="0" smtClean="0"/>
          </a:p>
          <a:p>
            <a:pPr algn="just">
              <a:buFont typeface="Wingdings" pitchFamily="2" charset="2"/>
              <a:buChar char="Ø"/>
            </a:pPr>
            <a:r>
              <a:rPr lang="en-US" sz="2000" dirty="0" smtClean="0"/>
              <a:t>Schedules </a:t>
            </a:r>
            <a:r>
              <a:rPr lang="en-US" sz="2000" dirty="0"/>
              <a:t>produced by EDF or RMA might violate the constraints imposed due to task dependencies. In this unit, we will discuss real-time system dependencies.</a:t>
            </a:r>
            <a:endParaRPr lang="en-US" sz="2000" dirty="0" smtClean="0">
              <a:latin typeface="Times New Roman" pitchFamily="18" charset="0"/>
              <a:cs typeface="Times New Roman" pitchFamily="18" charset="0"/>
            </a:endParaRPr>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7387849" y="5932112"/>
            <a:ext cx="1982976" cy="787831"/>
          </a:xfrm>
          <a:prstGeom prst="rect">
            <a:avLst/>
          </a:prstGeom>
        </p:spPr>
      </p:pic>
    </p:spTree>
    <p:extLst>
      <p:ext uri="{BB962C8B-B14F-4D97-AF65-F5344CB8AC3E}">
        <p14:creationId xmlns:p14="http://schemas.microsoft.com/office/powerpoint/2010/main" val="1312364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914400" lvl="1" indent="-457200" algn="ctr"/>
            <a:r>
              <a:rPr lang="en-US" sz="4400" dirty="0" smtClean="0"/>
              <a:t> </a:t>
            </a:r>
            <a:r>
              <a:rPr lang="en-US" sz="4400" dirty="0"/>
              <a:t>O</a:t>
            </a:r>
            <a:r>
              <a:rPr lang="en-US" sz="4400" dirty="0" smtClean="0"/>
              <a:t>ther Types of Dependencies </a:t>
            </a:r>
            <a:endParaRPr lang="en-US" sz="4400" dirty="0"/>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5</a:t>
            </a:fld>
            <a:endParaRPr lang="en-US"/>
          </a:p>
        </p:txBody>
      </p:sp>
      <p:sp>
        <p:nvSpPr>
          <p:cNvPr id="3" name="Content Placeholder 2"/>
          <p:cNvSpPr>
            <a:spLocks noGrp="1"/>
          </p:cNvSpPr>
          <p:nvPr>
            <p:ph sz="quarter" idx="1"/>
          </p:nvPr>
        </p:nvSpPr>
        <p:spPr>
          <a:xfrm>
            <a:off x="838200" y="1584101"/>
            <a:ext cx="10515600" cy="4241933"/>
          </a:xfrm>
        </p:spPr>
        <p:txBody>
          <a:bodyPr>
            <a:noAutofit/>
          </a:bodyPr>
          <a:lstStyle/>
          <a:p>
            <a:pPr marL="342900" indent="-342900" algn="just">
              <a:buFont typeface="+mj-lt"/>
              <a:buAutoNum type="arabicPeriod"/>
            </a:pPr>
            <a:r>
              <a:rPr lang="en-US" sz="1800" dirty="0"/>
              <a:t>Temporal Dependency </a:t>
            </a:r>
            <a:endParaRPr lang="en-US" sz="1800" dirty="0" smtClean="0"/>
          </a:p>
          <a:p>
            <a:pPr marL="457200" lvl="1" indent="0" algn="just">
              <a:buNone/>
            </a:pPr>
            <a:r>
              <a:rPr lang="en-US" sz="1400" dirty="0" smtClean="0"/>
              <a:t>Some </a:t>
            </a:r>
            <a:r>
              <a:rPr lang="en-US" sz="1400" dirty="0"/>
              <a:t>jobs may be constrained to complete within a certain amount of time relative to one another. Jobs are said to have temporal distance constraint, if their distance must be no more than some finite value. Consider the display of video frames and the accompanying audio of a person speaking. To have lip synchronization, the time between the display of each frame and the generation of the corresponding audio segment must be no more than 160 msec. In a task graph, temporal distance constraints among jobs are represented by the temporal dependency </a:t>
            </a:r>
            <a:r>
              <a:rPr lang="en-US" sz="1400" dirty="0" smtClean="0"/>
              <a:t>edges</a:t>
            </a:r>
          </a:p>
          <a:p>
            <a:pPr marL="342900" indent="-342900" algn="just">
              <a:buFont typeface="+mj-lt"/>
              <a:buAutoNum type="arabicPeriod"/>
            </a:pPr>
            <a:r>
              <a:rPr lang="en-US" sz="1800" dirty="0"/>
              <a:t>AND/OR Precedence </a:t>
            </a:r>
            <a:r>
              <a:rPr lang="en-US" sz="1800" dirty="0" smtClean="0"/>
              <a:t>Constraints</a:t>
            </a:r>
          </a:p>
          <a:p>
            <a:pPr marL="457200" lvl="1" indent="0" algn="just">
              <a:buNone/>
            </a:pPr>
            <a:r>
              <a:rPr lang="en-US" sz="1400" dirty="0" smtClean="0"/>
              <a:t>If a job having more than one predecessor job needs that all the immediate predecessor must have been completed before its execution can begin, then such jobs are called AND jobs , having AND precedence constraint dependency among them . </a:t>
            </a:r>
            <a:r>
              <a:rPr lang="en-US" sz="1400" b="1" dirty="0" smtClean="0"/>
              <a:t>AND jobs </a:t>
            </a:r>
            <a:r>
              <a:rPr lang="en-US" sz="1400" dirty="0" smtClean="0"/>
              <a:t>are represented by </a:t>
            </a:r>
            <a:r>
              <a:rPr lang="en-US" sz="1400" b="1" dirty="0" smtClean="0"/>
              <a:t>hollow circle </a:t>
            </a:r>
            <a:r>
              <a:rPr lang="en-US" sz="1400" dirty="0" smtClean="0"/>
              <a:t>in Task Graph.</a:t>
            </a:r>
          </a:p>
          <a:p>
            <a:pPr marL="457200" lvl="1" indent="0" algn="just">
              <a:buNone/>
            </a:pPr>
            <a:r>
              <a:rPr lang="en-US" sz="1400" dirty="0"/>
              <a:t>A </a:t>
            </a:r>
            <a:r>
              <a:rPr lang="en-US" sz="1400" b="1" dirty="0"/>
              <a:t>square node </a:t>
            </a:r>
            <a:r>
              <a:rPr lang="en-US" sz="1400" dirty="0"/>
              <a:t>is represented by a label </a:t>
            </a:r>
            <a:r>
              <a:rPr lang="en-US" sz="1400" b="1" dirty="0"/>
              <a:t>(</a:t>
            </a:r>
            <a:r>
              <a:rPr lang="en-US" sz="1400" b="1" i="1" dirty="0"/>
              <a:t>x/y</a:t>
            </a:r>
            <a:r>
              <a:rPr lang="en-US" sz="1400" b="1" dirty="0"/>
              <a:t>) </a:t>
            </a:r>
            <a:r>
              <a:rPr lang="en-US" sz="1400" dirty="0"/>
              <a:t>to indicate that the job can begin execution if </a:t>
            </a:r>
            <a:r>
              <a:rPr lang="en-US" sz="1400" b="1" dirty="0"/>
              <a:t>„</a:t>
            </a:r>
            <a:r>
              <a:rPr lang="en-US" sz="1400" b="1" i="1" dirty="0" smtClean="0"/>
              <a:t>x’ </a:t>
            </a:r>
            <a:r>
              <a:rPr lang="en-US" sz="1400" b="1" dirty="0" smtClean="0"/>
              <a:t>out </a:t>
            </a:r>
            <a:r>
              <a:rPr lang="en-US" sz="1400" b="1" dirty="0"/>
              <a:t>of „</a:t>
            </a:r>
            <a:r>
              <a:rPr lang="en-US" sz="1400" b="1" i="1" dirty="0"/>
              <a:t>y’ </a:t>
            </a:r>
            <a:r>
              <a:rPr lang="en-US" sz="1400" dirty="0"/>
              <a:t>predecessors complete execution. If job having more than one predecessor jobs </a:t>
            </a:r>
            <a:r>
              <a:rPr lang="en-US" sz="1400" dirty="0" smtClean="0"/>
              <a:t>can begin </a:t>
            </a:r>
            <a:r>
              <a:rPr lang="en-US" sz="1400" dirty="0"/>
              <a:t>execution at or after its release time provided one or more of its predecessor have completed execution Jobs having such kind of dependency on its predecessor is called an </a:t>
            </a:r>
            <a:r>
              <a:rPr lang="en-US" sz="1400" b="1" dirty="0" smtClean="0"/>
              <a:t>OR job </a:t>
            </a:r>
            <a:r>
              <a:rPr lang="en-US" sz="1400" dirty="0"/>
              <a:t>and is represented by a </a:t>
            </a:r>
            <a:r>
              <a:rPr lang="en-US" sz="1400" b="1" dirty="0"/>
              <a:t>square node.</a:t>
            </a:r>
            <a:endParaRPr lang="en-US" sz="1400" dirty="0"/>
          </a:p>
          <a:p>
            <a:pPr marL="457200" lvl="1" indent="0">
              <a:buNone/>
            </a:pPr>
            <a:endParaRPr lang="en-US" sz="1400" dirty="0" smtClean="0"/>
          </a:p>
          <a:p>
            <a:pPr marL="457200" lvl="1" indent="0">
              <a:buNone/>
            </a:pPr>
            <a:r>
              <a:rPr lang="en-US" sz="1400" dirty="0"/>
              <a:t/>
            </a:r>
            <a:br>
              <a:rPr lang="en-US" sz="1400" dirty="0"/>
            </a:br>
            <a:endParaRPr lang="en-US" sz="1400" dirty="0"/>
          </a:p>
          <a:p>
            <a:pPr marL="0" indent="0" algn="just">
              <a:buNone/>
            </a:pPr>
            <a:endParaRPr lang="en-US" sz="1800" dirty="0" smtClean="0"/>
          </a:p>
        </p:txBody>
      </p:sp>
      <p:pic>
        <p:nvPicPr>
          <p:cNvPr id="4" name="Picture 3"/>
          <p:cNvPicPr>
            <a:picLocks noChangeAspect="1"/>
          </p:cNvPicPr>
          <p:nvPr/>
        </p:nvPicPr>
        <p:blipFill>
          <a:blip r:embed="rId3"/>
          <a:stretch>
            <a:fillRect/>
          </a:stretch>
        </p:blipFill>
        <p:spPr>
          <a:xfrm>
            <a:off x="9963253" y="6091707"/>
            <a:ext cx="1982975" cy="625906"/>
          </a:xfrm>
          <a:prstGeom prst="rect">
            <a:avLst/>
          </a:prstGeom>
        </p:spPr>
      </p:pic>
      <p:pic>
        <p:nvPicPr>
          <p:cNvPr id="5" name="Picture 4"/>
          <p:cNvPicPr>
            <a:picLocks noChangeAspect="1"/>
          </p:cNvPicPr>
          <p:nvPr/>
        </p:nvPicPr>
        <p:blipFill>
          <a:blip r:embed="rId4"/>
          <a:stretch>
            <a:fillRect/>
          </a:stretch>
        </p:blipFill>
        <p:spPr>
          <a:xfrm>
            <a:off x="7980277" y="6069060"/>
            <a:ext cx="1982976" cy="648554"/>
          </a:xfrm>
          <a:prstGeom prst="rect">
            <a:avLst/>
          </a:prstGeo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3013" y="4959506"/>
            <a:ext cx="447675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35673" y="4998881"/>
            <a:ext cx="4410075" cy="10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49940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Other </a:t>
            </a:r>
            <a:r>
              <a:rPr lang="en-US" sz="3600" dirty="0"/>
              <a:t>Types of Dependencies </a:t>
            </a:r>
            <a:r>
              <a:rPr lang="en-US" sz="3600" dirty="0" smtClean="0"/>
              <a:t>(</a:t>
            </a:r>
            <a:r>
              <a:rPr lang="en-US" sz="3600" dirty="0" err="1" smtClean="0"/>
              <a:t>contd</a:t>
            </a:r>
            <a:r>
              <a:rPr lang="en-US" sz="3600" dirty="0" smtClean="0"/>
              <a:t>)</a:t>
            </a:r>
            <a:endParaRPr lang="en-US" sz="3600"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6</a:t>
            </a:fld>
            <a:endParaRPr lang="en-US"/>
          </a:p>
        </p:txBody>
      </p:sp>
      <p:sp>
        <p:nvSpPr>
          <p:cNvPr id="3" name="Content Placeholder 2"/>
          <p:cNvSpPr>
            <a:spLocks noGrp="1"/>
          </p:cNvSpPr>
          <p:nvPr>
            <p:ph sz="quarter" idx="1"/>
          </p:nvPr>
        </p:nvSpPr>
        <p:spPr>
          <a:xfrm>
            <a:off x="838200" y="1584101"/>
            <a:ext cx="10515600" cy="4241933"/>
          </a:xfrm>
        </p:spPr>
        <p:txBody>
          <a:bodyPr>
            <a:noAutofit/>
          </a:bodyPr>
          <a:lstStyle/>
          <a:p>
            <a:pPr marL="457200" indent="-457200" algn="just">
              <a:buFont typeface="+mj-lt"/>
              <a:buAutoNum type="arabicPeriod" startAt="3"/>
            </a:pPr>
            <a:r>
              <a:rPr lang="en-US" sz="2000" b="1" dirty="0" smtClean="0"/>
              <a:t>Conditional Block </a:t>
            </a:r>
          </a:p>
          <a:p>
            <a:pPr marL="457200" lvl="1" indent="0" algn="just">
              <a:buNone/>
            </a:pPr>
            <a:r>
              <a:rPr lang="en-US" sz="1600" dirty="0" smtClean="0"/>
              <a:t>Sub </a:t>
            </a:r>
            <a:r>
              <a:rPr lang="en-US" sz="1600" dirty="0"/>
              <a:t>graph beginning with branch job and ending with join job is called </a:t>
            </a:r>
            <a:r>
              <a:rPr lang="en-US" sz="1600" b="1" dirty="0"/>
              <a:t>conditional block</a:t>
            </a:r>
            <a:r>
              <a:rPr lang="en-US" sz="1600" dirty="0"/>
              <a:t>. </a:t>
            </a:r>
            <a:r>
              <a:rPr lang="en-US" sz="1600" i="1" dirty="0" err="1"/>
              <a:t>L</a:t>
            </a:r>
            <a:r>
              <a:rPr lang="en-US" sz="1600" i="1" baseline="30000" dirty="0" err="1"/>
              <a:t>k</a:t>
            </a:r>
            <a:r>
              <a:rPr lang="en-US" sz="1600" i="1" dirty="0"/>
              <a:t> </a:t>
            </a:r>
            <a:r>
              <a:rPr lang="en-US" sz="1600" dirty="0"/>
              <a:t>precedence graphs are needed to represent a system with </a:t>
            </a:r>
            <a:r>
              <a:rPr lang="en-US" sz="1600" i="1" dirty="0"/>
              <a:t>k </a:t>
            </a:r>
            <a:r>
              <a:rPr lang="en-US" sz="1600" dirty="0"/>
              <a:t>conditional block each having </a:t>
            </a:r>
            <a:r>
              <a:rPr lang="en-US" sz="1600" i="1" dirty="0"/>
              <a:t>l </a:t>
            </a:r>
            <a:r>
              <a:rPr lang="en-US" sz="1600" dirty="0"/>
              <a:t>branches</a:t>
            </a:r>
          </a:p>
          <a:p>
            <a:pPr marL="457200" indent="-457200" algn="just">
              <a:buFont typeface="+mj-lt"/>
              <a:buAutoNum type="arabicPeriod" startAt="4"/>
            </a:pPr>
            <a:endParaRPr lang="en-US" sz="2000" b="1" dirty="0" smtClean="0"/>
          </a:p>
          <a:p>
            <a:pPr marL="457200" indent="-457200" algn="just">
              <a:buFont typeface="+mj-lt"/>
              <a:buAutoNum type="arabicPeriod" startAt="4"/>
            </a:pPr>
            <a:endParaRPr lang="en-US" sz="2000" b="1" dirty="0"/>
          </a:p>
          <a:p>
            <a:pPr marL="457200" indent="-457200" algn="just">
              <a:buFont typeface="+mj-lt"/>
              <a:buAutoNum type="arabicPeriod" startAt="4"/>
            </a:pPr>
            <a:endParaRPr lang="en-US" sz="2000" b="1" dirty="0" smtClean="0"/>
          </a:p>
          <a:p>
            <a:pPr marL="457200" indent="-457200" algn="just">
              <a:buFont typeface="+mj-lt"/>
              <a:buAutoNum type="arabicPeriod" startAt="4"/>
            </a:pPr>
            <a:endParaRPr lang="en-US" sz="2000" b="1" dirty="0"/>
          </a:p>
          <a:p>
            <a:pPr marL="457200" indent="-457200" algn="just">
              <a:buFont typeface="+mj-lt"/>
              <a:buAutoNum type="arabicPeriod" startAt="4"/>
            </a:pPr>
            <a:r>
              <a:rPr lang="en-US" sz="2000" b="1" dirty="0" smtClean="0"/>
              <a:t>Pipeline relationship</a:t>
            </a:r>
          </a:p>
          <a:p>
            <a:pPr marL="457200" lvl="1" indent="0" algn="just">
              <a:buNone/>
            </a:pPr>
            <a:r>
              <a:rPr lang="en-US" sz="1600" dirty="0"/>
              <a:t>Each consumer granule can begin execution when the previous granule of job and the corresponding producer granule is completed. In the task graph a pipeline relationship </a:t>
            </a:r>
            <a:r>
              <a:rPr lang="en-US" sz="1600" dirty="0" smtClean="0"/>
              <a:t>among job </a:t>
            </a:r>
            <a:r>
              <a:rPr lang="en-US" sz="1600" dirty="0"/>
              <a:t>is shown by pipeline edge , indicated by a </a:t>
            </a:r>
            <a:r>
              <a:rPr lang="en-US" sz="1600" b="1" dirty="0"/>
              <a:t>dotted edge</a:t>
            </a:r>
            <a:endParaRPr lang="en-US" sz="1600" dirty="0"/>
          </a:p>
          <a:p>
            <a:pPr marL="457200" lvl="1" indent="0">
              <a:buNone/>
            </a:pPr>
            <a:endParaRPr lang="en-US" sz="1600" b="1" dirty="0" smtClean="0">
              <a:latin typeface="Times New Roman" pitchFamily="18" charset="0"/>
              <a:cs typeface="Times New Roman" pitchFamily="18" charset="0"/>
            </a:endParaRPr>
          </a:p>
          <a:p>
            <a:pPr marL="0" indent="0" algn="just">
              <a:buNone/>
            </a:pPr>
            <a:endParaRPr lang="en-US" sz="2000" b="1" dirty="0">
              <a:latin typeface="Times New Roman" pitchFamily="18" charset="0"/>
              <a:cs typeface="Times New Roman" pitchFamily="18" charset="0"/>
            </a:endParaRPr>
          </a:p>
          <a:p>
            <a:pPr marL="457200" indent="-457200" algn="just">
              <a:buFont typeface="+mj-lt"/>
              <a:buAutoNum type="arabicPeriod" startAt="4"/>
            </a:pPr>
            <a:endParaRPr lang="en-US" sz="2000" dirty="0">
              <a:latin typeface="Times New Roman" pitchFamily="18" charset="0"/>
              <a:cs typeface="Times New Roman" pitchFamily="18" charset="0"/>
            </a:endParaRPr>
          </a:p>
          <a:p>
            <a:pPr marL="457200" indent="-457200" algn="just">
              <a:buFont typeface="+mj-lt"/>
              <a:buAutoNum type="arabicPeriod" startAt="4"/>
            </a:pPr>
            <a:endParaRPr lang="en-US" sz="2000" dirty="0"/>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7387849" y="5917984"/>
            <a:ext cx="1982976" cy="787831"/>
          </a:xfrm>
          <a:prstGeom prst="rect">
            <a:avLst/>
          </a:prstGeom>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1234" y="2838450"/>
            <a:ext cx="4920266"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8627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ctr"/>
            <a:r>
              <a:rPr lang="en-US" sz="4400" dirty="0" smtClean="0"/>
              <a:t>Functional </a:t>
            </a:r>
            <a:r>
              <a:rPr lang="en-US" sz="4400" dirty="0"/>
              <a:t>Parameters </a:t>
            </a:r>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7</a:t>
            </a:fld>
            <a:endParaRPr lang="en-US"/>
          </a:p>
        </p:txBody>
      </p:sp>
      <p:sp>
        <p:nvSpPr>
          <p:cNvPr id="3" name="Content Placeholder 2"/>
          <p:cNvSpPr>
            <a:spLocks noGrp="1"/>
          </p:cNvSpPr>
          <p:nvPr>
            <p:ph sz="quarter" idx="1"/>
          </p:nvPr>
        </p:nvSpPr>
        <p:spPr/>
        <p:txBody>
          <a:bodyPr>
            <a:normAutofit fontScale="70000" lnSpcReduction="20000"/>
          </a:bodyPr>
          <a:lstStyle/>
          <a:p>
            <a:pPr>
              <a:buFont typeface="Wingdings" pitchFamily="2" charset="2"/>
              <a:buChar char="Ø"/>
            </a:pPr>
            <a:r>
              <a:rPr lang="en-US" dirty="0" smtClean="0"/>
              <a:t>The </a:t>
            </a:r>
            <a:r>
              <a:rPr lang="en-US" dirty="0"/>
              <a:t>workload model must explicitly describe these properties using </a:t>
            </a:r>
            <a:r>
              <a:rPr lang="en-US" dirty="0" smtClean="0"/>
              <a:t>functional parameters</a:t>
            </a:r>
            <a:r>
              <a:rPr lang="en-US" dirty="0" smtClean="0"/>
              <a:t>:</a:t>
            </a:r>
          </a:p>
          <a:p>
            <a:pPr lvl="1">
              <a:buFont typeface="Wingdings" pitchFamily="2" charset="2"/>
              <a:buChar char="Ø"/>
            </a:pPr>
            <a:endParaRPr lang="en-US" dirty="0" smtClean="0"/>
          </a:p>
          <a:p>
            <a:pPr lvl="1">
              <a:buFont typeface="Wingdings" pitchFamily="2" charset="2"/>
              <a:buChar char="Ø"/>
            </a:pPr>
            <a:r>
              <a:rPr lang="en-US" dirty="0" smtClean="0"/>
              <a:t>Pre-</a:t>
            </a:r>
            <a:r>
              <a:rPr lang="en-US" dirty="0" err="1" smtClean="0"/>
              <a:t>emptivity</a:t>
            </a:r>
            <a:r>
              <a:rPr lang="en-US" dirty="0" smtClean="0"/>
              <a:t>:</a:t>
            </a:r>
          </a:p>
          <a:p>
            <a:pPr marL="914400" lvl="2" indent="0" algn="just">
              <a:buNone/>
            </a:pPr>
            <a:r>
              <a:rPr lang="en-US" dirty="0"/>
              <a:t>Executions of jobs can often be interleaved. The scheduler may suspend the execution of a less urgent job and give the processor to more urgent job. The suspended job can be resumed again. A job is pre-emptible if its execution can be suspended at any time to allow the execution of other jobs and later it can be resumed from the point of suspension. A job is non-pre-emptible if it must be executed from start to completion without </a:t>
            </a:r>
            <a:r>
              <a:rPr lang="en-US" dirty="0" smtClean="0"/>
              <a:t>interruption</a:t>
            </a:r>
            <a:endParaRPr lang="en-US" dirty="0"/>
          </a:p>
          <a:p>
            <a:pPr lvl="1">
              <a:buFont typeface="Wingdings" pitchFamily="2" charset="2"/>
              <a:buChar char="Ø"/>
            </a:pPr>
            <a:r>
              <a:rPr lang="en-US" dirty="0" smtClean="0"/>
              <a:t>Criticality:</a:t>
            </a:r>
          </a:p>
          <a:p>
            <a:pPr marL="914400" lvl="2" indent="0" algn="just">
              <a:buNone/>
            </a:pPr>
            <a:r>
              <a:rPr lang="en-US" dirty="0"/>
              <a:t>The criticality of a job is a positive number that indicates how critical the job is with respect to other jobs. It is also called priority or weight. The more important the job the higher its priority is. During an overload when it is not possible to schedule all the jobs to meet their deadlines, it may make sense to sacrifice the less critical jobs so that the more critical jobs can meet their deadline. In a flight control and management system, the job that controls the flight of the aircraft is more critical than the navigation job that determines the current position relative to the chosen </a:t>
            </a:r>
            <a:r>
              <a:rPr lang="en-US" dirty="0" smtClean="0"/>
              <a:t>course</a:t>
            </a:r>
            <a:endParaRPr lang="en-US" dirty="0"/>
          </a:p>
          <a:p>
            <a:pPr lvl="1">
              <a:buFont typeface="Wingdings" pitchFamily="2" charset="2"/>
              <a:buChar char="Ø"/>
            </a:pPr>
            <a:r>
              <a:rPr lang="en-US" dirty="0" smtClean="0"/>
              <a:t>Optional interval:</a:t>
            </a:r>
          </a:p>
          <a:p>
            <a:pPr marL="914400" lvl="2" indent="0" algn="just">
              <a:buNone/>
            </a:pPr>
            <a:r>
              <a:rPr lang="en-US" dirty="0"/>
              <a:t>An application may be structured in such a way that some portions are optional while the rest is mandatory. Delay in completion or skipping of an optional job may </a:t>
            </a:r>
            <a:r>
              <a:rPr lang="en-US" b="1" dirty="0"/>
              <a:t>degrade performance </a:t>
            </a:r>
            <a:r>
              <a:rPr lang="en-US" dirty="0"/>
              <a:t>but still the system functions are satisfactory. Mandatory jobs must be executed to </a:t>
            </a:r>
            <a:r>
              <a:rPr lang="en-US" dirty="0" smtClean="0"/>
              <a:t>completion</a:t>
            </a:r>
          </a:p>
          <a:p>
            <a:pPr lvl="1">
              <a:buFont typeface="Wingdings" pitchFamily="2" charset="2"/>
              <a:buChar char="Ø"/>
            </a:pPr>
            <a:r>
              <a:rPr lang="en-US" dirty="0" smtClean="0"/>
              <a:t>Laxity</a:t>
            </a:r>
          </a:p>
          <a:p>
            <a:pPr marL="914400" lvl="2" indent="0" algn="just">
              <a:buNone/>
            </a:pPr>
            <a:r>
              <a:rPr lang="en-US" dirty="0" smtClean="0"/>
              <a:t>laxity </a:t>
            </a:r>
            <a:r>
              <a:rPr lang="en-US" dirty="0"/>
              <a:t>can be used to indicate the relative importance of a time constraint, for example </a:t>
            </a:r>
            <a:r>
              <a:rPr lang="en-US" dirty="0" smtClean="0"/>
              <a:t>hard versus </a:t>
            </a:r>
            <a:r>
              <a:rPr lang="en-US" dirty="0"/>
              <a:t>soft constraints. May be supplemented with a utility function (for soft constraints) </a:t>
            </a:r>
            <a:r>
              <a:rPr lang="en-US" dirty="0" smtClean="0"/>
              <a:t>that gives </a:t>
            </a:r>
            <a:r>
              <a:rPr lang="en-US" dirty="0"/>
              <a:t>the usefulness of a result versus its degree of tardiness</a:t>
            </a:r>
            <a:br>
              <a:rPr lang="en-US" dirty="0"/>
            </a:br>
            <a:endParaRPr lang="en-US" dirty="0"/>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7387849" y="5917984"/>
            <a:ext cx="1982976" cy="787831"/>
          </a:xfrm>
          <a:prstGeom prst="rect">
            <a:avLst/>
          </a:prstGeom>
        </p:spPr>
      </p:pic>
    </p:spTree>
    <p:extLst>
      <p:ext uri="{BB962C8B-B14F-4D97-AF65-F5344CB8AC3E}">
        <p14:creationId xmlns:p14="http://schemas.microsoft.com/office/powerpoint/2010/main" val="1651856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a:r>
              <a:rPr lang="en-US" sz="2800" dirty="0" smtClean="0"/>
              <a:t>Resources </a:t>
            </a:r>
            <a:r>
              <a:rPr lang="en-US" sz="2800" dirty="0" smtClean="0"/>
              <a:t>parameter of jobs and parameters of resources</a:t>
            </a:r>
            <a:endParaRPr lang="en-US" sz="2800" dirty="0"/>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8</a:t>
            </a:fld>
            <a:endParaRPr lang="en-US"/>
          </a:p>
        </p:txBody>
      </p:sp>
      <p:sp>
        <p:nvSpPr>
          <p:cNvPr id="3" name="Content Placeholder 2"/>
          <p:cNvSpPr>
            <a:spLocks noGrp="1"/>
          </p:cNvSpPr>
          <p:nvPr>
            <p:ph sz="quarter" idx="1"/>
          </p:nvPr>
        </p:nvSpPr>
        <p:spPr/>
        <p:txBody>
          <a:bodyPr>
            <a:normAutofit/>
          </a:bodyPr>
          <a:lstStyle/>
          <a:p>
            <a:pPr algn="just"/>
            <a:r>
              <a:rPr lang="en-US" sz="1800" dirty="0" smtClean="0"/>
              <a:t>Every job requires a processor throughout its execution. A job may also require some resources. The resource parameters of each job give us the type of processor and the units of each resource type required by the job and the time intervals during its execution when the resources are required .</a:t>
            </a:r>
          </a:p>
          <a:p>
            <a:pPr marL="914400" lvl="1" indent="-457200" algn="just">
              <a:buFont typeface="+mj-lt"/>
              <a:buAutoNum type="arabicPeriod"/>
            </a:pPr>
            <a:r>
              <a:rPr lang="en-US" dirty="0" smtClean="0"/>
              <a:t>Pre-</a:t>
            </a:r>
            <a:r>
              <a:rPr lang="en-US" dirty="0" err="1" smtClean="0"/>
              <a:t>emptivity</a:t>
            </a:r>
            <a:r>
              <a:rPr lang="en-US" dirty="0" smtClean="0"/>
              <a:t> of Resources </a:t>
            </a:r>
          </a:p>
          <a:p>
            <a:pPr marL="914400" lvl="2" indent="0" algn="just">
              <a:buNone/>
            </a:pPr>
            <a:r>
              <a:rPr lang="en-US" sz="1300" dirty="0" smtClean="0"/>
              <a:t>A resource is non-pre-emptible if each unit of the resource in constrained to be used serially, i.e. once a non-pre-emptible resource is allocated to a job, other jobs needing the unit must wait until the job completes its use. If jobs can use every unit of resource in an interleaving fashion, the resource is pre-emptible. The lock on a data object in a database is non-pre-emptible. The transaction can be preempted on the processor by other transactions that are not waiting for the locks held by it. In the token ring example, this is better to model the token ring as a non-pre-emptible resource (to avoid resubmission) and leave message transmission jobs pre-emptible. We can preempt the transmission of a less urgent message in preference to more urgent massages.</a:t>
            </a:r>
          </a:p>
          <a:p>
            <a:pPr marL="914400" lvl="1" indent="-457200" algn="just">
              <a:buFont typeface="+mj-lt"/>
              <a:buAutoNum type="arabicPeriod"/>
            </a:pPr>
            <a:r>
              <a:rPr lang="en-US" dirty="0" smtClean="0"/>
              <a:t>Resource Graph </a:t>
            </a:r>
          </a:p>
          <a:p>
            <a:pPr marL="914400" lvl="2" indent="0" algn="just">
              <a:buNone/>
            </a:pPr>
            <a:r>
              <a:rPr lang="en-US" sz="1200" dirty="0" smtClean="0"/>
              <a:t>The configuration of the resources can be described using a resource graph. There is a vertex Ri for every processor or resource Ri in the system. The attributes of the vertex are the parameters of the resource. The resource type of a resource tells us whether the resource is a processor or a passive resource, and its number give us the available number of units. Edges in a resource graph represent the relationship among resources. There are two types of edges.  An edge from a vertex Ri to another </a:t>
            </a:r>
            <a:r>
              <a:rPr lang="en-US" sz="1200" dirty="0" err="1" smtClean="0"/>
              <a:t>Rk</a:t>
            </a:r>
            <a:r>
              <a:rPr lang="en-US" sz="1200" dirty="0" smtClean="0"/>
              <a:t> can mean that </a:t>
            </a:r>
            <a:r>
              <a:rPr lang="en-US" sz="1200" dirty="0" err="1" smtClean="0"/>
              <a:t>Rk</a:t>
            </a:r>
            <a:r>
              <a:rPr lang="en-US" sz="1200" dirty="0" smtClean="0"/>
              <a:t> is a component of Ri (memory is part of a computer)  This edge is an is-a-part-of edge.  The root of each tree represents a major component which contains subcomponents represented by vertices in the tree.  Computer is root, main memory and so on are children.</a:t>
            </a:r>
          </a:p>
          <a:p>
            <a:pPr algn="just"/>
            <a:endParaRPr lang="en-US" dirty="0"/>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7387849" y="5917982"/>
            <a:ext cx="1982976" cy="787831"/>
          </a:xfrm>
          <a:prstGeom prst="rect">
            <a:avLst/>
          </a:prstGeom>
        </p:spPr>
      </p:pic>
    </p:spTree>
    <p:extLst>
      <p:ext uri="{BB962C8B-B14F-4D97-AF65-F5344CB8AC3E}">
        <p14:creationId xmlns:p14="http://schemas.microsoft.com/office/powerpoint/2010/main" val="97547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a:r>
              <a:rPr lang="en-US" sz="2800" dirty="0" smtClean="0"/>
              <a:t> </a:t>
            </a:r>
            <a:r>
              <a:rPr lang="en-US" sz="2800" dirty="0" smtClean="0"/>
              <a:t>Scheduling Hierarchy</a:t>
            </a:r>
            <a:endParaRPr lang="en-US" sz="2800" dirty="0"/>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9</a:t>
            </a:fld>
            <a:endParaRPr lang="en-US"/>
          </a:p>
        </p:txBody>
      </p:sp>
      <p:sp>
        <p:nvSpPr>
          <p:cNvPr id="3" name="Content Placeholder 2"/>
          <p:cNvSpPr>
            <a:spLocks noGrp="1"/>
          </p:cNvSpPr>
          <p:nvPr>
            <p:ph sz="quarter" idx="1"/>
          </p:nvPr>
        </p:nvSpPr>
        <p:spPr/>
        <p:txBody>
          <a:bodyPr>
            <a:normAutofit fontScale="77500" lnSpcReduction="20000"/>
          </a:bodyPr>
          <a:lstStyle/>
          <a:p>
            <a:pPr algn="just">
              <a:buFont typeface="Wingdings" pitchFamily="2" charset="2"/>
              <a:buChar char="Ø"/>
            </a:pPr>
            <a:r>
              <a:rPr lang="en-US" dirty="0" smtClean="0"/>
              <a:t>jobs </a:t>
            </a:r>
            <a:r>
              <a:rPr lang="en-US" dirty="0"/>
              <a:t>are scheduled and allocated resources according to a chosen set of scheduling algorithms and resource access-control protocols. The module which implements these algorithms is called the scheduler. The scheduler assigns processors to jobs, or jobs to processors. We say that a job is scheduled in a time interval on a processor if the processor is assigned to the job, and hence the job executes on the processor, in the interval. The total amount of processor time assigned to a job according to a schedule is the total length of all the time intervals during which the job is scheduled on some processor. By a schedule we mean an assignment of all the jobs in the system on the available processors produced b the scheduler. During this course, we will assume that the scheduler works correctly. By correctness, we mean that the scheduler produces only valid schedulers. </a:t>
            </a:r>
            <a:endParaRPr lang="en-US" dirty="0" smtClean="0"/>
          </a:p>
          <a:p>
            <a:pPr algn="just">
              <a:buFont typeface="Wingdings" pitchFamily="2" charset="2"/>
              <a:buChar char="Ø"/>
            </a:pPr>
            <a:r>
              <a:rPr lang="en-US" dirty="0" smtClean="0"/>
              <a:t>A </a:t>
            </a:r>
            <a:r>
              <a:rPr lang="en-US" dirty="0"/>
              <a:t>valid schedule satisfies the following conditions. </a:t>
            </a:r>
          </a:p>
          <a:p>
            <a:pPr lvl="1" algn="just"/>
            <a:r>
              <a:rPr lang="en-US" dirty="0" smtClean="0"/>
              <a:t>Every </a:t>
            </a:r>
            <a:r>
              <a:rPr lang="en-US" dirty="0"/>
              <a:t>processor is assigned to at most one job at any time. </a:t>
            </a:r>
          </a:p>
          <a:p>
            <a:pPr lvl="1" algn="just"/>
            <a:r>
              <a:rPr lang="en-US" dirty="0" smtClean="0"/>
              <a:t>Every </a:t>
            </a:r>
            <a:r>
              <a:rPr lang="en-US" dirty="0"/>
              <a:t>job is assigned at most one processor at any time </a:t>
            </a:r>
          </a:p>
          <a:p>
            <a:pPr lvl="1" algn="just"/>
            <a:r>
              <a:rPr lang="en-US" dirty="0" smtClean="0"/>
              <a:t>No </a:t>
            </a:r>
            <a:r>
              <a:rPr lang="en-US" dirty="0"/>
              <a:t>job is scheduled before its release time </a:t>
            </a:r>
          </a:p>
          <a:p>
            <a:pPr lvl="1" algn="just"/>
            <a:r>
              <a:rPr lang="en-US" dirty="0" smtClean="0"/>
              <a:t>Depending </a:t>
            </a:r>
            <a:r>
              <a:rPr lang="en-US" dirty="0"/>
              <a:t>on the scheduling algorithms used, the total amount of processor time assigned to every job is equal to its maximum or actual execution time </a:t>
            </a:r>
          </a:p>
          <a:p>
            <a:pPr lvl="1" algn="just"/>
            <a:r>
              <a:rPr lang="en-US" dirty="0" smtClean="0"/>
              <a:t>All </a:t>
            </a:r>
            <a:r>
              <a:rPr lang="en-US" dirty="0"/>
              <a:t>the precedence and resource usage constraints are satisfied.</a:t>
            </a:r>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7387849" y="5917982"/>
            <a:ext cx="1982976" cy="787831"/>
          </a:xfrm>
          <a:prstGeom prst="rect">
            <a:avLst/>
          </a:prstGeom>
        </p:spPr>
      </p:pic>
    </p:spTree>
    <p:extLst>
      <p:ext uri="{BB962C8B-B14F-4D97-AF65-F5344CB8AC3E}">
        <p14:creationId xmlns:p14="http://schemas.microsoft.com/office/powerpoint/2010/main" val="42454676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3D4F66354AEE4CAA487BCF786ADB94" ma:contentTypeVersion="12" ma:contentTypeDescription="Create a new document." ma:contentTypeScope="" ma:versionID="52ff39d011c330a04673914dd4fb804e">
  <xsd:schema xmlns:xsd="http://www.w3.org/2001/XMLSchema" xmlns:xs="http://www.w3.org/2001/XMLSchema" xmlns:p="http://schemas.microsoft.com/office/2006/metadata/properties" xmlns:ns2="0644ddd5-6f65-42bc-a3e0-87d5faa24e7b" xmlns:ns3="849eb02e-efd2-47c3-a37d-16fbd6b96360" targetNamespace="http://schemas.microsoft.com/office/2006/metadata/properties" ma:root="true" ma:fieldsID="0b9b0e08f16dcd9e3098ed983f6291f3" ns2:_="" ns3:_="">
    <xsd:import namespace="0644ddd5-6f65-42bc-a3e0-87d5faa24e7b"/>
    <xsd:import namespace="849eb02e-efd2-47c3-a37d-16fbd6b9636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44ddd5-6f65-42bc-a3e0-87d5faa24e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9eb02e-efd2-47c3-a37d-16fbd6b9636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DDF5A89-8BB5-414D-B9D8-79C515767364}"/>
</file>

<file path=customXml/itemProps2.xml><?xml version="1.0" encoding="utf-8"?>
<ds:datastoreItem xmlns:ds="http://schemas.openxmlformats.org/officeDocument/2006/customXml" ds:itemID="{8C985A44-52EC-4FFC-963B-3EC276B78E2A}"/>
</file>

<file path=customXml/itemProps3.xml><?xml version="1.0" encoding="utf-8"?>
<ds:datastoreItem xmlns:ds="http://schemas.openxmlformats.org/officeDocument/2006/customXml" ds:itemID="{3EDD7310-EE8C-4742-B472-854DA58100F2}"/>
</file>

<file path=docProps/app.xml><?xml version="1.0" encoding="utf-8"?>
<Properties xmlns="http://schemas.openxmlformats.org/officeDocument/2006/extended-properties" xmlns:vt="http://schemas.openxmlformats.org/officeDocument/2006/docPropsVTypes">
  <Template>Civic</Template>
  <TotalTime>356</TotalTime>
  <Words>2146</Words>
  <Application>Microsoft Office PowerPoint</Application>
  <PresentationFormat>Custom</PresentationFormat>
  <Paragraphs>145</Paragraphs>
  <Slides>13</Slides>
  <Notes>11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Civic</vt:lpstr>
      <vt:lpstr> REAL TIME SYSTEM</vt:lpstr>
      <vt:lpstr>Real-time System Dependencies</vt:lpstr>
      <vt:lpstr>Objectives</vt:lpstr>
      <vt:lpstr>Introduction </vt:lpstr>
      <vt:lpstr> Other Types of Dependencies </vt:lpstr>
      <vt:lpstr>Other Types of Dependencies (contd)</vt:lpstr>
      <vt:lpstr>Functional Parameters </vt:lpstr>
      <vt:lpstr>Resources parameter of jobs and parameters of resources</vt:lpstr>
      <vt:lpstr> Scheduling Hierarchy</vt:lpstr>
      <vt:lpstr>Scheduling Hierarchy(contd)</vt:lpstr>
      <vt:lpstr>Self Assessment</vt:lpstr>
      <vt:lpstr>Self Assessment Answer</vt:lpstr>
      <vt:lpstr>Further Readings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 Thapaliya</dc:creator>
  <cp:lastModifiedBy>Admin</cp:lastModifiedBy>
  <cp:revision>181</cp:revision>
  <dcterms:created xsi:type="dcterms:W3CDTF">2021-02-14T03:03:12Z</dcterms:created>
  <dcterms:modified xsi:type="dcterms:W3CDTF">2021-05-03T00:56:06Z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0x010100A23D4F66354AEE4CAA487BCF786ADB94</vt:lpwstr>
  </property>
</Properties>
</file>