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67" r:id="rId3"/>
    <p:sldId id="278" r:id="rId4"/>
    <p:sldId id="277" r:id="rId5"/>
    <p:sldId id="283" r:id="rId6"/>
    <p:sldId id="284" r:id="rId7"/>
    <p:sldId id="282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B7931-C248-46C4-9C20-481711C4B229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90D9D-FB63-40D1-91F4-E00079D3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6694-3756-47FB-8E55-AB3C8502B400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459C1-E1D8-4169-B74E-CDAE958C5149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76E2-E693-4411-9616-6FBA67B61BE2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C331-F0D7-4C63-8C90-1BEC2DD3DEAF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654-958D-44FF-835C-8E55A386A293}" type="datetime1">
              <a:rPr lang="en-US" smtClean="0"/>
              <a:t>5/3/2021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5C38-BD62-47C9-A2C1-255ED72E8F7A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7DB4-3CA3-46AF-AAEE-2FD36F7784AF}" type="datetime1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B612-492E-4BBF-869B-1D6BA348A96A}" type="datetime1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70A-226D-4873-9AC1-15749A339074}" type="datetime1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EC71-DE73-4C1F-BD45-06E6D679AD63}" type="datetime1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420F-D79A-40DE-8DE4-196C5DA308A0}" type="datetime1">
              <a:rPr lang="en-US" smtClean="0"/>
              <a:t>5/3/2021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471C51C-36A5-4E15-B455-2E247E23F524}" type="datetime1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14FEEF-0BEA-4193-B1C8-60A5D605B70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06040"/>
            <a:ext cx="9144000" cy="2011680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dirty="0" smtClean="0"/>
              <a:t>Lecturer: </a:t>
            </a:r>
            <a:r>
              <a:rPr lang="en-US" dirty="0" err="1" smtClean="0"/>
              <a:t>Er</a:t>
            </a:r>
            <a:r>
              <a:rPr lang="en-US" dirty="0" smtClean="0"/>
              <a:t>. Saroj </a:t>
            </a:r>
            <a:r>
              <a:rPr lang="en-US" dirty="0" err="1" smtClean="0"/>
              <a:t>ghimire</a:t>
            </a:r>
            <a:endParaRPr lang="en-US" dirty="0" smtClean="0"/>
          </a:p>
          <a:p>
            <a:r>
              <a:rPr lang="en-US" dirty="0"/>
              <a:t>Qualification: </a:t>
            </a:r>
            <a:r>
              <a:rPr lang="en-US" dirty="0" err="1"/>
              <a:t>Msc.CSIT</a:t>
            </a:r>
            <a:r>
              <a:rPr lang="en-US" dirty="0"/>
              <a:t>, BE(COMPUTER)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158"/>
            <a:ext cx="9144000" cy="1784123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Real Time System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35978" y="6103620"/>
            <a:ext cx="4720047" cy="61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Lincoln University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Multiprocessor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A multiprocessor system is defined as "a system with more than one processor", and, more precisely, "a number of central processing units linked together to enable parallel processing to take </a:t>
            </a:r>
            <a:r>
              <a:rPr lang="en-US" dirty="0" smtClean="0"/>
              <a:t>place“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The key objective of a multiprocessor is to boost a system's execution speed. The other objectives are fault tolerance and application </a:t>
            </a:r>
            <a:r>
              <a:rPr lang="en-US" dirty="0" smtClean="0"/>
              <a:t>matching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Multiprocessor systems are classified according to how processor memory access is handled and whether system processors are of a single type or various ones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Three most common shared memory multiprocessors models are </a:t>
            </a:r>
            <a:r>
              <a:rPr lang="en-US" dirty="0" smtClean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6263861" cy="4525963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Uniform Memory Access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this model, all the processors share the physical memory uniformly. All the processors have equal access time to all the memory words. </a:t>
            </a:r>
            <a:endParaRPr lang="en-US" dirty="0" smtClean="0"/>
          </a:p>
          <a:p>
            <a:pPr lvl="1" algn="just"/>
            <a:r>
              <a:rPr lang="en-US" dirty="0" smtClean="0"/>
              <a:t>Each </a:t>
            </a:r>
            <a:r>
              <a:rPr lang="en-US" dirty="0"/>
              <a:t>processor may have a private cache memory. Same rule is followed for peripheral devices.</a:t>
            </a:r>
          </a:p>
          <a:p>
            <a:pPr lvl="1" algn="just"/>
            <a:r>
              <a:rPr lang="en-US" dirty="0"/>
              <a:t>When all the processors have equal access to all the peripheral devices, the system is called a </a:t>
            </a:r>
            <a:r>
              <a:rPr lang="en-US" b="1" dirty="0"/>
              <a:t>symmetric multiprocessor</a:t>
            </a:r>
            <a:r>
              <a:rPr lang="en-US" dirty="0"/>
              <a:t>. </a:t>
            </a:r>
            <a:endParaRPr lang="en-US" dirty="0" smtClean="0"/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only one or a few processors can access the peripheral devices, the system is called an </a:t>
            </a:r>
            <a:r>
              <a:rPr lang="en-US" b="1" dirty="0"/>
              <a:t>asymmetric multiprocessor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05" y="2112651"/>
            <a:ext cx="4800747" cy="344805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5853043" cy="4525963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Non-uniform Memory Access (NUMA)</a:t>
            </a:r>
          </a:p>
          <a:p>
            <a:pPr lvl="1" algn="just"/>
            <a:r>
              <a:rPr lang="en-US" dirty="0"/>
              <a:t>In NUMA multiprocessor model, the access time varies with the location of the memory word. </a:t>
            </a:r>
            <a:endParaRPr lang="en-US" dirty="0" smtClean="0"/>
          </a:p>
          <a:p>
            <a:pPr lvl="1" algn="just"/>
            <a:r>
              <a:rPr lang="en-US" dirty="0" smtClean="0"/>
              <a:t>Here</a:t>
            </a:r>
            <a:r>
              <a:rPr lang="en-US" dirty="0"/>
              <a:t>, the shared memory is physically distributed among all the processors, called local memories.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collection of all local memories forms a global address space which can be accessed by all the processors.</a:t>
            </a:r>
          </a:p>
          <a:p>
            <a:pPr algn="just"/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34" y="1668911"/>
            <a:ext cx="5035639" cy="399097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Multiprocessor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5291786" cy="452596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/>
              <a:t>Cache Only </a:t>
            </a:r>
            <a:r>
              <a:rPr lang="en-US" sz="2000" dirty="0" smtClean="0"/>
              <a:t>Memory Architecture </a:t>
            </a:r>
            <a:r>
              <a:rPr lang="en-US" sz="2000" dirty="0"/>
              <a:t>(COMA)</a:t>
            </a:r>
          </a:p>
          <a:p>
            <a:pPr lvl="1"/>
            <a:endParaRPr lang="en-US" dirty="0" smtClean="0"/>
          </a:p>
          <a:p>
            <a:pPr lvl="1" algn="just"/>
            <a:r>
              <a:rPr lang="en-US" sz="1800" dirty="0" smtClean="0"/>
              <a:t>The </a:t>
            </a:r>
            <a:r>
              <a:rPr lang="en-US" sz="1800" dirty="0"/>
              <a:t>COMA model is a special case of the NUMA model. Here, all the distributed main memories are converted to cache memories</a:t>
            </a:r>
          </a:p>
          <a:p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1790163"/>
            <a:ext cx="4163945" cy="354048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Distributed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/>
              <a:t>Resources in a distributed system are shared between users. They are </a:t>
            </a:r>
            <a:r>
              <a:rPr lang="en-US" dirty="0" smtClean="0"/>
              <a:t>normally encapsulated </a:t>
            </a:r>
            <a:r>
              <a:rPr lang="en-US" dirty="0"/>
              <a:t>within one of the computers and can be accessed from </a:t>
            </a:r>
            <a:r>
              <a:rPr lang="en-US" dirty="0" smtClean="0"/>
              <a:t>other computers </a:t>
            </a:r>
            <a:r>
              <a:rPr lang="en-US" dirty="0"/>
              <a:t>by communication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Each resource is managed by a program, the resource manager; it offers </a:t>
            </a:r>
            <a:r>
              <a:rPr lang="en-US" dirty="0" smtClean="0"/>
              <a:t>a communication </a:t>
            </a:r>
            <a:r>
              <a:rPr lang="en-US" dirty="0"/>
              <a:t>interface enabling the resource to be accessed by its users.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Resource </a:t>
            </a:r>
            <a:r>
              <a:rPr lang="en-US" dirty="0"/>
              <a:t>managers can be in general </a:t>
            </a:r>
            <a:r>
              <a:rPr lang="en-US" dirty="0" smtClean="0"/>
              <a:t>modeled </a:t>
            </a:r>
            <a:r>
              <a:rPr lang="en-US" dirty="0"/>
              <a:t>as processes.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If the system is designed according to an object-oriented </a:t>
            </a:r>
            <a:r>
              <a:rPr lang="en-US" dirty="0" smtClean="0"/>
              <a:t>methodology, resources </a:t>
            </a:r>
            <a:r>
              <a:rPr lang="en-US" dirty="0"/>
              <a:t>are encapsulated in objects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Distributed System Models is as </a:t>
            </a:r>
            <a:r>
              <a:rPr lang="en-US" dirty="0" smtClean="0"/>
              <a:t>follows:</a:t>
            </a:r>
          </a:p>
          <a:p>
            <a:pPr lvl="1"/>
            <a:r>
              <a:rPr lang="en-US" dirty="0" smtClean="0"/>
              <a:t>Architectural Models, Interaction Models, Fault </a:t>
            </a:r>
            <a:r>
              <a:rPr lang="en-US" dirty="0"/>
              <a:t>Models</a:t>
            </a:r>
          </a:p>
          <a:p>
            <a:pPr algn="just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7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b="1" dirty="0"/>
              <a:t>Architectural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6025882" cy="4525963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Architectural </a:t>
            </a:r>
            <a:r>
              <a:rPr lang="en-US" dirty="0"/>
              <a:t>model describes responsibilities distributed between system components and how are these components placed.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dirty="0" smtClean="0"/>
              <a:t>Client-server </a:t>
            </a:r>
            <a:r>
              <a:rPr lang="en-US" dirty="0"/>
              <a:t>model</a:t>
            </a:r>
          </a:p>
          <a:p>
            <a:pPr lvl="2" algn="just"/>
            <a:r>
              <a:rPr lang="en-US" dirty="0" smtClean="0"/>
              <a:t>The </a:t>
            </a:r>
            <a:r>
              <a:rPr lang="en-US" dirty="0"/>
              <a:t>system is structured as a set of processes, called servers, that offer services to the users, called clients.</a:t>
            </a:r>
          </a:p>
          <a:p>
            <a:pPr lvl="2" algn="just"/>
            <a:r>
              <a:rPr lang="en-US" dirty="0"/>
              <a:t>The client-server model is usually based on a simple request/reply protocol, implemented with send/receive primitives or using remote procedure calls (RPC) or remote method invocation (RMI):</a:t>
            </a:r>
          </a:p>
          <a:p>
            <a:pPr lvl="2" algn="just"/>
            <a:r>
              <a:rPr lang="en-US" dirty="0"/>
              <a:t>The client sends a request (invocation) message to the server asking for some service;</a:t>
            </a:r>
          </a:p>
          <a:p>
            <a:pPr lvl="2" algn="just"/>
            <a:r>
              <a:rPr lang="en-US" dirty="0"/>
              <a:t>The server does the work and returns a result (e.g. the data requested) or an error code if the work could not be performed</a:t>
            </a:r>
            <a:r>
              <a:rPr lang="en-US" dirty="0" smtClean="0"/>
              <a:t>.</a:t>
            </a:r>
          </a:p>
          <a:p>
            <a:pPr lvl="2" algn="just"/>
            <a:r>
              <a:rPr lang="en-US" dirty="0"/>
              <a:t>A server can itself request services from other servers; thus, in this new relation, the server itself acts like a client.</a:t>
            </a:r>
          </a:p>
          <a:p>
            <a:pPr lvl="2" algn="just"/>
            <a:endParaRPr lang="en-US" dirty="0"/>
          </a:p>
          <a:p>
            <a:pPr lvl="1" algn="just"/>
            <a:endParaRPr lang="en-US" dirty="0"/>
          </a:p>
        </p:txBody>
      </p:sp>
      <p:pic>
        <p:nvPicPr>
          <p:cNvPr id="9" name="Content Placeholder 8" descr="enter image description her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5130" y="1621939"/>
            <a:ext cx="4211392" cy="38581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0170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6334975" cy="45259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dirty="0"/>
              <a:t>Peer-to-peer</a:t>
            </a:r>
          </a:p>
          <a:p>
            <a:pPr lvl="1" algn="just"/>
            <a:r>
              <a:rPr lang="en-US" dirty="0" smtClean="0"/>
              <a:t>All </a:t>
            </a:r>
            <a:r>
              <a:rPr lang="en-US" dirty="0"/>
              <a:t>processes (objects) play similar role.</a:t>
            </a:r>
          </a:p>
          <a:p>
            <a:pPr lvl="1" algn="just"/>
            <a:r>
              <a:rPr lang="en-US" dirty="0"/>
              <a:t>Processes (objects) interact without particular distinction between clients and servers.</a:t>
            </a:r>
          </a:p>
          <a:p>
            <a:pPr lvl="1" algn="just"/>
            <a:r>
              <a:rPr lang="en-US" dirty="0"/>
              <a:t>The pattern of communication depends on the particular application.</a:t>
            </a:r>
          </a:p>
          <a:p>
            <a:pPr lvl="1" algn="just"/>
            <a:r>
              <a:rPr lang="en-US" dirty="0"/>
              <a:t>A large number of data objects are shared; any individual computer holds only a small part of the application database.</a:t>
            </a:r>
          </a:p>
          <a:p>
            <a:pPr lvl="1" algn="just"/>
            <a:r>
              <a:rPr lang="en-US" dirty="0"/>
              <a:t>Processing and communication loads for access to objects are distributed across many computers and access links.</a:t>
            </a:r>
          </a:p>
          <a:p>
            <a:pPr lvl="1" algn="just"/>
            <a:r>
              <a:rPr lang="en-US" dirty="0"/>
              <a:t>This is the most general and flexible model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/>
              <a:t>Peer-to-Peer tries to solve some of the above</a:t>
            </a:r>
          </a:p>
          <a:p>
            <a:pPr lvl="1" algn="just"/>
            <a:r>
              <a:rPr lang="en-US" dirty="0"/>
              <a:t>It distributes shared resources widely -&gt; share computing and communication loads.</a:t>
            </a:r>
          </a:p>
          <a:p>
            <a:pPr lvl="1"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8" descr="enter image description here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6324" y="2178715"/>
            <a:ext cx="3793146" cy="2838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08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500" dirty="0"/>
              <a:t>Interaction model are for handling time i. e. for process execution, message delivery, clock drifts etc.</a:t>
            </a:r>
          </a:p>
          <a:p>
            <a:pPr marL="0" indent="0" algn="just">
              <a:buNone/>
            </a:pPr>
            <a:r>
              <a:rPr lang="en-US" sz="2500" dirty="0" smtClean="0"/>
              <a:t>Synchronous </a:t>
            </a:r>
            <a:r>
              <a:rPr lang="en-US" sz="2500" dirty="0"/>
              <a:t>distributed systems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500" dirty="0"/>
              <a:t>Main features:</a:t>
            </a:r>
          </a:p>
          <a:p>
            <a:pPr lvl="1" algn="just"/>
            <a:r>
              <a:rPr lang="en-US" sz="2500" dirty="0" smtClean="0"/>
              <a:t>Lower </a:t>
            </a:r>
            <a:r>
              <a:rPr lang="en-US" sz="2500" dirty="0"/>
              <a:t>and upper bounds on execution time of processes can be set.</a:t>
            </a:r>
          </a:p>
          <a:p>
            <a:pPr lvl="1" algn="just"/>
            <a:r>
              <a:rPr lang="en-US" sz="2500" dirty="0" smtClean="0"/>
              <a:t>Transmitted </a:t>
            </a:r>
            <a:r>
              <a:rPr lang="en-US" sz="2500" dirty="0"/>
              <a:t>messages are received within a known bounded time.</a:t>
            </a:r>
          </a:p>
          <a:p>
            <a:pPr lvl="1" algn="just"/>
            <a:r>
              <a:rPr lang="en-US" sz="2500" dirty="0" smtClean="0"/>
              <a:t>Drift </a:t>
            </a:r>
            <a:r>
              <a:rPr lang="en-US" sz="2500" dirty="0"/>
              <a:t>rates between local clocks have a known bound.</a:t>
            </a:r>
          </a:p>
          <a:p>
            <a:pPr marL="457200" lvl="1" indent="0" algn="just">
              <a:buNone/>
            </a:pPr>
            <a:r>
              <a:rPr lang="en-US" sz="2500" dirty="0"/>
              <a:t>Important consequences:</a:t>
            </a:r>
          </a:p>
          <a:p>
            <a:pPr lvl="1" algn="just"/>
            <a:r>
              <a:rPr lang="en-US" sz="2500" dirty="0"/>
              <a:t>In a synchronous distributed system there is a notion of global physical time (with a known relative precision depending on the drift rate).</a:t>
            </a:r>
          </a:p>
          <a:p>
            <a:pPr lvl="1" algn="just"/>
            <a:r>
              <a:rPr lang="en-US" sz="2500" dirty="0"/>
              <a:t>Only synchronous distributed systems have a predictable behavior in terms of timing. Only such systems can be used for hard real-time applications.</a:t>
            </a:r>
          </a:p>
          <a:p>
            <a:pPr lvl="1" algn="just"/>
            <a:r>
              <a:rPr lang="en-US" sz="2500" dirty="0"/>
              <a:t>In a synchronous distributed system it is possible and safe to use timeouts in order to detect failures of a process or communication link.</a:t>
            </a:r>
          </a:p>
          <a:p>
            <a:pPr marL="0" indent="0" algn="just">
              <a:buNone/>
            </a:pPr>
            <a:r>
              <a:rPr lang="en-US" sz="2500" dirty="0" smtClean="0"/>
              <a:t>It </a:t>
            </a:r>
            <a:r>
              <a:rPr lang="en-US" sz="2500" dirty="0"/>
              <a:t>is difficult and costly to implement synchronous distributed systems.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dirty="0" smtClean="0"/>
              <a:t>Asynchronous distributed systems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dirty="0" smtClean="0"/>
              <a:t>Many </a:t>
            </a:r>
            <a:r>
              <a:rPr lang="en-US" dirty="0"/>
              <a:t>distributed systems (including those on the Internet) are asynchronous. - No bound on process execution time (nothing can be assumed about speed, load, and reliability of computers). - No bound on message transmission delays (nothing can be assumed about speed, load, and reliability of interconnections) - No bounds on drift rates between local clocks.</a:t>
            </a:r>
          </a:p>
          <a:p>
            <a:pPr marL="914400" lvl="2" indent="0" algn="just">
              <a:buNone/>
            </a:pPr>
            <a:r>
              <a:rPr lang="en-US" dirty="0"/>
              <a:t>Important consequences:</a:t>
            </a:r>
          </a:p>
          <a:p>
            <a:pPr lvl="2" algn="just"/>
            <a:r>
              <a:rPr lang="en-US" dirty="0" smtClean="0"/>
              <a:t>In an asynchronous distributed system there is no global physical time. Reasoning can be only in terms of logical time (see lecture on time and state).</a:t>
            </a:r>
          </a:p>
          <a:p>
            <a:pPr lvl="2" algn="just"/>
            <a:r>
              <a:rPr lang="en-US" dirty="0" smtClean="0"/>
              <a:t>Asynchronous distributed systems are unpredictable in terms of timing.</a:t>
            </a:r>
          </a:p>
          <a:p>
            <a:pPr lvl="2" algn="just"/>
            <a:r>
              <a:rPr lang="en-US" dirty="0" smtClean="0"/>
              <a:t>No timeouts can be used.</a:t>
            </a:r>
          </a:p>
          <a:p>
            <a:pPr marL="457200" lvl="1" indent="0" algn="just">
              <a:buNone/>
            </a:pPr>
            <a:r>
              <a:rPr lang="en-US" dirty="0" smtClean="0"/>
              <a:t>Asynchronous </a:t>
            </a:r>
            <a:r>
              <a:rPr lang="en-US" dirty="0"/>
              <a:t>systems are widely and successfully used in practice.</a:t>
            </a:r>
          </a:p>
          <a:p>
            <a:pPr marL="457200" lvl="1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practice timeouts are used with asynchronous systems for failure detection.</a:t>
            </a:r>
          </a:p>
          <a:p>
            <a:pPr marL="457200" lvl="1" indent="0" algn="just">
              <a:buNone/>
            </a:pPr>
            <a:r>
              <a:rPr lang="en-US" dirty="0"/>
              <a:t>However, additional measures have to be applied in order to avoid duplicated messages, duplicated execution of operations, etc.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9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Failures can occur both in processes and communication channels. The reason can be both software and hardware faults.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Fault </a:t>
            </a:r>
            <a:r>
              <a:rPr lang="en-US" dirty="0"/>
              <a:t>models are needed in order to build systems with predictable behavior in case of faults (systems which are fault tolerant).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such </a:t>
            </a:r>
            <a:r>
              <a:rPr lang="en-US" dirty="0"/>
              <a:t>a system will function according to the predictions, only as long as the real faults behave as defined by the “fault model”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29" y="6070171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Brian W. Kernighan and Dennis M. Ritchie, The C Programming Language, Prentice Hall, 1988.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Structures and Algorithms; </a:t>
            </a:r>
            <a:r>
              <a:rPr lang="en-US" dirty="0" smtClean="0"/>
              <a:t>Shi-</a:t>
            </a:r>
            <a:r>
              <a:rPr lang="en-US" dirty="0" err="1" smtClean="0"/>
              <a:t>Kuo</a:t>
            </a:r>
            <a:r>
              <a:rPr lang="en-US" dirty="0" smtClean="0"/>
              <a:t> </a:t>
            </a:r>
            <a:r>
              <a:rPr lang="en-US" dirty="0"/>
              <a:t>Chang; World </a:t>
            </a:r>
            <a:r>
              <a:rPr lang="en-US" dirty="0" err="1"/>
              <a:t>Scientifi</a:t>
            </a:r>
            <a:r>
              <a:rPr lang="en-US" dirty="0"/>
              <a:t> c.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Structures and </a:t>
            </a:r>
            <a:r>
              <a:rPr lang="en-US" dirty="0" err="1"/>
              <a:t>Effi</a:t>
            </a:r>
            <a:r>
              <a:rPr lang="en-US" dirty="0"/>
              <a:t> </a:t>
            </a:r>
            <a:r>
              <a:rPr lang="en-US" dirty="0" err="1"/>
              <a:t>cient</a:t>
            </a:r>
            <a:r>
              <a:rPr lang="en-US" dirty="0"/>
              <a:t> Algorithms, </a:t>
            </a:r>
            <a:r>
              <a:rPr lang="en-US" dirty="0" err="1"/>
              <a:t>Burkhard</a:t>
            </a:r>
            <a:r>
              <a:rPr lang="en-US" dirty="0"/>
              <a:t> </a:t>
            </a:r>
            <a:r>
              <a:rPr lang="en-US" dirty="0" err="1"/>
              <a:t>Monien</a:t>
            </a:r>
            <a:r>
              <a:rPr lang="en-US" dirty="0"/>
              <a:t>, Thomas </a:t>
            </a:r>
            <a:r>
              <a:rPr lang="en-US" dirty="0" err="1"/>
              <a:t>Ottmann</a:t>
            </a:r>
            <a:r>
              <a:rPr lang="en-US" dirty="0"/>
              <a:t>, Springer. </a:t>
            </a:r>
            <a:endParaRPr lang="en-US" dirty="0" smtClean="0"/>
          </a:p>
          <a:p>
            <a:r>
              <a:rPr lang="en-US" dirty="0" smtClean="0"/>
              <a:t>Kruse </a:t>
            </a:r>
            <a:r>
              <a:rPr lang="en-US" dirty="0"/>
              <a:t>Data Structure &amp; Program Design, Prentice Hall of India, New Delhi </a:t>
            </a:r>
            <a:endParaRPr lang="en-US" dirty="0" smtClean="0"/>
          </a:p>
          <a:p>
            <a:r>
              <a:rPr lang="en-US" dirty="0" smtClean="0"/>
              <a:t>Mark </a:t>
            </a:r>
            <a:r>
              <a:rPr lang="en-US" dirty="0"/>
              <a:t>Allen </a:t>
            </a:r>
            <a:r>
              <a:rPr lang="en-US" dirty="0" err="1"/>
              <a:t>Weles</a:t>
            </a:r>
            <a:r>
              <a:rPr lang="en-US" dirty="0"/>
              <a:t>: Data Structure &amp; Algorithm Analysis in C Second </a:t>
            </a:r>
            <a:r>
              <a:rPr lang="en-US" dirty="0" err="1"/>
              <a:t>Adition</a:t>
            </a:r>
            <a:r>
              <a:rPr lang="en-US" dirty="0"/>
              <a:t>. Addison-Wesley publishing </a:t>
            </a:r>
            <a:endParaRPr lang="en-US" dirty="0" smtClean="0"/>
          </a:p>
          <a:p>
            <a:r>
              <a:rPr lang="en-US" dirty="0" smtClean="0"/>
              <a:t>RG </a:t>
            </a:r>
            <a:r>
              <a:rPr lang="en-US" dirty="0" err="1"/>
              <a:t>Dromey</a:t>
            </a:r>
            <a:r>
              <a:rPr lang="en-US" dirty="0"/>
              <a:t>, How to Solve it by Computer,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Shi-</a:t>
            </a:r>
            <a:r>
              <a:rPr lang="en-US" dirty="0" err="1"/>
              <a:t>kuo</a:t>
            </a:r>
            <a:r>
              <a:rPr lang="en-US" dirty="0"/>
              <a:t> Chang, Data Structures and Algorithms, World </a:t>
            </a:r>
            <a:r>
              <a:rPr lang="en-US" dirty="0" err="1"/>
              <a:t>Scientifi</a:t>
            </a:r>
            <a:r>
              <a:rPr lang="en-US" dirty="0"/>
              <a:t> c </a:t>
            </a:r>
            <a:endParaRPr lang="en-US" dirty="0" smtClean="0"/>
          </a:p>
          <a:p>
            <a:r>
              <a:rPr lang="en-US" dirty="0" smtClean="0"/>
              <a:t>Sorenson </a:t>
            </a:r>
            <a:r>
              <a:rPr lang="en-US" dirty="0"/>
              <a:t>and Tremblay: </a:t>
            </a:r>
            <a:r>
              <a:rPr lang="en-US" dirty="0" smtClean="0"/>
              <a:t>An </a:t>
            </a:r>
            <a:r>
              <a:rPr lang="en-US" dirty="0"/>
              <a:t>Introduction to Data Structure with Algorithms. </a:t>
            </a:r>
            <a:endParaRPr lang="en-US" dirty="0" smtClean="0"/>
          </a:p>
          <a:p>
            <a:r>
              <a:rPr lang="en-US" dirty="0" smtClean="0"/>
              <a:t>Thomas </a:t>
            </a:r>
            <a:r>
              <a:rPr lang="en-US" dirty="0"/>
              <a:t>H. </a:t>
            </a:r>
            <a:r>
              <a:rPr lang="en-US" dirty="0" err="1"/>
              <a:t>Cormen</a:t>
            </a:r>
            <a:r>
              <a:rPr lang="en-US" dirty="0"/>
              <a:t>, Charles E, </a:t>
            </a:r>
            <a:r>
              <a:rPr lang="en-US" dirty="0" err="1"/>
              <a:t>Leiserson</a:t>
            </a:r>
            <a:r>
              <a:rPr lang="en-US" dirty="0"/>
              <a:t> &amp; Ronald L. </a:t>
            </a:r>
            <a:r>
              <a:rPr lang="en-US" dirty="0" err="1"/>
              <a:t>Rivest</a:t>
            </a:r>
            <a:r>
              <a:rPr lang="en-US" dirty="0"/>
              <a:t>: Introduction to </a:t>
            </a:r>
            <a:r>
              <a:rPr lang="en-US" dirty="0" smtClean="0"/>
              <a:t>Algorithms.</a:t>
            </a:r>
          </a:p>
          <a:p>
            <a:r>
              <a:rPr lang="en-US" dirty="0" smtClean="0"/>
              <a:t>Prentice-Hall </a:t>
            </a:r>
            <a:r>
              <a:rPr lang="en-US" dirty="0"/>
              <a:t>of India Pvt. Limited, New Delhi Timothy A. Budd, Classic Data Structures in C++, Addison Wesley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on resource and  their </a:t>
            </a:r>
            <a:r>
              <a:rPr lang="en-US" dirty="0" smtClean="0"/>
              <a:t>usage</a:t>
            </a:r>
          </a:p>
          <a:p>
            <a:r>
              <a:rPr lang="en-US" dirty="0"/>
              <a:t>Effects of resource contention and resource 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Model of multiprocessor, distributed system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Objectives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resources types and usages</a:t>
            </a:r>
          </a:p>
          <a:p>
            <a:r>
              <a:rPr lang="en-US" dirty="0" smtClean="0"/>
              <a:t>Studying different multiprocessor and distributed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0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system has ρ types of resource R1, R2, …, </a:t>
            </a:r>
            <a:r>
              <a:rPr lang="en-US" sz="2000" dirty="0" err="1"/>
              <a:t>R</a:t>
            </a:r>
            <a:r>
              <a:rPr lang="en-US" sz="2000" baseline="-25000" dirty="0" err="1"/>
              <a:t>ρ</a:t>
            </a:r>
            <a:endParaRPr lang="en-US" sz="2000" dirty="0"/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Each </a:t>
            </a:r>
            <a:r>
              <a:rPr lang="en-US" sz="2000" dirty="0"/>
              <a:t>resource comprises </a:t>
            </a:r>
            <a:r>
              <a:rPr lang="en-US" sz="2000" dirty="0" err="1"/>
              <a:t>n</a:t>
            </a:r>
            <a:r>
              <a:rPr lang="en-US" sz="2000" baseline="-25000" dirty="0" err="1"/>
              <a:t>k</a:t>
            </a:r>
            <a:r>
              <a:rPr lang="en-US" sz="2000" dirty="0" smtClean="0"/>
              <a:t> </a:t>
            </a:r>
            <a:r>
              <a:rPr lang="en-US" sz="2000" dirty="0"/>
              <a:t>indistinguishable units; plentiful </a:t>
            </a:r>
            <a:r>
              <a:rPr lang="en-US" sz="2000" dirty="0" smtClean="0"/>
              <a:t>resource have </a:t>
            </a:r>
            <a:r>
              <a:rPr lang="en-US" sz="2000" dirty="0"/>
              <a:t>no effect on scheduling and so are ignored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Each </a:t>
            </a:r>
            <a:r>
              <a:rPr lang="en-US" sz="2000" dirty="0"/>
              <a:t>unit of resource is used in a non-preemptive and </a:t>
            </a:r>
            <a:r>
              <a:rPr lang="en-US" sz="2000" dirty="0" smtClean="0"/>
              <a:t>mutually exclusive manner</a:t>
            </a:r>
            <a:r>
              <a:rPr lang="en-US" sz="2000" dirty="0"/>
              <a:t>; resources are serially reusable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smtClean="0"/>
              <a:t>If </a:t>
            </a:r>
            <a:r>
              <a:rPr lang="en-US" sz="2000" dirty="0"/>
              <a:t>a resource can be used by more than one job at a time, we model </a:t>
            </a:r>
            <a:r>
              <a:rPr lang="en-US" sz="2000" dirty="0" smtClean="0"/>
              <a:t>that resource </a:t>
            </a:r>
            <a:r>
              <a:rPr lang="en-US" sz="2000" dirty="0"/>
              <a:t>as having many units, each used mutually </a:t>
            </a:r>
            <a:r>
              <a:rPr lang="en-US" sz="2000" dirty="0" smtClean="0"/>
              <a:t>exclusively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Examples of such resources are </a:t>
            </a:r>
            <a:r>
              <a:rPr lang="en-US" sz="2000" dirty="0" err="1"/>
              <a:t>mutexes</a:t>
            </a:r>
            <a:r>
              <a:rPr lang="en-US" sz="2000" dirty="0"/>
              <a:t>, reader/writer locks, connection sockets, printers, and remote </a:t>
            </a:r>
            <a:r>
              <a:rPr lang="en-US" sz="2000" dirty="0" smtClean="0"/>
              <a:t>servers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/>
              <a:t>A resource that has an infinite number of units has no effect on the timing behavior of any job since every job can have the resource at any time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Access to resources is controlled using locks </a:t>
            </a:r>
            <a:endParaRPr lang="en-US" dirty="0" smtClean="0"/>
          </a:p>
          <a:p>
            <a:pPr lvl="1" algn="just"/>
            <a:r>
              <a:rPr lang="en-US" dirty="0" smtClean="0"/>
              <a:t>Jobs </a:t>
            </a:r>
            <a:r>
              <a:rPr lang="en-US" dirty="0"/>
              <a:t>attempt to lock a resource before starting to use it, and unlock the resource afterwards; the time the resource is locked is the critical section 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a lock request fails, the requesting job is blocked; a job holding a lock cannot be preempted by a higher priority job needing that </a:t>
            </a:r>
            <a:r>
              <a:rPr lang="en-US" dirty="0" smtClean="0"/>
              <a:t>lock </a:t>
            </a:r>
          </a:p>
          <a:p>
            <a:pPr lvl="1" algn="just"/>
            <a:r>
              <a:rPr lang="en-US" dirty="0" smtClean="0"/>
              <a:t>Critical </a:t>
            </a:r>
            <a:r>
              <a:rPr lang="en-US" dirty="0"/>
              <a:t>sections may nest if a job needs multiple simultaneous resources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on resource and  their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600" dirty="0"/>
              <a:t>The system consists of only one processor</a:t>
            </a:r>
          </a:p>
          <a:p>
            <a:pPr lvl="0"/>
            <a:r>
              <a:rPr lang="en-US" sz="1600" dirty="0"/>
              <a:t>The system also contains p types of serially reusable resources named R1, R2 ---- </a:t>
            </a:r>
            <a:r>
              <a:rPr lang="en-US" sz="1600" dirty="0" err="1"/>
              <a:t>R</a:t>
            </a:r>
            <a:r>
              <a:rPr lang="en-US" sz="1600" baseline="-25000" dirty="0" err="1"/>
              <a:t>p</a:t>
            </a:r>
            <a:endParaRPr lang="en-US" sz="1600" dirty="0"/>
          </a:p>
          <a:p>
            <a:pPr lvl="0"/>
            <a:r>
              <a:rPr lang="en-US" sz="1600" dirty="0"/>
              <a:t>There are</a:t>
            </a:r>
            <a:r>
              <a:rPr lang="en-US" sz="1600" b="1" dirty="0"/>
              <a:t> v</a:t>
            </a:r>
            <a:r>
              <a:rPr lang="en-US" sz="1600" b="1" baseline="-25000" dirty="0"/>
              <a:t>i</a:t>
            </a:r>
            <a:r>
              <a:rPr lang="en-US" sz="1600" dirty="0"/>
              <a:t> indistinguishable units of resources of type R</a:t>
            </a:r>
            <a:r>
              <a:rPr lang="en-US" sz="1600" baseline="-25000" dirty="0"/>
              <a:t>i</a:t>
            </a:r>
            <a:r>
              <a:rPr lang="en-US" sz="1600" dirty="0"/>
              <a:t> for 1 ≤ i ≤ p</a:t>
            </a:r>
          </a:p>
          <a:p>
            <a:pPr lvl="0"/>
            <a:r>
              <a:rPr lang="en-US" sz="1600" dirty="0"/>
              <a:t>Serially reusable resources are granted to jobs on a non-preemptive basis and used in a</a:t>
            </a:r>
          </a:p>
          <a:p>
            <a:pPr lvl="0"/>
            <a:r>
              <a:rPr lang="en-US" sz="1600" dirty="0"/>
              <a:t>mutually exclusive manner</a:t>
            </a:r>
          </a:p>
          <a:p>
            <a:pPr lvl="0"/>
            <a:r>
              <a:rPr lang="en-US" sz="1600" dirty="0"/>
              <a:t>When a unit of a resources Ri is granted to a job, this unit is no longer available to other jobs until the job frees the unit</a:t>
            </a:r>
          </a:p>
          <a:p>
            <a:pPr lvl="0"/>
            <a:r>
              <a:rPr lang="en-US" sz="1600" dirty="0"/>
              <a:t>e.g. </a:t>
            </a:r>
            <a:r>
              <a:rPr lang="en-US" sz="1600" dirty="0" err="1"/>
              <a:t>mutexes</a:t>
            </a:r>
            <a:r>
              <a:rPr lang="en-US" sz="1600" dirty="0"/>
              <a:t>, reader/writer locks, connection sockets, printers</a:t>
            </a:r>
          </a:p>
          <a:p>
            <a:pPr lvl="0"/>
            <a:r>
              <a:rPr lang="en-US" sz="1600" dirty="0"/>
              <a:t>A binary semaphore is a resource that has only one unit while a counting semaphore has many units</a:t>
            </a:r>
          </a:p>
          <a:p>
            <a:pPr lvl="1"/>
            <a:r>
              <a:rPr lang="en-US" sz="1600" b="1" dirty="0"/>
              <a:t>e.g. a system containing five printers has </a:t>
            </a:r>
            <a:r>
              <a:rPr lang="en-US" sz="1600" i="1" dirty="0"/>
              <a:t>five units of the printer resource</a:t>
            </a:r>
            <a:br>
              <a:rPr lang="en-US" sz="1600" i="1" dirty="0"/>
            </a:br>
            <a:r>
              <a:rPr lang="en-US" sz="1600" b="1" dirty="0"/>
              <a:t>There is only one unit of an </a:t>
            </a:r>
            <a:r>
              <a:rPr lang="en-US" sz="1600" i="1" dirty="0"/>
              <a:t>exclusive write </a:t>
            </a:r>
            <a:r>
              <a:rPr lang="en-US" sz="1600" i="1" dirty="0" smtClean="0"/>
              <a:t>lock. </a:t>
            </a:r>
          </a:p>
          <a:p>
            <a:pPr lvl="1"/>
            <a:r>
              <a:rPr lang="en-US" sz="1600" i="1" dirty="0" smtClean="0"/>
              <a:t>Some </a:t>
            </a:r>
            <a:r>
              <a:rPr lang="en-US" sz="1600" i="1" dirty="0"/>
              <a:t>resources can be used by more than one job at the same time</a:t>
            </a:r>
            <a:br>
              <a:rPr lang="en-US" sz="1600" i="1" dirty="0"/>
            </a:br>
            <a:r>
              <a:rPr lang="en-US" sz="1600" b="1" dirty="0"/>
              <a:t>This type of resource has many units each used in a </a:t>
            </a:r>
            <a:r>
              <a:rPr lang="en-US" sz="1600" i="1" dirty="0"/>
              <a:t>mutually exclusive </a:t>
            </a:r>
            <a:r>
              <a:rPr lang="en-US" sz="1600" i="1" dirty="0" smtClean="0"/>
              <a:t>manner.  e.g</a:t>
            </a:r>
            <a:r>
              <a:rPr lang="en-US" sz="1600" i="1" dirty="0"/>
              <a:t>. a file that can be read by at most „v‟ users at the same time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Er. SAROJ GHIMIRE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on resource and 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Mutual Exclusion and Critical </a:t>
            </a:r>
            <a:r>
              <a:rPr lang="en-US" dirty="0" smtClean="0"/>
              <a:t>Sections</a:t>
            </a:r>
            <a:endParaRPr lang="en-US" b="1" dirty="0" smtClean="0"/>
          </a:p>
          <a:p>
            <a:pPr lvl="1"/>
            <a:r>
              <a:rPr lang="en-US" b="1" dirty="0" smtClean="0"/>
              <a:t>A </a:t>
            </a:r>
            <a:r>
              <a:rPr lang="en-US" b="1" dirty="0"/>
              <a:t>lock based concurrency control mechanism is used to enforce mutually exclusive accesses of jobs to resources</a:t>
            </a:r>
            <a:br>
              <a:rPr lang="en-US" b="1" dirty="0"/>
            </a:br>
            <a:r>
              <a:rPr lang="en-US" dirty="0"/>
              <a:t>When a job wants to use n i units of resource R</a:t>
            </a:r>
            <a:r>
              <a:rPr lang="en-US" baseline="-25000" dirty="0"/>
              <a:t>i</a:t>
            </a:r>
            <a:r>
              <a:rPr lang="en-US" dirty="0"/>
              <a:t>, it executes a lock to request them. This lock request is denoted by L (R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The job continues to execute when it is granted the requested resource</a:t>
            </a:r>
            <a:br>
              <a:rPr lang="en-US" b="1" dirty="0"/>
            </a:br>
            <a:r>
              <a:rPr lang="en-US" dirty="0"/>
              <a:t>When the job no longer needs the resource, it releases the resource by executing an unlock denoted by U (R</a:t>
            </a:r>
            <a:r>
              <a:rPr lang="en-US" baseline="-25000" dirty="0"/>
              <a:t>I</a:t>
            </a:r>
            <a:r>
              <a:rPr lang="en-US" dirty="0"/>
              <a:t> ,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A job that begins at a lock and ends at a matching unlock is called a </a:t>
            </a:r>
            <a:r>
              <a:rPr lang="en-US" i="1" dirty="0"/>
              <a:t>critical section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Resources are released in the</a:t>
            </a:r>
            <a:r>
              <a:rPr lang="en-US" b="1" i="1" dirty="0"/>
              <a:t> </a:t>
            </a:r>
            <a:r>
              <a:rPr lang="en-US" dirty="0"/>
              <a:t>last-in-first-out-order (nesting of overlapping critical sections)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058543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on resource and  their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Ø"/>
            </a:pPr>
            <a:r>
              <a:rPr lang="en-US" dirty="0"/>
              <a:t>Resource Conflicts and Blocking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jobs conflict with one another or have a resource conflict if some of the resources they require are of the same type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Jobs contend for a resource when one job requests a resource that other jobs already have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scheduler always denies a request if there are not enough free units of the resource to satisfy the request or to avoid some undesirable execution behavior</a:t>
            </a:r>
          </a:p>
          <a:p>
            <a:pPr lvl="1"/>
            <a:r>
              <a:rPr lang="en-US" dirty="0"/>
              <a:t>When the scheduler does not grant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units of resource R</a:t>
            </a:r>
            <a:r>
              <a:rPr lang="en-US" baseline="-25000" dirty="0"/>
              <a:t>i</a:t>
            </a:r>
            <a:r>
              <a:rPr lang="en-US" dirty="0"/>
              <a:t> to the job requesting them, the lock request L(R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η</a:t>
            </a:r>
            <a:r>
              <a:rPr lang="en-US" baseline="-25000" dirty="0" err="1"/>
              <a:t>i</a:t>
            </a:r>
            <a:r>
              <a:rPr lang="en-US" dirty="0"/>
              <a:t>) of the job fails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When the lock request fails, the job is blocked and loses the processor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blocked job is removed from the ready job queue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It stays blocked until the scheduler grants it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units of R</a:t>
            </a:r>
            <a:r>
              <a:rPr lang="en-US" baseline="-25000" dirty="0"/>
              <a:t>i</a:t>
            </a:r>
            <a:r>
              <a:rPr lang="en-US" dirty="0"/>
              <a:t> for which the job is </a:t>
            </a:r>
            <a:r>
              <a:rPr lang="en-US" dirty="0" smtClean="0"/>
              <a:t>waiting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When the job becomes unblocked it is moved back to the ready queue and executes when it </a:t>
            </a:r>
            <a:r>
              <a:rPr lang="en-US" dirty="0" smtClean="0"/>
              <a:t>is scheduled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136138"/>
            <a:ext cx="1982976" cy="58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14997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Effects of resource contention and resource access control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8496"/>
            <a:ext cx="10515600" cy="45284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R</a:t>
            </a:r>
            <a:r>
              <a:rPr lang="en-US" dirty="0" smtClean="0"/>
              <a:t>esource </a:t>
            </a:r>
            <a:r>
              <a:rPr lang="en-US" dirty="0"/>
              <a:t>contention' refers to a conflict over a shared resource between several components. Resource contention often negatively affects the performance of components competing for the resource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/>
              <a:t>resource access control protocol is a set of rules that govern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and under what conditions each request for resource is granted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jobs requiring resources are </a:t>
            </a:r>
            <a:r>
              <a:rPr lang="en-US" dirty="0" smtClean="0"/>
              <a:t>scheduled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Priority inversion, timing anomalies and deadlock</a:t>
            </a:r>
          </a:p>
          <a:p>
            <a:pPr lvl="1"/>
            <a:r>
              <a:rPr lang="en-US" dirty="0" smtClean="0"/>
              <a:t>because resources are allocated to jobs on the basis of non preemptive, higher priority job get block by lower priority job </a:t>
            </a:r>
            <a:r>
              <a:rPr lang="en-US" dirty="0" err="1" smtClean="0"/>
              <a:t>i.e</a:t>
            </a:r>
            <a:r>
              <a:rPr lang="en-US" dirty="0" smtClean="0"/>
              <a:t> priority inversion</a:t>
            </a:r>
          </a:p>
          <a:p>
            <a:pPr lvl="1"/>
            <a:r>
              <a:rPr lang="en-US" dirty="0" smtClean="0"/>
              <a:t>when priority inversion occurs, timing anomalies invariably follow</a:t>
            </a:r>
            <a:endParaRPr lang="en-US" dirty="0"/>
          </a:p>
          <a:p>
            <a:pPr lvl="1"/>
            <a:r>
              <a:rPr lang="en-US" dirty="0" smtClean="0"/>
              <a:t>More seriously without good resource access control, the duration of priority inversion can be unbounded</a:t>
            </a:r>
          </a:p>
          <a:p>
            <a:pPr lvl="1"/>
            <a:r>
              <a:rPr lang="en-US" smtClean="0"/>
              <a:t>Non </a:t>
            </a:r>
            <a:r>
              <a:rPr lang="en-US" smtClean="0"/>
              <a:t>pre-emitivity</a:t>
            </a:r>
            <a:r>
              <a:rPr lang="en-US" dirty="0" smtClean="0"/>
              <a:t> </a:t>
            </a:r>
            <a:r>
              <a:rPr lang="en-US" dirty="0" smtClean="0"/>
              <a:t>of resources </a:t>
            </a:r>
            <a:r>
              <a:rPr lang="en-US" dirty="0" smtClean="0"/>
              <a:t>allocation  </a:t>
            </a:r>
            <a:r>
              <a:rPr lang="en-US" dirty="0" smtClean="0"/>
              <a:t>can also lead to deadlocks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Er. SAROJ GHIMIRE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FEEF-0BEA-4193-B1C8-60A5D605B70B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26" y="5917985"/>
            <a:ext cx="1982975" cy="787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986"/>
            <a:ext cx="1982976" cy="7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3D4F66354AEE4CAA487BCF786ADB94" ma:contentTypeVersion="12" ma:contentTypeDescription="Create a new document." ma:contentTypeScope="" ma:versionID="52ff39d011c330a04673914dd4fb804e">
  <xsd:schema xmlns:xsd="http://www.w3.org/2001/XMLSchema" xmlns:xs="http://www.w3.org/2001/XMLSchema" xmlns:p="http://schemas.microsoft.com/office/2006/metadata/properties" xmlns:ns2="0644ddd5-6f65-42bc-a3e0-87d5faa24e7b" xmlns:ns3="849eb02e-efd2-47c3-a37d-16fbd6b96360" targetNamespace="http://schemas.microsoft.com/office/2006/metadata/properties" ma:root="true" ma:fieldsID="0b9b0e08f16dcd9e3098ed983f6291f3" ns2:_="" ns3:_="">
    <xsd:import namespace="0644ddd5-6f65-42bc-a3e0-87d5faa24e7b"/>
    <xsd:import namespace="849eb02e-efd2-47c3-a37d-16fbd6b96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4ddd5-6f65-42bc-a3e0-87d5faa24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eb02e-efd2-47c3-a37d-16fbd6b9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B357E7-E55E-44DC-9F51-2496841F867A}"/>
</file>

<file path=customXml/itemProps2.xml><?xml version="1.0" encoding="utf-8"?>
<ds:datastoreItem xmlns:ds="http://schemas.openxmlformats.org/officeDocument/2006/customXml" ds:itemID="{CD9C76A8-470C-457B-97BB-562E0E199315}"/>
</file>

<file path=customXml/itemProps3.xml><?xml version="1.0" encoding="utf-8"?>
<ds:datastoreItem xmlns:ds="http://schemas.openxmlformats.org/officeDocument/2006/customXml" ds:itemID="{D5212725-5E83-44CE-A4AE-7B3479F0068D}"/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495</TotalTime>
  <Words>1954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Apothecary</vt:lpstr>
      <vt:lpstr>Real Time System </vt:lpstr>
      <vt:lpstr>Overview </vt:lpstr>
      <vt:lpstr>Objectives </vt:lpstr>
      <vt:lpstr>Resources </vt:lpstr>
      <vt:lpstr>PowerPoint Presentation</vt:lpstr>
      <vt:lpstr>Assumption on resource and  their usage</vt:lpstr>
      <vt:lpstr>Assumption on resource and  their usage</vt:lpstr>
      <vt:lpstr>Assumption on resource and  their usage</vt:lpstr>
      <vt:lpstr>Effects of resource contention and resource access control </vt:lpstr>
      <vt:lpstr>Model of Multiprocessor </vt:lpstr>
      <vt:lpstr>Model of Multiprocessor </vt:lpstr>
      <vt:lpstr>Model of Multiprocessor </vt:lpstr>
      <vt:lpstr>Model of Multiprocessor </vt:lpstr>
      <vt:lpstr>Model of Distributed System </vt:lpstr>
      <vt:lpstr>Architectural Models</vt:lpstr>
      <vt:lpstr>Architectural Models</vt:lpstr>
      <vt:lpstr>Interaction Model</vt:lpstr>
      <vt:lpstr>Fault Models</vt:lpstr>
      <vt:lpstr>Further Readings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 Thapaliya</dc:creator>
  <cp:lastModifiedBy>Admin</cp:lastModifiedBy>
  <cp:revision>181</cp:revision>
  <dcterms:created xsi:type="dcterms:W3CDTF">2021-02-14T03:03:12Z</dcterms:created>
  <dcterms:modified xsi:type="dcterms:W3CDTF">2021-05-03T00:46:43Z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0x010100A23D4F66354AEE4CAA487BCF786ADB94</vt:lpwstr>
  </property>
</Properties>
</file>