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70" r:id="rId6"/>
    <p:sldId id="271" r:id="rId7"/>
    <p:sldId id="272" r:id="rId8"/>
    <p:sldId id="273" r:id="rId9"/>
    <p:sldId id="274" r:id="rId10"/>
    <p:sldId id="275" r:id="rId11"/>
    <p:sldId id="276" r:id="rId12"/>
    <p:sldId id="277" r:id="rId13"/>
    <p:sldId id="278" r:id="rId14"/>
    <p:sldId id="279" r:id="rId15"/>
    <p:sldId id="267" r:id="rId16"/>
    <p:sldId id="268" r:id="rId17"/>
    <p:sldId id="304" r:id="rId18"/>
    <p:sldId id="269" r:id="rId19"/>
    <p:sldId id="305" r:id="rId20"/>
    <p:sldId id="306"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13" r:id="rId45"/>
    <p:sldId id="318" r:id="rId46"/>
    <p:sldId id="314" r:id="rId47"/>
    <p:sldId id="315" r:id="rId48"/>
    <p:sldId id="316" r:id="rId49"/>
    <p:sldId id="317" r:id="rId50"/>
    <p:sldId id="307" r:id="rId51"/>
    <p:sldId id="319" r:id="rId52"/>
    <p:sldId id="320" r:id="rId53"/>
    <p:sldId id="321" r:id="rId54"/>
    <p:sldId id="323" r:id="rId55"/>
    <p:sldId id="322" r:id="rId56"/>
    <p:sldId id="308" r:id="rId57"/>
    <p:sldId id="324" r:id="rId58"/>
    <p:sldId id="332" r:id="rId59"/>
    <p:sldId id="333" r:id="rId60"/>
    <p:sldId id="309" r:id="rId61"/>
    <p:sldId id="334" r:id="rId62"/>
    <p:sldId id="335" r:id="rId63"/>
    <p:sldId id="336" r:id="rId64"/>
    <p:sldId id="337" r:id="rId65"/>
    <p:sldId id="338" r:id="rId66"/>
    <p:sldId id="339" r:id="rId67"/>
    <p:sldId id="340" r:id="rId68"/>
    <p:sldId id="310" r:id="rId69"/>
    <p:sldId id="341" r:id="rId70"/>
    <p:sldId id="342" r:id="rId71"/>
    <p:sldId id="343" r:id="rId72"/>
    <p:sldId id="311" r:id="rId73"/>
    <p:sldId id="325" r:id="rId74"/>
    <p:sldId id="326" r:id="rId75"/>
    <p:sldId id="327" r:id="rId76"/>
    <p:sldId id="328" r:id="rId77"/>
    <p:sldId id="329" r:id="rId78"/>
    <p:sldId id="330" r:id="rId79"/>
    <p:sldId id="331" r:id="rId80"/>
    <p:sldId id="312" r:id="rId81"/>
    <p:sldId id="347" r:id="rId82"/>
    <p:sldId id="344" r:id="rId83"/>
    <p:sldId id="345" r:id="rId84"/>
    <p:sldId id="346" r:id="rId85"/>
    <p:sldId id="348" r:id="rId86"/>
    <p:sldId id="349" r:id="rId87"/>
    <p:sldId id="350" r:id="rId88"/>
    <p:sldId id="258" r:id="rId89"/>
    <p:sldId id="259" r:id="rId90"/>
    <p:sldId id="260" r:id="rId91"/>
    <p:sldId id="261" r:id="rId92"/>
    <p:sldId id="262" r:id="rId93"/>
    <p:sldId id="263" r:id="rId94"/>
    <p:sldId id="264"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32563-0D8F-409A-94D1-A040F6A9BF2E}"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1159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2563-0D8F-409A-94D1-A040F6A9BF2E}"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11995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2563-0D8F-409A-94D1-A040F6A9BF2E}"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226865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32563-0D8F-409A-94D1-A040F6A9BF2E}"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280170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132563-0D8F-409A-94D1-A040F6A9BF2E}"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52309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32563-0D8F-409A-94D1-A040F6A9BF2E}"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266012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32563-0D8F-409A-94D1-A040F6A9BF2E}"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94732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32563-0D8F-409A-94D1-A040F6A9BF2E}"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99175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32563-0D8F-409A-94D1-A040F6A9BF2E}"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301840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32563-0D8F-409A-94D1-A040F6A9BF2E}"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239007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32563-0D8F-409A-94D1-A040F6A9BF2E}"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1361F-4B76-407A-A48C-5A373874C40E}" type="slidenum">
              <a:rPr lang="en-US" smtClean="0"/>
              <a:t>‹#›</a:t>
            </a:fld>
            <a:endParaRPr lang="en-US"/>
          </a:p>
        </p:txBody>
      </p:sp>
    </p:spTree>
    <p:extLst>
      <p:ext uri="{BB962C8B-B14F-4D97-AF65-F5344CB8AC3E}">
        <p14:creationId xmlns:p14="http://schemas.microsoft.com/office/powerpoint/2010/main" val="81120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32563-0D8F-409A-94D1-A040F6A9BF2E}"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1361F-4B76-407A-A48C-5A373874C40E}" type="slidenum">
              <a:rPr lang="en-US" smtClean="0"/>
              <a:t>‹#›</a:t>
            </a:fld>
            <a:endParaRPr lang="en-US"/>
          </a:p>
        </p:txBody>
      </p:sp>
    </p:spTree>
    <p:extLst>
      <p:ext uri="{BB962C8B-B14F-4D97-AF65-F5344CB8AC3E}">
        <p14:creationId xmlns:p14="http://schemas.microsoft.com/office/powerpoint/2010/main" val="109443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lowcharts" TargetMode="External"/><Relationship Id="rId2" Type="http://schemas.openxmlformats.org/officeDocument/2006/relationships/hyperlink" Target="https://en.wikipedia.org/wiki/Use_cases" TargetMode="External"/><Relationship Id="rId1" Type="http://schemas.openxmlformats.org/officeDocument/2006/relationships/slideLayout" Target="../slideLayouts/slideLayout2.xml"/><Relationship Id="rId5" Type="http://schemas.openxmlformats.org/officeDocument/2006/relationships/hyperlink" Target="https://en.wikipedia.org/wiki/BPMN" TargetMode="External"/><Relationship Id="rId4" Type="http://schemas.openxmlformats.org/officeDocument/2006/relationships/hyperlink" Target="https://en.wikipedia.org/wiki/Unified_Modeling_Languag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earcherp.techtarget.com/definition/prototyp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Pareto_Principle" TargetMode="External"/><Relationship Id="rId2" Type="http://schemas.openxmlformats.org/officeDocument/2006/relationships/hyperlink" Target="https://en.wikipedia.org/wiki/Timeboxing" TargetMode="External"/><Relationship Id="rId1" Type="http://schemas.openxmlformats.org/officeDocument/2006/relationships/slideLayout" Target="../slideLayouts/slideLayout2.xml"/><Relationship Id="rId4" Type="http://schemas.openxmlformats.org/officeDocument/2006/relationships/hyperlink" Target="https://en.wikipedia.org/wiki/MoSCoW_method"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Configuration_management" TargetMode="External"/><Relationship Id="rId2" Type="http://schemas.openxmlformats.org/officeDocument/2006/relationships/hyperlink" Target="https://en.wikipedia.org/wiki/Systems_model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en.wikipedia.org/wiki/Dynamic_systems_development_method#cite_note-Moran2015-5"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Rational_Unified_Process" TargetMode="External"/><Relationship Id="rId2" Type="http://schemas.openxmlformats.org/officeDocument/2006/relationships/hyperlink" Target="https://en.wikipedia.org/wiki/Agile_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Disciplined_Agile_Delivery" TargetMode="External"/><Relationship Id="rId5" Type="http://schemas.openxmlformats.org/officeDocument/2006/relationships/hyperlink" Target="https://en.wikipedia.org/wiki/Extreme_programming" TargetMode="External"/><Relationship Id="rId4" Type="http://schemas.openxmlformats.org/officeDocument/2006/relationships/hyperlink" Target="https://en.wikipedia.org/wiki/Scrum_(software_developmen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931" y="430032"/>
            <a:ext cx="9144000" cy="1072197"/>
          </a:xfrm>
        </p:spPr>
        <p:style>
          <a:lnRef idx="2">
            <a:schemeClr val="accent2"/>
          </a:lnRef>
          <a:fillRef idx="1">
            <a:schemeClr val="lt1"/>
          </a:fillRef>
          <a:effectRef idx="0">
            <a:schemeClr val="accent2"/>
          </a:effectRef>
          <a:fontRef idx="minor">
            <a:schemeClr val="dk1"/>
          </a:fontRef>
        </p:style>
        <p:txBody>
          <a:bodyPr/>
          <a:lstStyle/>
          <a:p>
            <a:r>
              <a:rPr lang="en-US" dirty="0" smtClean="0">
                <a:solidFill>
                  <a:schemeClr val="accent1"/>
                </a:solidFill>
              </a:rPr>
              <a:t>SYSTEM </a:t>
            </a:r>
            <a:r>
              <a:rPr lang="en-US" dirty="0" smtClean="0">
                <a:solidFill>
                  <a:srgbClr val="00B050"/>
                </a:solidFill>
              </a:rPr>
              <a:t>ANALYSIS</a:t>
            </a:r>
            <a:r>
              <a:rPr lang="en-US" dirty="0" smtClean="0">
                <a:solidFill>
                  <a:schemeClr val="accent1"/>
                </a:solidFill>
              </a:rPr>
              <a:t> </a:t>
            </a:r>
            <a:r>
              <a:rPr lang="en-US" dirty="0" smtClean="0">
                <a:solidFill>
                  <a:srgbClr val="FFFF00"/>
                </a:solidFill>
              </a:rPr>
              <a:t>&amp;</a:t>
            </a:r>
            <a:r>
              <a:rPr lang="en-US" dirty="0" smtClean="0">
                <a:solidFill>
                  <a:schemeClr val="accent1"/>
                </a:solidFill>
              </a:rPr>
              <a:t> </a:t>
            </a:r>
            <a:r>
              <a:rPr lang="en-US" dirty="0" smtClean="0">
                <a:solidFill>
                  <a:schemeClr val="accent2">
                    <a:lumMod val="75000"/>
                  </a:schemeClr>
                </a:solidFill>
              </a:rPr>
              <a:t>DESIGN</a:t>
            </a:r>
            <a:endParaRPr lang="en-US" dirty="0">
              <a:solidFill>
                <a:schemeClr val="accent2">
                  <a:lumMod val="75000"/>
                </a:schemeClr>
              </a:solidFill>
            </a:endParaRPr>
          </a:p>
        </p:txBody>
      </p:sp>
      <p:sp>
        <p:nvSpPr>
          <p:cNvPr id="3" name="Subtitle 2"/>
          <p:cNvSpPr>
            <a:spLocks noGrp="1"/>
          </p:cNvSpPr>
          <p:nvPr>
            <p:ph type="subTitle" idx="1"/>
          </p:nvPr>
        </p:nvSpPr>
        <p:spPr>
          <a:xfrm>
            <a:off x="3391989" y="1750423"/>
            <a:ext cx="5190309" cy="627018"/>
          </a:xfrm>
        </p:spPr>
        <p:style>
          <a:lnRef idx="2">
            <a:schemeClr val="accent5"/>
          </a:lnRef>
          <a:fillRef idx="1">
            <a:schemeClr val="lt1"/>
          </a:fillRef>
          <a:effectRef idx="0">
            <a:schemeClr val="accent5"/>
          </a:effectRef>
          <a:fontRef idx="minor">
            <a:schemeClr val="dk1"/>
          </a:fontRef>
        </p:style>
        <p:txBody>
          <a:bodyPr/>
          <a:lstStyle/>
          <a:p>
            <a:r>
              <a:rPr lang="en-US" dirty="0" smtClean="0">
                <a:solidFill>
                  <a:srgbClr val="00B050"/>
                </a:solidFill>
              </a:rPr>
              <a:t>LECTURER: SUMAN THAPALIYA</a:t>
            </a:r>
          </a:p>
          <a:p>
            <a:endParaRPr lang="en-US" dirty="0">
              <a:solidFill>
                <a:srgbClr val="00B050"/>
              </a:solidFill>
            </a:endParaRPr>
          </a:p>
        </p:txBody>
      </p:sp>
      <p:pic>
        <p:nvPicPr>
          <p:cNvPr id="5" name="Picture 4"/>
          <p:cNvPicPr>
            <a:picLocks noChangeAspect="1"/>
          </p:cNvPicPr>
          <p:nvPr/>
        </p:nvPicPr>
        <p:blipFill>
          <a:blip r:embed="rId2"/>
          <a:stretch>
            <a:fillRect/>
          </a:stretch>
        </p:blipFill>
        <p:spPr>
          <a:xfrm>
            <a:off x="3391988" y="2625635"/>
            <a:ext cx="5190309" cy="3958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756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smtClean="0"/>
              <a:t>ELEMENTS OF A SYSTEM</a:t>
            </a:r>
            <a:endParaRPr lang="en-US" dirty="0"/>
          </a:p>
        </p:txBody>
      </p:sp>
      <p:sp>
        <p:nvSpPr>
          <p:cNvPr id="3" name="Content Placeholder 2"/>
          <p:cNvSpPr>
            <a:spLocks noGrp="1"/>
          </p:cNvSpPr>
          <p:nvPr>
            <p:ph idx="1"/>
          </p:nvPr>
        </p:nvSpPr>
        <p:spPr>
          <a:xfrm>
            <a:off x="838200" y="1234440"/>
            <a:ext cx="10515600" cy="5120640"/>
          </a:xfrm>
        </p:spPr>
        <p:style>
          <a:lnRef idx="2">
            <a:schemeClr val="accent4"/>
          </a:lnRef>
          <a:fillRef idx="1">
            <a:schemeClr val="lt1"/>
          </a:fillRef>
          <a:effectRef idx="0">
            <a:schemeClr val="accent4"/>
          </a:effectRef>
          <a:fontRef idx="minor">
            <a:schemeClr val="dk1"/>
          </a:fontRef>
        </p:style>
        <p:txBody>
          <a:bodyPr/>
          <a:lstStyle/>
          <a:p>
            <a:pPr marL="0" indent="0" algn="ctr">
              <a:buNone/>
            </a:pPr>
            <a:r>
              <a:rPr lang="en-US" dirty="0"/>
              <a:t>The following diagram shows the elements of a </a:t>
            </a:r>
            <a:r>
              <a:rPr lang="en-US" dirty="0" smtClean="0"/>
              <a:t>system −</a:t>
            </a:r>
          </a:p>
          <a:p>
            <a:pPr marL="0" indent="0" algn="ctr">
              <a:buNone/>
            </a:pPr>
            <a:endParaRPr lang="en-US" dirty="0"/>
          </a:p>
        </p:txBody>
      </p:sp>
      <p:pic>
        <p:nvPicPr>
          <p:cNvPr id="4" name="Picture 3"/>
          <p:cNvPicPr>
            <a:picLocks noChangeAspect="1"/>
          </p:cNvPicPr>
          <p:nvPr/>
        </p:nvPicPr>
        <p:blipFill>
          <a:blip r:embed="rId2"/>
          <a:stretch>
            <a:fillRect/>
          </a:stretch>
        </p:blipFill>
        <p:spPr>
          <a:xfrm>
            <a:off x="1358264" y="2094388"/>
            <a:ext cx="9408795" cy="4260691"/>
          </a:xfrm>
          <a:prstGeom prst="rect">
            <a:avLst/>
          </a:prstGeom>
        </p:spPr>
      </p:pic>
    </p:spTree>
    <p:extLst>
      <p:ext uri="{BB962C8B-B14F-4D97-AF65-F5344CB8AC3E}">
        <p14:creationId xmlns:p14="http://schemas.microsoft.com/office/powerpoint/2010/main" val="290878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61722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lgn="ctr">
              <a:buNone/>
            </a:pPr>
            <a:r>
              <a:rPr lang="en-US" u="sng" dirty="0">
                <a:latin typeface="Times New Roman" panose="02020603050405020304" pitchFamily="18" charset="0"/>
                <a:cs typeface="Times New Roman" panose="02020603050405020304" pitchFamily="18" charset="0"/>
              </a:rPr>
              <a:t>Outputs and Inputs</a:t>
            </a:r>
          </a:p>
          <a:p>
            <a:pPr algn="just"/>
            <a:r>
              <a:rPr lang="en-US" dirty="0">
                <a:latin typeface="Times New Roman" panose="02020603050405020304" pitchFamily="18" charset="0"/>
                <a:cs typeface="Times New Roman" panose="02020603050405020304" pitchFamily="18" charset="0"/>
              </a:rPr>
              <a:t>The main aim of a system is to produce an output which is useful for its user.</a:t>
            </a:r>
          </a:p>
          <a:p>
            <a:pPr algn="just"/>
            <a:r>
              <a:rPr lang="en-US" dirty="0">
                <a:latin typeface="Times New Roman" panose="02020603050405020304" pitchFamily="18" charset="0"/>
                <a:cs typeface="Times New Roman" panose="02020603050405020304" pitchFamily="18" charset="0"/>
              </a:rPr>
              <a:t>Inputs are the information that enters into the system for processing.</a:t>
            </a:r>
          </a:p>
          <a:p>
            <a:pPr algn="just"/>
            <a:r>
              <a:rPr lang="en-US" dirty="0">
                <a:latin typeface="Times New Roman" panose="02020603050405020304" pitchFamily="18" charset="0"/>
                <a:cs typeface="Times New Roman" panose="02020603050405020304" pitchFamily="18" charset="0"/>
              </a:rPr>
              <a:t>Output is the outcome of processing.</a:t>
            </a:r>
          </a:p>
          <a:p>
            <a:pPr marL="0" indent="0" algn="ctr">
              <a:buNone/>
            </a:pPr>
            <a:r>
              <a:rPr lang="en-US" u="sng" dirty="0">
                <a:latin typeface="Times New Roman" panose="02020603050405020304" pitchFamily="18" charset="0"/>
                <a:cs typeface="Times New Roman" panose="02020603050405020304" pitchFamily="18" charset="0"/>
              </a:rPr>
              <a:t>Processor(s)</a:t>
            </a:r>
          </a:p>
          <a:p>
            <a:pPr algn="just"/>
            <a:r>
              <a:rPr lang="en-US" dirty="0">
                <a:latin typeface="Times New Roman" panose="02020603050405020304" pitchFamily="18" charset="0"/>
                <a:cs typeface="Times New Roman" panose="02020603050405020304" pitchFamily="18" charset="0"/>
              </a:rPr>
              <a:t>The processor is the element of a system that involves the actual transformation of input into output.</a:t>
            </a:r>
          </a:p>
          <a:p>
            <a:pPr algn="just"/>
            <a:r>
              <a:rPr lang="en-US" dirty="0">
                <a:latin typeface="Times New Roman" panose="02020603050405020304" pitchFamily="18" charset="0"/>
                <a:cs typeface="Times New Roman" panose="02020603050405020304" pitchFamily="18" charset="0"/>
              </a:rPr>
              <a:t>It is the operational component of a system. Processors may modify the input either totally or partially, depending on the output specification.</a:t>
            </a:r>
          </a:p>
          <a:p>
            <a:pPr algn="just"/>
            <a:r>
              <a:rPr lang="en-US" dirty="0">
                <a:latin typeface="Times New Roman" panose="02020603050405020304" pitchFamily="18" charset="0"/>
                <a:cs typeface="Times New Roman" panose="02020603050405020304" pitchFamily="18" charset="0"/>
              </a:rPr>
              <a:t>As the output specifications change, so does the processing. In some cases, input is also modified to enable the processor for handling the transformation.</a:t>
            </a:r>
          </a:p>
          <a:p>
            <a:pPr marL="0" indent="0" algn="ctr">
              <a:buNone/>
            </a:pPr>
            <a:r>
              <a:rPr lang="en-US" u="sng" dirty="0">
                <a:latin typeface="Times New Roman" panose="02020603050405020304" pitchFamily="18" charset="0"/>
                <a:cs typeface="Times New Roman" panose="02020603050405020304" pitchFamily="18" charset="0"/>
              </a:rPr>
              <a:t>Control</a:t>
            </a:r>
          </a:p>
          <a:p>
            <a:pPr algn="just"/>
            <a:r>
              <a:rPr lang="en-US" dirty="0">
                <a:latin typeface="Times New Roman" panose="02020603050405020304" pitchFamily="18" charset="0"/>
                <a:cs typeface="Times New Roman" panose="02020603050405020304" pitchFamily="18" charset="0"/>
              </a:rPr>
              <a:t>The control element guides the system.</a:t>
            </a:r>
          </a:p>
          <a:p>
            <a:pPr algn="just"/>
            <a:r>
              <a:rPr lang="en-US" dirty="0">
                <a:latin typeface="Times New Roman" panose="02020603050405020304" pitchFamily="18" charset="0"/>
                <a:cs typeface="Times New Roman" panose="02020603050405020304" pitchFamily="18" charset="0"/>
              </a:rPr>
              <a:t>It is the decision–making subsystem that controls the pattern of activities governing input, processing, and output.</a:t>
            </a:r>
          </a:p>
          <a:p>
            <a:pPr algn="just"/>
            <a:r>
              <a:rPr lang="en-US" dirty="0">
                <a:latin typeface="Times New Roman" panose="02020603050405020304" pitchFamily="18" charset="0"/>
                <a:cs typeface="Times New Roman" panose="02020603050405020304" pitchFamily="18" charset="0"/>
              </a:rPr>
              <a:t>The behavior of a computer System is controlled by the Operating System and software. In order to keep system in balance, what and how much input is needed is determined by Output Specifications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15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6217920"/>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endParaRPr lang="en-US" dirty="0">
              <a:latin typeface="Times New Roman" panose="02020603050405020304" pitchFamily="18" charset="0"/>
              <a:cs typeface="Times New Roman" panose="02020603050405020304" pitchFamily="18" charset="0"/>
            </a:endParaRPr>
          </a:p>
          <a:p>
            <a:pPr marL="0" indent="0" algn="ctr">
              <a:buNone/>
            </a:pPr>
            <a:r>
              <a:rPr lang="en-US" u="sng" dirty="0">
                <a:latin typeface="Times New Roman" panose="02020603050405020304" pitchFamily="18" charset="0"/>
                <a:cs typeface="Times New Roman" panose="02020603050405020304" pitchFamily="18" charset="0"/>
              </a:rPr>
              <a:t>Feedback</a:t>
            </a:r>
          </a:p>
          <a:p>
            <a:pPr algn="just"/>
            <a:r>
              <a:rPr lang="en-US" dirty="0">
                <a:latin typeface="Times New Roman" panose="02020603050405020304" pitchFamily="18" charset="0"/>
                <a:cs typeface="Times New Roman" panose="02020603050405020304" pitchFamily="18" charset="0"/>
              </a:rPr>
              <a:t>Feedback provides the control in a dynamic system.</a:t>
            </a:r>
          </a:p>
          <a:p>
            <a:pPr algn="just"/>
            <a:r>
              <a:rPr lang="en-US" dirty="0">
                <a:latin typeface="Times New Roman" panose="02020603050405020304" pitchFamily="18" charset="0"/>
                <a:cs typeface="Times New Roman" panose="02020603050405020304" pitchFamily="18" charset="0"/>
              </a:rPr>
              <a:t>Positive feedback is routine in nature that encourages the performance of the system.</a:t>
            </a:r>
          </a:p>
          <a:p>
            <a:pPr algn="just"/>
            <a:r>
              <a:rPr lang="en-US" dirty="0">
                <a:latin typeface="Times New Roman" panose="02020603050405020304" pitchFamily="18" charset="0"/>
                <a:cs typeface="Times New Roman" panose="02020603050405020304" pitchFamily="18" charset="0"/>
              </a:rPr>
              <a:t>Negative feedback is informational in nature that provides the controller with information for action.</a:t>
            </a:r>
          </a:p>
          <a:p>
            <a:pPr marL="0" indent="0" algn="ctr">
              <a:buNone/>
            </a:pPr>
            <a:r>
              <a:rPr lang="en-US" u="sng" dirty="0">
                <a:latin typeface="Times New Roman" panose="02020603050405020304" pitchFamily="18" charset="0"/>
                <a:cs typeface="Times New Roman" panose="02020603050405020304" pitchFamily="18" charset="0"/>
              </a:rPr>
              <a:t>Environment</a:t>
            </a:r>
          </a:p>
          <a:p>
            <a:pPr algn="just"/>
            <a:r>
              <a:rPr lang="en-US" dirty="0">
                <a:latin typeface="Times New Roman" panose="02020603050405020304" pitchFamily="18" charset="0"/>
                <a:cs typeface="Times New Roman" panose="02020603050405020304" pitchFamily="18" charset="0"/>
              </a:rPr>
              <a:t>The environment is the “</a:t>
            </a:r>
            <a:r>
              <a:rPr lang="en-US" dirty="0" err="1">
                <a:latin typeface="Times New Roman" panose="02020603050405020304" pitchFamily="18" charset="0"/>
                <a:cs typeface="Times New Roman" panose="02020603050405020304" pitchFamily="18" charset="0"/>
              </a:rPr>
              <a:t>supersystem</a:t>
            </a:r>
            <a:r>
              <a:rPr lang="en-US" dirty="0">
                <a:latin typeface="Times New Roman" panose="02020603050405020304" pitchFamily="18" charset="0"/>
                <a:cs typeface="Times New Roman" panose="02020603050405020304" pitchFamily="18" charset="0"/>
              </a:rPr>
              <a:t>” within which an organization operates.</a:t>
            </a:r>
          </a:p>
          <a:p>
            <a:pPr algn="just"/>
            <a:r>
              <a:rPr lang="en-US" dirty="0">
                <a:latin typeface="Times New Roman" panose="02020603050405020304" pitchFamily="18" charset="0"/>
                <a:cs typeface="Times New Roman" panose="02020603050405020304" pitchFamily="18" charset="0"/>
              </a:rPr>
              <a:t>It is the source of external elements that strike on the system.</a:t>
            </a:r>
          </a:p>
          <a:p>
            <a:pPr algn="just"/>
            <a:r>
              <a:rPr lang="en-US" dirty="0">
                <a:latin typeface="Times New Roman" panose="02020603050405020304" pitchFamily="18" charset="0"/>
                <a:cs typeface="Times New Roman" panose="02020603050405020304" pitchFamily="18" charset="0"/>
              </a:rPr>
              <a:t>It determines how a system must function. For example, vendors and competitors of organization’s environment, may provide constraints that affect the actual performance of the business.</a:t>
            </a:r>
          </a:p>
          <a:p>
            <a:pPr marL="0" indent="0" algn="ctr">
              <a:buNone/>
            </a:pPr>
            <a:r>
              <a:rPr lang="en-US" u="sng" dirty="0">
                <a:latin typeface="Times New Roman" panose="02020603050405020304" pitchFamily="18" charset="0"/>
                <a:cs typeface="Times New Roman" panose="02020603050405020304" pitchFamily="18" charset="0"/>
              </a:rPr>
              <a:t>Boundaries and Interface</a:t>
            </a:r>
          </a:p>
          <a:p>
            <a:pPr algn="just"/>
            <a:r>
              <a:rPr lang="en-US" dirty="0">
                <a:latin typeface="Times New Roman" panose="02020603050405020304" pitchFamily="18" charset="0"/>
                <a:cs typeface="Times New Roman" panose="02020603050405020304" pitchFamily="18" charset="0"/>
              </a:rPr>
              <a:t>A system should be defined by its boundaries. Boundaries are the limits that identify its components, processes, and interrelationship when it interfaces with another system.</a:t>
            </a:r>
          </a:p>
          <a:p>
            <a:pPr algn="just"/>
            <a:r>
              <a:rPr lang="en-US" dirty="0">
                <a:latin typeface="Times New Roman" panose="02020603050405020304" pitchFamily="18" charset="0"/>
                <a:cs typeface="Times New Roman" panose="02020603050405020304" pitchFamily="18" charset="0"/>
              </a:rPr>
              <a:t>Each system has boundaries that determine its sphere of influence and control.</a:t>
            </a:r>
          </a:p>
          <a:p>
            <a:pPr algn="just"/>
            <a:r>
              <a:rPr lang="en-US" dirty="0">
                <a:latin typeface="Times New Roman" panose="02020603050405020304" pitchFamily="18" charset="0"/>
                <a:cs typeface="Times New Roman" panose="02020603050405020304" pitchFamily="18" charset="0"/>
              </a:rPr>
              <a:t>The knowledge of the boundaries of a given system is crucial in determining the nature of its interface with other systems for successful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89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41"/>
            <a:ext cx="10515600" cy="777239"/>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TYPES OF SYSTEMS</a:t>
            </a:r>
            <a:endParaRPr lang="en-US" dirty="0"/>
          </a:p>
        </p:txBody>
      </p:sp>
      <p:sp>
        <p:nvSpPr>
          <p:cNvPr id="3" name="Content Placeholder 2"/>
          <p:cNvSpPr>
            <a:spLocks noGrp="1"/>
          </p:cNvSpPr>
          <p:nvPr>
            <p:ph idx="1"/>
          </p:nvPr>
        </p:nvSpPr>
        <p:spPr>
          <a:xfrm>
            <a:off x="838200" y="1074420"/>
            <a:ext cx="10515600" cy="553212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dirty="0"/>
              <a:t>The systems can be divided into the following types −</a:t>
            </a:r>
          </a:p>
          <a:p>
            <a:pPr marL="0" indent="0" algn="ctr">
              <a:buNone/>
            </a:pPr>
            <a:r>
              <a:rPr lang="en-US" u="sng" dirty="0"/>
              <a:t>Physical or Abstract Systems</a:t>
            </a:r>
          </a:p>
          <a:p>
            <a:r>
              <a:rPr lang="en-US" dirty="0"/>
              <a:t>Physical systems are tangible entities. We can touch and feel them.</a:t>
            </a:r>
          </a:p>
          <a:p>
            <a:r>
              <a:rPr lang="en-US" dirty="0"/>
              <a:t>Physical System may be static or dynamic in nature. For example, desks and chairs are the physical parts of computer center which are static. A programmed computer is a dynamic system in which programs, data, and applications can change according to the user's needs.</a:t>
            </a:r>
          </a:p>
          <a:p>
            <a:r>
              <a:rPr lang="en-US" dirty="0"/>
              <a:t>Abstract systems are non-physical entities or conceptual that may be formulas, representation or model of a real system.</a:t>
            </a:r>
          </a:p>
          <a:p>
            <a:pPr marL="0" indent="0" algn="ctr">
              <a:buNone/>
            </a:pPr>
            <a:r>
              <a:rPr lang="en-US" u="sng" dirty="0"/>
              <a:t>Open or Closed Systems</a:t>
            </a:r>
          </a:p>
          <a:p>
            <a:r>
              <a:rPr lang="en-US" dirty="0"/>
              <a:t>An open system must interact with its environment. It receives inputs from and delivers outputs to the outside of the system. For example, an information system which must adapt to the changing environmental conditions.</a:t>
            </a:r>
          </a:p>
          <a:p>
            <a:r>
              <a:rPr lang="en-US" dirty="0"/>
              <a:t>A closed system does not interact with its environment. It is isolated from environmental influences. A completely closed system is rare in reality.</a:t>
            </a:r>
          </a:p>
          <a:p>
            <a:pPr marL="0" indent="0">
              <a:buNone/>
            </a:pPr>
            <a:endParaRPr lang="en-US" dirty="0"/>
          </a:p>
        </p:txBody>
      </p:sp>
    </p:spTree>
    <p:extLst>
      <p:ext uri="{BB962C8B-B14F-4D97-AF65-F5344CB8AC3E}">
        <p14:creationId xmlns:p14="http://schemas.microsoft.com/office/powerpoint/2010/main" val="317260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6309360"/>
          </a:xfrm>
        </p:spPr>
        <p:style>
          <a:lnRef idx="2">
            <a:schemeClr val="accent4"/>
          </a:lnRef>
          <a:fillRef idx="1">
            <a:schemeClr val="lt1"/>
          </a:fillRef>
          <a:effectRef idx="0">
            <a:schemeClr val="accent4"/>
          </a:effectRef>
          <a:fontRef idx="minor">
            <a:schemeClr val="dk1"/>
          </a:fontRef>
        </p:style>
        <p:txBody>
          <a:bodyPr>
            <a:normAutofit/>
          </a:bodyPr>
          <a:lstStyle/>
          <a:p>
            <a:pPr marL="0" indent="0" algn="ctr">
              <a:buNone/>
            </a:pPr>
            <a:r>
              <a:rPr lang="en-US" u="sng" dirty="0">
                <a:latin typeface="Times New Roman" panose="02020603050405020304" pitchFamily="18" charset="0"/>
                <a:cs typeface="Times New Roman" panose="02020603050405020304" pitchFamily="18" charset="0"/>
              </a:rPr>
              <a:t>Adaptive and Non Adaptive System</a:t>
            </a:r>
          </a:p>
          <a:p>
            <a:pPr algn="just"/>
            <a:r>
              <a:rPr lang="en-US" dirty="0">
                <a:latin typeface="Times New Roman" panose="02020603050405020304" pitchFamily="18" charset="0"/>
                <a:cs typeface="Times New Roman" panose="02020603050405020304" pitchFamily="18" charset="0"/>
              </a:rPr>
              <a:t>Adaptive System responds to the change in the environment in a way to improve their performance and to survive. For example, human beings, animals.</a:t>
            </a:r>
          </a:p>
          <a:p>
            <a:pPr algn="just"/>
            <a:r>
              <a:rPr lang="en-US" dirty="0">
                <a:latin typeface="Times New Roman" panose="02020603050405020304" pitchFamily="18" charset="0"/>
                <a:cs typeface="Times New Roman" panose="02020603050405020304" pitchFamily="18" charset="0"/>
              </a:rPr>
              <a:t>Non Adaptive System is the system which does not respond to the environment. For example, machines.</a:t>
            </a:r>
          </a:p>
          <a:p>
            <a:pPr marL="0" indent="0" algn="ctr">
              <a:buNone/>
            </a:pPr>
            <a:r>
              <a:rPr lang="en-US" u="sng" dirty="0">
                <a:latin typeface="Times New Roman" panose="02020603050405020304" pitchFamily="18" charset="0"/>
                <a:cs typeface="Times New Roman" panose="02020603050405020304" pitchFamily="18" charset="0"/>
              </a:rPr>
              <a:t>Permanent or Temporary System</a:t>
            </a:r>
          </a:p>
          <a:p>
            <a:pPr algn="just"/>
            <a:r>
              <a:rPr lang="en-US" dirty="0">
                <a:latin typeface="Times New Roman" panose="02020603050405020304" pitchFamily="18" charset="0"/>
                <a:cs typeface="Times New Roman" panose="02020603050405020304" pitchFamily="18" charset="0"/>
              </a:rPr>
              <a:t>Permanent System persists for long time. For example, business policies.</a:t>
            </a:r>
          </a:p>
          <a:p>
            <a:pPr algn="just"/>
            <a:r>
              <a:rPr lang="en-US" dirty="0">
                <a:latin typeface="Times New Roman" panose="02020603050405020304" pitchFamily="18" charset="0"/>
                <a:cs typeface="Times New Roman" panose="02020603050405020304" pitchFamily="18" charset="0"/>
              </a:rPr>
              <a:t>Temporary System is made for specified time and after that they are demolished. For example, A DJ system is set up for a program and it is dissembled after the program.</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61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041"/>
            <a:ext cx="10515600" cy="800099"/>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NEEDS FOR SYSTEM ANALYSIS &amp; DESIGN</a:t>
            </a:r>
            <a:endParaRPr lang="en-US" dirty="0"/>
          </a:p>
        </p:txBody>
      </p:sp>
      <p:sp>
        <p:nvSpPr>
          <p:cNvPr id="3" name="Content Placeholder 2"/>
          <p:cNvSpPr>
            <a:spLocks noGrp="1"/>
          </p:cNvSpPr>
          <p:nvPr>
            <p:ph idx="1"/>
          </p:nvPr>
        </p:nvSpPr>
        <p:spPr>
          <a:xfrm>
            <a:off x="838200" y="1463040"/>
            <a:ext cx="10515600" cy="2717074"/>
          </a:xfrm>
        </p:spPr>
        <p:style>
          <a:lnRef idx="2">
            <a:schemeClr val="accent1"/>
          </a:lnRef>
          <a:fillRef idx="1">
            <a:schemeClr val="lt1"/>
          </a:fillRef>
          <a:effectRef idx="0">
            <a:schemeClr val="accent1"/>
          </a:effectRef>
          <a:fontRef idx="minor">
            <a:schemeClr val="dk1"/>
          </a:fontRef>
        </p:style>
        <p:txBody>
          <a:bodyPr/>
          <a:lstStyle/>
          <a:p>
            <a:pPr algn="just"/>
            <a:r>
              <a:rPr lang="en-US" dirty="0" smtClean="0">
                <a:latin typeface="Times New Roman" panose="02020603050405020304" pitchFamily="18" charset="0"/>
                <a:cs typeface="Times New Roman" panose="02020603050405020304" pitchFamily="18" charset="0"/>
              </a:rPr>
              <a:t>Installing a system without proper planning leads to great user dissatisfaction and frequently causes the system to fall into disuse.</a:t>
            </a:r>
          </a:p>
          <a:p>
            <a:pPr algn="just"/>
            <a:r>
              <a:rPr lang="en-US" dirty="0" smtClean="0">
                <a:latin typeface="Times New Roman" panose="02020603050405020304" pitchFamily="18" charset="0"/>
                <a:cs typeface="Times New Roman" panose="02020603050405020304" pitchFamily="18" charset="0"/>
              </a:rPr>
              <a:t>Lends structure to the analysis and design of information systems</a:t>
            </a:r>
          </a:p>
          <a:p>
            <a:pPr algn="just"/>
            <a:r>
              <a:rPr lang="en-US" dirty="0" smtClean="0">
                <a:latin typeface="Times New Roman" panose="02020603050405020304" pitchFamily="18" charset="0"/>
                <a:cs typeface="Times New Roman" panose="02020603050405020304" pitchFamily="18" charset="0"/>
              </a:rPr>
              <a:t>A series of processes systematically undertaken to improve a business through the use of computerized information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0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718457"/>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smtClean="0"/>
              <a:t>ROLE OF THE SYSTEM ANALYST</a:t>
            </a:r>
            <a:endParaRPr lang="en-US" dirty="0"/>
          </a:p>
        </p:txBody>
      </p:sp>
      <p:sp>
        <p:nvSpPr>
          <p:cNvPr id="3" name="Content Placeholder 2"/>
          <p:cNvSpPr>
            <a:spLocks noGrp="1"/>
          </p:cNvSpPr>
          <p:nvPr>
            <p:ph idx="1"/>
          </p:nvPr>
        </p:nvSpPr>
        <p:spPr>
          <a:xfrm>
            <a:off x="313509" y="1005840"/>
            <a:ext cx="11443061" cy="5590903"/>
          </a:xfrm>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The analyst plays a key role in information systems development projects.</a:t>
            </a:r>
          </a:p>
          <a:p>
            <a:pPr algn="just"/>
            <a:r>
              <a:rPr lang="en-US" dirty="0" smtClean="0">
                <a:latin typeface="Times New Roman" panose="02020603050405020304" pitchFamily="18" charset="0"/>
                <a:cs typeface="Times New Roman" panose="02020603050405020304" pitchFamily="18" charset="0"/>
              </a:rPr>
              <a:t>Must understand how to apply technology to solve business problems.</a:t>
            </a:r>
          </a:p>
          <a:p>
            <a:pPr algn="just"/>
            <a:r>
              <a:rPr lang="en-US" dirty="0" smtClean="0">
                <a:latin typeface="Times New Roman" panose="02020603050405020304" pitchFamily="18" charset="0"/>
                <a:cs typeface="Times New Roman" panose="02020603050405020304" pitchFamily="18" charset="0"/>
              </a:rPr>
              <a:t>Analyst may serve as change agents who identify the organizational improvement.</a:t>
            </a:r>
          </a:p>
          <a:p>
            <a:pPr algn="just"/>
            <a:r>
              <a:rPr lang="en-US" dirty="0">
                <a:latin typeface="Times New Roman" panose="02020603050405020304" pitchFamily="18" charset="0"/>
                <a:cs typeface="Times New Roman" panose="02020603050405020304" pitchFamily="18" charset="0"/>
              </a:rPr>
              <a:t>Identify, understand and plan for organizational and human impacts of planned systems, and ensure that new technical requirements are properly integrated with existing processes and skill sets.</a:t>
            </a:r>
          </a:p>
          <a:p>
            <a:pPr algn="just"/>
            <a:r>
              <a:rPr lang="en-US" dirty="0">
                <a:latin typeface="Times New Roman" panose="02020603050405020304" pitchFamily="18" charset="0"/>
                <a:cs typeface="Times New Roman" panose="02020603050405020304" pitchFamily="18" charset="0"/>
              </a:rPr>
              <a:t>Plan a system flow from the ground up.</a:t>
            </a:r>
          </a:p>
          <a:p>
            <a:pPr algn="just"/>
            <a:r>
              <a:rPr lang="en-US" dirty="0">
                <a:latin typeface="Times New Roman" panose="02020603050405020304" pitchFamily="18" charset="0"/>
                <a:cs typeface="Times New Roman" panose="02020603050405020304" pitchFamily="18" charset="0"/>
              </a:rPr>
              <a:t>Interact with internal users and customers to learn and document requirements that are then used to produce business required documents.</a:t>
            </a:r>
          </a:p>
          <a:p>
            <a:pPr algn="just"/>
            <a:r>
              <a:rPr lang="en-US" dirty="0">
                <a:latin typeface="Times New Roman" panose="02020603050405020304" pitchFamily="18" charset="0"/>
                <a:cs typeface="Times New Roman" panose="02020603050405020304" pitchFamily="18" charset="0"/>
              </a:rPr>
              <a:t>Write technical requirements from a critical phase.</a:t>
            </a:r>
          </a:p>
          <a:p>
            <a:pPr algn="just"/>
            <a:r>
              <a:rPr lang="en-US" dirty="0">
                <a:latin typeface="Times New Roman" panose="02020603050405020304" pitchFamily="18" charset="0"/>
                <a:cs typeface="Times New Roman" panose="02020603050405020304" pitchFamily="18" charset="0"/>
              </a:rPr>
              <a:t>Interact with software architect to understand software limitations.</a:t>
            </a:r>
          </a:p>
          <a:p>
            <a:pPr algn="just"/>
            <a:r>
              <a:rPr lang="en-US" dirty="0">
                <a:latin typeface="Times New Roman" panose="02020603050405020304" pitchFamily="18" charset="0"/>
                <a:cs typeface="Times New Roman" panose="02020603050405020304" pitchFamily="18" charset="0"/>
              </a:rPr>
              <a:t>Help programmers during system development, e.g. provide </a:t>
            </a:r>
            <a:r>
              <a:rPr lang="en-US" dirty="0">
                <a:latin typeface="Times New Roman" panose="02020603050405020304" pitchFamily="18" charset="0"/>
                <a:cs typeface="Times New Roman" panose="02020603050405020304" pitchFamily="18" charset="0"/>
                <a:hlinkClick r:id="rId2" tooltip="Use cases"/>
              </a:rPr>
              <a:t>use cases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tooltip="Flowcharts"/>
              </a:rPr>
              <a:t>flowcharts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tooltip="Unified Modeling Language"/>
              </a:rPr>
              <a:t>UML</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5" tooltip="BPMN"/>
              </a:rPr>
              <a:t>BPMN</a:t>
            </a:r>
            <a:r>
              <a:rPr lang="en-US" dirty="0">
                <a:latin typeface="Times New Roman" panose="02020603050405020304" pitchFamily="18" charset="0"/>
                <a:cs typeface="Times New Roman" panose="02020603050405020304" pitchFamily="18" charset="0"/>
              </a:rPr>
              <a:t> diagrams.</a:t>
            </a:r>
          </a:p>
          <a:p>
            <a:pPr algn="just"/>
            <a:r>
              <a:rPr lang="en-US" dirty="0">
                <a:latin typeface="Times New Roman" panose="02020603050405020304" pitchFamily="18" charset="0"/>
                <a:cs typeface="Times New Roman" panose="02020603050405020304" pitchFamily="18" charset="0"/>
              </a:rPr>
              <a:t>Document requirements or contribute to user manuals.</a:t>
            </a:r>
          </a:p>
          <a:p>
            <a:pPr algn="just"/>
            <a:r>
              <a:rPr lang="en-US" dirty="0">
                <a:latin typeface="Times New Roman" panose="02020603050405020304" pitchFamily="18" charset="0"/>
                <a:cs typeface="Times New Roman" panose="02020603050405020304" pitchFamily="18" charset="0"/>
              </a:rPr>
              <a:t>Whenever a development process is conducted, the system analyst is responsible for designing components and providing that information to the developer.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71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58783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Role of System </a:t>
            </a:r>
            <a:r>
              <a:rPr lang="en-US" dirty="0" smtClean="0"/>
              <a:t>Analyst</a:t>
            </a:r>
            <a:endParaRPr lang="en-US" dirty="0"/>
          </a:p>
        </p:txBody>
      </p:sp>
      <p:sp>
        <p:nvSpPr>
          <p:cNvPr id="3" name="Content Placeholder 2"/>
          <p:cNvSpPr>
            <a:spLocks noGrp="1"/>
          </p:cNvSpPr>
          <p:nvPr>
            <p:ph idx="1"/>
          </p:nvPr>
        </p:nvSpPr>
        <p:spPr>
          <a:xfrm>
            <a:off x="483325" y="992777"/>
            <a:ext cx="11390811" cy="5538652"/>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r>
              <a:rPr lang="en-US" dirty="0" smtClean="0"/>
              <a:t>The </a:t>
            </a:r>
            <a:r>
              <a:rPr lang="en-US" dirty="0"/>
              <a:t>system analyst is a person who is thoroughly aware of the system and guides the system development project by giving proper directions. He is an expert having technical and interpersonal skills to carry out development tasks required at each </a:t>
            </a:r>
            <a:r>
              <a:rPr lang="en-US" dirty="0" smtClean="0"/>
              <a:t>phase. He </a:t>
            </a:r>
            <a:r>
              <a:rPr lang="en-US" dirty="0"/>
              <a:t>pursues to match the objectives of information system with the organization goal.</a:t>
            </a:r>
          </a:p>
          <a:p>
            <a:pPr marL="0" indent="0" algn="ctr">
              <a:buNone/>
            </a:pPr>
            <a:r>
              <a:rPr lang="en-US" u="sng" dirty="0"/>
              <a:t>Main Roles</a:t>
            </a:r>
          </a:p>
          <a:p>
            <a:pPr algn="just"/>
            <a:r>
              <a:rPr lang="en-US" dirty="0"/>
              <a:t>Defining and understanding the requirement of user through various Fact finding techniques.</a:t>
            </a:r>
          </a:p>
          <a:p>
            <a:pPr algn="just"/>
            <a:r>
              <a:rPr lang="en-US" dirty="0"/>
              <a:t>Prioritizing the requirements by obtaining user consensus.</a:t>
            </a:r>
          </a:p>
          <a:p>
            <a:pPr algn="just"/>
            <a:r>
              <a:rPr lang="en-US" dirty="0"/>
              <a:t>Gathering the facts or information and acquires the opinions of users.</a:t>
            </a:r>
          </a:p>
          <a:p>
            <a:pPr algn="just"/>
            <a:r>
              <a:rPr lang="en-US" dirty="0"/>
              <a:t>Maintains analysis and evaluation to arrive at appropriate system which is more user friendly.</a:t>
            </a:r>
          </a:p>
          <a:p>
            <a:pPr algn="just"/>
            <a:r>
              <a:rPr lang="en-US" dirty="0"/>
              <a:t>Suggests many flexible alternative solutions, pick the best solution, and quantify cost and benefits.</a:t>
            </a:r>
          </a:p>
          <a:p>
            <a:pPr algn="just"/>
            <a:r>
              <a:rPr lang="en-US" dirty="0"/>
              <a:t>Draw certain specifications which are easily understood by users and programmer in precise and detailed form.</a:t>
            </a:r>
          </a:p>
          <a:p>
            <a:pPr algn="just"/>
            <a:r>
              <a:rPr lang="en-US" dirty="0"/>
              <a:t>Implemented the logical design of system which must be modular.</a:t>
            </a:r>
          </a:p>
          <a:p>
            <a:pPr algn="just"/>
            <a:r>
              <a:rPr lang="en-US" dirty="0"/>
              <a:t>Plan the periodicity for evaluation after it has been used for some time, and modify the system as needed</a:t>
            </a:r>
            <a:r>
              <a:rPr lang="en-US" dirty="0" smtClean="0"/>
              <a:t>.</a:t>
            </a:r>
            <a:endParaRPr lang="en-US" dirty="0"/>
          </a:p>
        </p:txBody>
      </p:sp>
    </p:spTree>
    <p:extLst>
      <p:ext uri="{BB962C8B-B14F-4D97-AF65-F5344CB8AC3E}">
        <p14:creationId xmlns:p14="http://schemas.microsoft.com/office/powerpoint/2010/main" val="33407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447"/>
            <a:ext cx="10515600" cy="54863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QUALITY OF THE SYSTEM ANALYST</a:t>
            </a:r>
            <a:endParaRPr lang="en-US" dirty="0"/>
          </a:p>
        </p:txBody>
      </p:sp>
      <p:sp>
        <p:nvSpPr>
          <p:cNvPr id="3" name="Content Placeholder 2"/>
          <p:cNvSpPr>
            <a:spLocks noGrp="1"/>
          </p:cNvSpPr>
          <p:nvPr>
            <p:ph idx="1"/>
          </p:nvPr>
        </p:nvSpPr>
        <p:spPr>
          <a:xfrm>
            <a:off x="548640" y="1188720"/>
            <a:ext cx="11155680" cy="5264331"/>
          </a:xfrm>
        </p:spPr>
        <p:style>
          <a:lnRef idx="2">
            <a:schemeClr val="accent3"/>
          </a:lnRef>
          <a:fillRef idx="1">
            <a:schemeClr val="lt1"/>
          </a:fillRef>
          <a:effectRef idx="0">
            <a:schemeClr val="accent3"/>
          </a:effectRef>
          <a:fontRef idx="minor">
            <a:schemeClr val="dk1"/>
          </a:fontRef>
        </p:style>
        <p:txBody>
          <a:bodyPr>
            <a:normAutofit lnSpcReduction="10000"/>
          </a:bodyPr>
          <a:lstStyle/>
          <a:p>
            <a:pPr algn="just"/>
            <a:r>
              <a:rPr lang="en-US" dirty="0" smtClean="0"/>
              <a:t>Problem Solving Skills: </a:t>
            </a:r>
            <a:r>
              <a:rPr lang="en-US" dirty="0"/>
              <a:t>The system analyst should have a wide experience of good problem solving skills and creativity.</a:t>
            </a:r>
            <a:endParaRPr lang="en-US" dirty="0" smtClean="0"/>
          </a:p>
          <a:p>
            <a:pPr algn="just"/>
            <a:r>
              <a:rPr lang="en-US" dirty="0" smtClean="0"/>
              <a:t>Good Communicator: </a:t>
            </a:r>
            <a:r>
              <a:rPr lang="en-US" dirty="0"/>
              <a:t> The analyst should have good communication and interpersonal skills. This will help in bridging the gap of communication between the technical staff and non-technical users. The analyst will interact with people at all levels of organization structure.</a:t>
            </a:r>
            <a:endParaRPr lang="en-US" dirty="0" smtClean="0"/>
          </a:p>
          <a:p>
            <a:pPr algn="just"/>
            <a:r>
              <a:rPr lang="en-US" dirty="0" smtClean="0"/>
              <a:t>Strong Personal and Professional Ethics</a:t>
            </a:r>
          </a:p>
          <a:p>
            <a:pPr algn="just"/>
            <a:r>
              <a:rPr lang="en-US" dirty="0" smtClean="0"/>
              <a:t>Self- Disciplined and Self – Motivated</a:t>
            </a:r>
          </a:p>
          <a:p>
            <a:pPr algn="just"/>
            <a:r>
              <a:rPr lang="en-US" dirty="0" smtClean="0"/>
              <a:t>Must have Business Knowledge: </a:t>
            </a:r>
            <a:r>
              <a:rPr lang="en-US" dirty="0"/>
              <a:t>A system analyst must clearly understand the environment for which the system is being developed.</a:t>
            </a:r>
            <a:endParaRPr lang="en-US" dirty="0" smtClean="0"/>
          </a:p>
          <a:p>
            <a:pPr algn="just"/>
            <a:r>
              <a:rPr lang="en-US" dirty="0" smtClean="0"/>
              <a:t>Technical Skills: </a:t>
            </a:r>
            <a:r>
              <a:rPr lang="en-US" dirty="0"/>
              <a:t> A system analyst must be well trained in relevant areas of computer science such as hardware, software and programming </a:t>
            </a:r>
            <a:r>
              <a:rPr lang="en-US" dirty="0" smtClean="0"/>
              <a:t>knowledge.</a:t>
            </a:r>
          </a:p>
          <a:p>
            <a:pPr algn="just"/>
            <a:endParaRPr lang="en-US" dirty="0"/>
          </a:p>
        </p:txBody>
      </p:sp>
    </p:spTree>
    <p:extLst>
      <p:ext uri="{BB962C8B-B14F-4D97-AF65-F5344CB8AC3E}">
        <p14:creationId xmlns:p14="http://schemas.microsoft.com/office/powerpoint/2010/main" val="192334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540" y="143691"/>
            <a:ext cx="6598920" cy="692331"/>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Attributes of a Systems </a:t>
            </a:r>
            <a:r>
              <a:rPr lang="en-US" dirty="0" smtClean="0"/>
              <a:t>Analyst</a:t>
            </a:r>
            <a:endParaRPr lang="en-US" dirty="0"/>
          </a:p>
        </p:txBody>
      </p:sp>
      <p:pic>
        <p:nvPicPr>
          <p:cNvPr id="4" name="Picture 3"/>
          <p:cNvPicPr>
            <a:picLocks noChangeAspect="1"/>
          </p:cNvPicPr>
          <p:nvPr/>
        </p:nvPicPr>
        <p:blipFill>
          <a:blip r:embed="rId2"/>
          <a:stretch>
            <a:fillRect/>
          </a:stretch>
        </p:blipFill>
        <p:spPr>
          <a:xfrm>
            <a:off x="2696527" y="1136468"/>
            <a:ext cx="6798946" cy="5448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168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475616" cy="679904"/>
          </a:xfrm>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t>UNIT 1: OBJECTIVES</a:t>
            </a:r>
            <a:endParaRPr lang="en-US" dirty="0"/>
          </a:p>
        </p:txBody>
      </p:sp>
      <p:sp>
        <p:nvSpPr>
          <p:cNvPr id="3" name="Content Placeholder 2"/>
          <p:cNvSpPr>
            <a:spLocks noGrp="1"/>
          </p:cNvSpPr>
          <p:nvPr>
            <p:ph idx="1"/>
          </p:nvPr>
        </p:nvSpPr>
        <p:spPr>
          <a:xfrm>
            <a:off x="838199" y="1214846"/>
            <a:ext cx="8475617" cy="5434148"/>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ctr">
              <a:buNone/>
            </a:pPr>
            <a:r>
              <a:rPr lang="en-US" u="sng" dirty="0" smtClean="0">
                <a:latin typeface="Times New Roman" panose="02020603050405020304" pitchFamily="18" charset="0"/>
                <a:cs typeface="Times New Roman" panose="02020603050405020304" pitchFamily="18" charset="0"/>
              </a:rPr>
              <a:t>OVERVIEW OF SYSTEM ANALYSIS &amp; DESIGN</a:t>
            </a:r>
          </a:p>
          <a:p>
            <a:pPr marL="514350" indent="-514350">
              <a:buAutoNum type="arabicPeriod"/>
            </a:pPr>
            <a:r>
              <a:rPr lang="en-US" dirty="0" smtClean="0">
                <a:latin typeface="Times New Roman" panose="02020603050405020304" pitchFamily="18" charset="0"/>
                <a:cs typeface="Times New Roman" panose="02020603050405020304" pitchFamily="18" charset="0"/>
              </a:rPr>
              <a:t>Introduction to System Analysis and Design</a:t>
            </a:r>
          </a:p>
          <a:p>
            <a:pPr marL="514350" indent="-514350">
              <a:buAutoNum type="arabicPeriod"/>
            </a:pPr>
            <a:r>
              <a:rPr lang="en-US" dirty="0" smtClean="0">
                <a:latin typeface="Times New Roman" panose="02020603050405020304" pitchFamily="18" charset="0"/>
                <a:cs typeface="Times New Roman" panose="02020603050405020304" pitchFamily="18" charset="0"/>
              </a:rPr>
              <a:t>Information Systems and It’s Types</a:t>
            </a:r>
          </a:p>
          <a:p>
            <a:pPr marL="514350" indent="-514350">
              <a:buAutoNum type="arabicPeriod"/>
            </a:pPr>
            <a:r>
              <a:rPr lang="en-US" dirty="0" smtClean="0">
                <a:latin typeface="Times New Roman" panose="02020603050405020304" pitchFamily="18" charset="0"/>
                <a:cs typeface="Times New Roman" panose="02020603050405020304" pitchFamily="18" charset="0"/>
              </a:rPr>
              <a:t>Stakeholders of Information Systems</a:t>
            </a:r>
          </a:p>
          <a:p>
            <a:pPr marL="514350" indent="-514350">
              <a:buAutoNum type="arabicPeriod"/>
            </a:pPr>
            <a:r>
              <a:rPr lang="en-US" dirty="0" smtClean="0">
                <a:latin typeface="Times New Roman" panose="02020603050405020304" pitchFamily="18" charset="0"/>
                <a:cs typeface="Times New Roman" panose="02020603050405020304" pitchFamily="18" charset="0"/>
              </a:rPr>
              <a:t>Systems Development Life Cycle and Life Cycle Models</a:t>
            </a:r>
          </a:p>
          <a:p>
            <a:pPr marL="514350" indent="-514350">
              <a:buAutoNum type="arabicPeriod"/>
            </a:pPr>
            <a:r>
              <a:rPr lang="en-US" dirty="0" smtClean="0">
                <a:latin typeface="Times New Roman" panose="02020603050405020304" pitchFamily="18" charset="0"/>
                <a:cs typeface="Times New Roman" panose="02020603050405020304" pitchFamily="18" charset="0"/>
              </a:rPr>
              <a:t>Waterfall</a:t>
            </a:r>
          </a:p>
          <a:p>
            <a:pPr marL="514350" indent="-514350">
              <a:buAutoNum type="arabicPeriod"/>
            </a:pPr>
            <a:r>
              <a:rPr lang="en-US" dirty="0" smtClean="0">
                <a:latin typeface="Times New Roman" panose="02020603050405020304" pitchFamily="18" charset="0"/>
                <a:cs typeface="Times New Roman" panose="02020603050405020304" pitchFamily="18" charset="0"/>
              </a:rPr>
              <a:t>Spiral</a:t>
            </a:r>
          </a:p>
          <a:p>
            <a:pPr marL="514350" indent="-514350">
              <a:buAutoNum type="arabicPeriod"/>
            </a:pPr>
            <a:r>
              <a:rPr lang="en-US" dirty="0" smtClean="0">
                <a:latin typeface="Times New Roman" panose="02020603050405020304" pitchFamily="18" charset="0"/>
                <a:cs typeface="Times New Roman" panose="02020603050405020304" pitchFamily="18" charset="0"/>
              </a:rPr>
              <a:t>Prototype</a:t>
            </a:r>
          </a:p>
          <a:p>
            <a:pPr marL="514350" indent="-514350">
              <a:buAutoNum type="arabicPeriod"/>
            </a:pPr>
            <a:r>
              <a:rPr lang="en-US" dirty="0" smtClean="0">
                <a:latin typeface="Times New Roman" panose="02020603050405020304" pitchFamily="18" charset="0"/>
                <a:cs typeface="Times New Roman" panose="02020603050405020304" pitchFamily="18" charset="0"/>
              </a:rPr>
              <a:t>DSDM</a:t>
            </a:r>
          </a:p>
          <a:p>
            <a:pPr marL="514350" indent="-514350">
              <a:buAutoNum type="arabicPeriod"/>
            </a:pPr>
            <a:r>
              <a:rPr lang="en-US" dirty="0" smtClean="0">
                <a:latin typeface="Times New Roman" panose="02020603050405020304" pitchFamily="18" charset="0"/>
                <a:cs typeface="Times New Roman" panose="02020603050405020304" pitchFamily="18" charset="0"/>
              </a:rPr>
              <a:t>SSADM</a:t>
            </a:r>
          </a:p>
          <a:p>
            <a:pPr marL="514350" indent="-514350">
              <a:buAutoNum type="arabicPeriod"/>
            </a:pPr>
            <a:r>
              <a:rPr lang="en-US" dirty="0" smtClean="0">
                <a:latin typeface="Times New Roman" panose="02020603050405020304" pitchFamily="18" charset="0"/>
                <a:cs typeface="Times New Roman" panose="02020603050405020304" pitchFamily="18" charset="0"/>
              </a:rPr>
              <a:t>RAD</a:t>
            </a:r>
          </a:p>
          <a:p>
            <a:pPr marL="514350" indent="-514350">
              <a:buAutoNum type="arabicPeriod"/>
            </a:pPr>
            <a:r>
              <a:rPr lang="en-US" dirty="0" smtClean="0">
                <a:latin typeface="Times New Roman" panose="02020603050405020304" pitchFamily="18" charset="0"/>
                <a:cs typeface="Times New Roman" panose="02020603050405020304" pitchFamily="18" charset="0"/>
              </a:rPr>
              <a:t>JAD</a:t>
            </a:r>
          </a:p>
        </p:txBody>
      </p:sp>
    </p:spTree>
    <p:extLst>
      <p:ext uri="{BB962C8B-B14F-4D97-AF65-F5344CB8AC3E}">
        <p14:creationId xmlns:p14="http://schemas.microsoft.com/office/powerpoint/2010/main" val="1606861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0873" y="1005954"/>
            <a:ext cx="5613356" cy="4519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6518367" y="1005954"/>
            <a:ext cx="5269366" cy="38142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308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
            <a:ext cx="10515600" cy="868679"/>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smtClean="0"/>
              <a:t>INFORMATION SYSTEM &amp; IT’s TYPES</a:t>
            </a:r>
            <a:endParaRPr lang="en-US" dirty="0"/>
          </a:p>
        </p:txBody>
      </p:sp>
      <p:sp>
        <p:nvSpPr>
          <p:cNvPr id="3" name="Content Placeholder 2"/>
          <p:cNvSpPr>
            <a:spLocks noGrp="1"/>
          </p:cNvSpPr>
          <p:nvPr>
            <p:ph idx="1"/>
          </p:nvPr>
        </p:nvSpPr>
        <p:spPr>
          <a:xfrm>
            <a:off x="838200" y="1325880"/>
            <a:ext cx="10515600" cy="4851083"/>
          </a:xfrm>
        </p:spPr>
        <p:style>
          <a:lnRef idx="2">
            <a:schemeClr val="accent1"/>
          </a:lnRef>
          <a:fillRef idx="1">
            <a:schemeClr val="lt1"/>
          </a:fillRef>
          <a:effectRef idx="0">
            <a:schemeClr val="accent1"/>
          </a:effectRef>
          <a:fontRef idx="minor">
            <a:schemeClr val="dk1"/>
          </a:fontRef>
        </p:style>
        <p:txBody>
          <a:bodyPr/>
          <a:lstStyle/>
          <a:p>
            <a:pPr algn="just"/>
            <a:r>
              <a:rPr lang="en-US" dirty="0"/>
              <a:t>A typical organization is divided into operational, middle, and upper level. The information requirements for users at each level differ. Towards that end, there are number of information systems that support each level in an </a:t>
            </a:r>
            <a:r>
              <a:rPr lang="en-US" dirty="0" smtClean="0"/>
              <a:t>organization.</a:t>
            </a:r>
          </a:p>
          <a:p>
            <a:pPr algn="just"/>
            <a:endParaRPr lang="en-US" dirty="0"/>
          </a:p>
          <a:p>
            <a:pPr algn="just"/>
            <a:r>
              <a:rPr lang="en-US" dirty="0"/>
              <a:t>An information system (IS) refers to a collection of multiple pieces of equipment involved in the dissemination of information. Hardware, software, computer system connections and information, information system users, and the system’s housing are all part of an IS.</a:t>
            </a:r>
          </a:p>
        </p:txBody>
      </p:sp>
    </p:spTree>
    <p:extLst>
      <p:ext uri="{BB962C8B-B14F-4D97-AF65-F5344CB8AC3E}">
        <p14:creationId xmlns:p14="http://schemas.microsoft.com/office/powerpoint/2010/main" val="2789408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169183"/>
            <a:ext cx="11730446" cy="666840"/>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2800" b="1" dirty="0" smtClean="0"/>
              <a:t>Pyramid Diagram of Organizational levels and information requirements</a:t>
            </a:r>
            <a:endParaRPr lang="en-US" sz="2800" dirty="0"/>
          </a:p>
        </p:txBody>
      </p:sp>
      <p:pic>
        <p:nvPicPr>
          <p:cNvPr id="4" name="Content Placeholder 3"/>
          <p:cNvPicPr>
            <a:picLocks noGrp="1" noChangeAspect="1"/>
          </p:cNvPicPr>
          <p:nvPr>
            <p:ph idx="1"/>
          </p:nvPr>
        </p:nvPicPr>
        <p:blipFill>
          <a:blip r:embed="rId2"/>
          <a:stretch>
            <a:fillRect/>
          </a:stretch>
        </p:blipFill>
        <p:spPr>
          <a:xfrm>
            <a:off x="2118904" y="1867852"/>
            <a:ext cx="8484870" cy="47942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1"/>
          <p:cNvSpPr txBox="1">
            <a:spLocks/>
          </p:cNvSpPr>
          <p:nvPr/>
        </p:nvSpPr>
        <p:spPr>
          <a:xfrm>
            <a:off x="287383" y="1018517"/>
            <a:ext cx="11730446" cy="66684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Times New Roman" panose="02020603050405020304" pitchFamily="18" charset="0"/>
                <a:cs typeface="Times New Roman" panose="02020603050405020304" pitchFamily="18" charset="0"/>
              </a:rPr>
              <a:t>Understanding the various levels of an organization is essential to understand the information required by the users who operate at their respective levels.</a:t>
            </a:r>
          </a:p>
          <a:p>
            <a:pPr algn="ctr"/>
            <a:r>
              <a:rPr lang="en-US" sz="1800" dirty="0">
                <a:latin typeface="Times New Roman" panose="02020603050405020304" pitchFamily="18" charset="0"/>
                <a:cs typeface="Times New Roman" panose="02020603050405020304" pitchFamily="18" charset="0"/>
              </a:rPr>
              <a:t>The following diagram illustrates the various levels of a typical organization.</a:t>
            </a:r>
          </a:p>
        </p:txBody>
      </p:sp>
    </p:spTree>
    <p:extLst>
      <p:ext uri="{BB962C8B-B14F-4D97-AF65-F5344CB8AC3E}">
        <p14:creationId xmlns:p14="http://schemas.microsoft.com/office/powerpoint/2010/main" val="307952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274320"/>
            <a:ext cx="11364686" cy="6309360"/>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a:buNone/>
            </a:pPr>
            <a:r>
              <a:rPr lang="en-US" b="1" dirty="0"/>
              <a:t>Operational management </a:t>
            </a:r>
            <a:r>
              <a:rPr lang="en-US" b="1" dirty="0" smtClean="0"/>
              <a:t>level</a:t>
            </a:r>
          </a:p>
          <a:p>
            <a:pPr marL="0" indent="0" algn="ctr">
              <a:buNone/>
            </a:pPr>
            <a:endParaRPr lang="en-US" dirty="0"/>
          </a:p>
          <a:p>
            <a:pPr algn="just"/>
            <a:r>
              <a:rPr lang="en-US" dirty="0"/>
              <a:t>The operational level is concerned with performing day to day business transactions of the organization.</a:t>
            </a:r>
          </a:p>
          <a:p>
            <a:pPr algn="just"/>
            <a:r>
              <a:rPr lang="en-US" dirty="0"/>
              <a:t>Examples of users at this level of management include cashiers at a point of sale, bank tellers, nurses in a hospital, customer care staff, etc.</a:t>
            </a:r>
          </a:p>
          <a:p>
            <a:pPr algn="just"/>
            <a:r>
              <a:rPr lang="en-US" dirty="0"/>
              <a:t>Users at this level use make structured decisions. This means that they have defined rules that guides them while making decisions.</a:t>
            </a:r>
          </a:p>
          <a:p>
            <a:pPr algn="just"/>
            <a:r>
              <a:rPr lang="en-US" dirty="0"/>
              <a:t>For example, if a store sells items on credit and they have a credit policy that has some set limit on the borrowing. All the sales person needs to decide whether to give credit to a customer or not is based on the current credit information from the system.</a:t>
            </a:r>
          </a:p>
          <a:p>
            <a:pPr algn="just"/>
            <a:endParaRPr lang="en-US" dirty="0"/>
          </a:p>
        </p:txBody>
      </p:sp>
    </p:spTree>
    <p:extLst>
      <p:ext uri="{BB962C8B-B14F-4D97-AF65-F5344CB8AC3E}">
        <p14:creationId xmlns:p14="http://schemas.microsoft.com/office/powerpoint/2010/main" val="628223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26571"/>
            <a:ext cx="11534503" cy="6270172"/>
          </a:xfrm>
        </p:spPr>
        <p:style>
          <a:lnRef idx="2">
            <a:schemeClr val="accent4"/>
          </a:lnRef>
          <a:fillRef idx="1">
            <a:schemeClr val="lt1"/>
          </a:fillRef>
          <a:effectRef idx="0">
            <a:schemeClr val="accent4"/>
          </a:effectRef>
          <a:fontRef idx="minor">
            <a:schemeClr val="dk1"/>
          </a:fontRef>
        </p:style>
        <p:txBody>
          <a:bodyPr>
            <a:normAutofit/>
          </a:bodyPr>
          <a:lstStyle/>
          <a:p>
            <a:pPr marL="0" indent="0" algn="ctr">
              <a:buNone/>
            </a:pPr>
            <a:r>
              <a:rPr lang="en-US" b="1" dirty="0"/>
              <a:t>Tactical Management </a:t>
            </a:r>
            <a:r>
              <a:rPr lang="en-US" b="1" dirty="0" smtClean="0"/>
              <a:t>Level</a:t>
            </a:r>
          </a:p>
          <a:p>
            <a:pPr algn="just"/>
            <a:endParaRPr lang="en-US" dirty="0"/>
          </a:p>
          <a:p>
            <a:pPr algn="just"/>
            <a:r>
              <a:rPr lang="en-US" dirty="0"/>
              <a:t>This organization level is dominated by middle-level managers, heads of departments, supervisors, etc. The users at this level usually oversee the activities of the users at the operational management level.</a:t>
            </a:r>
          </a:p>
          <a:p>
            <a:pPr algn="just"/>
            <a:r>
              <a:rPr lang="en-US" dirty="0"/>
              <a:t>Tactical users make semi-structured decisions. The decisions are partly based on set guidelines and judgmental calls. As an example, a tactical manager can check the credit limit and payments history of a customer and decide to make an exception to raise the credit limit for a particular customer. The decision is partly structured in the sense that the tactical manager has to use existing information to identify a payments history that benefits the organization and an allowed increase percentage</a:t>
            </a:r>
            <a:r>
              <a:rPr lang="en-US" dirty="0" smtClean="0"/>
              <a:t>.</a:t>
            </a:r>
            <a:endParaRPr lang="en-US" dirty="0"/>
          </a:p>
        </p:txBody>
      </p:sp>
    </p:spTree>
    <p:extLst>
      <p:ext uri="{BB962C8B-B14F-4D97-AF65-F5344CB8AC3E}">
        <p14:creationId xmlns:p14="http://schemas.microsoft.com/office/powerpoint/2010/main" val="183089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337"/>
            <a:ext cx="10515600" cy="3474720"/>
          </a:xfrm>
        </p:spPr>
        <p:style>
          <a:lnRef idx="2">
            <a:schemeClr val="accent3"/>
          </a:lnRef>
          <a:fillRef idx="1">
            <a:schemeClr val="lt1"/>
          </a:fillRef>
          <a:effectRef idx="0">
            <a:schemeClr val="accent3"/>
          </a:effectRef>
          <a:fontRef idx="minor">
            <a:schemeClr val="dk1"/>
          </a:fontRef>
        </p:style>
        <p:txBody>
          <a:bodyPr/>
          <a:lstStyle/>
          <a:p>
            <a:pPr marL="0" indent="0" algn="ctr">
              <a:buNone/>
            </a:pPr>
            <a:r>
              <a:rPr lang="en-US" b="1" dirty="0"/>
              <a:t>Strategic Management </a:t>
            </a:r>
            <a:r>
              <a:rPr lang="en-US" b="1" dirty="0" smtClean="0"/>
              <a:t>Level</a:t>
            </a:r>
          </a:p>
          <a:p>
            <a:pPr marL="0" indent="0" algn="just">
              <a:buNone/>
            </a:pPr>
            <a:endParaRPr lang="en-US" dirty="0"/>
          </a:p>
          <a:p>
            <a:pPr algn="just"/>
            <a:r>
              <a:rPr lang="en-US" dirty="0"/>
              <a:t>This is the most senior level in an organization. The users at this level make unstructured decisions. Senior level managers are concerned with the long-term planning of the organization. They use information from tactical managers and external data to guide them when making unstructured decisions.</a:t>
            </a:r>
          </a:p>
          <a:p>
            <a:pPr algn="just"/>
            <a:endParaRPr lang="en-US" dirty="0"/>
          </a:p>
        </p:txBody>
      </p:sp>
    </p:spTree>
    <p:extLst>
      <p:ext uri="{BB962C8B-B14F-4D97-AF65-F5344CB8AC3E}">
        <p14:creationId xmlns:p14="http://schemas.microsoft.com/office/powerpoint/2010/main" val="279314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9087"/>
            <a:ext cx="10515600" cy="4480560"/>
          </a:xfrm>
        </p:spPr>
        <p:style>
          <a:lnRef idx="2">
            <a:schemeClr val="accent6"/>
          </a:lnRef>
          <a:fillRef idx="1">
            <a:schemeClr val="lt1"/>
          </a:fillRef>
          <a:effectRef idx="0">
            <a:schemeClr val="accent6"/>
          </a:effectRef>
          <a:fontRef idx="minor">
            <a:schemeClr val="dk1"/>
          </a:fontRef>
        </p:style>
        <p:txBody>
          <a:bodyPr/>
          <a:lstStyle/>
          <a:p>
            <a:pPr marL="0" indent="0" algn="ctr">
              <a:buNone/>
            </a:pPr>
            <a:r>
              <a:rPr lang="en-US" b="1" dirty="0"/>
              <a:t>Transaction Processing System (TPS</a:t>
            </a:r>
            <a:r>
              <a:rPr lang="en-US" b="1" dirty="0" smtClean="0"/>
              <a:t>)</a:t>
            </a:r>
          </a:p>
          <a:p>
            <a:pPr marL="0" indent="0" algn="ctr">
              <a:buNone/>
            </a:pPr>
            <a:endParaRPr lang="en-US" b="1" dirty="0"/>
          </a:p>
          <a:p>
            <a:pPr algn="just"/>
            <a:r>
              <a:rPr lang="en-US" dirty="0"/>
              <a:t>Transaction processing systems are used to record day to day business transactions of the organization. They are used by users at the operational management level. The main objective of a transaction processing system is to answer routine questions such as;</a:t>
            </a:r>
          </a:p>
          <a:p>
            <a:pPr algn="just"/>
            <a:r>
              <a:rPr lang="en-US" dirty="0"/>
              <a:t>How printers were sold today?</a:t>
            </a:r>
          </a:p>
          <a:p>
            <a:pPr algn="just"/>
            <a:r>
              <a:rPr lang="en-US" dirty="0"/>
              <a:t>How much inventory do we have at hand?</a:t>
            </a:r>
          </a:p>
          <a:p>
            <a:pPr algn="just"/>
            <a:r>
              <a:rPr lang="en-US" dirty="0"/>
              <a:t>What is the outstanding due for John Doe?</a:t>
            </a:r>
          </a:p>
          <a:p>
            <a:pPr algn="just"/>
            <a:endParaRPr lang="en-US" dirty="0"/>
          </a:p>
        </p:txBody>
      </p:sp>
    </p:spTree>
    <p:extLst>
      <p:ext uri="{BB962C8B-B14F-4D97-AF65-F5344CB8AC3E}">
        <p14:creationId xmlns:p14="http://schemas.microsoft.com/office/powerpoint/2010/main" val="152317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995852"/>
          </a:xfrm>
        </p:spPr>
        <p:style>
          <a:lnRef idx="2">
            <a:schemeClr val="accent5"/>
          </a:lnRef>
          <a:fillRef idx="1">
            <a:schemeClr val="lt1"/>
          </a:fillRef>
          <a:effectRef idx="0">
            <a:schemeClr val="accent5"/>
          </a:effectRef>
          <a:fontRef idx="minor">
            <a:schemeClr val="dk1"/>
          </a:fontRef>
        </p:style>
        <p:txBody>
          <a:bodyPr>
            <a:normAutofit lnSpcReduction="10000"/>
          </a:bodyPr>
          <a:lstStyle/>
          <a:p>
            <a:pPr algn="just"/>
            <a:endParaRPr lang="en-US" dirty="0" smtClean="0"/>
          </a:p>
          <a:p>
            <a:pPr algn="just"/>
            <a:r>
              <a:rPr lang="en-US" dirty="0"/>
              <a:t>By recording the day to day business transactions, TPS system provides answers to the above questions in a timely manner.</a:t>
            </a:r>
          </a:p>
          <a:p>
            <a:pPr algn="just"/>
            <a:r>
              <a:rPr lang="en-US" dirty="0"/>
              <a:t>The decisions made by operational managers are routine and highly structured.</a:t>
            </a:r>
          </a:p>
          <a:p>
            <a:pPr algn="just"/>
            <a:r>
              <a:rPr lang="en-US" dirty="0"/>
              <a:t>The information produced from the transaction processing system is very detailed.</a:t>
            </a:r>
          </a:p>
          <a:p>
            <a:pPr algn="just"/>
            <a:r>
              <a:rPr lang="en-US" dirty="0"/>
              <a:t>For example, banks that give out loans require that the company that a person works for should have a memorandum of understanding (</a:t>
            </a:r>
            <a:r>
              <a:rPr lang="en-US" dirty="0" err="1"/>
              <a:t>MoU</a:t>
            </a:r>
            <a:r>
              <a:rPr lang="en-US" dirty="0"/>
              <a:t>) with the bank. If a person whose employer has a </a:t>
            </a:r>
            <a:r>
              <a:rPr lang="en-US" dirty="0" err="1"/>
              <a:t>MoU</a:t>
            </a:r>
            <a:r>
              <a:rPr lang="en-US" dirty="0"/>
              <a:t> with the bank applies for a loan, all that the operational staff has to do is verify the submitted documents. If they meet the requirements, then the loan application documents are processed. If they do not meet the requirements, then the client is advised to see tactical management staff to see the possibility of signing a </a:t>
            </a:r>
            <a:r>
              <a:rPr lang="en-US" dirty="0" err="1"/>
              <a:t>MoU</a:t>
            </a:r>
            <a:r>
              <a:rPr lang="en-US" dirty="0" smtClean="0"/>
              <a:t>.</a:t>
            </a:r>
            <a:endParaRPr lang="en-US" dirty="0"/>
          </a:p>
        </p:txBody>
      </p:sp>
    </p:spTree>
    <p:extLst>
      <p:ext uri="{BB962C8B-B14F-4D97-AF65-F5344CB8AC3E}">
        <p14:creationId xmlns:p14="http://schemas.microsoft.com/office/powerpoint/2010/main" val="46961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2777"/>
            <a:ext cx="10515600" cy="3879669"/>
          </a:xfrm>
        </p:spPr>
        <p:style>
          <a:lnRef idx="2">
            <a:schemeClr val="accent1"/>
          </a:lnRef>
          <a:fillRef idx="1">
            <a:schemeClr val="lt1"/>
          </a:fillRef>
          <a:effectRef idx="0">
            <a:schemeClr val="accent1"/>
          </a:effectRef>
          <a:fontRef idx="minor">
            <a:schemeClr val="dk1"/>
          </a:fontRef>
        </p:style>
        <p:txBody>
          <a:bodyPr/>
          <a:lstStyle/>
          <a:p>
            <a:pPr marL="0" indent="0" algn="ctr">
              <a:buNone/>
            </a:pPr>
            <a:r>
              <a:rPr lang="en-US" dirty="0"/>
              <a:t>Examples of transaction processing systems include</a:t>
            </a:r>
            <a:r>
              <a:rPr lang="en-US" dirty="0" smtClean="0"/>
              <a:t>;</a:t>
            </a:r>
          </a:p>
          <a:p>
            <a:pPr marL="0" indent="0" algn="ctr">
              <a:buNone/>
            </a:pPr>
            <a:endParaRPr lang="en-US" dirty="0"/>
          </a:p>
          <a:p>
            <a:pPr algn="just"/>
            <a:r>
              <a:rPr lang="en-US" b="1" dirty="0"/>
              <a:t>Point of Sale Systems</a:t>
            </a:r>
            <a:r>
              <a:rPr lang="en-US" dirty="0"/>
              <a:t> – records daily sales</a:t>
            </a:r>
          </a:p>
          <a:p>
            <a:pPr algn="just"/>
            <a:r>
              <a:rPr lang="en-US" b="1" dirty="0"/>
              <a:t>Payroll systems</a:t>
            </a:r>
            <a:r>
              <a:rPr lang="en-US" dirty="0"/>
              <a:t> – processing employees salary, loans management, etc.</a:t>
            </a:r>
          </a:p>
          <a:p>
            <a:pPr algn="just"/>
            <a:r>
              <a:rPr lang="en-US" b="1" dirty="0"/>
              <a:t>Stock Control systems</a:t>
            </a:r>
            <a:r>
              <a:rPr lang="en-US" dirty="0"/>
              <a:t> – keeping track of inventory levels</a:t>
            </a:r>
          </a:p>
          <a:p>
            <a:pPr algn="just"/>
            <a:r>
              <a:rPr lang="en-US" b="1" dirty="0"/>
              <a:t>Airline booking systems</a:t>
            </a:r>
            <a:r>
              <a:rPr lang="en-US" dirty="0"/>
              <a:t> – flights booking management</a:t>
            </a:r>
          </a:p>
          <a:p>
            <a:pPr algn="just"/>
            <a:endParaRPr lang="en-US" dirty="0"/>
          </a:p>
        </p:txBody>
      </p:sp>
    </p:spTree>
    <p:extLst>
      <p:ext uri="{BB962C8B-B14F-4D97-AF65-F5344CB8AC3E}">
        <p14:creationId xmlns:p14="http://schemas.microsoft.com/office/powerpoint/2010/main" val="4177504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56170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t>Management Information System (MIS</a:t>
            </a:r>
            <a:r>
              <a:rPr lang="en-US" b="1" dirty="0" smtClean="0"/>
              <a:t>)</a:t>
            </a:r>
            <a:endParaRPr lang="en-US" dirty="0"/>
          </a:p>
        </p:txBody>
      </p:sp>
      <p:sp>
        <p:nvSpPr>
          <p:cNvPr id="3" name="Content Placeholder 2"/>
          <p:cNvSpPr>
            <a:spLocks noGrp="1"/>
          </p:cNvSpPr>
          <p:nvPr>
            <p:ph idx="1"/>
          </p:nvPr>
        </p:nvSpPr>
        <p:spPr>
          <a:xfrm>
            <a:off x="838200" y="1267097"/>
            <a:ext cx="10515600" cy="5171123"/>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smtClean="0"/>
              <a:t>Management </a:t>
            </a:r>
            <a:r>
              <a:rPr lang="en-US" dirty="0"/>
              <a:t>Information Systems (MIS) are used by tactical managers to monitor the organization's current performance status. The output from a transaction processing system is used as input to a management information system.</a:t>
            </a:r>
          </a:p>
          <a:p>
            <a:pPr algn="just"/>
            <a:r>
              <a:rPr lang="en-US" dirty="0"/>
              <a:t>The MIS system analyzes the input with routine algorithms i.e. aggregate, compare and summarizes the results to produced reports that tactical managers use to monitor, control and predict future performance.</a:t>
            </a:r>
          </a:p>
          <a:p>
            <a:pPr algn="just"/>
            <a:r>
              <a:rPr lang="en-US" dirty="0"/>
              <a:t>For example, input from a point of sale system can be used to analyze trends of products that are performing well and those that are not performing well. This information can be used to make future inventory orders i.e. increasing orders for well-performing products and reduce the orders of products that are not performing well.</a:t>
            </a:r>
          </a:p>
          <a:p>
            <a:pPr marL="0" indent="0" algn="just">
              <a:buNone/>
            </a:pPr>
            <a:endParaRPr lang="en-US" dirty="0"/>
          </a:p>
        </p:txBody>
      </p:sp>
    </p:spTree>
    <p:extLst>
      <p:ext uri="{BB962C8B-B14F-4D97-AF65-F5344CB8AC3E}">
        <p14:creationId xmlns:p14="http://schemas.microsoft.com/office/powerpoint/2010/main" val="321658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style>
          <a:lnRef idx="2">
            <a:schemeClr val="dk1"/>
          </a:lnRef>
          <a:fillRef idx="1">
            <a:schemeClr val="lt1"/>
          </a:fillRef>
          <a:effectRef idx="0">
            <a:schemeClr val="dk1"/>
          </a:effectRef>
          <a:fontRef idx="minor">
            <a:schemeClr val="dk1"/>
          </a:fontRef>
        </p:style>
        <p:txBody>
          <a:bodyPr>
            <a:normAutofit fontScale="90000"/>
          </a:bodyPr>
          <a:lstStyle/>
          <a:p>
            <a:r>
              <a:rPr lang="en-US" dirty="0" smtClean="0"/>
              <a:t>INTRODUCTION TO SYSTEM ANALYSIS &amp; DESIGN</a:t>
            </a:r>
            <a:endParaRPr lang="en-US" dirty="0"/>
          </a:p>
        </p:txBody>
      </p:sp>
      <p:sp>
        <p:nvSpPr>
          <p:cNvPr id="3" name="Content Placeholder 2"/>
          <p:cNvSpPr>
            <a:spLocks noGrp="1"/>
          </p:cNvSpPr>
          <p:nvPr>
            <p:ph idx="1"/>
          </p:nvPr>
        </p:nvSpPr>
        <p:spPr>
          <a:xfrm>
            <a:off x="838200" y="1211580"/>
            <a:ext cx="10515600" cy="4965383"/>
          </a:xfrm>
        </p:spPr>
        <p:style>
          <a:lnRef idx="2">
            <a:schemeClr val="accent1"/>
          </a:lnRef>
          <a:fillRef idx="1">
            <a:schemeClr val="lt1"/>
          </a:fillRef>
          <a:effectRef idx="0">
            <a:schemeClr val="accent1"/>
          </a:effectRef>
          <a:fontRef idx="minor">
            <a:schemeClr val="dk1"/>
          </a:fontRef>
        </p:style>
        <p:txBody>
          <a:bodyPr/>
          <a:lstStyle/>
          <a:p>
            <a:pPr marL="0" indent="0" algn="just">
              <a:buNone/>
            </a:pPr>
            <a:r>
              <a:rPr lang="en-US" dirty="0" smtClean="0">
                <a:latin typeface="Times New Roman" panose="02020603050405020304" pitchFamily="18" charset="0"/>
                <a:cs typeface="Times New Roman" panose="02020603050405020304" pitchFamily="18" charset="0"/>
              </a:rPr>
              <a:t>Firstly we will define the system, than system analysis and system design as well.</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smtClean="0">
                <a:latin typeface="Times New Roman" panose="02020603050405020304" pitchFamily="18" charset="0"/>
                <a:cs typeface="Times New Roman" panose="02020603050405020304" pitchFamily="18" charset="0"/>
              </a:rPr>
              <a:t>SYSTEM</a:t>
            </a:r>
          </a:p>
          <a:p>
            <a:pPr marL="0" indent="0" algn="just">
              <a:buNone/>
            </a:pPr>
            <a:r>
              <a:rPr lang="en-US" dirty="0" smtClean="0">
                <a:latin typeface="Times New Roman" panose="02020603050405020304" pitchFamily="18" charset="0"/>
                <a:cs typeface="Times New Roman" panose="02020603050405020304" pitchFamily="18" charset="0"/>
              </a:rPr>
              <a:t>A Set of detailed methods, procedures and routines established or formulation to carry out specify activity perform a duty or solve a problem.</a:t>
            </a:r>
          </a:p>
        </p:txBody>
      </p:sp>
    </p:spTree>
    <p:extLst>
      <p:ext uri="{BB962C8B-B14F-4D97-AF65-F5344CB8AC3E}">
        <p14:creationId xmlns:p14="http://schemas.microsoft.com/office/powerpoint/2010/main" val="273099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buNone/>
            </a:pPr>
            <a:r>
              <a:rPr lang="en-US" dirty="0" smtClean="0"/>
              <a:t>	Examples </a:t>
            </a:r>
            <a:r>
              <a:rPr lang="en-US" dirty="0"/>
              <a:t>of management information systems include</a:t>
            </a:r>
            <a:r>
              <a:rPr lang="en-US" dirty="0" smtClean="0"/>
              <a:t>;</a:t>
            </a:r>
          </a:p>
          <a:p>
            <a:pPr marL="0" indent="0" algn="just">
              <a:buNone/>
            </a:pPr>
            <a:endParaRPr lang="en-US" dirty="0"/>
          </a:p>
          <a:p>
            <a:pPr algn="just"/>
            <a:r>
              <a:rPr lang="en-US" b="1" dirty="0"/>
              <a:t>Sales management systems</a:t>
            </a:r>
            <a:r>
              <a:rPr lang="en-US" dirty="0"/>
              <a:t> – they get input from the point of sale system</a:t>
            </a:r>
          </a:p>
          <a:p>
            <a:pPr algn="just"/>
            <a:r>
              <a:rPr lang="en-US" b="1" dirty="0"/>
              <a:t>Budgeting systems</a:t>
            </a:r>
            <a:r>
              <a:rPr lang="en-US" dirty="0"/>
              <a:t> – gives an overview of how much money is spent within the organization for the short and long terms.</a:t>
            </a:r>
          </a:p>
          <a:p>
            <a:pPr algn="just"/>
            <a:r>
              <a:rPr lang="en-US" b="1" dirty="0"/>
              <a:t>Human resource management system</a:t>
            </a:r>
            <a:r>
              <a:rPr lang="en-US" dirty="0"/>
              <a:t> – overall welfare of the employees, staff turnover, etc.</a:t>
            </a:r>
          </a:p>
          <a:p>
            <a:pPr algn="just"/>
            <a:r>
              <a:rPr lang="en-US" dirty="0"/>
              <a:t>Tactical managers are responsible for the semi-structured decision. MIS systems provide the information needed to make the structured decision and based on the experience of the tactical managers, they make judgement calls i.e. predict how much of goods or inventory should be ordered for the second quarter based on the sales of the first quarter</a:t>
            </a:r>
          </a:p>
          <a:p>
            <a:pPr algn="just"/>
            <a:endParaRPr lang="en-US" dirty="0"/>
          </a:p>
        </p:txBody>
      </p:sp>
    </p:spTree>
    <p:extLst>
      <p:ext uri="{BB962C8B-B14F-4D97-AF65-F5344CB8AC3E}">
        <p14:creationId xmlns:p14="http://schemas.microsoft.com/office/powerpoint/2010/main" val="23732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t>Decision Support System (DSS</a:t>
            </a:r>
            <a:r>
              <a:rPr lang="en-US" b="1" dirty="0" smtClean="0"/>
              <a:t>)</a:t>
            </a:r>
            <a:endParaRPr lang="en-US" dirty="0"/>
          </a:p>
        </p:txBody>
      </p:sp>
      <p:sp>
        <p:nvSpPr>
          <p:cNvPr id="3" name="Content Placeholder 2"/>
          <p:cNvSpPr>
            <a:spLocks noGrp="1"/>
          </p:cNvSpPr>
          <p:nvPr>
            <p:ph idx="1"/>
          </p:nvPr>
        </p:nvSpPr>
        <p:spPr>
          <a:xfrm>
            <a:off x="838200" y="1293223"/>
            <a:ext cx="10515600" cy="488374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dirty="0" smtClean="0"/>
              <a:t>Decision </a:t>
            </a:r>
            <a:r>
              <a:rPr lang="en-US" dirty="0"/>
              <a:t>support systems are used by senior management to make non-routine decisions. Decision support systems use input from internal systems (transaction processing systems and management information systems) and external systems.</a:t>
            </a:r>
          </a:p>
          <a:p>
            <a:pPr algn="just"/>
            <a:r>
              <a:rPr lang="en-US" dirty="0"/>
              <a:t>The main objective of decision support systems is to provide solutions to problems that are unique and change frequently. Decision support systems answer questions such as;</a:t>
            </a:r>
          </a:p>
          <a:p>
            <a:pPr algn="just"/>
            <a:r>
              <a:rPr lang="en-US" dirty="0"/>
              <a:t>What would be the impact of employees' performance if we double the production lot at the factory?</a:t>
            </a:r>
          </a:p>
          <a:p>
            <a:pPr algn="just"/>
            <a:r>
              <a:rPr lang="en-US" dirty="0"/>
              <a:t>What would happen to our sales if a new competitor entered the market?</a:t>
            </a:r>
          </a:p>
          <a:p>
            <a:pPr algn="just"/>
            <a:r>
              <a:rPr lang="en-US" dirty="0"/>
              <a:t>Decision support systems use sophisticated mathematical models, and statistical techniques (probability, predictive modeling, etc.) to provide solutions, and they are very interactive.</a:t>
            </a:r>
          </a:p>
          <a:p>
            <a:pPr marL="0" indent="0" algn="just">
              <a:buNone/>
            </a:pPr>
            <a:endParaRPr lang="en-US" dirty="0"/>
          </a:p>
        </p:txBody>
      </p:sp>
    </p:spTree>
    <p:extLst>
      <p:ext uri="{BB962C8B-B14F-4D97-AF65-F5344CB8AC3E}">
        <p14:creationId xmlns:p14="http://schemas.microsoft.com/office/powerpoint/2010/main" val="236138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274"/>
            <a:ext cx="10515600" cy="5288689"/>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a:buNone/>
            </a:pPr>
            <a:r>
              <a:rPr lang="en-US" dirty="0"/>
              <a:t>Examples of decision support systems include</a:t>
            </a:r>
            <a:r>
              <a:rPr lang="en-US" dirty="0" smtClean="0"/>
              <a:t>;</a:t>
            </a:r>
          </a:p>
          <a:p>
            <a:pPr marL="0" indent="0" algn="ctr">
              <a:buNone/>
            </a:pPr>
            <a:endParaRPr lang="en-US" dirty="0"/>
          </a:p>
          <a:p>
            <a:pPr algn="just"/>
            <a:r>
              <a:rPr lang="en-US" b="1" dirty="0"/>
              <a:t>Financial planning systems</a:t>
            </a:r>
            <a:r>
              <a:rPr lang="en-US" dirty="0"/>
              <a:t> – it enables managers to evaluate alternative ways of achieving goals. The objective is to find the optimal way of achieving the goal. For example, the net profit for a business is calculated using the formula Total Sales less (Cost of Goods + Expenses). A financial planning system will enable senior executives to ask what if questions and adjust the values for total sales, the cost of goods, etc. to see the effect of the decision and on the net profit and find the most optimal way.</a:t>
            </a:r>
          </a:p>
          <a:p>
            <a:pPr algn="just"/>
            <a:r>
              <a:rPr lang="en-US" b="1" dirty="0"/>
              <a:t>Bank loan management systems</a:t>
            </a:r>
            <a:r>
              <a:rPr lang="en-US" dirty="0"/>
              <a:t> – it is used to verify the credit of the loan applicant and predict the likelihood of the loan being recovered.</a:t>
            </a:r>
          </a:p>
          <a:p>
            <a:pPr algn="just"/>
            <a:endParaRPr lang="en-US" dirty="0"/>
          </a:p>
        </p:txBody>
      </p:sp>
    </p:spTree>
    <p:extLst>
      <p:ext uri="{BB962C8B-B14F-4D97-AF65-F5344CB8AC3E}">
        <p14:creationId xmlns:p14="http://schemas.microsoft.com/office/powerpoint/2010/main" val="4272596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
            <a:ext cx="10515600" cy="653144"/>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b="1" dirty="0"/>
              <a:t>Artificial intelligence techniques in </a:t>
            </a:r>
            <a:r>
              <a:rPr lang="en-US" b="1" dirty="0" smtClean="0"/>
              <a:t>business</a:t>
            </a:r>
            <a:endParaRPr lang="en-US" dirty="0"/>
          </a:p>
        </p:txBody>
      </p:sp>
      <p:sp>
        <p:nvSpPr>
          <p:cNvPr id="3" name="Content Placeholder 2"/>
          <p:cNvSpPr>
            <a:spLocks noGrp="1"/>
          </p:cNvSpPr>
          <p:nvPr>
            <p:ph idx="1"/>
          </p:nvPr>
        </p:nvSpPr>
        <p:spPr>
          <a:xfrm>
            <a:off x="838199" y="1084216"/>
            <a:ext cx="10787743" cy="5525589"/>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US" dirty="0" smtClean="0"/>
              <a:t>Artificial </a:t>
            </a:r>
            <a:r>
              <a:rPr lang="en-US" dirty="0"/>
              <a:t>intelligence systems mimic human expertise to identify patterns in large data sets. Companies such as Amazon, Facebook, and Google, etc. use artificial intelligence techniques to identify data that is most relevant to you.</a:t>
            </a:r>
          </a:p>
          <a:p>
            <a:pPr algn="just"/>
            <a:r>
              <a:rPr lang="en-US" dirty="0"/>
              <a:t>Let's use Facebook as an example, Facebook usually makes very accurate predictions of people that you might know or went with to school. They use the data that you provide to them, the data that your friends provide and based on this information make predictions of people that you might know.</a:t>
            </a:r>
          </a:p>
          <a:p>
            <a:pPr algn="just"/>
            <a:r>
              <a:rPr lang="en-US" dirty="0"/>
              <a:t>Amazon uses artificial intelligence techniques too to suggest products that you should buy also based on what you are currently getting.</a:t>
            </a:r>
          </a:p>
          <a:p>
            <a:pPr algn="just"/>
            <a:r>
              <a:rPr lang="en-US" dirty="0"/>
              <a:t>Google also uses artificial intelligence to give you the most relevant search results based on your interactions with Google and your location.</a:t>
            </a:r>
          </a:p>
          <a:p>
            <a:pPr algn="just"/>
            <a:r>
              <a:rPr lang="en-US" dirty="0"/>
              <a:t>These techniques have greatly contributed in making these companies very successful because they are able to provide value to their customers.</a:t>
            </a:r>
          </a:p>
          <a:p>
            <a:pPr marL="0" indent="0" algn="just">
              <a:buNone/>
            </a:pPr>
            <a:endParaRPr lang="en-US" dirty="0"/>
          </a:p>
        </p:txBody>
      </p:sp>
    </p:spTree>
    <p:extLst>
      <p:ext uri="{BB962C8B-B14F-4D97-AF65-F5344CB8AC3E}">
        <p14:creationId xmlns:p14="http://schemas.microsoft.com/office/powerpoint/2010/main" val="1944103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t>Online Analytical Processing (OLAP</a:t>
            </a:r>
            <a:r>
              <a:rPr lang="en-US" b="1" dirty="0" smtClean="0"/>
              <a:t>)</a:t>
            </a:r>
            <a:endParaRPr lang="en-US" dirty="0"/>
          </a:p>
        </p:txBody>
      </p:sp>
      <p:sp>
        <p:nvSpPr>
          <p:cNvPr id="3" name="Content Placeholder 2"/>
          <p:cNvSpPr>
            <a:spLocks noGrp="1"/>
          </p:cNvSpPr>
          <p:nvPr>
            <p:ph idx="1"/>
          </p:nvPr>
        </p:nvSpPr>
        <p:spPr>
          <a:xfrm>
            <a:off x="838200" y="1384662"/>
            <a:ext cx="10515600" cy="5199017"/>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smtClean="0"/>
              <a:t>Online </a:t>
            </a:r>
            <a:r>
              <a:rPr lang="en-US" dirty="0"/>
              <a:t>analytical processing (OLAP) is used to query and analyze multi-dimensional data and produce information that can be viewed in different ways using multiple dimensions.</a:t>
            </a:r>
          </a:p>
          <a:p>
            <a:pPr marL="0" indent="0" algn="ctr">
              <a:buNone/>
            </a:pPr>
            <a:r>
              <a:rPr lang="en-US" dirty="0" smtClean="0"/>
              <a:t>Example of OLAP include;</a:t>
            </a:r>
          </a:p>
          <a:p>
            <a:pPr algn="just"/>
            <a:r>
              <a:rPr lang="en-US" dirty="0" smtClean="0"/>
              <a:t>Let's </a:t>
            </a:r>
            <a:r>
              <a:rPr lang="en-US" dirty="0"/>
              <a:t>say a company sells laptops, desktops, and</a:t>
            </a:r>
            <a:r>
              <a:rPr lang="en-US" dirty="0">
                <a:hlinkClick r:id="rId2"/>
              </a:rPr>
              <a:t> Mobile </a:t>
            </a:r>
            <a:r>
              <a:rPr lang="en-US" dirty="0"/>
              <a:t>device. They have four (4) branches A, B, C and D. OLAP can be used to view the total sales of each product in all regions and compare the actual sales with the projected sales.</a:t>
            </a:r>
          </a:p>
          <a:p>
            <a:pPr algn="just"/>
            <a:r>
              <a:rPr lang="en-US" dirty="0"/>
              <a:t>Each piece of information such as product, number of sales, sales value represents a different dimension</a:t>
            </a:r>
          </a:p>
          <a:p>
            <a:pPr algn="just"/>
            <a:r>
              <a:rPr lang="en-US" dirty="0"/>
              <a:t>The main objective of OLAP systems is to provide answers to ad hoc queries within the shortest possible time regardless of the size of the datasets being used.</a:t>
            </a:r>
          </a:p>
          <a:p>
            <a:pPr algn="just"/>
            <a:endParaRPr lang="en-US" dirty="0"/>
          </a:p>
        </p:txBody>
      </p:sp>
    </p:spTree>
    <p:extLst>
      <p:ext uri="{BB962C8B-B14F-4D97-AF65-F5344CB8AC3E}">
        <p14:creationId xmlns:p14="http://schemas.microsoft.com/office/powerpoint/2010/main" val="257673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65314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SDLC: SYSTEM DEVELOPMENT LIFE CYCLE</a:t>
            </a:r>
            <a:endParaRPr lang="en-US" dirty="0"/>
          </a:p>
        </p:txBody>
      </p:sp>
      <p:pic>
        <p:nvPicPr>
          <p:cNvPr id="4" name="Picture 3"/>
          <p:cNvPicPr>
            <a:picLocks noChangeAspect="1"/>
          </p:cNvPicPr>
          <p:nvPr/>
        </p:nvPicPr>
        <p:blipFill>
          <a:blip r:embed="rId2"/>
          <a:stretch>
            <a:fillRect/>
          </a:stretch>
        </p:blipFill>
        <p:spPr>
          <a:xfrm>
            <a:off x="273232" y="783772"/>
            <a:ext cx="2718162" cy="2418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304800" y="3422469"/>
            <a:ext cx="5791200" cy="32375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4"/>
          <a:stretch>
            <a:fillRect/>
          </a:stretch>
        </p:blipFill>
        <p:spPr>
          <a:xfrm>
            <a:off x="6688183" y="3422469"/>
            <a:ext cx="5037634" cy="32375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p:cNvPicPr>
            <a:picLocks noChangeAspect="1"/>
          </p:cNvPicPr>
          <p:nvPr/>
        </p:nvPicPr>
        <p:blipFill>
          <a:blip r:embed="rId5"/>
          <a:stretch>
            <a:fillRect/>
          </a:stretch>
        </p:blipFill>
        <p:spPr>
          <a:xfrm>
            <a:off x="7420517" y="888274"/>
            <a:ext cx="4305300" cy="22570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6"/>
          <a:stretch>
            <a:fillRect/>
          </a:stretch>
        </p:blipFill>
        <p:spPr>
          <a:xfrm>
            <a:off x="4073025" y="831123"/>
            <a:ext cx="2615158" cy="2199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3467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5"/>
            <a:ext cx="10515600" cy="666206"/>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SDLC: SYSTEM DEVELOPMENT LIFE CYCLE</a:t>
            </a:r>
            <a:endParaRPr lang="en-US" dirty="0"/>
          </a:p>
        </p:txBody>
      </p:sp>
      <p:sp>
        <p:nvSpPr>
          <p:cNvPr id="3" name="Content Placeholder 2"/>
          <p:cNvSpPr>
            <a:spLocks noGrp="1"/>
          </p:cNvSpPr>
          <p:nvPr>
            <p:ph idx="1"/>
          </p:nvPr>
        </p:nvSpPr>
        <p:spPr>
          <a:xfrm>
            <a:off x="838200" y="1071154"/>
            <a:ext cx="10515600" cy="5473337"/>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lgn="just"/>
            <a:r>
              <a:rPr lang="en-US" dirty="0"/>
              <a:t>An effective System Development Life Cycle (SDLC) should result in a high quality system that meets customer expectations, reaches completion within time and cost evaluations, and works effectively and efficiently in the current and planned Information Technology infrastructure.</a:t>
            </a:r>
          </a:p>
          <a:p>
            <a:pPr algn="just"/>
            <a:r>
              <a:rPr lang="en-US" dirty="0"/>
              <a:t>System Development Life Cycle (SDLC) is a conceptual model which includes policies and procedures for developing or altering systems throughout their life cycles.</a:t>
            </a:r>
          </a:p>
          <a:p>
            <a:pPr algn="just"/>
            <a:r>
              <a:rPr lang="en-US" dirty="0"/>
              <a:t>SDLC is used by analysts to develop an information system. </a:t>
            </a:r>
            <a:endParaRPr lang="en-US" dirty="0" smtClean="0"/>
          </a:p>
          <a:p>
            <a:pPr marL="0" indent="0" algn="ctr">
              <a:buNone/>
            </a:pPr>
            <a:r>
              <a:rPr lang="en-US" i="1" u="sng" dirty="0" smtClean="0"/>
              <a:t>SDLC </a:t>
            </a:r>
            <a:r>
              <a:rPr lang="en-US" i="1" u="sng" dirty="0"/>
              <a:t>includes the following activities </a:t>
            </a:r>
            <a:r>
              <a:rPr lang="en-US" i="1" u="sng" dirty="0" smtClean="0"/>
              <a:t>−</a:t>
            </a:r>
          </a:p>
          <a:p>
            <a:pPr marL="514350" indent="-514350" algn="just">
              <a:buAutoNum type="arabicPeriod"/>
            </a:pPr>
            <a:r>
              <a:rPr lang="en-US" dirty="0" smtClean="0"/>
              <a:t>Requirements</a:t>
            </a:r>
            <a:endParaRPr lang="en-US" dirty="0"/>
          </a:p>
          <a:p>
            <a:pPr marL="514350" indent="-514350" algn="just">
              <a:buAutoNum type="arabicPeriod"/>
            </a:pPr>
            <a:r>
              <a:rPr lang="en-US" dirty="0" smtClean="0"/>
              <a:t>Design</a:t>
            </a:r>
            <a:endParaRPr lang="en-US" dirty="0"/>
          </a:p>
          <a:p>
            <a:pPr marL="514350" indent="-514350" algn="just">
              <a:buAutoNum type="arabicPeriod"/>
            </a:pPr>
            <a:r>
              <a:rPr lang="en-US" dirty="0" smtClean="0"/>
              <a:t>Implementation</a:t>
            </a:r>
            <a:endParaRPr lang="en-US" dirty="0"/>
          </a:p>
          <a:p>
            <a:pPr marL="514350" indent="-514350" algn="just">
              <a:buAutoNum type="arabicPeriod"/>
            </a:pPr>
            <a:r>
              <a:rPr lang="en-US" dirty="0" smtClean="0"/>
              <a:t>Testing</a:t>
            </a:r>
            <a:endParaRPr lang="en-US" dirty="0"/>
          </a:p>
          <a:p>
            <a:pPr marL="514350" indent="-514350" algn="just">
              <a:buAutoNum type="arabicPeriod"/>
            </a:pPr>
            <a:r>
              <a:rPr lang="en-US" dirty="0" smtClean="0"/>
              <a:t>Deployment</a:t>
            </a:r>
            <a:endParaRPr lang="en-US" dirty="0"/>
          </a:p>
          <a:p>
            <a:pPr marL="514350" indent="-514350" algn="just">
              <a:buAutoNum type="arabicPeriod"/>
            </a:pPr>
            <a:r>
              <a:rPr lang="en-US" dirty="0" smtClean="0"/>
              <a:t>Operations</a:t>
            </a:r>
            <a:endParaRPr lang="en-US" dirty="0"/>
          </a:p>
          <a:p>
            <a:pPr marL="514350" indent="-514350" algn="just">
              <a:buAutoNum type="arabicPeriod"/>
            </a:pPr>
            <a:r>
              <a:rPr lang="en-US" dirty="0" smtClean="0"/>
              <a:t>Maintenance</a:t>
            </a:r>
          </a:p>
          <a:p>
            <a:pPr marL="0" indent="0" algn="just">
              <a:buNone/>
            </a:pPr>
            <a:endParaRPr lang="en-US" dirty="0"/>
          </a:p>
          <a:p>
            <a:pPr algn="just"/>
            <a:endParaRPr lang="en-US" dirty="0"/>
          </a:p>
        </p:txBody>
      </p:sp>
    </p:spTree>
    <p:extLst>
      <p:ext uri="{BB962C8B-B14F-4D97-AF65-F5344CB8AC3E}">
        <p14:creationId xmlns:p14="http://schemas.microsoft.com/office/powerpoint/2010/main" val="203080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640081"/>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Phases of SDLC</a:t>
            </a:r>
            <a:endParaRPr lang="en-US" dirty="0"/>
          </a:p>
        </p:txBody>
      </p:sp>
      <p:pic>
        <p:nvPicPr>
          <p:cNvPr id="4" name="Content Placeholder 3"/>
          <p:cNvPicPr>
            <a:picLocks noGrp="1" noChangeAspect="1"/>
          </p:cNvPicPr>
          <p:nvPr>
            <p:ph idx="1"/>
          </p:nvPr>
        </p:nvPicPr>
        <p:blipFill>
          <a:blip r:embed="rId2"/>
          <a:stretch>
            <a:fillRect/>
          </a:stretch>
        </p:blipFill>
        <p:spPr>
          <a:xfrm>
            <a:off x="2969352" y="1616620"/>
            <a:ext cx="5469254" cy="49681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itle 1"/>
          <p:cNvSpPr txBox="1">
            <a:spLocks/>
          </p:cNvSpPr>
          <p:nvPr/>
        </p:nvSpPr>
        <p:spPr>
          <a:xfrm>
            <a:off x="820648" y="880155"/>
            <a:ext cx="10515600" cy="64008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Systems Development Life Cycle is a systematic approach which explicitly breaks down the work into phases that are required to implement either new or modified Information System.</a:t>
            </a:r>
          </a:p>
        </p:txBody>
      </p:sp>
    </p:spTree>
    <p:extLst>
      <p:ext uri="{BB962C8B-B14F-4D97-AF65-F5344CB8AC3E}">
        <p14:creationId xmlns:p14="http://schemas.microsoft.com/office/powerpoint/2010/main" val="96176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554" y="326571"/>
            <a:ext cx="10515600" cy="65314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Feasibility Study or </a:t>
            </a:r>
            <a:r>
              <a:rPr lang="en-US" dirty="0" smtClean="0"/>
              <a:t>Planning</a:t>
            </a:r>
            <a:endParaRPr lang="en-US" dirty="0"/>
          </a:p>
        </p:txBody>
      </p:sp>
      <p:sp>
        <p:nvSpPr>
          <p:cNvPr id="3" name="Content Placeholder 2"/>
          <p:cNvSpPr>
            <a:spLocks noGrp="1"/>
          </p:cNvSpPr>
          <p:nvPr>
            <p:ph idx="1"/>
          </p:nvPr>
        </p:nvSpPr>
        <p:spPr>
          <a:xfrm>
            <a:off x="339634" y="1371600"/>
            <a:ext cx="11521440" cy="3396343"/>
          </a:xfrm>
        </p:spPr>
        <p:style>
          <a:lnRef idx="2">
            <a:schemeClr val="accent2"/>
          </a:lnRef>
          <a:fillRef idx="1">
            <a:schemeClr val="lt1"/>
          </a:fillRef>
          <a:effectRef idx="0">
            <a:schemeClr val="accent2"/>
          </a:effectRef>
          <a:fontRef idx="minor">
            <a:schemeClr val="dk1"/>
          </a:fontRef>
        </p:style>
        <p:txBody>
          <a:bodyPr/>
          <a:lstStyle/>
          <a:p>
            <a:r>
              <a:rPr lang="en-US" dirty="0" smtClean="0"/>
              <a:t>Define </a:t>
            </a:r>
            <a:r>
              <a:rPr lang="en-US" dirty="0"/>
              <a:t>the problem and scope of existing system.</a:t>
            </a:r>
          </a:p>
          <a:p>
            <a:r>
              <a:rPr lang="en-US" dirty="0"/>
              <a:t>Overview the new system and determine its objectives.</a:t>
            </a:r>
          </a:p>
          <a:p>
            <a:r>
              <a:rPr lang="en-US" dirty="0"/>
              <a:t>Confirm project feasibility and produce the project Schedule.</a:t>
            </a:r>
          </a:p>
          <a:p>
            <a:r>
              <a:rPr lang="en-US" dirty="0"/>
              <a:t>During this phase, threats, constraints, integration and security of system are also considered.</a:t>
            </a:r>
          </a:p>
          <a:p>
            <a:r>
              <a:rPr lang="en-US" dirty="0"/>
              <a:t>A feasibility report for the entire project is created at the end of this phase.</a:t>
            </a:r>
          </a:p>
          <a:p>
            <a:endParaRPr lang="en-US" dirty="0"/>
          </a:p>
        </p:txBody>
      </p:sp>
    </p:spTree>
    <p:extLst>
      <p:ext uri="{BB962C8B-B14F-4D97-AF65-F5344CB8AC3E}">
        <p14:creationId xmlns:p14="http://schemas.microsoft.com/office/powerpoint/2010/main" val="968210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04949"/>
            <a:ext cx="10515600" cy="60089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Analysis and </a:t>
            </a:r>
            <a:r>
              <a:rPr lang="en-US" dirty="0" smtClean="0"/>
              <a:t>Specification</a:t>
            </a:r>
            <a:endParaRPr lang="en-US" dirty="0"/>
          </a:p>
        </p:txBody>
      </p:sp>
      <p:sp>
        <p:nvSpPr>
          <p:cNvPr id="3" name="Content Placeholder 2"/>
          <p:cNvSpPr>
            <a:spLocks noGrp="1"/>
          </p:cNvSpPr>
          <p:nvPr>
            <p:ph idx="1"/>
          </p:nvPr>
        </p:nvSpPr>
        <p:spPr>
          <a:xfrm>
            <a:off x="433251" y="1476104"/>
            <a:ext cx="11325497" cy="3500845"/>
          </a:xfrm>
        </p:spPr>
        <p:style>
          <a:lnRef idx="2">
            <a:schemeClr val="accent2"/>
          </a:lnRef>
          <a:fillRef idx="1">
            <a:schemeClr val="lt1"/>
          </a:fillRef>
          <a:effectRef idx="0">
            <a:schemeClr val="accent2"/>
          </a:effectRef>
          <a:fontRef idx="minor">
            <a:schemeClr val="dk1"/>
          </a:fontRef>
        </p:style>
        <p:txBody>
          <a:bodyPr/>
          <a:lstStyle/>
          <a:p>
            <a:pPr algn="just"/>
            <a:r>
              <a:rPr lang="en-US" dirty="0" smtClean="0"/>
              <a:t>Gather</a:t>
            </a:r>
            <a:r>
              <a:rPr lang="en-US" dirty="0"/>
              <a:t>, analyze, and validate the information.</a:t>
            </a:r>
          </a:p>
          <a:p>
            <a:pPr algn="just"/>
            <a:r>
              <a:rPr lang="en-US" dirty="0"/>
              <a:t>Define the requirements and prototypes for new system.</a:t>
            </a:r>
          </a:p>
          <a:p>
            <a:pPr algn="just"/>
            <a:r>
              <a:rPr lang="en-US" dirty="0"/>
              <a:t>Evaluate the alternatives and prioritize the requirements.</a:t>
            </a:r>
          </a:p>
          <a:p>
            <a:pPr algn="just"/>
            <a:r>
              <a:rPr lang="en-US" dirty="0"/>
              <a:t>Examine the information needs of end-user and enhances the system goal.</a:t>
            </a:r>
          </a:p>
          <a:p>
            <a:pPr algn="just"/>
            <a:r>
              <a:rPr lang="en-US" dirty="0"/>
              <a:t>A Software Requirement Specification (SRS) document, which specifies the software, hardware, functional, and network requirements of the system is prepared at the end of this phase</a:t>
            </a:r>
            <a:r>
              <a:rPr lang="en-US" dirty="0" smtClean="0"/>
              <a:t>.</a:t>
            </a:r>
            <a:endParaRPr lang="en-US" dirty="0"/>
          </a:p>
        </p:txBody>
      </p:sp>
    </p:spTree>
    <p:extLst>
      <p:ext uri="{BB962C8B-B14F-4D97-AF65-F5344CB8AC3E}">
        <p14:creationId xmlns:p14="http://schemas.microsoft.com/office/powerpoint/2010/main" val="426943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696903"/>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a:buNone/>
            </a:pPr>
            <a:r>
              <a:rPr lang="en-US" u="sng" dirty="0" smtClean="0">
                <a:latin typeface="Times New Roman" panose="02020603050405020304" pitchFamily="18" charset="0"/>
                <a:cs typeface="Times New Roman" panose="02020603050405020304" pitchFamily="18" charset="0"/>
              </a:rPr>
              <a:t>SYSTEM ANALYSIS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a process of collecting and interpreting facts, identifying the problems, and decomposition of a system into its components.</a:t>
            </a:r>
          </a:p>
          <a:p>
            <a:pPr algn="just"/>
            <a:r>
              <a:rPr lang="en-US" dirty="0">
                <a:latin typeface="Times New Roman" panose="02020603050405020304" pitchFamily="18" charset="0"/>
                <a:cs typeface="Times New Roman" panose="02020603050405020304" pitchFamily="18" charset="0"/>
              </a:rPr>
              <a:t>System analysis is conducted for the purpose of studying a system or its parts in order to identify its objectives. It is a problem solving technique that improves the system and ensures that all the components of the system work efficiently to accomplish their purpose.</a:t>
            </a:r>
          </a:p>
          <a:p>
            <a:pPr algn="just"/>
            <a:r>
              <a:rPr lang="en-US" dirty="0">
                <a:latin typeface="Times New Roman" panose="02020603050405020304" pitchFamily="18" charset="0"/>
                <a:cs typeface="Times New Roman" panose="02020603050405020304" pitchFamily="18" charset="0"/>
              </a:rPr>
              <a:t>Analysis specifies </a:t>
            </a:r>
            <a:r>
              <a:rPr lang="en-US" b="1" dirty="0">
                <a:latin typeface="Times New Roman" panose="02020603050405020304" pitchFamily="18" charset="0"/>
                <a:cs typeface="Times New Roman" panose="02020603050405020304" pitchFamily="18" charset="0"/>
              </a:rPr>
              <a:t>what the system should do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707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1075"/>
            <a:ext cx="10515600" cy="64008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System </a:t>
            </a:r>
            <a:r>
              <a:rPr lang="en-US" dirty="0" smtClean="0"/>
              <a:t>Design</a:t>
            </a:r>
            <a:endParaRPr lang="en-US" dirty="0"/>
          </a:p>
        </p:txBody>
      </p:sp>
      <p:sp>
        <p:nvSpPr>
          <p:cNvPr id="3" name="Content Placeholder 2"/>
          <p:cNvSpPr>
            <a:spLocks noGrp="1"/>
          </p:cNvSpPr>
          <p:nvPr>
            <p:ph idx="1"/>
          </p:nvPr>
        </p:nvSpPr>
        <p:spPr>
          <a:xfrm>
            <a:off x="838200" y="1436915"/>
            <a:ext cx="10515600" cy="4545874"/>
          </a:xfrm>
        </p:spPr>
        <p:style>
          <a:lnRef idx="2">
            <a:schemeClr val="accent5"/>
          </a:lnRef>
          <a:fillRef idx="1">
            <a:schemeClr val="lt1"/>
          </a:fillRef>
          <a:effectRef idx="0">
            <a:schemeClr val="accent5"/>
          </a:effectRef>
          <a:fontRef idx="minor">
            <a:schemeClr val="dk1"/>
          </a:fontRef>
        </p:style>
        <p:txBody>
          <a:bodyPr>
            <a:normAutofit/>
          </a:bodyPr>
          <a:lstStyle/>
          <a:p>
            <a:pPr algn="just"/>
            <a:r>
              <a:rPr lang="en-US" dirty="0" smtClean="0"/>
              <a:t>Includes </a:t>
            </a:r>
            <a:r>
              <a:rPr lang="en-US" dirty="0"/>
              <a:t>the design of application, network, databases, user interfaces, and system interfaces.</a:t>
            </a:r>
          </a:p>
          <a:p>
            <a:pPr algn="just"/>
            <a:r>
              <a:rPr lang="en-US" dirty="0"/>
              <a:t>Transform the SRS document into logical structure, which contains detailed and complete set of specifications that can be implemented in a programming language.</a:t>
            </a:r>
          </a:p>
          <a:p>
            <a:pPr algn="just"/>
            <a:r>
              <a:rPr lang="en-US" dirty="0"/>
              <a:t>Create a contingency, training, maintenance, and operation plan.</a:t>
            </a:r>
          </a:p>
          <a:p>
            <a:pPr algn="just"/>
            <a:r>
              <a:rPr lang="en-US" dirty="0"/>
              <a:t>Review the proposed design. Ensure that the final design must meet the requirements stated in SRS document.</a:t>
            </a:r>
          </a:p>
          <a:p>
            <a:pPr algn="just"/>
            <a:r>
              <a:rPr lang="en-US" dirty="0"/>
              <a:t>Finally, prepare a design document which will be used during next phases</a:t>
            </a:r>
            <a:r>
              <a:rPr lang="en-US" dirty="0" smtClean="0"/>
              <a:t>.</a:t>
            </a:r>
            <a:endParaRPr lang="en-US" dirty="0"/>
          </a:p>
        </p:txBody>
      </p:sp>
    </p:spTree>
    <p:extLst>
      <p:ext uri="{BB962C8B-B14F-4D97-AF65-F5344CB8AC3E}">
        <p14:creationId xmlns:p14="http://schemas.microsoft.com/office/powerpoint/2010/main" val="767816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018"/>
            <a:ext cx="10515600" cy="640081"/>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Implementation</a:t>
            </a:r>
            <a:endParaRPr lang="en-US" dirty="0"/>
          </a:p>
        </p:txBody>
      </p:sp>
      <p:sp>
        <p:nvSpPr>
          <p:cNvPr id="3" name="Content Placeholder 2"/>
          <p:cNvSpPr>
            <a:spLocks noGrp="1"/>
          </p:cNvSpPr>
          <p:nvPr>
            <p:ph idx="1"/>
          </p:nvPr>
        </p:nvSpPr>
        <p:spPr>
          <a:xfrm>
            <a:off x="838200" y="1933304"/>
            <a:ext cx="10515600" cy="3540034"/>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smtClean="0"/>
              <a:t>Implement </a:t>
            </a:r>
            <a:r>
              <a:rPr lang="en-US" dirty="0"/>
              <a:t>the design into source code through coding.</a:t>
            </a:r>
          </a:p>
          <a:p>
            <a:pPr algn="just"/>
            <a:r>
              <a:rPr lang="en-US" dirty="0"/>
              <a:t>Combine all the modules together into training environment that detects errors and defects.</a:t>
            </a:r>
          </a:p>
          <a:p>
            <a:pPr algn="just"/>
            <a:r>
              <a:rPr lang="en-US" dirty="0"/>
              <a:t>A test report which contains errors is prepared through test plan that includes test related tasks such as test case generation, testing criteria, and resource allocation for testing.</a:t>
            </a:r>
          </a:p>
          <a:p>
            <a:pPr algn="just"/>
            <a:r>
              <a:rPr lang="en-US" dirty="0"/>
              <a:t>Integrate the information system into its environment and install the new system</a:t>
            </a:r>
            <a:r>
              <a:rPr lang="en-US" dirty="0" smtClean="0"/>
              <a:t>.</a:t>
            </a:r>
            <a:endParaRPr lang="en-US" dirty="0"/>
          </a:p>
        </p:txBody>
      </p:sp>
    </p:spTree>
    <p:extLst>
      <p:ext uri="{BB962C8B-B14F-4D97-AF65-F5344CB8AC3E}">
        <p14:creationId xmlns:p14="http://schemas.microsoft.com/office/powerpoint/2010/main" val="2531358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9453"/>
            <a:ext cx="10515600" cy="64008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Maintenance/Support</a:t>
            </a:r>
            <a:endParaRPr lang="en-US" dirty="0"/>
          </a:p>
        </p:txBody>
      </p:sp>
      <p:sp>
        <p:nvSpPr>
          <p:cNvPr id="3" name="Content Placeholder 2"/>
          <p:cNvSpPr>
            <a:spLocks noGrp="1"/>
          </p:cNvSpPr>
          <p:nvPr>
            <p:ph idx="1"/>
          </p:nvPr>
        </p:nvSpPr>
        <p:spPr>
          <a:xfrm>
            <a:off x="838200" y="1711233"/>
            <a:ext cx="10515600" cy="4676503"/>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dirty="0" smtClean="0"/>
              <a:t>Include </a:t>
            </a:r>
            <a:r>
              <a:rPr lang="en-US" dirty="0"/>
              <a:t>all the activities such as phone support or physical on-site support for users that is required once the system is installing.</a:t>
            </a:r>
          </a:p>
          <a:p>
            <a:pPr algn="just"/>
            <a:r>
              <a:rPr lang="en-US" dirty="0"/>
              <a:t>Implement the changes that software might undergo over a period of time, or implement any new requirements after the software is deployed at the customer location.</a:t>
            </a:r>
          </a:p>
          <a:p>
            <a:pPr algn="just"/>
            <a:r>
              <a:rPr lang="en-US" dirty="0"/>
              <a:t>It also includes handling the residual errors and resolve any issues that may exist in the system even after the testing phase.</a:t>
            </a:r>
          </a:p>
          <a:p>
            <a:pPr algn="just"/>
            <a:r>
              <a:rPr lang="en-US" dirty="0"/>
              <a:t>Maintenance and support may be needed for a longer time for large systems and for a short time for smaller systems</a:t>
            </a:r>
            <a:r>
              <a:rPr lang="en-US" dirty="0" smtClean="0"/>
              <a:t>.</a:t>
            </a:r>
            <a:endParaRPr lang="en-US" dirty="0"/>
          </a:p>
        </p:txBody>
      </p:sp>
    </p:spTree>
    <p:extLst>
      <p:ext uri="{BB962C8B-B14F-4D97-AF65-F5344CB8AC3E}">
        <p14:creationId xmlns:p14="http://schemas.microsoft.com/office/powerpoint/2010/main" val="312469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875211"/>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a:t>Life Cycle of System Analysis and </a:t>
            </a:r>
            <a:r>
              <a:rPr lang="en-US" dirty="0" smtClean="0"/>
              <a:t>Design</a:t>
            </a:r>
            <a:endParaRPr lang="en-US" dirty="0"/>
          </a:p>
        </p:txBody>
      </p:sp>
      <p:pic>
        <p:nvPicPr>
          <p:cNvPr id="4" name="Picture 3"/>
          <p:cNvPicPr>
            <a:picLocks noChangeAspect="1"/>
          </p:cNvPicPr>
          <p:nvPr/>
        </p:nvPicPr>
        <p:blipFill>
          <a:blip r:embed="rId2"/>
          <a:stretch>
            <a:fillRect/>
          </a:stretch>
        </p:blipFill>
        <p:spPr>
          <a:xfrm>
            <a:off x="838200" y="1259612"/>
            <a:ext cx="10515600" cy="5036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36614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718457"/>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smtClean="0"/>
              <a:t>WATERFALL MODEL</a:t>
            </a:r>
            <a:endParaRPr lang="en-US" dirty="0"/>
          </a:p>
        </p:txBody>
      </p:sp>
      <p:sp>
        <p:nvSpPr>
          <p:cNvPr id="3" name="Content Placeholder 2"/>
          <p:cNvSpPr>
            <a:spLocks noGrp="1"/>
          </p:cNvSpPr>
          <p:nvPr>
            <p:ph idx="1"/>
          </p:nvPr>
        </p:nvSpPr>
        <p:spPr>
          <a:xfrm>
            <a:off x="431074" y="1214846"/>
            <a:ext cx="11273246" cy="5290457"/>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dirty="0"/>
              <a:t>The Waterfall Model was the first Process Model to be introduced. It is also referred to as a </a:t>
            </a:r>
            <a:r>
              <a:rPr lang="en-US" b="1" dirty="0"/>
              <a:t>linear-sequential life cycle model</a:t>
            </a:r>
            <a:r>
              <a:rPr lang="en-US" dirty="0"/>
              <a:t>. It is very simple to understand and use. In a waterfall model, each phase must be completed before the next phase can begin and there is no overlapping in the phases.</a:t>
            </a:r>
          </a:p>
          <a:p>
            <a:pPr algn="just"/>
            <a:r>
              <a:rPr lang="en-US" dirty="0"/>
              <a:t>The Waterfall model is the earliest SDLC approach that was used for software development.</a:t>
            </a:r>
          </a:p>
          <a:p>
            <a:pPr algn="just"/>
            <a:r>
              <a:rPr lang="en-US" dirty="0"/>
              <a:t>The waterfall Model illustrates the software development process in a linear sequential flow. This means that any phase in the development process begins only if the previous phase is complete. In this waterfall model, the phases do not overlap</a:t>
            </a:r>
            <a:r>
              <a:rPr lang="en-US" dirty="0" smtClean="0"/>
              <a:t>.</a:t>
            </a:r>
            <a:endParaRPr lang="en-US" dirty="0"/>
          </a:p>
        </p:txBody>
      </p:sp>
    </p:spTree>
    <p:extLst>
      <p:ext uri="{BB962C8B-B14F-4D97-AF65-F5344CB8AC3E}">
        <p14:creationId xmlns:p14="http://schemas.microsoft.com/office/powerpoint/2010/main" val="3219566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2973" y="318927"/>
            <a:ext cx="5453062" cy="6225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6356032" y="318927"/>
            <a:ext cx="5514975" cy="6225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5386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957" y="339635"/>
            <a:ext cx="10515600" cy="613954"/>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The sequential phases in Waterfall model </a:t>
            </a:r>
            <a:r>
              <a:rPr lang="en-US" dirty="0" smtClean="0"/>
              <a:t>are</a:t>
            </a:r>
            <a:endParaRPr lang="en-US" dirty="0"/>
          </a:p>
        </p:txBody>
      </p:sp>
      <p:sp>
        <p:nvSpPr>
          <p:cNvPr id="3" name="Content Placeholder 2"/>
          <p:cNvSpPr>
            <a:spLocks noGrp="1"/>
          </p:cNvSpPr>
          <p:nvPr>
            <p:ph idx="1"/>
          </p:nvPr>
        </p:nvSpPr>
        <p:spPr>
          <a:xfrm>
            <a:off x="381000" y="1214846"/>
            <a:ext cx="11571514" cy="521208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gn="just"/>
            <a:r>
              <a:rPr lang="en-US" b="1" dirty="0" smtClean="0"/>
              <a:t>Requirement </a:t>
            </a:r>
            <a:r>
              <a:rPr lang="en-US" b="1" dirty="0"/>
              <a:t>Gathering and analysis</a:t>
            </a:r>
            <a:r>
              <a:rPr lang="en-US" dirty="0"/>
              <a:t> − All possible requirements of the system to be developed are captured in this phase and documented in a requirement specification document.</a:t>
            </a:r>
          </a:p>
          <a:p>
            <a:pPr algn="just"/>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p>
          <a:p>
            <a:pPr algn="just"/>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pPr algn="just"/>
            <a:r>
              <a:rPr lang="en-US" b="1" dirty="0"/>
              <a:t>Integration and Testing</a:t>
            </a:r>
            <a:r>
              <a:rPr lang="en-US" dirty="0"/>
              <a:t> − All the units developed in the implementation phase are integrated into a system after testing of each unit. Post integration the entire system is tested for any faults and failures.</a:t>
            </a:r>
          </a:p>
          <a:p>
            <a:pPr algn="just"/>
            <a:r>
              <a:rPr lang="en-US" b="1" dirty="0"/>
              <a:t>Deployment of system</a:t>
            </a:r>
            <a:r>
              <a:rPr lang="en-US" dirty="0"/>
              <a:t> − Once the functional and non-functional testing is done; the product is deployed in the customer environment or released into the market.</a:t>
            </a:r>
          </a:p>
          <a:p>
            <a:pPr algn="just"/>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r>
              <a:rPr lang="en-US" dirty="0" smtClean="0"/>
              <a:t>.</a:t>
            </a:r>
          </a:p>
          <a:p>
            <a:pPr marL="0" indent="0" algn="just">
              <a:buNone/>
            </a:pPr>
            <a:r>
              <a:rPr lang="en-US"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r>
              <a:rPr lang="en-US" dirty="0" smtClean="0"/>
              <a:t>.</a:t>
            </a:r>
            <a:endParaRPr lang="en-US" dirty="0"/>
          </a:p>
        </p:txBody>
      </p:sp>
    </p:spTree>
    <p:extLst>
      <p:ext uri="{BB962C8B-B14F-4D97-AF65-F5344CB8AC3E}">
        <p14:creationId xmlns:p14="http://schemas.microsoft.com/office/powerpoint/2010/main" val="2394354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Waterfall Model - </a:t>
            </a:r>
            <a:r>
              <a:rPr lang="en-US" dirty="0" smtClean="0"/>
              <a:t>Application</a:t>
            </a:r>
            <a:endParaRPr lang="en-US" dirty="0"/>
          </a:p>
        </p:txBody>
      </p:sp>
      <p:sp>
        <p:nvSpPr>
          <p:cNvPr id="3" name="Content Placeholder 2"/>
          <p:cNvSpPr>
            <a:spLocks noGrp="1"/>
          </p:cNvSpPr>
          <p:nvPr>
            <p:ph idx="1"/>
          </p:nvPr>
        </p:nvSpPr>
        <p:spPr>
          <a:xfrm>
            <a:off x="313509" y="1825625"/>
            <a:ext cx="11429999" cy="4351338"/>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r>
              <a:rPr lang="en-US" dirty="0" smtClean="0"/>
              <a:t>Every </a:t>
            </a:r>
            <a:r>
              <a:rPr lang="en-US" dirty="0"/>
              <a:t>software developed is different and requires a suitable SDLC approach to be followed based on the internal and external factors. Some situations where the use of Waterfall model is most appropriate are −</a:t>
            </a:r>
          </a:p>
          <a:p>
            <a:pPr algn="just"/>
            <a:r>
              <a:rPr lang="en-US" dirty="0"/>
              <a:t>Requirements are very well documented, clear and fixed.</a:t>
            </a:r>
          </a:p>
          <a:p>
            <a:pPr algn="just"/>
            <a:r>
              <a:rPr lang="en-US" dirty="0"/>
              <a:t>Product definition is stable.</a:t>
            </a:r>
          </a:p>
          <a:p>
            <a:pPr algn="just"/>
            <a:r>
              <a:rPr lang="en-US" dirty="0"/>
              <a:t>Technology is understood and is not dynamic.</a:t>
            </a:r>
          </a:p>
          <a:p>
            <a:pPr algn="just"/>
            <a:r>
              <a:rPr lang="en-US" dirty="0"/>
              <a:t>There are no ambiguous requirements.</a:t>
            </a:r>
          </a:p>
          <a:p>
            <a:pPr algn="just"/>
            <a:r>
              <a:rPr lang="en-US" dirty="0"/>
              <a:t>Ample resources with required expertise are available to support the product.</a:t>
            </a:r>
          </a:p>
          <a:p>
            <a:pPr algn="just"/>
            <a:r>
              <a:rPr lang="en-US" dirty="0"/>
              <a:t>The project is </a:t>
            </a:r>
            <a:r>
              <a:rPr lang="en-US" dirty="0" smtClean="0"/>
              <a:t>long.</a:t>
            </a:r>
            <a:endParaRPr lang="en-US" dirty="0"/>
          </a:p>
          <a:p>
            <a:pPr algn="just"/>
            <a:endParaRPr lang="en-US" dirty="0"/>
          </a:p>
        </p:txBody>
      </p:sp>
    </p:spTree>
    <p:extLst>
      <p:ext uri="{BB962C8B-B14F-4D97-AF65-F5344CB8AC3E}">
        <p14:creationId xmlns:p14="http://schemas.microsoft.com/office/powerpoint/2010/main" val="962906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7"/>
            <a:ext cx="10515600" cy="679268"/>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Waterfall Model - </a:t>
            </a:r>
            <a:r>
              <a:rPr lang="en-US" dirty="0" smtClean="0"/>
              <a:t>Advantages</a:t>
            </a:r>
            <a:endParaRPr lang="en-US" dirty="0"/>
          </a:p>
        </p:txBody>
      </p:sp>
      <p:sp>
        <p:nvSpPr>
          <p:cNvPr id="3" name="Content Placeholder 2"/>
          <p:cNvSpPr>
            <a:spLocks noGrp="1"/>
          </p:cNvSpPr>
          <p:nvPr>
            <p:ph idx="1"/>
          </p:nvPr>
        </p:nvSpPr>
        <p:spPr>
          <a:xfrm>
            <a:off x="838200" y="1018903"/>
            <a:ext cx="10515600" cy="5551714"/>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just"/>
            <a:r>
              <a:rPr lang="en-US" dirty="0" smtClean="0"/>
              <a:t>The </a:t>
            </a:r>
            <a:r>
              <a:rPr lang="en-US" dirty="0"/>
              <a:t>advantages of waterfall development are that it allows for departmentalization and control. A schedule can be set with deadlines for each stage of development and a product can proceed through the development process model phases one by one.</a:t>
            </a:r>
          </a:p>
          <a:p>
            <a:pPr algn="just"/>
            <a:r>
              <a:rPr lang="en-US" dirty="0"/>
              <a:t>Development moves from concept, through design, implementation, testing, installation, troubleshooting, and ends up at operation and maintenance. Each phase of development proceeds in strict order.</a:t>
            </a:r>
          </a:p>
          <a:p>
            <a:pPr algn="just"/>
            <a:r>
              <a:rPr lang="en-US" dirty="0"/>
              <a:t>Some of the major advantages of the Waterfall Model are as follows −</a:t>
            </a:r>
          </a:p>
          <a:p>
            <a:pPr algn="just"/>
            <a:r>
              <a:rPr lang="en-US" dirty="0"/>
              <a:t>Simple and easy to understand and use</a:t>
            </a:r>
          </a:p>
          <a:p>
            <a:pPr algn="just"/>
            <a:r>
              <a:rPr lang="en-US" dirty="0"/>
              <a:t>Easy to manage due to the rigidity of the model. Each phase has specific deliverables and a review process.</a:t>
            </a:r>
          </a:p>
          <a:p>
            <a:pPr algn="just"/>
            <a:r>
              <a:rPr lang="en-US" dirty="0"/>
              <a:t>Phases are processed and completed one at a time.</a:t>
            </a:r>
          </a:p>
          <a:p>
            <a:pPr algn="just"/>
            <a:r>
              <a:rPr lang="en-US" dirty="0"/>
              <a:t>Works well for smaller projects where requirements are very well understood.</a:t>
            </a:r>
          </a:p>
          <a:p>
            <a:pPr algn="just"/>
            <a:r>
              <a:rPr lang="en-US" dirty="0"/>
              <a:t>Clearly defined stages.</a:t>
            </a:r>
          </a:p>
          <a:p>
            <a:pPr algn="just"/>
            <a:r>
              <a:rPr lang="en-US" dirty="0"/>
              <a:t>Well understood milestones.</a:t>
            </a:r>
          </a:p>
          <a:p>
            <a:pPr algn="just"/>
            <a:r>
              <a:rPr lang="en-US" dirty="0"/>
              <a:t>Easy to arrange tasks.</a:t>
            </a:r>
          </a:p>
          <a:p>
            <a:pPr algn="just"/>
            <a:r>
              <a:rPr lang="en-US" dirty="0"/>
              <a:t>Process and results are well documented</a:t>
            </a:r>
            <a:r>
              <a:rPr lang="en-US" dirty="0" smtClean="0"/>
              <a:t>.</a:t>
            </a:r>
            <a:endParaRPr lang="en-US" dirty="0"/>
          </a:p>
        </p:txBody>
      </p:sp>
    </p:spTree>
    <p:extLst>
      <p:ext uri="{BB962C8B-B14F-4D97-AF65-F5344CB8AC3E}">
        <p14:creationId xmlns:p14="http://schemas.microsoft.com/office/powerpoint/2010/main" val="2819545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dirty="0"/>
              <a:t>Waterfall Model - </a:t>
            </a:r>
            <a:r>
              <a:rPr lang="en-US" dirty="0" smtClean="0"/>
              <a:t>Disadvantages</a:t>
            </a:r>
            <a:endParaRPr lang="en-US" dirty="0"/>
          </a:p>
        </p:txBody>
      </p:sp>
      <p:sp>
        <p:nvSpPr>
          <p:cNvPr id="3" name="Content Placeholder 2"/>
          <p:cNvSpPr>
            <a:spLocks noGrp="1"/>
          </p:cNvSpPr>
          <p:nvPr>
            <p:ph idx="1"/>
          </p:nvPr>
        </p:nvSpPr>
        <p:spPr>
          <a:xfrm>
            <a:off x="352697" y="992777"/>
            <a:ext cx="11469189" cy="5538652"/>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lgn="just"/>
            <a:r>
              <a:rPr lang="en-US" dirty="0" smtClean="0"/>
              <a:t>The </a:t>
            </a:r>
            <a:r>
              <a:rPr lang="en-US" dirty="0"/>
              <a:t>disadvantage of waterfall development is that it does not allow much reflection or revision. Once an application is in the testing stage, it is very difficult to go back and change something that was not well-documented or thought upon in the concept stage.</a:t>
            </a:r>
          </a:p>
          <a:p>
            <a:pPr algn="just"/>
            <a:r>
              <a:rPr lang="en-US" dirty="0"/>
              <a:t>The major disadvantages of the Waterfall Model are as follows −</a:t>
            </a:r>
          </a:p>
          <a:p>
            <a:pPr algn="just"/>
            <a:r>
              <a:rPr lang="en-US" dirty="0"/>
              <a:t>No working software is produced until late during the life cycle.</a:t>
            </a:r>
          </a:p>
          <a:p>
            <a:pPr algn="just"/>
            <a:r>
              <a:rPr lang="en-US" dirty="0"/>
              <a:t>High amounts of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 So, risk and uncertainty is high with this process model.</a:t>
            </a:r>
          </a:p>
          <a:p>
            <a:pPr algn="just"/>
            <a:r>
              <a:rPr lang="en-US" dirty="0"/>
              <a:t>It is difficult to measure progress within stages.</a:t>
            </a:r>
          </a:p>
          <a:p>
            <a:pPr algn="just"/>
            <a:r>
              <a:rPr lang="en-US" dirty="0"/>
              <a:t>Cannot accommodate changing requirements.</a:t>
            </a:r>
          </a:p>
          <a:p>
            <a:pPr algn="just"/>
            <a:r>
              <a:rPr lang="en-US" dirty="0"/>
              <a:t>Adjusting scope during the life cycle can end a project.</a:t>
            </a:r>
          </a:p>
          <a:p>
            <a:pPr algn="just"/>
            <a:r>
              <a:rPr lang="en-US" dirty="0"/>
              <a:t>Integration is done as a "big-bang. at the very end, which doesn't allow identifying any technological or business bottleneck or challenges early.</a:t>
            </a:r>
          </a:p>
          <a:p>
            <a:pPr algn="just"/>
            <a:endParaRPr lang="en-US" dirty="0"/>
          </a:p>
        </p:txBody>
      </p:sp>
    </p:spTree>
    <p:extLst>
      <p:ext uri="{BB962C8B-B14F-4D97-AF65-F5344CB8AC3E}">
        <p14:creationId xmlns:p14="http://schemas.microsoft.com/office/powerpoint/2010/main" val="373200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dirty="0">
                <a:latin typeface="Times New Roman" panose="02020603050405020304" pitchFamily="18" charset="0"/>
                <a:cs typeface="Times New Roman" panose="02020603050405020304" pitchFamily="18" charset="0"/>
              </a:rPr>
              <a:t>SYSTEM </a:t>
            </a:r>
            <a:r>
              <a:rPr lang="en-US" sz="4000" dirty="0" smtClean="0">
                <a:latin typeface="Times New Roman" panose="02020603050405020304" pitchFamily="18" charset="0"/>
                <a:cs typeface="Times New Roman" panose="02020603050405020304" pitchFamily="18" charset="0"/>
              </a:rPr>
              <a:t>DESIGN</a:t>
            </a:r>
            <a:endParaRPr lang="en-US" sz="4000" dirty="0"/>
          </a:p>
        </p:txBody>
      </p:sp>
      <p:sp>
        <p:nvSpPr>
          <p:cNvPr id="3" name="Content Placeholder 2"/>
          <p:cNvSpPr>
            <a:spLocks noGrp="1"/>
          </p:cNvSpPr>
          <p:nvPr>
            <p:ph idx="1"/>
          </p:nvPr>
        </p:nvSpPr>
        <p:spPr>
          <a:xfrm>
            <a:off x="838200" y="1690688"/>
            <a:ext cx="10515600" cy="4527232"/>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a process of planning a new business system or replacing an existing system by defining its components or modules to satisfy the specific requirements. Before planning, you need to understand the old system thoroughly and determine how computers can best be used in order to operate efficiently.</a:t>
            </a:r>
          </a:p>
          <a:p>
            <a:pPr algn="just"/>
            <a:r>
              <a:rPr lang="en-US" dirty="0">
                <a:latin typeface="Times New Roman" panose="02020603050405020304" pitchFamily="18" charset="0"/>
                <a:cs typeface="Times New Roman" panose="02020603050405020304" pitchFamily="18" charset="0"/>
              </a:rPr>
              <a:t>System Design focuses on </a:t>
            </a:r>
            <a:r>
              <a:rPr lang="en-US" b="1" dirty="0">
                <a:latin typeface="Times New Roman" panose="02020603050405020304" pitchFamily="18" charset="0"/>
                <a:cs typeface="Times New Roman" panose="02020603050405020304" pitchFamily="18" charset="0"/>
              </a:rPr>
              <a:t>how to accomplish the objective of the system</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System Analysis and Design (SAD) mainly focuses on −</a:t>
            </a:r>
          </a:p>
          <a:p>
            <a:pPr algn="just"/>
            <a:r>
              <a:rPr lang="en-US" dirty="0">
                <a:latin typeface="Times New Roman" panose="02020603050405020304" pitchFamily="18" charset="0"/>
                <a:cs typeface="Times New Roman" panose="02020603050405020304" pitchFamily="18" charset="0"/>
              </a:rPr>
              <a:t>Systems</a:t>
            </a:r>
          </a:p>
          <a:p>
            <a:pPr algn="just"/>
            <a:r>
              <a:rPr lang="en-US" dirty="0">
                <a:latin typeface="Times New Roman" panose="02020603050405020304" pitchFamily="18" charset="0"/>
                <a:cs typeface="Times New Roman" panose="02020603050405020304" pitchFamily="18" charset="0"/>
              </a:rPr>
              <a:t>Processes</a:t>
            </a:r>
          </a:p>
          <a:p>
            <a:pPr algn="just"/>
            <a:r>
              <a:rPr lang="en-US" dirty="0">
                <a:latin typeface="Times New Roman" panose="02020603050405020304" pitchFamily="18" charset="0"/>
                <a:cs typeface="Times New Roman" panose="02020603050405020304" pitchFamily="18" charset="0"/>
              </a:rPr>
              <a:t>Technology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88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6389"/>
            <a:ext cx="10515600" cy="60089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SPIRAL MODEL</a:t>
            </a:r>
            <a:endParaRPr lang="en-US" dirty="0"/>
          </a:p>
        </p:txBody>
      </p:sp>
      <p:sp>
        <p:nvSpPr>
          <p:cNvPr id="3" name="Content Placeholder 2"/>
          <p:cNvSpPr>
            <a:spLocks noGrp="1"/>
          </p:cNvSpPr>
          <p:nvPr>
            <p:ph idx="1"/>
          </p:nvPr>
        </p:nvSpPr>
        <p:spPr>
          <a:xfrm>
            <a:off x="838200" y="1825625"/>
            <a:ext cx="10515600" cy="2837815"/>
          </a:xfrm>
        </p:spPr>
        <p:style>
          <a:lnRef idx="2">
            <a:schemeClr val="accent2"/>
          </a:lnRef>
          <a:fillRef idx="1">
            <a:schemeClr val="lt1"/>
          </a:fillRef>
          <a:effectRef idx="0">
            <a:schemeClr val="accent2"/>
          </a:effectRef>
          <a:fontRef idx="minor">
            <a:schemeClr val="dk1"/>
          </a:fontRef>
        </p:style>
        <p:txBody>
          <a:bodyPr/>
          <a:lstStyle/>
          <a:p>
            <a:pPr algn="just"/>
            <a:r>
              <a:rPr lang="en-US" dirty="0"/>
              <a:t>The spiral model combines the idea of iterative development with the systematic, controlled aspects of the waterfall model. This Spiral model is a combination of iterative development process model and sequential linear development model i.e. the waterfall model with a very high emphasis on risk analysis. It allows incremental releases of the product or incremental refinement through each iteration around the spiral.</a:t>
            </a:r>
          </a:p>
        </p:txBody>
      </p:sp>
    </p:spTree>
    <p:extLst>
      <p:ext uri="{BB962C8B-B14F-4D97-AF65-F5344CB8AC3E}">
        <p14:creationId xmlns:p14="http://schemas.microsoft.com/office/powerpoint/2010/main" val="548289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6245" y="918073"/>
            <a:ext cx="5259161" cy="4943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6100353" y="918073"/>
            <a:ext cx="5727791" cy="4943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1866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069"/>
            <a:ext cx="10515600" cy="58782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Spiral Model - </a:t>
            </a:r>
            <a:r>
              <a:rPr lang="en-US" dirty="0" smtClean="0"/>
              <a:t>Design</a:t>
            </a:r>
            <a:endParaRPr lang="en-US" dirty="0"/>
          </a:p>
        </p:txBody>
      </p:sp>
      <p:sp>
        <p:nvSpPr>
          <p:cNvPr id="3" name="Content Placeholder 2"/>
          <p:cNvSpPr>
            <a:spLocks noGrp="1"/>
          </p:cNvSpPr>
          <p:nvPr>
            <p:ph idx="1"/>
          </p:nvPr>
        </p:nvSpPr>
        <p:spPr>
          <a:xfrm>
            <a:off x="235131" y="1031966"/>
            <a:ext cx="11704320" cy="5564777"/>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smtClean="0"/>
              <a:t>The </a:t>
            </a:r>
            <a:r>
              <a:rPr lang="en-US" dirty="0"/>
              <a:t>spiral model has four phases. A software project repeatedly passes through these phases in iterations called Spirals.</a:t>
            </a:r>
          </a:p>
          <a:p>
            <a:pPr marL="0" indent="0" algn="ctr">
              <a:buNone/>
            </a:pPr>
            <a:r>
              <a:rPr lang="en-US" dirty="0" smtClean="0"/>
              <a:t>IDENTIFICATION</a:t>
            </a:r>
            <a:endParaRPr lang="en-US" dirty="0"/>
          </a:p>
          <a:p>
            <a:r>
              <a:rPr lang="en-US" dirty="0"/>
              <a:t>This phase starts with gathering the business requirements in the baseline spiral. In the subsequent spirals as the product matures, identification of system requirements, subsystem requirements and unit requirements are all done in this phase.</a:t>
            </a:r>
          </a:p>
          <a:p>
            <a:r>
              <a:rPr lang="en-US" dirty="0"/>
              <a:t>This phase also includes understanding the system requirements by continuous communication between the customer and the system analyst. At the end of the spiral, the product is deployed in the identified market.</a:t>
            </a:r>
          </a:p>
          <a:p>
            <a:pPr marL="0" indent="0" algn="ctr">
              <a:buNone/>
            </a:pPr>
            <a:r>
              <a:rPr lang="en-US" dirty="0" smtClean="0"/>
              <a:t>DESIGN</a:t>
            </a:r>
            <a:endParaRPr lang="en-US" dirty="0"/>
          </a:p>
          <a:p>
            <a:r>
              <a:rPr lang="en-US" dirty="0"/>
              <a:t>The Design phase starts with the conceptual design in the baseline spiral and involves architectural design, logical design of modules, physical product design and the final design in the subsequent spirals.</a:t>
            </a:r>
          </a:p>
          <a:p>
            <a:pPr marL="0" indent="0" algn="ctr">
              <a:buNone/>
            </a:pPr>
            <a:r>
              <a:rPr lang="en-US" dirty="0" smtClean="0"/>
              <a:t>CONSTRUCT or BUILT</a:t>
            </a:r>
            <a:endParaRPr lang="en-US" dirty="0"/>
          </a:p>
          <a:p>
            <a:r>
              <a:rPr lang="en-US" dirty="0"/>
              <a:t>The Construct phase refers to production of the actual software product at every spiral. In the baseline spiral, when the product is just thought of and the design is being developed a POC (Proof of Concept) is developed in this phase to get customer feedback.</a:t>
            </a:r>
          </a:p>
          <a:p>
            <a:r>
              <a:rPr lang="en-US" dirty="0"/>
              <a:t>Then in the subsequent spirals with higher clarity on requirements and design details a working model of the software called build is produced with a version number. These builds are sent to the customer for feedback.</a:t>
            </a:r>
          </a:p>
          <a:p>
            <a:pPr marL="0" indent="0" algn="ctr">
              <a:buNone/>
            </a:pPr>
            <a:r>
              <a:rPr lang="en-US" dirty="0" smtClean="0"/>
              <a:t>EVALUATION &amp; RISK ANALYSIS</a:t>
            </a:r>
            <a:endParaRPr lang="en-US" dirty="0"/>
          </a:p>
          <a:p>
            <a:r>
              <a:rPr lang="en-US" dirty="0"/>
              <a:t>Risk Analysis includes identifying, estimating and monitoring the technical feasibility and management risks, such as schedule slippage and cost overrun. After testing the build, at the end of first iteration, the customer evaluates the software and provides feedback</a:t>
            </a:r>
            <a:r>
              <a:rPr lang="en-US" dirty="0" smtClean="0"/>
              <a:t>.</a:t>
            </a:r>
            <a:endParaRPr lang="en-US" dirty="0"/>
          </a:p>
        </p:txBody>
      </p:sp>
    </p:spTree>
    <p:extLst>
      <p:ext uri="{BB962C8B-B14F-4D97-AF65-F5344CB8AC3E}">
        <p14:creationId xmlns:p14="http://schemas.microsoft.com/office/powerpoint/2010/main" val="3663573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57455" y="362584"/>
            <a:ext cx="8257254" cy="5215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p:cNvSpPr txBox="1">
            <a:spLocks/>
          </p:cNvSpPr>
          <p:nvPr/>
        </p:nvSpPr>
        <p:spPr>
          <a:xfrm>
            <a:off x="655320" y="5799909"/>
            <a:ext cx="10515600" cy="79683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smtClean="0"/>
              <a:t>Based on the customer evaluation, the software development process enters the next iteration and subsequently follows the linear approach to implement the feedback suggested by the customer. The process of iterations along the spiral continues throughout the life of the software.</a:t>
            </a:r>
            <a:endParaRPr lang="en-US" sz="1800" dirty="0"/>
          </a:p>
        </p:txBody>
      </p:sp>
    </p:spTree>
    <p:extLst>
      <p:ext uri="{BB962C8B-B14F-4D97-AF65-F5344CB8AC3E}">
        <p14:creationId xmlns:p14="http://schemas.microsoft.com/office/powerpoint/2010/main" val="2551182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6"/>
            <a:ext cx="10515600" cy="574766"/>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Spiral Model </a:t>
            </a:r>
            <a:r>
              <a:rPr lang="en-US" dirty="0" smtClean="0"/>
              <a:t>Application</a:t>
            </a:r>
            <a:endParaRPr lang="en-US" dirty="0"/>
          </a:p>
        </p:txBody>
      </p:sp>
      <p:sp>
        <p:nvSpPr>
          <p:cNvPr id="3" name="Content Placeholder 2"/>
          <p:cNvSpPr>
            <a:spLocks noGrp="1"/>
          </p:cNvSpPr>
          <p:nvPr>
            <p:ph idx="1"/>
          </p:nvPr>
        </p:nvSpPr>
        <p:spPr>
          <a:xfrm>
            <a:off x="838200" y="927462"/>
            <a:ext cx="10515600" cy="5656217"/>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lgn="just"/>
            <a:r>
              <a:rPr lang="en-US" dirty="0" smtClean="0"/>
              <a:t>The </a:t>
            </a:r>
            <a:r>
              <a:rPr lang="en-US" dirty="0"/>
              <a:t>Spiral Model is widely used in the software industry as it is in sync with the natural development process of any product, i.e. learning with maturity which involves minimum risk for the customer as well as the development firms.</a:t>
            </a:r>
          </a:p>
          <a:p>
            <a:pPr algn="just"/>
            <a:r>
              <a:rPr lang="en-US" dirty="0"/>
              <a:t>The following pointers explain the typical uses of a Spiral Model −</a:t>
            </a:r>
          </a:p>
          <a:p>
            <a:pPr algn="just"/>
            <a:r>
              <a:rPr lang="en-US" dirty="0"/>
              <a:t>When there is a budget constraint and risk evaluation is important.</a:t>
            </a:r>
          </a:p>
          <a:p>
            <a:pPr algn="just"/>
            <a:r>
              <a:rPr lang="en-US" dirty="0"/>
              <a:t>For medium to high-risk projects.</a:t>
            </a:r>
          </a:p>
          <a:p>
            <a:pPr algn="just"/>
            <a:r>
              <a:rPr lang="en-US" dirty="0"/>
              <a:t>Long-term project commitment because of potential changes to economic priorities as the requirements change with time.</a:t>
            </a:r>
          </a:p>
          <a:p>
            <a:pPr algn="just"/>
            <a:r>
              <a:rPr lang="en-US" dirty="0"/>
              <a:t>Customer is not sure of their requirements which is usually the case.</a:t>
            </a:r>
          </a:p>
          <a:p>
            <a:pPr algn="just"/>
            <a:r>
              <a:rPr lang="en-US" dirty="0"/>
              <a:t>Requirements are complex and need evaluation to get clarity.</a:t>
            </a:r>
          </a:p>
          <a:p>
            <a:pPr algn="just"/>
            <a:r>
              <a:rPr lang="en-US" dirty="0"/>
              <a:t>New product line which should be released in phases to get enough customer feedback.</a:t>
            </a:r>
          </a:p>
          <a:p>
            <a:pPr algn="just"/>
            <a:r>
              <a:rPr lang="en-US" dirty="0"/>
              <a:t>Significant changes are expected in the product during the development cycle</a:t>
            </a:r>
            <a:r>
              <a:rPr lang="en-US" dirty="0" smtClean="0"/>
              <a:t>.</a:t>
            </a:r>
            <a:endParaRPr lang="en-US" dirty="0"/>
          </a:p>
        </p:txBody>
      </p:sp>
    </p:spTree>
    <p:extLst>
      <p:ext uri="{BB962C8B-B14F-4D97-AF65-F5344CB8AC3E}">
        <p14:creationId xmlns:p14="http://schemas.microsoft.com/office/powerpoint/2010/main" val="3626491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67926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Spiral </a:t>
            </a:r>
            <a:r>
              <a:rPr lang="en-US" dirty="0"/>
              <a:t>Model - Pros and </a:t>
            </a:r>
            <a:r>
              <a:rPr lang="en-US" dirty="0" smtClean="0"/>
              <a:t>Cons</a:t>
            </a:r>
            <a:endParaRPr lang="en-US" dirty="0"/>
          </a:p>
        </p:txBody>
      </p:sp>
      <p:sp>
        <p:nvSpPr>
          <p:cNvPr id="3" name="Content Placeholder 2"/>
          <p:cNvSpPr>
            <a:spLocks noGrp="1"/>
          </p:cNvSpPr>
          <p:nvPr>
            <p:ph idx="1"/>
          </p:nvPr>
        </p:nvSpPr>
        <p:spPr>
          <a:xfrm>
            <a:off x="222069" y="809898"/>
            <a:ext cx="11691257" cy="5852159"/>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gn="just"/>
            <a:r>
              <a:rPr lang="en-US" dirty="0" smtClean="0"/>
              <a:t>The </a:t>
            </a:r>
            <a:r>
              <a:rPr lang="en-US" dirty="0"/>
              <a:t>advantage of spiral lifecycle model is that it allows elements of the product to be added in, when they become available or known. This assures that there is no conflict with previous requirements and design.</a:t>
            </a:r>
          </a:p>
          <a:p>
            <a:pPr algn="just"/>
            <a:r>
              <a:rPr lang="en-US" dirty="0"/>
              <a:t>This method is consistent with approaches that have multiple software builds and releases which allows making an orderly transition to a maintenance activity. Another positive aspect of this method is that the spiral model forces an early user involvement in the system development effort.</a:t>
            </a:r>
          </a:p>
          <a:p>
            <a:pPr algn="just"/>
            <a:r>
              <a:rPr lang="en-US" dirty="0"/>
              <a:t>On the other side, it takes a very strict management to complete such products and there is a risk of running the spiral in an indefinite loop. So, the discipline of change and the extent of taking change requests is very important to develop and deploy the product successfully</a:t>
            </a:r>
            <a:r>
              <a:rPr lang="en-US" dirty="0" smtClean="0"/>
              <a:t>.</a:t>
            </a:r>
          </a:p>
          <a:p>
            <a:pPr marL="0" indent="0" algn="just">
              <a:buNone/>
            </a:pPr>
            <a:endParaRPr lang="en-US" dirty="0"/>
          </a:p>
          <a:p>
            <a:pPr marL="0" indent="0" algn="just">
              <a:buNone/>
            </a:pPr>
            <a:r>
              <a:rPr lang="en-US" b="1" u="sng" dirty="0"/>
              <a:t>The advantages of the Spiral SDLC Model are as follows −</a:t>
            </a:r>
          </a:p>
          <a:p>
            <a:pPr algn="just"/>
            <a:r>
              <a:rPr lang="en-US" dirty="0"/>
              <a:t>Changing requirements can be accommodated.</a:t>
            </a:r>
          </a:p>
          <a:p>
            <a:pPr algn="just"/>
            <a:r>
              <a:rPr lang="en-US" dirty="0"/>
              <a:t>Allows extensive use of prototypes.</a:t>
            </a:r>
          </a:p>
          <a:p>
            <a:pPr algn="just"/>
            <a:r>
              <a:rPr lang="en-US" dirty="0"/>
              <a:t>Requirements can be captured more accurately.</a:t>
            </a:r>
          </a:p>
          <a:p>
            <a:pPr algn="just"/>
            <a:r>
              <a:rPr lang="en-US" dirty="0"/>
              <a:t>Users see the system early.</a:t>
            </a:r>
          </a:p>
          <a:p>
            <a:pPr algn="just"/>
            <a:r>
              <a:rPr lang="en-US" dirty="0"/>
              <a:t>Development can be divided into smaller parts and the risky parts can be developed earlier which helps in better risk management.</a:t>
            </a:r>
          </a:p>
          <a:p>
            <a:pPr marL="0" indent="0" algn="just">
              <a:buNone/>
            </a:pPr>
            <a:endParaRPr lang="en-US" b="1" u="sng" dirty="0" smtClean="0"/>
          </a:p>
          <a:p>
            <a:pPr marL="0" indent="0" algn="just">
              <a:buNone/>
            </a:pPr>
            <a:r>
              <a:rPr lang="en-US" b="1" u="sng" dirty="0" smtClean="0"/>
              <a:t>The </a:t>
            </a:r>
            <a:r>
              <a:rPr lang="en-US" b="1" u="sng" dirty="0"/>
              <a:t>disadvantages of the Spiral SDLC Model are as follows −</a:t>
            </a:r>
          </a:p>
          <a:p>
            <a:pPr algn="just"/>
            <a:r>
              <a:rPr lang="en-US" dirty="0"/>
              <a:t>Management is more complex.</a:t>
            </a:r>
          </a:p>
          <a:p>
            <a:pPr algn="just"/>
            <a:r>
              <a:rPr lang="en-US" dirty="0"/>
              <a:t>End of the project may not be known early.</a:t>
            </a:r>
          </a:p>
          <a:p>
            <a:pPr algn="just"/>
            <a:r>
              <a:rPr lang="en-US" dirty="0"/>
              <a:t>Not suitable for small or low risk projects and could be expensive for small projects.</a:t>
            </a:r>
          </a:p>
          <a:p>
            <a:pPr algn="just"/>
            <a:r>
              <a:rPr lang="en-US" dirty="0"/>
              <a:t>Process is complex</a:t>
            </a:r>
          </a:p>
          <a:p>
            <a:pPr algn="just"/>
            <a:r>
              <a:rPr lang="en-US" dirty="0"/>
              <a:t>Spiral may go on indefinitely.</a:t>
            </a:r>
          </a:p>
          <a:p>
            <a:pPr algn="just"/>
            <a:r>
              <a:rPr lang="en-US" dirty="0"/>
              <a:t>Large number of intermediate stages requires excessive documentation.</a:t>
            </a:r>
          </a:p>
          <a:p>
            <a:pPr algn="just"/>
            <a:endParaRPr lang="en-US" dirty="0"/>
          </a:p>
        </p:txBody>
      </p:sp>
    </p:spTree>
    <p:extLst>
      <p:ext uri="{BB962C8B-B14F-4D97-AF65-F5344CB8AC3E}">
        <p14:creationId xmlns:p14="http://schemas.microsoft.com/office/powerpoint/2010/main" val="4051105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69233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PROTOTYPE MODEL</a:t>
            </a:r>
            <a:endParaRPr lang="en-US" dirty="0"/>
          </a:p>
        </p:txBody>
      </p:sp>
      <p:sp>
        <p:nvSpPr>
          <p:cNvPr id="3" name="Content Placeholder 2"/>
          <p:cNvSpPr>
            <a:spLocks noGrp="1"/>
          </p:cNvSpPr>
          <p:nvPr>
            <p:ph idx="1"/>
          </p:nvPr>
        </p:nvSpPr>
        <p:spPr>
          <a:xfrm>
            <a:off x="404949" y="953588"/>
            <a:ext cx="11469188" cy="5564777"/>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gn="just"/>
            <a:r>
              <a:rPr lang="en-US" dirty="0"/>
              <a:t>The Prototyping Model is a systems development method (SDM) in which a </a:t>
            </a:r>
            <a:r>
              <a:rPr lang="en-US" u="sng" dirty="0">
                <a:hlinkClick r:id="rId2"/>
              </a:rPr>
              <a:t>prototype</a:t>
            </a:r>
            <a:r>
              <a:rPr lang="en-US" dirty="0"/>
              <a:t> (an early approximation of a final system or product) is built, tested, and then reworked as necessary until an acceptable prototype is finally achieved from which the complete system or product can now be developed. This model works best in scenarios where not all of the project requirements are known in detail ahead of time. It is an iterative, trial-and-error process that takes place between the developers and the users.</a:t>
            </a:r>
          </a:p>
          <a:p>
            <a:pPr marL="0" indent="0" algn="just">
              <a:buNone/>
            </a:pPr>
            <a:r>
              <a:rPr lang="en-US" dirty="0"/>
              <a:t> </a:t>
            </a:r>
            <a:r>
              <a:rPr lang="en-US" dirty="0" smtClean="0"/>
              <a:t>    </a:t>
            </a:r>
            <a:r>
              <a:rPr lang="en-US" b="1" u="sng" dirty="0" smtClean="0"/>
              <a:t>There </a:t>
            </a:r>
            <a:r>
              <a:rPr lang="en-US" b="1" u="sng" dirty="0"/>
              <a:t>are several steps in the Prototyping Model</a:t>
            </a:r>
            <a:r>
              <a:rPr lang="en-US" dirty="0"/>
              <a:t>:</a:t>
            </a:r>
          </a:p>
          <a:p>
            <a:pPr algn="just"/>
            <a:r>
              <a:rPr lang="en-US" dirty="0"/>
              <a:t>The new system requirements are defined in as much detail as possible. This usually involves interviewing a number of users representing all the departments or aspects of the existing system.</a:t>
            </a:r>
          </a:p>
          <a:p>
            <a:pPr algn="just"/>
            <a:r>
              <a:rPr lang="en-US" dirty="0"/>
              <a:t>A preliminary design is created for the new system.</a:t>
            </a:r>
          </a:p>
          <a:p>
            <a:pPr algn="just"/>
            <a:r>
              <a:rPr lang="en-US" dirty="0"/>
              <a:t>A first prototype of the new system is constructed from the preliminary design. This is usually a scaled-down system, and represents an approximation of the characteristics of the final product.</a:t>
            </a:r>
          </a:p>
          <a:p>
            <a:pPr algn="just"/>
            <a:r>
              <a:rPr lang="en-US" dirty="0"/>
              <a:t>The users thoroughly evaluate the first prototype, noting its strengths and weaknesses, what needs to be added, and what should to be removed. The developer collects and analyzes the remarks from the users.</a:t>
            </a:r>
          </a:p>
          <a:p>
            <a:pPr algn="just"/>
            <a:r>
              <a:rPr lang="en-US" dirty="0"/>
              <a:t>The first prototype is modified, based on the comments supplied by the users, and a second prototype of the new system is constructed.</a:t>
            </a:r>
          </a:p>
          <a:p>
            <a:pPr algn="just"/>
            <a:r>
              <a:rPr lang="en-US" dirty="0"/>
              <a:t>The second prototype is evaluated in the same manner as was the first prototype.</a:t>
            </a:r>
          </a:p>
          <a:p>
            <a:pPr algn="just"/>
            <a:r>
              <a:rPr lang="en-US" dirty="0"/>
              <a:t>The preceding steps are iterated as many times as necessary, until the users are satisfied that the prototype represents the final product desired.</a:t>
            </a:r>
          </a:p>
          <a:p>
            <a:pPr algn="just"/>
            <a:r>
              <a:rPr lang="en-US" dirty="0"/>
              <a:t>The final system is constructed, based on the final prototype.</a:t>
            </a:r>
          </a:p>
          <a:p>
            <a:pPr algn="just"/>
            <a:r>
              <a:rPr lang="en-US" dirty="0"/>
              <a:t>The final system is thoroughly evaluated and tested. Routine maintenance is carried out on a continuing basis to prevent large-scale failures and to minimize downtime.</a:t>
            </a:r>
          </a:p>
          <a:p>
            <a:pPr algn="just"/>
            <a:endParaRPr lang="en-US" dirty="0"/>
          </a:p>
        </p:txBody>
      </p:sp>
    </p:spTree>
    <p:extLst>
      <p:ext uri="{BB962C8B-B14F-4D97-AF65-F5344CB8AC3E}">
        <p14:creationId xmlns:p14="http://schemas.microsoft.com/office/powerpoint/2010/main" val="12807574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3307" y="842689"/>
            <a:ext cx="5548042" cy="4765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6439989" y="307113"/>
            <a:ext cx="5477690" cy="3050042"/>
          </a:xfrm>
          <a:prstGeom prst="rect">
            <a:avLst/>
          </a:prstGeom>
        </p:spPr>
      </p:pic>
      <p:pic>
        <p:nvPicPr>
          <p:cNvPr id="6" name="Picture 5"/>
          <p:cNvPicPr>
            <a:picLocks noChangeAspect="1"/>
          </p:cNvPicPr>
          <p:nvPr/>
        </p:nvPicPr>
        <p:blipFill>
          <a:blip r:embed="rId4"/>
          <a:stretch>
            <a:fillRect/>
          </a:stretch>
        </p:blipFill>
        <p:spPr>
          <a:xfrm>
            <a:off x="6439989" y="3488212"/>
            <a:ext cx="5477690" cy="3168831"/>
          </a:xfrm>
          <a:prstGeom prst="rect">
            <a:avLst/>
          </a:prstGeom>
        </p:spPr>
      </p:pic>
    </p:spTree>
    <p:extLst>
      <p:ext uri="{BB962C8B-B14F-4D97-AF65-F5344CB8AC3E}">
        <p14:creationId xmlns:p14="http://schemas.microsoft.com/office/powerpoint/2010/main" val="524009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0"/>
            <a:ext cx="10515600" cy="653143"/>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Software Prototyping - Pros and </a:t>
            </a:r>
            <a:r>
              <a:rPr lang="en-US" dirty="0" smtClean="0"/>
              <a:t>Cons</a:t>
            </a:r>
            <a:endParaRPr lang="en-US" dirty="0"/>
          </a:p>
        </p:txBody>
      </p:sp>
      <p:sp>
        <p:nvSpPr>
          <p:cNvPr id="3" name="Content Placeholder 2"/>
          <p:cNvSpPr>
            <a:spLocks noGrp="1"/>
          </p:cNvSpPr>
          <p:nvPr>
            <p:ph idx="1"/>
          </p:nvPr>
        </p:nvSpPr>
        <p:spPr>
          <a:xfrm>
            <a:off x="838200" y="979713"/>
            <a:ext cx="10515600" cy="5643155"/>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smtClean="0"/>
              <a:t>Software </a:t>
            </a:r>
            <a:r>
              <a:rPr lang="en-US" dirty="0"/>
              <a:t>prototyping is used in typical cases and the decision should be taken very carefully so that the efforts spent in building the prototype add considerable value to the final software developed. The model has its own pros and cons discussed as follows.</a:t>
            </a:r>
          </a:p>
          <a:p>
            <a:r>
              <a:rPr lang="en-US" dirty="0"/>
              <a:t>The advantages of the Prototyping Model are as follows −</a:t>
            </a:r>
          </a:p>
          <a:p>
            <a:r>
              <a:rPr lang="en-US" dirty="0"/>
              <a:t>Increased user involvement in the product even before its implementation.</a:t>
            </a:r>
          </a:p>
          <a:p>
            <a:r>
              <a:rPr lang="en-US" dirty="0"/>
              <a:t>Since a working model of the system is displayed, the users get a better understanding of the system being developed.</a:t>
            </a:r>
          </a:p>
          <a:p>
            <a:r>
              <a:rPr lang="en-US" dirty="0"/>
              <a:t>Reduces time and cost as the defects can be detected much earlier.</a:t>
            </a:r>
          </a:p>
          <a:p>
            <a:r>
              <a:rPr lang="en-US" dirty="0"/>
              <a:t>Quicker user feedback is available leading to better solutions.</a:t>
            </a:r>
          </a:p>
          <a:p>
            <a:r>
              <a:rPr lang="en-US" dirty="0"/>
              <a:t>Missing functionality can be identified easily.</a:t>
            </a:r>
          </a:p>
          <a:p>
            <a:r>
              <a:rPr lang="en-US" dirty="0"/>
              <a:t>Confusing or difficult functions can be identified</a:t>
            </a:r>
            <a:r>
              <a:rPr lang="en-US" dirty="0" smtClean="0"/>
              <a:t>.</a:t>
            </a:r>
            <a:endParaRPr lang="en-US" dirty="0"/>
          </a:p>
        </p:txBody>
      </p:sp>
    </p:spTree>
    <p:extLst>
      <p:ext uri="{BB962C8B-B14F-4D97-AF65-F5344CB8AC3E}">
        <p14:creationId xmlns:p14="http://schemas.microsoft.com/office/powerpoint/2010/main" val="1402841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9903"/>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200" dirty="0"/>
              <a:t>The Disadvantages of the Prototyping Model are as follows </a:t>
            </a:r>
            <a:r>
              <a:rPr lang="en-US" sz="3200" dirty="0" smtClean="0"/>
              <a:t>−</a:t>
            </a:r>
            <a:endParaRPr lang="en-US" sz="3200" dirty="0"/>
          </a:p>
        </p:txBody>
      </p:sp>
      <p:sp>
        <p:nvSpPr>
          <p:cNvPr id="3" name="Content Placeholder 2"/>
          <p:cNvSpPr>
            <a:spLocks noGrp="1"/>
          </p:cNvSpPr>
          <p:nvPr>
            <p:ph idx="1"/>
          </p:nvPr>
        </p:nvSpPr>
        <p:spPr>
          <a:xfrm>
            <a:off x="326571" y="1423851"/>
            <a:ext cx="11416937" cy="4753112"/>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Risk </a:t>
            </a:r>
            <a:r>
              <a:rPr lang="en-US" dirty="0"/>
              <a:t>of insufficient requirement analysis owing to too much dependency on the prototype.</a:t>
            </a:r>
          </a:p>
          <a:p>
            <a:r>
              <a:rPr lang="en-US" dirty="0"/>
              <a:t>Users may get confused in the prototypes and actual systems.</a:t>
            </a:r>
          </a:p>
          <a:p>
            <a:r>
              <a:rPr lang="en-US" dirty="0"/>
              <a:t>Practically, this methodology may increase the complexity of the system as scope of the system may expand beyond original plans.</a:t>
            </a:r>
          </a:p>
          <a:p>
            <a:r>
              <a:rPr lang="en-US" dirty="0"/>
              <a:t>Developers may try to reuse the existing prototypes to build the actual system, even when it is not technically feasible.</a:t>
            </a:r>
          </a:p>
          <a:p>
            <a:r>
              <a:rPr lang="en-US" dirty="0"/>
              <a:t>The effort invested in building prototypes may be too much if it is not monitored properly.</a:t>
            </a:r>
          </a:p>
          <a:p>
            <a:endParaRPr lang="en-US" dirty="0"/>
          </a:p>
        </p:txBody>
      </p:sp>
    </p:spTree>
    <p:extLst>
      <p:ext uri="{BB962C8B-B14F-4D97-AF65-F5344CB8AC3E}">
        <p14:creationId xmlns:p14="http://schemas.microsoft.com/office/powerpoint/2010/main" val="144072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style>
          <a:lnRef idx="2">
            <a:schemeClr val="accent2"/>
          </a:lnRef>
          <a:fillRef idx="1">
            <a:schemeClr val="lt1"/>
          </a:fillRef>
          <a:effectRef idx="0">
            <a:schemeClr val="accent2"/>
          </a:effectRef>
          <a:fontRef idx="minor">
            <a:schemeClr val="dk1"/>
          </a:fontRef>
        </p:style>
        <p:txBody>
          <a:bodyPr/>
          <a:lstStyle/>
          <a:p>
            <a:pPr algn="ctr"/>
            <a:r>
              <a:rPr lang="en-US" dirty="0" smtClean="0"/>
              <a:t>WHAT IS A SYSTEM</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word System is derived from Greek word </a:t>
            </a:r>
            <a:r>
              <a:rPr lang="en-US" dirty="0" err="1">
                <a:latin typeface="Times New Roman" panose="02020603050405020304" pitchFamily="18" charset="0"/>
                <a:cs typeface="Times New Roman" panose="02020603050405020304" pitchFamily="18" charset="0"/>
              </a:rPr>
              <a:t>Systema</a:t>
            </a:r>
            <a:r>
              <a:rPr lang="en-US" dirty="0">
                <a:latin typeface="Times New Roman" panose="02020603050405020304" pitchFamily="18" charset="0"/>
                <a:cs typeface="Times New Roman" panose="02020603050405020304" pitchFamily="18" charset="0"/>
              </a:rPr>
              <a:t>, which means an organized relationship between any set of components to achieve some common cause or objective.</a:t>
            </a:r>
          </a:p>
          <a:p>
            <a:pPr algn="just"/>
            <a:r>
              <a:rPr lang="en-US" i="1" dirty="0">
                <a:latin typeface="Times New Roman" panose="02020603050405020304" pitchFamily="18" charset="0"/>
                <a:cs typeface="Times New Roman" panose="02020603050405020304" pitchFamily="18" charset="0"/>
              </a:rPr>
              <a:t>A system is “an orderly grouping of interdependent components linked together according to a plan to achieve a specific goal.”</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133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74458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DSDM: </a:t>
            </a:r>
            <a:r>
              <a:rPr lang="en-US" dirty="0"/>
              <a:t>Dynamic Systems Development Method </a:t>
            </a:r>
          </a:p>
        </p:txBody>
      </p:sp>
      <p:sp>
        <p:nvSpPr>
          <p:cNvPr id="3" name="Content Placeholder 2"/>
          <p:cNvSpPr>
            <a:spLocks noGrp="1"/>
          </p:cNvSpPr>
          <p:nvPr>
            <p:ph idx="1"/>
          </p:nvPr>
        </p:nvSpPr>
        <p:spPr>
          <a:xfrm>
            <a:off x="339635" y="1084216"/>
            <a:ext cx="11443062" cy="5473337"/>
          </a:xfrm>
        </p:spPr>
        <p:style>
          <a:lnRef idx="2">
            <a:schemeClr val="accent2"/>
          </a:lnRef>
          <a:fillRef idx="1">
            <a:schemeClr val="lt1"/>
          </a:fillRef>
          <a:effectRef idx="0">
            <a:schemeClr val="accent2"/>
          </a:effectRef>
          <a:fontRef idx="minor">
            <a:schemeClr val="dk1"/>
          </a:fontRef>
        </p:style>
        <p:txBody>
          <a:bodyPr>
            <a:normAutofit/>
          </a:bodyPr>
          <a:lstStyle/>
          <a:p>
            <a:r>
              <a:rPr lang="en-US" sz="1600" dirty="0"/>
              <a:t>DSDM is an agile software development methodology. It is an iterative, incremental approach that is largely based on the Rapid Application Development (RAD) methodology. The method provides a four-phase framework consisting of:</a:t>
            </a:r>
          </a:p>
          <a:p>
            <a:r>
              <a:rPr lang="en-US" sz="1600" dirty="0"/>
              <a:t>Feasibility and business study</a:t>
            </a:r>
          </a:p>
          <a:p>
            <a:r>
              <a:rPr lang="en-US" sz="1600" dirty="0"/>
              <a:t>Functional model / prototype iteration</a:t>
            </a:r>
          </a:p>
          <a:p>
            <a:r>
              <a:rPr lang="en-US" sz="1600" dirty="0"/>
              <a:t>Design and build iteration</a:t>
            </a:r>
          </a:p>
          <a:p>
            <a:r>
              <a:rPr lang="en-US" sz="1600" dirty="0"/>
              <a:t>Implementation</a:t>
            </a:r>
          </a:p>
          <a:p>
            <a:pPr marL="0" indent="0" algn="ctr">
              <a:buNone/>
            </a:pPr>
            <a:r>
              <a:rPr lang="en-US" sz="1600" b="1" dirty="0"/>
              <a:t>Within each phase, DSDM relies on several different activities and techniques based on these principles:</a:t>
            </a:r>
          </a:p>
          <a:p>
            <a:r>
              <a:rPr lang="en-US" sz="1600" dirty="0"/>
              <a:t>Projects evolve best through direct and co-located collaboration between the developers and the users.</a:t>
            </a:r>
          </a:p>
          <a:p>
            <a:r>
              <a:rPr lang="en-US" sz="1600" dirty="0"/>
              <a:t>Self-managed and empowered teams must have the authority to make time sensitive and critical project-level decisions.</a:t>
            </a:r>
          </a:p>
          <a:p>
            <a:r>
              <a:rPr lang="en-US" sz="1600" dirty="0"/>
              <a:t>Design and development is incremental and evolutionary in nature and is largely driven by regular, iterative user feedback.</a:t>
            </a:r>
          </a:p>
          <a:p>
            <a:r>
              <a:rPr lang="en-US" sz="1600" dirty="0"/>
              <a:t>Working software deliverables are defined as systems that address the critical, current business needs versus systems that address less critical future needs.</a:t>
            </a:r>
          </a:p>
          <a:p>
            <a:r>
              <a:rPr lang="en-US" sz="1600" dirty="0"/>
              <a:t>Frequent and incremental delivery of working software is valued over infrequent delivery of perfectly working software.</a:t>
            </a:r>
          </a:p>
          <a:p>
            <a:r>
              <a:rPr lang="en-US" sz="1600" dirty="0"/>
              <a:t>All changes introduced during development must be reversible.</a:t>
            </a:r>
          </a:p>
          <a:p>
            <a:r>
              <a:rPr lang="en-US" sz="1600" dirty="0"/>
              <a:t>Continuous integration and quality assurance testing is conducted in-line, throughout the project lifecycle.</a:t>
            </a:r>
          </a:p>
          <a:p>
            <a:r>
              <a:rPr lang="en-US" sz="1600" dirty="0"/>
              <a:t>Visibility and transparency is encouraged through regular communication and collaboration amongst all project stakeholders.</a:t>
            </a:r>
          </a:p>
          <a:p>
            <a:endParaRPr lang="en-US" sz="1600" dirty="0"/>
          </a:p>
        </p:txBody>
      </p:sp>
    </p:spTree>
    <p:extLst>
      <p:ext uri="{BB962C8B-B14F-4D97-AF65-F5344CB8AC3E}">
        <p14:creationId xmlns:p14="http://schemas.microsoft.com/office/powerpoint/2010/main" val="2307077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9762" y="328589"/>
            <a:ext cx="4370615" cy="4387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885509" y="3109504"/>
            <a:ext cx="7052173" cy="3448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4885509" y="328589"/>
            <a:ext cx="7052173" cy="2362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57830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The eight Principles of DSDM</a:t>
            </a:r>
            <a:r>
              <a:rPr lang="en-US" dirty="0" smtClean="0"/>
              <a:t>:</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Focus </a:t>
            </a:r>
            <a:r>
              <a:rPr lang="en-US" dirty="0"/>
              <a:t>on the business need</a:t>
            </a:r>
          </a:p>
          <a:p>
            <a:r>
              <a:rPr lang="en-US" dirty="0"/>
              <a:t>Deliver on time</a:t>
            </a:r>
          </a:p>
          <a:p>
            <a:r>
              <a:rPr lang="en-US" dirty="0"/>
              <a:t>Collaborate</a:t>
            </a:r>
          </a:p>
          <a:p>
            <a:r>
              <a:rPr lang="en-US" dirty="0"/>
              <a:t>Never compromise quality</a:t>
            </a:r>
          </a:p>
          <a:p>
            <a:r>
              <a:rPr lang="en-US" dirty="0"/>
              <a:t>Build incrementally from firm foundations</a:t>
            </a:r>
          </a:p>
          <a:p>
            <a:r>
              <a:rPr lang="en-US" dirty="0"/>
              <a:t>Develop iteratively</a:t>
            </a:r>
          </a:p>
          <a:p>
            <a:r>
              <a:rPr lang="en-US" dirty="0"/>
              <a:t>Communicate continuously and clearly</a:t>
            </a:r>
          </a:p>
          <a:p>
            <a:r>
              <a:rPr lang="en-US" dirty="0"/>
              <a:t>Demonstrate control</a:t>
            </a:r>
          </a:p>
          <a:p>
            <a:endParaRPr lang="en-US" dirty="0"/>
          </a:p>
        </p:txBody>
      </p:sp>
    </p:spTree>
    <p:extLst>
      <p:ext uri="{BB962C8B-B14F-4D97-AF65-F5344CB8AC3E}">
        <p14:creationId xmlns:p14="http://schemas.microsoft.com/office/powerpoint/2010/main" val="964185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94"/>
            <a:ext cx="10515600" cy="613956"/>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Core Techniques</a:t>
            </a:r>
            <a:endParaRPr lang="en-US" dirty="0"/>
          </a:p>
        </p:txBody>
      </p:sp>
      <p:sp>
        <p:nvSpPr>
          <p:cNvPr id="3" name="Content Placeholder 2"/>
          <p:cNvSpPr>
            <a:spLocks noGrp="1"/>
          </p:cNvSpPr>
          <p:nvPr>
            <p:ph idx="1"/>
          </p:nvPr>
        </p:nvSpPr>
        <p:spPr>
          <a:xfrm>
            <a:off x="838200" y="1018903"/>
            <a:ext cx="10515600" cy="551252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just"/>
            <a:r>
              <a:rPr lang="en-US" dirty="0" err="1">
                <a:hlinkClick r:id="rId2" tooltip="Timeboxing"/>
              </a:rPr>
              <a:t>Timeboxing</a:t>
            </a:r>
            <a:r>
              <a:rPr lang="en-US" dirty="0"/>
              <a:t>: is the approach for completing the project incrementally by breaking it down into splitting the project in portions, each with a fixed budget and a delivery date. For each portion a number of requirements are </a:t>
            </a:r>
            <a:r>
              <a:rPr lang="en-US" dirty="0" smtClean="0"/>
              <a:t>prioritized </a:t>
            </a:r>
            <a:r>
              <a:rPr lang="en-US" dirty="0"/>
              <a:t>and selected. Because time and budget are fixed, the only remaining variables are the requirements. So if a project is running out of time or money the requirements with the lowest priority are omitted. This does not mean that an unfinished product is delivered, because of the </a:t>
            </a:r>
            <a:r>
              <a:rPr lang="en-US" dirty="0">
                <a:hlinkClick r:id="rId3" tooltip="Pareto Principle"/>
              </a:rPr>
              <a:t>Pareto </a:t>
            </a:r>
            <a:r>
              <a:rPr lang="en-US" dirty="0" smtClean="0">
                <a:hlinkClick r:id="rId3" tooltip="Pareto Principle"/>
              </a:rPr>
              <a:t>Principle</a:t>
            </a:r>
            <a:r>
              <a:rPr lang="en-US" dirty="0" smtClean="0"/>
              <a:t> that </a:t>
            </a:r>
            <a:r>
              <a:rPr lang="en-US" dirty="0"/>
              <a:t>80% of the project comes from 20% of the system requirements, so as long as those most important 20% of requirements are implemented into the system, the system therefore meets the business needs and that no system is built perfectly in the first try.</a:t>
            </a:r>
          </a:p>
          <a:p>
            <a:pPr algn="just"/>
            <a:r>
              <a:rPr lang="en-US" dirty="0" err="1">
                <a:hlinkClick r:id="rId4" tooltip="MoSCoW method"/>
              </a:rPr>
              <a:t>MoSCoW</a:t>
            </a:r>
            <a:r>
              <a:rPr lang="en-US" dirty="0"/>
              <a:t>: is a technique for </a:t>
            </a:r>
            <a:r>
              <a:rPr lang="en-US" dirty="0" smtClean="0"/>
              <a:t>prioritizing </a:t>
            </a:r>
            <a:r>
              <a:rPr lang="en-US" dirty="0"/>
              <a:t>work items or requirements. It is an acronym that stands for:</a:t>
            </a:r>
          </a:p>
          <a:p>
            <a:pPr lvl="1" algn="just"/>
            <a:r>
              <a:rPr lang="en-US" dirty="0"/>
              <a:t>MUST have</a:t>
            </a:r>
          </a:p>
          <a:p>
            <a:pPr lvl="1" algn="just"/>
            <a:r>
              <a:rPr lang="en-US" dirty="0"/>
              <a:t>SHOULD have</a:t>
            </a:r>
          </a:p>
          <a:p>
            <a:pPr lvl="1" algn="just"/>
            <a:r>
              <a:rPr lang="en-US" dirty="0"/>
              <a:t>COULD have</a:t>
            </a:r>
          </a:p>
          <a:p>
            <a:pPr lvl="1" algn="just"/>
            <a:r>
              <a:rPr lang="en-US" dirty="0"/>
              <a:t>WON'T have</a:t>
            </a:r>
          </a:p>
          <a:p>
            <a:pPr algn="just"/>
            <a:r>
              <a:rPr lang="en-US" dirty="0"/>
              <a:t>Prototyping: refers to the creation of prototypes of the system under development at an early stage of the project. It enables the early discovery of shortcomings in the system and allows future users to ‘test-drive’ the system. This way good user involvement is </a:t>
            </a:r>
            <a:r>
              <a:rPr lang="en-US" dirty="0" smtClean="0"/>
              <a:t>realized, </a:t>
            </a:r>
            <a:r>
              <a:rPr lang="en-US" dirty="0"/>
              <a:t>one of the key success factors of DSDM, or any System Development project for that matter</a:t>
            </a:r>
            <a:r>
              <a:rPr lang="en-US" dirty="0" smtClean="0"/>
              <a:t>.</a:t>
            </a:r>
            <a:endParaRPr lang="en-US" dirty="0"/>
          </a:p>
        </p:txBody>
      </p:sp>
    </p:spTree>
    <p:extLst>
      <p:ext uri="{BB962C8B-B14F-4D97-AF65-F5344CB8AC3E}">
        <p14:creationId xmlns:p14="http://schemas.microsoft.com/office/powerpoint/2010/main" val="3255752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dirty="0"/>
              <a:t>Testing: helps ensure a solution of good quality, DSDM advocates testing throughout each iteration. Since DSDM is a tool and technique independent method, the project team is free to choose its own test management method.</a:t>
            </a:r>
          </a:p>
          <a:p>
            <a:pPr algn="just"/>
            <a:r>
              <a:rPr lang="en-US" dirty="0"/>
              <a:t>Workshop: brings project stakeholders together to discuss requirements, functionalities and mutual understanding.</a:t>
            </a:r>
          </a:p>
          <a:p>
            <a:pPr algn="just"/>
            <a:r>
              <a:rPr lang="en-US" dirty="0">
                <a:hlinkClick r:id="rId2" tooltip="Systems modeling"/>
              </a:rPr>
              <a:t>Modeling</a:t>
            </a:r>
            <a:r>
              <a:rPr lang="en-US" dirty="0"/>
              <a:t>: helps </a:t>
            </a:r>
            <a:r>
              <a:rPr lang="en-US" dirty="0" smtClean="0"/>
              <a:t>visualize </a:t>
            </a:r>
            <a:r>
              <a:rPr lang="en-US" dirty="0"/>
              <a:t>a business domain and improve understanding. Produces a diagrammatic representation of specific aspects of the system or business area that is being developed.</a:t>
            </a:r>
          </a:p>
          <a:p>
            <a:pPr algn="just"/>
            <a:r>
              <a:rPr lang="en-US" dirty="0">
                <a:hlinkClick r:id="rId3" tooltip="Configuration management"/>
              </a:rPr>
              <a:t>Configuration management</a:t>
            </a:r>
            <a:r>
              <a:rPr lang="en-US" dirty="0"/>
              <a:t>: with multiple deliverables under development at the same time and being delivered incrementally at the end of each time-box, the deliverables need to be well managed towards completion.</a:t>
            </a:r>
          </a:p>
          <a:p>
            <a:endParaRPr lang="en-US" dirty="0"/>
          </a:p>
        </p:txBody>
      </p:sp>
    </p:spTree>
    <p:extLst>
      <p:ext uri="{BB962C8B-B14F-4D97-AF65-F5344CB8AC3E}">
        <p14:creationId xmlns:p14="http://schemas.microsoft.com/office/powerpoint/2010/main" val="649078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796835"/>
          </a:xfrm>
        </p:spPr>
        <p:style>
          <a:lnRef idx="2">
            <a:schemeClr val="accent4"/>
          </a:lnRef>
          <a:fillRef idx="1">
            <a:schemeClr val="lt1"/>
          </a:fillRef>
          <a:effectRef idx="0">
            <a:schemeClr val="accent4"/>
          </a:effectRef>
          <a:fontRef idx="minor">
            <a:schemeClr val="dk1"/>
          </a:fontRef>
        </p:style>
        <p:txBody>
          <a:bodyPr>
            <a:normAutofit/>
          </a:bodyPr>
          <a:lstStyle/>
          <a:p>
            <a:pPr algn="ctr"/>
            <a:r>
              <a:rPr lang="en-US" sz="4000" dirty="0" smtClean="0"/>
              <a:t>Comparison to other development framework</a:t>
            </a:r>
            <a:endParaRPr lang="en-US" sz="4000" dirty="0"/>
          </a:p>
        </p:txBody>
      </p:sp>
      <p:sp>
        <p:nvSpPr>
          <p:cNvPr id="3" name="Content Placeholder 2"/>
          <p:cNvSpPr>
            <a:spLocks noGrp="1"/>
          </p:cNvSpPr>
          <p:nvPr>
            <p:ph idx="1"/>
          </p:nvPr>
        </p:nvSpPr>
        <p:spPr>
          <a:xfrm>
            <a:off x="838200" y="1267097"/>
            <a:ext cx="10515600" cy="5185954"/>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lgn="just"/>
            <a:r>
              <a:rPr lang="en-US" dirty="0"/>
              <a:t>DSDM can be considered as part of a broad range of iterative and incremental development frameworks, especially those supporting </a:t>
            </a:r>
            <a:r>
              <a:rPr lang="en-US" dirty="0">
                <a:hlinkClick r:id="rId2" tooltip="Agile software development"/>
              </a:rPr>
              <a:t>agile</a:t>
            </a:r>
            <a:r>
              <a:rPr lang="en-US" dirty="0"/>
              <a:t> and </a:t>
            </a:r>
            <a:r>
              <a:rPr lang="en-US" dirty="0">
                <a:hlinkClick r:id="rId3" tooltip="Object-oriented programming"/>
              </a:rPr>
              <a:t>object-oriented</a:t>
            </a:r>
            <a:r>
              <a:rPr lang="en-US" dirty="0"/>
              <a:t> methods. These include (but are not limited to) </a:t>
            </a:r>
            <a:r>
              <a:rPr lang="en-US" dirty="0">
                <a:hlinkClick r:id="rId4" tooltip="Scrum (software development)"/>
              </a:rPr>
              <a:t>Scrum</a:t>
            </a:r>
            <a:r>
              <a:rPr lang="en-US" dirty="0"/>
              <a:t>, </a:t>
            </a:r>
            <a:r>
              <a:rPr lang="en-US" dirty="0">
                <a:hlinkClick r:id="rId5" tooltip="Extreme programming"/>
              </a:rPr>
              <a:t>Extreme Programming (XP)</a:t>
            </a:r>
            <a:r>
              <a:rPr lang="en-US" dirty="0"/>
              <a:t>, </a:t>
            </a:r>
            <a:r>
              <a:rPr lang="en-US" dirty="0">
                <a:hlinkClick r:id="rId6" tooltip="Disciplined Agile Delivery"/>
              </a:rPr>
              <a:t>Disciplined Agile Delivery(DAD)</a:t>
            </a:r>
            <a:r>
              <a:rPr lang="en-US" dirty="0"/>
              <a:t>, and </a:t>
            </a:r>
            <a:r>
              <a:rPr lang="en-US" dirty="0">
                <a:hlinkClick r:id="rId7" tooltip="Rational Unified Process"/>
              </a:rPr>
              <a:t>Rational Unified Process (RUP)</a:t>
            </a:r>
            <a:r>
              <a:rPr lang="en-US" dirty="0"/>
              <a:t>.</a:t>
            </a:r>
          </a:p>
          <a:p>
            <a:pPr algn="just"/>
            <a:r>
              <a:rPr lang="en-US" dirty="0"/>
              <a:t>Like DSDM, these share the following characteristics:</a:t>
            </a:r>
          </a:p>
          <a:p>
            <a:pPr algn="just"/>
            <a:r>
              <a:rPr lang="en-US" dirty="0"/>
              <a:t>They all </a:t>
            </a:r>
            <a:r>
              <a:rPr lang="en-US" dirty="0" err="1"/>
              <a:t>prioritise</a:t>
            </a:r>
            <a:r>
              <a:rPr lang="en-US" dirty="0"/>
              <a:t> requirements and work though them iteratively, building a system or product in increments.</a:t>
            </a:r>
          </a:p>
          <a:p>
            <a:pPr algn="just"/>
            <a:r>
              <a:rPr lang="en-US" dirty="0"/>
              <a:t>They are tool-independent frameworks. This allows users to fill in the specific steps of the process with their own techniques </a:t>
            </a:r>
            <a:r>
              <a:rPr lang="en-US" baseline="30000" dirty="0">
                <a:hlinkClick r:id="rId8"/>
              </a:rPr>
              <a:t>[5]</a:t>
            </a:r>
            <a:r>
              <a:rPr lang="en-US" dirty="0"/>
              <a:t> and software aids of choice.</a:t>
            </a:r>
          </a:p>
          <a:p>
            <a:pPr algn="just"/>
            <a:r>
              <a:rPr lang="en-US" dirty="0"/>
              <a:t>The variables in the development are not time/resources, but the requirements. This approach ensures the main goals of DSDM, namely to stay within the deadline and the budget.</a:t>
            </a:r>
          </a:p>
          <a:p>
            <a:pPr algn="just"/>
            <a:r>
              <a:rPr lang="en-US" dirty="0"/>
              <a:t>A strong focus on communication between and the involvement of all the stakeholders in the system. Although this is addressed in other methods, DSDM strongly believes in commitment to the project to ensure a successful outcome.</a:t>
            </a:r>
          </a:p>
          <a:p>
            <a:pPr algn="just"/>
            <a:endParaRPr lang="en-US" dirty="0"/>
          </a:p>
        </p:txBody>
      </p:sp>
    </p:spTree>
    <p:extLst>
      <p:ext uri="{BB962C8B-B14F-4D97-AF65-F5344CB8AC3E}">
        <p14:creationId xmlns:p14="http://schemas.microsoft.com/office/powerpoint/2010/main" val="3270197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t>Key Success </a:t>
            </a:r>
            <a:r>
              <a:rPr lang="en-US" b="1" dirty="0" smtClean="0"/>
              <a:t>Factors</a:t>
            </a:r>
            <a:endParaRPr lang="en-US" dirty="0"/>
          </a:p>
        </p:txBody>
      </p:sp>
      <p:sp>
        <p:nvSpPr>
          <p:cNvPr id="3" name="Content Placeholder 2"/>
          <p:cNvSpPr>
            <a:spLocks noGrp="1"/>
          </p:cNvSpPr>
          <p:nvPr>
            <p:ph idx="1"/>
          </p:nvPr>
        </p:nvSpPr>
        <p:spPr>
          <a:xfrm>
            <a:off x="838200" y="1201782"/>
            <a:ext cx="10515600" cy="5564777"/>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dirty="0" smtClean="0"/>
              <a:t>The </a:t>
            </a:r>
            <a:r>
              <a:rPr lang="en-US" dirty="0"/>
              <a:t>DSDM consortium has compiled 10 most important factors from its members:</a:t>
            </a:r>
          </a:p>
          <a:p>
            <a:r>
              <a:rPr lang="en-US" dirty="0"/>
              <a:t>Acceptance of DSDM philosophy before starting work.</a:t>
            </a:r>
          </a:p>
          <a:p>
            <a:r>
              <a:rPr lang="en-US" dirty="0"/>
              <a:t>The decision making powers of users and developers inside the development team.</a:t>
            </a:r>
          </a:p>
          <a:p>
            <a:r>
              <a:rPr lang="en-US" dirty="0"/>
              <a:t>The commitment of senior user management to provide significant end-user involvement.</a:t>
            </a:r>
          </a:p>
          <a:p>
            <a:r>
              <a:rPr lang="en-US" dirty="0"/>
              <a:t>Incremental delivery.</a:t>
            </a:r>
          </a:p>
          <a:p>
            <a:r>
              <a:rPr lang="en-US" dirty="0"/>
              <a:t>Easy access by developers to end-users.</a:t>
            </a:r>
          </a:p>
          <a:p>
            <a:r>
              <a:rPr lang="en-US" dirty="0"/>
              <a:t>The stability of the team.</a:t>
            </a:r>
          </a:p>
          <a:p>
            <a:r>
              <a:rPr lang="en-US" dirty="0"/>
              <a:t>The development team skills.</a:t>
            </a:r>
          </a:p>
          <a:p>
            <a:r>
              <a:rPr lang="en-US" dirty="0"/>
              <a:t>The size of the development team.</a:t>
            </a:r>
          </a:p>
          <a:p>
            <a:r>
              <a:rPr lang="en-US" dirty="0"/>
              <a:t>A supportive commercial relationship.</a:t>
            </a:r>
          </a:p>
          <a:p>
            <a:r>
              <a:rPr lang="en-US" dirty="0"/>
              <a:t>The development technology.</a:t>
            </a:r>
          </a:p>
          <a:p>
            <a:endParaRPr lang="en-US" dirty="0"/>
          </a:p>
        </p:txBody>
      </p:sp>
    </p:spTree>
    <p:extLst>
      <p:ext uri="{BB962C8B-B14F-4D97-AF65-F5344CB8AC3E}">
        <p14:creationId xmlns:p14="http://schemas.microsoft.com/office/powerpoint/2010/main" val="630085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style>
          <a:lnRef idx="2">
            <a:schemeClr val="accent1"/>
          </a:lnRef>
          <a:fillRef idx="1">
            <a:schemeClr val="lt1"/>
          </a:fillRef>
          <a:effectRef idx="0">
            <a:schemeClr val="accent1"/>
          </a:effectRef>
          <a:fontRef idx="minor">
            <a:schemeClr val="dk1"/>
          </a:fontRef>
        </p:style>
        <p:txBody>
          <a:bodyPr/>
          <a:lstStyle/>
          <a:p>
            <a:pPr algn="ctr"/>
            <a:r>
              <a:rPr lang="en-US" b="1" dirty="0"/>
              <a:t>Weakness of DSDM</a:t>
            </a:r>
            <a:r>
              <a:rPr lang="en-US" b="1" dirty="0" smtClean="0"/>
              <a:t>:</a:t>
            </a:r>
            <a:endParaRPr lang="en-US"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lgn="just"/>
            <a:r>
              <a:rPr lang="en-US" dirty="0" smtClean="0"/>
              <a:t>Licensing </a:t>
            </a:r>
            <a:r>
              <a:rPr lang="en-US" dirty="0"/>
              <a:t>cost</a:t>
            </a:r>
          </a:p>
          <a:p>
            <a:pPr algn="just"/>
            <a:r>
              <a:rPr lang="en-US" dirty="0"/>
              <a:t>Relatively high barrier to entry</a:t>
            </a:r>
          </a:p>
          <a:p>
            <a:pPr algn="just"/>
            <a:r>
              <a:rPr lang="en-US" dirty="0"/>
              <a:t>Cultural shift in </a:t>
            </a:r>
            <a:r>
              <a:rPr lang="en-US" dirty="0" smtClean="0"/>
              <a:t>organization</a:t>
            </a:r>
          </a:p>
          <a:p>
            <a:pPr marL="0" indent="0" algn="just">
              <a:buNone/>
            </a:pPr>
            <a:endParaRPr lang="en-US" dirty="0"/>
          </a:p>
          <a:p>
            <a:pPr marL="0" indent="0" algn="just">
              <a:buNone/>
            </a:pPr>
            <a:endParaRPr lang="en-US" dirty="0" smtClean="0"/>
          </a:p>
          <a:p>
            <a:pPr marL="0" indent="0" algn="just">
              <a:buNone/>
            </a:pPr>
            <a:r>
              <a:rPr lang="en-US" dirty="0"/>
              <a:t>DSDM clearly represent itself as the most mature agile development </a:t>
            </a:r>
            <a:r>
              <a:rPr lang="en-US" dirty="0" err="1"/>
              <a:t>method.Even</a:t>
            </a:r>
            <a:r>
              <a:rPr lang="en-US" dirty="0"/>
              <a:t> Microsoft borrows ideas from DSDM, publishing their own semi-agile solution framework. Xansa used DSDM to organize its offshore development in </a:t>
            </a:r>
            <a:r>
              <a:rPr lang="en-US" dirty="0" err="1"/>
              <a:t>India.The</a:t>
            </a:r>
            <a:r>
              <a:rPr lang="en-US" dirty="0"/>
              <a:t> latest version of DSDM is “DSDM </a:t>
            </a:r>
            <a:r>
              <a:rPr lang="en-US" dirty="0" err="1"/>
              <a:t>Atern</a:t>
            </a:r>
            <a:r>
              <a:rPr lang="en-US" dirty="0"/>
              <a:t>”. It has proven to be the robust agile framework for efficient project management which is supported and Certified by the DSDM </a:t>
            </a:r>
            <a:r>
              <a:rPr lang="en-US" dirty="0" err="1"/>
              <a:t>Consortium.Not</a:t>
            </a:r>
            <a:r>
              <a:rPr lang="en-US" dirty="0"/>
              <a:t> only that but also it has been nominated for the AGILE CONCEPT Awards 2011.</a:t>
            </a:r>
          </a:p>
          <a:p>
            <a:pPr algn="just"/>
            <a:endParaRPr lang="en-US" dirty="0"/>
          </a:p>
        </p:txBody>
      </p:sp>
    </p:spTree>
    <p:extLst>
      <p:ext uri="{BB962C8B-B14F-4D97-AF65-F5344CB8AC3E}">
        <p14:creationId xmlns:p14="http://schemas.microsoft.com/office/powerpoint/2010/main" val="487788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692332"/>
          </a:xfrm>
        </p:spPr>
        <p:txBody>
          <a:bodyPr>
            <a:noAutofit/>
          </a:bodyPr>
          <a:lstStyle/>
          <a:p>
            <a:pPr algn="ctr"/>
            <a:r>
              <a:rPr lang="en-US" sz="3600" dirty="0" smtClean="0"/>
              <a:t>SSADM: </a:t>
            </a:r>
            <a:r>
              <a:rPr lang="en-US" sz="3600" b="1" dirty="0"/>
              <a:t>Structured Systems Analysis And Design </a:t>
            </a:r>
            <a:r>
              <a:rPr lang="en-US" sz="3600" b="1" dirty="0" smtClean="0"/>
              <a:t>Method</a:t>
            </a:r>
            <a:endParaRPr lang="en-US" sz="3600" dirty="0"/>
          </a:p>
        </p:txBody>
      </p:sp>
      <p:sp>
        <p:nvSpPr>
          <p:cNvPr id="4" name="Rectangle 1"/>
          <p:cNvSpPr>
            <a:spLocks noGrp="1" noChangeArrowheads="1"/>
          </p:cNvSpPr>
          <p:nvPr>
            <p:ph idx="1"/>
          </p:nvPr>
        </p:nvSpPr>
        <p:spPr bwMode="auto">
          <a:xfrm>
            <a:off x="389964" y="1329555"/>
            <a:ext cx="11412071" cy="4531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83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SSADM follows the waterfall life cycle model starting from the feasibility study to the physical design stage of development.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One of the main features of SSADM is the intensive user involvement in the requirements analysis stage.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The users are made to sign off each stage as they are completed assuring that requirements are met.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The users are provided with clear, easily understandable documentation consisting of various diagrammatic representations of the system.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SSADM breaks up a development project into stages, modules, steps and tasks.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The first and foremost model developed in SSADM is the data model. It is a part of requirements gathering and consists of well defined stages, steps and products.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sans"/>
              </a:rPr>
              <a:t>The techniques used in SSADM are logical data modeling, data flow modeling and entity behavior modeling.</a:t>
            </a:r>
            <a:endParaRPr kumimoji="0" lang="en-US" alt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33333"/>
                </a:solidFill>
                <a:effectLst/>
                <a:latin typeface="Open-sans"/>
              </a:rPr>
              <a:t>Logical Data Modeling: This involves the process of identifying, modeling and documenting data as a part of system requirements gathering. The data are classified further into entities and relationships.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33333"/>
                </a:solidFill>
                <a:effectLst/>
                <a:latin typeface="Open-sans"/>
              </a:rPr>
              <a:t>Data Flow Modeling: This involves tracking the data flow in an information system. It clearly analyzes the processes, data stores, external entities and data movement.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33333"/>
                </a:solidFill>
                <a:effectLst/>
                <a:latin typeface="Open-sans"/>
              </a:rPr>
              <a:t>Entity Behavior Modeling: This involves identifying and documenting the events influencing each entity and the sequence in which these events happen.</a:t>
            </a:r>
          </a:p>
        </p:txBody>
      </p:sp>
    </p:spTree>
    <p:extLst>
      <p:ext uri="{BB962C8B-B14F-4D97-AF65-F5344CB8AC3E}">
        <p14:creationId xmlns:p14="http://schemas.microsoft.com/office/powerpoint/2010/main" val="3196725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639446"/>
            <a:ext cx="10515600" cy="692966"/>
          </a:xfrm>
        </p:spPr>
        <p:style>
          <a:lnRef idx="2">
            <a:schemeClr val="accent1"/>
          </a:lnRef>
          <a:fillRef idx="1">
            <a:schemeClr val="lt1"/>
          </a:fillRef>
          <a:effectRef idx="0">
            <a:schemeClr val="accent1"/>
          </a:effectRef>
          <a:fontRef idx="minor">
            <a:schemeClr val="dk1"/>
          </a:fontRef>
        </p:style>
        <p:txBody>
          <a:bodyPr>
            <a:normAutofit/>
          </a:bodyPr>
          <a:lstStyle/>
          <a:p>
            <a:pPr lvl="0"/>
            <a:r>
              <a:rPr lang="en-US" altLang="en-US" sz="3200" dirty="0">
                <a:solidFill>
                  <a:srgbClr val="333333"/>
                </a:solidFill>
                <a:latin typeface="Open-sans"/>
              </a:rPr>
              <a:t>Some of the important characteristics of SSADM are</a:t>
            </a:r>
            <a:r>
              <a:rPr lang="en-US" altLang="en-US" sz="3200" dirty="0" smtClean="0">
                <a:solidFill>
                  <a:srgbClr val="333333"/>
                </a:solidFill>
                <a:latin typeface="Open-sans"/>
              </a:rPr>
              <a:t>:</a:t>
            </a:r>
            <a:endParaRPr lang="en-US" sz="3200" dirty="0"/>
          </a:p>
        </p:txBody>
      </p:sp>
      <p:sp>
        <p:nvSpPr>
          <p:cNvPr id="4" name="Rectangle 1"/>
          <p:cNvSpPr>
            <a:spLocks noGrp="1" noChangeArrowheads="1"/>
          </p:cNvSpPr>
          <p:nvPr>
            <p:ph idx="1"/>
          </p:nvPr>
        </p:nvSpPr>
        <p:spPr bwMode="auto">
          <a:xfrm>
            <a:off x="681445" y="1802864"/>
            <a:ext cx="11012951" cy="2253791"/>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0" rIns="91440" bIns="9839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Open-sans"/>
              </a:rPr>
              <a:t>Dividing a project into small modules with well defined objectives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Open-sans"/>
              </a:rPr>
              <a:t>Useful during requirements specification and system design stage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Open-sans"/>
              </a:rPr>
              <a:t>Diagrammatic representation and other useful modeling techniques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Open-sans"/>
              </a:rPr>
              <a:t>Simple and easily understood by clients and developers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Open-sans"/>
              </a:rPr>
              <a:t>Performing activities in a sequence</a:t>
            </a:r>
          </a:p>
        </p:txBody>
      </p:sp>
    </p:spTree>
    <p:extLst>
      <p:ext uri="{BB962C8B-B14F-4D97-AF65-F5344CB8AC3E}">
        <p14:creationId xmlns:p14="http://schemas.microsoft.com/office/powerpoint/2010/main" val="261669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CONSTRAINTS OF A SYSTEM</a:t>
            </a:r>
            <a:endParaRPr lang="en-US"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a:r>
              <a:rPr lang="en-US" dirty="0">
                <a:latin typeface="Times New Roman" panose="02020603050405020304" pitchFamily="18" charset="0"/>
                <a:cs typeface="Times New Roman" panose="02020603050405020304" pitchFamily="18" charset="0"/>
              </a:rPr>
              <a:t>A system must have three basic constraints −</a:t>
            </a:r>
          </a:p>
          <a:p>
            <a:pPr algn="just"/>
            <a:r>
              <a:rPr lang="en-US" dirty="0">
                <a:latin typeface="Times New Roman" panose="02020603050405020304" pitchFamily="18" charset="0"/>
                <a:cs typeface="Times New Roman" panose="02020603050405020304" pitchFamily="18" charset="0"/>
              </a:rPr>
              <a:t>A system must have some </a:t>
            </a:r>
            <a:r>
              <a:rPr lang="en-US" b="1" dirty="0">
                <a:latin typeface="Times New Roman" panose="02020603050405020304" pitchFamily="18" charset="0"/>
                <a:cs typeface="Times New Roman" panose="02020603050405020304" pitchFamily="18" charset="0"/>
              </a:rPr>
              <a:t>structure and </a:t>
            </a:r>
            <a:r>
              <a:rPr lang="en-US" b="1" dirty="0" smtClean="0">
                <a:latin typeface="Times New Roman" panose="02020603050405020304" pitchFamily="18" charset="0"/>
                <a:cs typeface="Times New Roman" panose="02020603050405020304" pitchFamily="18" charset="0"/>
              </a:rPr>
              <a:t>behavior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is designed to achieve a predefined objective.</a:t>
            </a:r>
          </a:p>
          <a:p>
            <a:pPr algn="just"/>
            <a:r>
              <a:rPr lang="en-US" b="1" dirty="0">
                <a:latin typeface="Times New Roman" panose="02020603050405020304" pitchFamily="18" charset="0"/>
                <a:cs typeface="Times New Roman" panose="02020603050405020304" pitchFamily="18" charset="0"/>
              </a:rPr>
              <a:t>Interconnectivity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interdependence</a:t>
            </a:r>
            <a:r>
              <a:rPr lang="en-US" dirty="0">
                <a:latin typeface="Times New Roman" panose="02020603050405020304" pitchFamily="18" charset="0"/>
                <a:cs typeface="Times New Roman" panose="02020603050405020304" pitchFamily="18" charset="0"/>
              </a:rPr>
              <a:t> must exist among the system components.</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objectives of the organization</a:t>
            </a:r>
            <a:r>
              <a:rPr lang="en-US" dirty="0">
                <a:latin typeface="Times New Roman" panose="02020603050405020304" pitchFamily="18" charset="0"/>
                <a:cs typeface="Times New Roman" panose="02020603050405020304" pitchFamily="18" charset="0"/>
              </a:rPr>
              <a:t> have a </a:t>
            </a:r>
            <a:r>
              <a:rPr lang="en-US" b="1" dirty="0">
                <a:latin typeface="Times New Roman" panose="02020603050405020304" pitchFamily="18" charset="0"/>
                <a:cs typeface="Times New Roman" panose="02020603050405020304" pitchFamily="18" charset="0"/>
              </a:rPr>
              <a:t>higher priority</a:t>
            </a:r>
            <a:r>
              <a:rPr lang="en-US" dirty="0">
                <a:latin typeface="Times New Roman" panose="02020603050405020304" pitchFamily="18" charset="0"/>
                <a:cs typeface="Times New Roman" panose="02020603050405020304" pitchFamily="18" charset="0"/>
              </a:rPr>
              <a:t> than the objectives of its subsystems.</a:t>
            </a:r>
          </a:p>
          <a:p>
            <a:pPr algn="just"/>
            <a:r>
              <a:rPr lang="en-US" dirty="0">
                <a:latin typeface="Times New Roman" panose="02020603050405020304" pitchFamily="18" charset="0"/>
                <a:cs typeface="Times New Roman" panose="02020603050405020304" pitchFamily="18" charset="0"/>
              </a:rPr>
              <a:t>For example, traffic management system, payroll system, automatic library system, human resources information system.</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948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626384"/>
            <a:ext cx="10515600" cy="679904"/>
          </a:xfrm>
        </p:spPr>
        <p:style>
          <a:lnRef idx="2">
            <a:schemeClr val="accent1"/>
          </a:lnRef>
          <a:fillRef idx="1">
            <a:schemeClr val="lt1"/>
          </a:fillRef>
          <a:effectRef idx="0">
            <a:schemeClr val="accent1"/>
          </a:effectRef>
          <a:fontRef idx="minor">
            <a:schemeClr val="dk1"/>
          </a:fontRef>
        </p:style>
        <p:txBody>
          <a:bodyPr>
            <a:normAutofit fontScale="90000"/>
          </a:bodyPr>
          <a:lstStyle/>
          <a:p>
            <a:pPr lvl="0" algn="ctr"/>
            <a:r>
              <a:rPr lang="en-US" altLang="en-US" dirty="0">
                <a:solidFill>
                  <a:srgbClr val="333333"/>
                </a:solidFill>
                <a:latin typeface="Open-sans"/>
              </a:rPr>
              <a:t>The stages of SSADM include</a:t>
            </a:r>
            <a:r>
              <a:rPr lang="en-US" altLang="en-US" dirty="0" smtClean="0">
                <a:solidFill>
                  <a:srgbClr val="333333"/>
                </a:solidFill>
                <a:latin typeface="Open-sans"/>
              </a:rPr>
              <a:t>:</a:t>
            </a:r>
            <a:endParaRPr lang="en-US" dirty="0"/>
          </a:p>
        </p:txBody>
      </p:sp>
      <p:sp>
        <p:nvSpPr>
          <p:cNvPr id="4" name="Rectangle 1"/>
          <p:cNvSpPr>
            <a:spLocks noGrp="1" noChangeArrowheads="1"/>
          </p:cNvSpPr>
          <p:nvPr>
            <p:ph idx="1"/>
          </p:nvPr>
        </p:nvSpPr>
        <p:spPr bwMode="auto">
          <a:xfrm>
            <a:off x="720635" y="1945339"/>
            <a:ext cx="10515600" cy="348489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0" rIns="91440" bIns="983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Determining feasibility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Investigating the current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Determining business systems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Defining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Determining technical system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Creating the logical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33333"/>
                </a:solidFill>
                <a:effectLst/>
                <a:latin typeface="Open-sans"/>
              </a:rPr>
              <a:t>Creating the physical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333333"/>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Open-sans"/>
              </a:rPr>
              <a:t>Each of these stages applies certain techniques and a sequence of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Open-sans"/>
              </a:rPr>
              <a:t>They include conventions and procedures for recording and interpreting the information with the help of diagrams and text.</a:t>
            </a:r>
            <a:r>
              <a:rPr kumimoji="0" lang="en-US" altLang="en-US" sz="18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3382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40080" y="375647"/>
            <a:ext cx="5786354" cy="60954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54206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56170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RAD: Rapid Application Development</a:t>
            </a:r>
            <a:endParaRPr lang="en-US" dirty="0"/>
          </a:p>
        </p:txBody>
      </p:sp>
      <p:sp>
        <p:nvSpPr>
          <p:cNvPr id="3" name="Content Placeholder 2"/>
          <p:cNvSpPr>
            <a:spLocks noGrp="1"/>
          </p:cNvSpPr>
          <p:nvPr>
            <p:ph idx="1"/>
          </p:nvPr>
        </p:nvSpPr>
        <p:spPr>
          <a:xfrm>
            <a:off x="130629" y="1162594"/>
            <a:ext cx="11756571" cy="5486400"/>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r>
              <a:rPr lang="en-US" dirty="0"/>
              <a:t>The </a:t>
            </a:r>
            <a:r>
              <a:rPr lang="en-US" b="1" dirty="0"/>
              <a:t>RAD (Rapid Application Development)</a:t>
            </a:r>
            <a:r>
              <a:rPr lang="en-US" dirty="0"/>
              <a:t> model is based on prototyping and iterative development with no specific planning involved. The process of writing the software itself involves the planning required for developing the product.</a:t>
            </a:r>
          </a:p>
          <a:p>
            <a:pPr algn="just"/>
            <a:r>
              <a:rPr lang="en-US" dirty="0"/>
              <a:t>Rapid Application Development focuses on gathering customer requirements through workshops or focus groups, early testing of the prototypes by the customer using iterative concept, reuse of the existing prototypes (components), continuous integration and rapid delivery.</a:t>
            </a:r>
          </a:p>
          <a:p>
            <a:pPr marL="0" indent="0" algn="ctr">
              <a:buNone/>
            </a:pPr>
            <a:r>
              <a:rPr lang="en-US" dirty="0"/>
              <a:t> </a:t>
            </a:r>
            <a:r>
              <a:rPr lang="en-US" dirty="0" smtClean="0"/>
              <a:t>    </a:t>
            </a:r>
            <a:r>
              <a:rPr lang="en-US" b="1" dirty="0" smtClean="0"/>
              <a:t>What </a:t>
            </a:r>
            <a:r>
              <a:rPr lang="en-US" b="1" dirty="0"/>
              <a:t>is RAD?</a:t>
            </a:r>
          </a:p>
          <a:p>
            <a:pPr algn="just"/>
            <a:r>
              <a:rPr lang="en-US" dirty="0"/>
              <a:t>Rapid application development is a software development methodology that uses minimal planning in favor of rapid prototyping. A prototype is a working model that is functionally equivalent to a component of the product.</a:t>
            </a:r>
          </a:p>
          <a:p>
            <a:pPr algn="just"/>
            <a:r>
              <a:rPr lang="en-US" dirty="0"/>
              <a:t>In the RAD model, the functional modules are developed in parallel as prototypes and are integrated to make the complete product for faster product delivery. Since there is no detailed preplanning, it makes it easier to incorporate the changes within the development process.</a:t>
            </a:r>
          </a:p>
          <a:p>
            <a:pPr algn="just"/>
            <a:r>
              <a:rPr lang="en-US" dirty="0"/>
              <a:t>RAD projects follow iterative and incremental model and have small teams comprising of developers, domain experts, customer representatives and other IT resources working progressively on their component or prototype.</a:t>
            </a:r>
          </a:p>
          <a:p>
            <a:pPr algn="just"/>
            <a:r>
              <a:rPr lang="en-US" dirty="0"/>
              <a:t>The most important aspect for this model to be successful is to make sure that the prototypes developed are reusable.</a:t>
            </a:r>
          </a:p>
          <a:p>
            <a:pPr algn="just"/>
            <a:endParaRPr lang="en-US" dirty="0"/>
          </a:p>
        </p:txBody>
      </p:sp>
    </p:spTree>
    <p:extLst>
      <p:ext uri="{BB962C8B-B14F-4D97-AF65-F5344CB8AC3E}">
        <p14:creationId xmlns:p14="http://schemas.microsoft.com/office/powerpoint/2010/main" val="3253014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39"/>
            <a:ext cx="10515600" cy="600891"/>
          </a:xfrm>
        </p:spPr>
        <p:txBody>
          <a:bodyPr>
            <a:normAutofit fontScale="90000"/>
          </a:bodyPr>
          <a:lstStyle/>
          <a:p>
            <a:pPr algn="ctr"/>
            <a:r>
              <a:rPr lang="en-US" dirty="0"/>
              <a:t>RAD Model </a:t>
            </a:r>
            <a:r>
              <a:rPr lang="en-US" dirty="0" smtClean="0"/>
              <a:t>Design</a:t>
            </a:r>
            <a:endParaRPr lang="en-US" dirty="0"/>
          </a:p>
        </p:txBody>
      </p:sp>
      <p:sp>
        <p:nvSpPr>
          <p:cNvPr id="3" name="Content Placeholder 2"/>
          <p:cNvSpPr>
            <a:spLocks noGrp="1"/>
          </p:cNvSpPr>
          <p:nvPr>
            <p:ph idx="1"/>
          </p:nvPr>
        </p:nvSpPr>
        <p:spPr>
          <a:xfrm>
            <a:off x="289560" y="705394"/>
            <a:ext cx="11612880" cy="5812970"/>
          </a:xfrm>
        </p:spPr>
        <p:style>
          <a:lnRef idx="2">
            <a:schemeClr val="accent2"/>
          </a:lnRef>
          <a:fillRef idx="1">
            <a:schemeClr val="lt1"/>
          </a:fillRef>
          <a:effectRef idx="0">
            <a:schemeClr val="accent2"/>
          </a:effectRef>
          <a:fontRef idx="minor">
            <a:schemeClr val="dk1"/>
          </a:fontRef>
        </p:style>
        <p:txBody>
          <a:bodyPr>
            <a:noAutofit/>
          </a:bodyPr>
          <a:lstStyle/>
          <a:p>
            <a:pPr algn="just"/>
            <a:r>
              <a:rPr lang="en-US" sz="1600" dirty="0" smtClean="0"/>
              <a:t>RAD </a:t>
            </a:r>
            <a:r>
              <a:rPr lang="en-US" sz="1600" dirty="0"/>
              <a:t>model distributes the analysis, design, build and test phases into a series of short, iterative development cycles.</a:t>
            </a:r>
          </a:p>
          <a:p>
            <a:pPr algn="ctr"/>
            <a:r>
              <a:rPr lang="en-US" sz="1600" dirty="0"/>
              <a:t>Following are the various phases of the RAD Model −</a:t>
            </a:r>
          </a:p>
          <a:p>
            <a:pPr algn="ctr"/>
            <a:r>
              <a:rPr lang="en-US" sz="1600" dirty="0"/>
              <a:t>Business Modeling</a:t>
            </a:r>
          </a:p>
          <a:p>
            <a:pPr algn="just"/>
            <a:r>
              <a:rPr lang="en-US" sz="1600" dirty="0"/>
              <a:t>The business model for the product under development is designed in terms of flow of information and the distribution of information between various business channels. A complete business analysis is performed to find the vital information for business, how it can be obtained, how and when is the information processed and what are the factors driving successful flow of information.</a:t>
            </a:r>
          </a:p>
          <a:p>
            <a:pPr algn="ctr"/>
            <a:r>
              <a:rPr lang="en-US" sz="1600" dirty="0"/>
              <a:t>Data Modeling</a:t>
            </a:r>
          </a:p>
          <a:p>
            <a:pPr algn="just"/>
            <a:r>
              <a:rPr lang="en-US" sz="1600" dirty="0"/>
              <a:t>The information gathered in the Business Modeling phase is reviewed and analyzed to form sets of data objects vital for the business. The attributes of all data sets is identified and defined. The relation between these data objects are established and defined in detail in relevance to the business model.</a:t>
            </a:r>
          </a:p>
          <a:p>
            <a:pPr algn="ctr"/>
            <a:r>
              <a:rPr lang="en-US" sz="1600" dirty="0"/>
              <a:t>Process Modeling</a:t>
            </a:r>
          </a:p>
          <a:p>
            <a:pPr algn="just"/>
            <a:r>
              <a:rPr lang="en-US" sz="1600" dirty="0"/>
              <a:t>The data object sets defined in the Data Modeling phase are converted to establish the business information flow needed to achieve specific business objectives as per the business model. The process model for any changes or enhancements to the data object sets is defined in this phase. Process descriptions for adding, deleting, retrieving or modifying a data object are given.</a:t>
            </a:r>
          </a:p>
          <a:p>
            <a:pPr algn="ctr"/>
            <a:r>
              <a:rPr lang="en-US" sz="1600" dirty="0"/>
              <a:t>Application Generation</a:t>
            </a:r>
          </a:p>
          <a:p>
            <a:pPr algn="just"/>
            <a:r>
              <a:rPr lang="en-US" sz="1600" dirty="0"/>
              <a:t>The actual system is built and coding is done by using automation tools to convert process and data models into actual prototypes.</a:t>
            </a:r>
          </a:p>
          <a:p>
            <a:pPr algn="ctr"/>
            <a:r>
              <a:rPr lang="en-US" sz="1600" dirty="0"/>
              <a:t>Testing and Turnover</a:t>
            </a:r>
          </a:p>
          <a:p>
            <a:pPr algn="just"/>
            <a:r>
              <a:rPr lang="en-US" sz="1600" dirty="0"/>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p>
          <a:p>
            <a:pPr algn="just"/>
            <a:endParaRPr lang="en-US" sz="1600" dirty="0"/>
          </a:p>
        </p:txBody>
      </p:sp>
    </p:spTree>
    <p:extLst>
      <p:ext uri="{BB962C8B-B14F-4D97-AF65-F5344CB8AC3E}">
        <p14:creationId xmlns:p14="http://schemas.microsoft.com/office/powerpoint/2010/main" val="910981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7511" y="375647"/>
            <a:ext cx="8507643" cy="61620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17047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485" y="328045"/>
            <a:ext cx="5086771" cy="3068298"/>
          </a:xfrm>
          <a:prstGeom prst="rect">
            <a:avLst/>
          </a:prstGeom>
        </p:spPr>
      </p:pic>
      <p:pic>
        <p:nvPicPr>
          <p:cNvPr id="5" name="Picture 4"/>
          <p:cNvPicPr>
            <a:picLocks noChangeAspect="1"/>
          </p:cNvPicPr>
          <p:nvPr/>
        </p:nvPicPr>
        <p:blipFill>
          <a:blip r:embed="rId3"/>
          <a:stretch>
            <a:fillRect/>
          </a:stretch>
        </p:blipFill>
        <p:spPr>
          <a:xfrm>
            <a:off x="345485" y="3579223"/>
            <a:ext cx="5086771" cy="2990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904412" y="778873"/>
            <a:ext cx="5799908" cy="5360670"/>
          </a:xfrm>
          <a:prstGeom prst="rect">
            <a:avLst/>
          </a:prstGeom>
        </p:spPr>
      </p:pic>
    </p:spTree>
    <p:extLst>
      <p:ext uri="{BB962C8B-B14F-4D97-AF65-F5344CB8AC3E}">
        <p14:creationId xmlns:p14="http://schemas.microsoft.com/office/powerpoint/2010/main" val="29580618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RAD Model Vs Traditional </a:t>
            </a:r>
            <a:r>
              <a:rPr lang="en-US" dirty="0" smtClean="0"/>
              <a:t>SDLC</a:t>
            </a:r>
            <a:endParaRPr lang="en-US" dirty="0"/>
          </a:p>
        </p:txBody>
      </p:sp>
      <p:sp>
        <p:nvSpPr>
          <p:cNvPr id="3" name="Content Placeholder 2"/>
          <p:cNvSpPr>
            <a:spLocks noGrp="1"/>
          </p:cNvSpPr>
          <p:nvPr>
            <p:ph idx="1"/>
          </p:nvPr>
        </p:nvSpPr>
        <p:spPr>
          <a:xfrm>
            <a:off x="838200" y="1227909"/>
            <a:ext cx="10515600" cy="5277394"/>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r>
              <a:rPr lang="en-US" dirty="0" smtClean="0"/>
              <a:t>The </a:t>
            </a:r>
            <a:r>
              <a:rPr lang="en-US" dirty="0"/>
              <a:t>traditional SDLC follows a rigid process models with high emphasis on requirement analysis and gathering before the coding starts. It puts pressure on the customer to sign off the requirements before the project starts and the customer doesn’t get the feel of the product as there is no working build available for a long time.</a:t>
            </a:r>
          </a:p>
          <a:p>
            <a:pPr algn="just"/>
            <a:r>
              <a:rPr lang="en-US" dirty="0"/>
              <a:t>The customer may need some changes after he gets to see the software. However, the change process is quite rigid and it may not be feasible to incorporate major changes in the product in the traditional SDLC.</a:t>
            </a:r>
          </a:p>
          <a:p>
            <a:pPr algn="just"/>
            <a:r>
              <a:rPr lang="en-US" dirty="0"/>
              <a:t>The RAD model focuses on iterative and incremental delivery of working models to the customer. This results in rapid delivery to the customer and customer involvement during the complete development cycle of product reducing the risk of non-conformance with the actual user requirements.</a:t>
            </a:r>
          </a:p>
          <a:p>
            <a:pPr algn="just"/>
            <a:endParaRPr lang="en-US" dirty="0"/>
          </a:p>
        </p:txBody>
      </p:sp>
    </p:spTree>
    <p:extLst>
      <p:ext uri="{BB962C8B-B14F-4D97-AF65-F5344CB8AC3E}">
        <p14:creationId xmlns:p14="http://schemas.microsoft.com/office/powerpoint/2010/main" val="618660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t>RAD Model - </a:t>
            </a:r>
            <a:r>
              <a:rPr lang="en-US" dirty="0" smtClean="0"/>
              <a:t>Application</a:t>
            </a:r>
            <a:endParaRPr lang="en-US" dirty="0"/>
          </a:p>
        </p:txBody>
      </p:sp>
      <p:sp>
        <p:nvSpPr>
          <p:cNvPr id="3" name="Content Placeholder 2"/>
          <p:cNvSpPr>
            <a:spLocks noGrp="1"/>
          </p:cNvSpPr>
          <p:nvPr>
            <p:ph idx="1"/>
          </p:nvPr>
        </p:nvSpPr>
        <p:spPr>
          <a:xfrm>
            <a:off x="391886" y="1280160"/>
            <a:ext cx="11469188" cy="4896803"/>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lgn="just"/>
            <a:r>
              <a:rPr lang="en-US" dirty="0" smtClean="0"/>
              <a:t>RAD </a:t>
            </a:r>
            <a:r>
              <a:rPr lang="en-US" dirty="0"/>
              <a:t>model can be applied successfully to the projects in which clear modularization is possible. If the project cannot be broken into modules, RAD may fail.</a:t>
            </a:r>
          </a:p>
          <a:p>
            <a:pPr algn="just"/>
            <a:r>
              <a:rPr lang="en-US" dirty="0"/>
              <a:t>The following pointers describe the typical scenarios where RAD can be used −</a:t>
            </a:r>
          </a:p>
          <a:p>
            <a:pPr algn="just"/>
            <a:r>
              <a:rPr lang="en-US" dirty="0"/>
              <a:t>RAD should be used only when a system can be modularized to be delivered in an incremental manner.</a:t>
            </a:r>
          </a:p>
          <a:p>
            <a:pPr algn="just"/>
            <a:r>
              <a:rPr lang="en-US" dirty="0"/>
              <a:t>It should be used if there is a high availability of designers for modeling.</a:t>
            </a:r>
          </a:p>
          <a:p>
            <a:pPr algn="just"/>
            <a:r>
              <a:rPr lang="en-US" dirty="0"/>
              <a:t>It should be used only if the budget permits use of automated code generating tools.</a:t>
            </a:r>
          </a:p>
          <a:p>
            <a:pPr algn="just"/>
            <a:r>
              <a:rPr lang="en-US" dirty="0"/>
              <a:t>RAD SDLC model should be chosen only if domain experts are available with relevant business knowledge.</a:t>
            </a:r>
          </a:p>
          <a:p>
            <a:pPr algn="just"/>
            <a:r>
              <a:rPr lang="en-US" dirty="0"/>
              <a:t>Should be used where the requirements change during the project and working prototypes are to be presented to customer in small iterations of 2-3 months.</a:t>
            </a:r>
          </a:p>
          <a:p>
            <a:pPr algn="just"/>
            <a:endParaRPr lang="en-US" dirty="0"/>
          </a:p>
        </p:txBody>
      </p:sp>
    </p:spTree>
    <p:extLst>
      <p:ext uri="{BB962C8B-B14F-4D97-AF65-F5344CB8AC3E}">
        <p14:creationId xmlns:p14="http://schemas.microsoft.com/office/powerpoint/2010/main" val="3694452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574767"/>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RAD Model - Pros and </a:t>
            </a:r>
            <a:r>
              <a:rPr lang="en-US" dirty="0" smtClean="0"/>
              <a:t>Cons</a:t>
            </a:r>
            <a:endParaRPr lang="en-US" dirty="0"/>
          </a:p>
        </p:txBody>
      </p:sp>
      <p:sp>
        <p:nvSpPr>
          <p:cNvPr id="3" name="Content Placeholder 2"/>
          <p:cNvSpPr>
            <a:spLocks noGrp="1"/>
          </p:cNvSpPr>
          <p:nvPr>
            <p:ph idx="1"/>
          </p:nvPr>
        </p:nvSpPr>
        <p:spPr>
          <a:xfrm>
            <a:off x="838200" y="901336"/>
            <a:ext cx="10515600" cy="5656217"/>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lgn="just"/>
            <a:r>
              <a:rPr lang="en-US" dirty="0" smtClean="0"/>
              <a:t>RAD </a:t>
            </a:r>
            <a:r>
              <a:rPr lang="en-US" dirty="0"/>
              <a:t>model enables rapid delivery as it reduces the overall development time due to the reusability of the components and parallel development. RAD works well only if high skilled engineers are available and the customer is also committed to achieve the targeted prototype in the given time frame. If there is commitment lacking on either side the model may fail.</a:t>
            </a:r>
          </a:p>
          <a:p>
            <a:pPr marL="0" indent="0" algn="ctr">
              <a:buNone/>
            </a:pPr>
            <a:r>
              <a:rPr lang="en-US" b="1" u="sng" dirty="0"/>
              <a:t>The advantages of the RAD Model are as follows −</a:t>
            </a:r>
          </a:p>
          <a:p>
            <a:pPr algn="just"/>
            <a:r>
              <a:rPr lang="en-US" dirty="0"/>
              <a:t>Changing requirements can be accommodated.</a:t>
            </a:r>
          </a:p>
          <a:p>
            <a:pPr algn="just"/>
            <a:r>
              <a:rPr lang="en-US" dirty="0"/>
              <a:t>Progress can be measured.</a:t>
            </a:r>
          </a:p>
          <a:p>
            <a:pPr algn="just"/>
            <a:r>
              <a:rPr lang="en-US" dirty="0"/>
              <a:t>Iteration time can be short with use of powerful RAD tools.</a:t>
            </a:r>
          </a:p>
          <a:p>
            <a:pPr algn="just"/>
            <a:r>
              <a:rPr lang="en-US" dirty="0"/>
              <a:t>Productivity with fewer people in a short time.</a:t>
            </a:r>
          </a:p>
          <a:p>
            <a:pPr algn="just"/>
            <a:r>
              <a:rPr lang="en-US" dirty="0"/>
              <a:t>Reduced development time.</a:t>
            </a:r>
          </a:p>
          <a:p>
            <a:pPr algn="just"/>
            <a:r>
              <a:rPr lang="en-US" dirty="0"/>
              <a:t>Increases reusability of components.</a:t>
            </a:r>
          </a:p>
          <a:p>
            <a:pPr algn="just"/>
            <a:r>
              <a:rPr lang="en-US" dirty="0"/>
              <a:t>Quick initial reviews occur.</a:t>
            </a:r>
          </a:p>
          <a:p>
            <a:pPr algn="just"/>
            <a:r>
              <a:rPr lang="en-US" dirty="0"/>
              <a:t>Encourages customer feedback.</a:t>
            </a:r>
          </a:p>
          <a:p>
            <a:pPr algn="just"/>
            <a:r>
              <a:rPr lang="en-US" dirty="0"/>
              <a:t>Integration from very beginning solves a lot of integration issues</a:t>
            </a:r>
            <a:r>
              <a:rPr lang="en-US" dirty="0" smtClean="0"/>
              <a:t>.</a:t>
            </a:r>
            <a:endParaRPr lang="en-US" dirty="0"/>
          </a:p>
        </p:txBody>
      </p:sp>
    </p:spTree>
    <p:extLst>
      <p:ext uri="{BB962C8B-B14F-4D97-AF65-F5344CB8AC3E}">
        <p14:creationId xmlns:p14="http://schemas.microsoft.com/office/powerpoint/2010/main" val="1197835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3600" dirty="0"/>
              <a:t>The disadvantages of the RAD Model are as follows </a:t>
            </a:r>
            <a:r>
              <a:rPr lang="en-US" sz="3600" dirty="0" smtClean="0"/>
              <a:t>−</a:t>
            </a:r>
            <a:endParaRPr lang="en-US" sz="3600" dirty="0"/>
          </a:p>
        </p:txBody>
      </p:sp>
      <p:sp>
        <p:nvSpPr>
          <p:cNvPr id="3" name="Content Placeholder 2"/>
          <p:cNvSpPr>
            <a:spLocks noGrp="1"/>
          </p:cNvSpPr>
          <p:nvPr>
            <p:ph idx="1"/>
          </p:nvPr>
        </p:nvSpPr>
        <p:spPr>
          <a:xfrm>
            <a:off x="378823" y="1267096"/>
            <a:ext cx="11495314" cy="5290457"/>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smtClean="0"/>
              <a:t>Dependency </a:t>
            </a:r>
            <a:r>
              <a:rPr lang="en-US" dirty="0"/>
              <a:t>on technically strong team members for identifying business requirements.</a:t>
            </a:r>
          </a:p>
          <a:p>
            <a:pPr algn="just"/>
            <a:r>
              <a:rPr lang="en-US" dirty="0"/>
              <a:t>Only system that can be modularized can be built using RAD.</a:t>
            </a:r>
          </a:p>
          <a:p>
            <a:pPr algn="just"/>
            <a:r>
              <a:rPr lang="en-US" dirty="0"/>
              <a:t>Requires highly skilled developers/designers.</a:t>
            </a:r>
          </a:p>
          <a:p>
            <a:pPr algn="just"/>
            <a:r>
              <a:rPr lang="en-US" dirty="0"/>
              <a:t>High dependency on modeling skills.</a:t>
            </a:r>
          </a:p>
          <a:p>
            <a:pPr algn="just"/>
            <a:r>
              <a:rPr lang="en-US" dirty="0"/>
              <a:t>Inapplicable to cheaper projects as cost of modeling and automated code generation is very high.</a:t>
            </a:r>
          </a:p>
          <a:p>
            <a:pPr algn="just"/>
            <a:r>
              <a:rPr lang="en-US" dirty="0"/>
              <a:t>Management complexity is more.</a:t>
            </a:r>
          </a:p>
          <a:p>
            <a:pPr algn="just"/>
            <a:r>
              <a:rPr lang="en-US" dirty="0"/>
              <a:t>Suitable for systems that are component based and scalable.</a:t>
            </a:r>
          </a:p>
          <a:p>
            <a:pPr algn="just"/>
            <a:r>
              <a:rPr lang="en-US" dirty="0"/>
              <a:t>Requires user involvement throughout the life cycle.</a:t>
            </a:r>
          </a:p>
          <a:p>
            <a:pPr algn="just"/>
            <a:r>
              <a:rPr lang="en-US" dirty="0"/>
              <a:t>Suitable for project requiring shorter development times.</a:t>
            </a:r>
          </a:p>
          <a:p>
            <a:pPr algn="just"/>
            <a:endParaRPr lang="en-US" dirty="0"/>
          </a:p>
        </p:txBody>
      </p:sp>
    </p:spTree>
    <p:extLst>
      <p:ext uri="{BB962C8B-B14F-4D97-AF65-F5344CB8AC3E}">
        <p14:creationId xmlns:p14="http://schemas.microsoft.com/office/powerpoint/2010/main" val="394785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731519"/>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PROPERTIES OF A SYSTEM</a:t>
            </a:r>
            <a:endParaRPr lang="en-US" dirty="0"/>
          </a:p>
        </p:txBody>
      </p:sp>
      <p:sp>
        <p:nvSpPr>
          <p:cNvPr id="3" name="Content Placeholder 2"/>
          <p:cNvSpPr>
            <a:spLocks noGrp="1"/>
          </p:cNvSpPr>
          <p:nvPr>
            <p:ph idx="1"/>
          </p:nvPr>
        </p:nvSpPr>
        <p:spPr>
          <a:xfrm>
            <a:off x="838200" y="1071154"/>
            <a:ext cx="10515600" cy="5466806"/>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r>
              <a:rPr lang="en-US" dirty="0">
                <a:latin typeface="Times New Roman" panose="02020603050405020304" pitchFamily="18" charset="0"/>
                <a:cs typeface="Times New Roman" panose="02020603050405020304" pitchFamily="18" charset="0"/>
              </a:rPr>
              <a:t>Organization</a:t>
            </a:r>
          </a:p>
          <a:p>
            <a:pPr algn="just"/>
            <a:r>
              <a:rPr lang="en-US" dirty="0">
                <a:latin typeface="Times New Roman" panose="02020603050405020304" pitchFamily="18" charset="0"/>
                <a:cs typeface="Times New Roman" panose="02020603050405020304" pitchFamily="18" charset="0"/>
              </a:rPr>
              <a:t>Organization implies structure and order. It is the arrangement of components that helps to achieve predetermined objectives.</a:t>
            </a:r>
          </a:p>
          <a:p>
            <a:pPr algn="just"/>
            <a:r>
              <a:rPr lang="en-US" dirty="0">
                <a:latin typeface="Times New Roman" panose="02020603050405020304" pitchFamily="18" charset="0"/>
                <a:cs typeface="Times New Roman" panose="02020603050405020304" pitchFamily="18" charset="0"/>
              </a:rPr>
              <a:t>Interaction</a:t>
            </a:r>
          </a:p>
          <a:p>
            <a:pPr algn="just"/>
            <a:r>
              <a:rPr lang="en-US" dirty="0">
                <a:latin typeface="Times New Roman" panose="02020603050405020304" pitchFamily="18" charset="0"/>
                <a:cs typeface="Times New Roman" panose="02020603050405020304" pitchFamily="18" charset="0"/>
              </a:rPr>
              <a:t>It is defined by the manner in which the components operate with each other.</a:t>
            </a:r>
          </a:p>
          <a:p>
            <a:pPr algn="just"/>
            <a:r>
              <a:rPr lang="en-US" dirty="0">
                <a:latin typeface="Times New Roman" panose="02020603050405020304" pitchFamily="18" charset="0"/>
                <a:cs typeface="Times New Roman" panose="02020603050405020304" pitchFamily="18" charset="0"/>
              </a:rPr>
              <a:t>For example, in an organization, purchasing department must interact with production department and payroll with personnel department.</a:t>
            </a:r>
          </a:p>
          <a:p>
            <a:pPr algn="just"/>
            <a:r>
              <a:rPr lang="en-US" dirty="0">
                <a:latin typeface="Times New Roman" panose="02020603050405020304" pitchFamily="18" charset="0"/>
                <a:cs typeface="Times New Roman" panose="02020603050405020304" pitchFamily="18" charset="0"/>
              </a:rPr>
              <a:t>Interdependence</a:t>
            </a:r>
          </a:p>
          <a:p>
            <a:pPr algn="just"/>
            <a:r>
              <a:rPr lang="en-US" dirty="0">
                <a:latin typeface="Times New Roman" panose="02020603050405020304" pitchFamily="18" charset="0"/>
                <a:cs typeface="Times New Roman" panose="02020603050405020304" pitchFamily="18" charset="0"/>
              </a:rPr>
              <a:t>Interdependence means how the components of a system depend on one another. For proper functioning, the components are coordinated and linked together according to a specified plan. The output of one subsystem is the required by other subsystem as input.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632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131"/>
            <a:ext cx="10515600" cy="796835"/>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dirty="0" smtClean="0"/>
              <a:t>JAD: Joint Application Development</a:t>
            </a:r>
            <a:endParaRPr lang="en-US" dirty="0"/>
          </a:p>
        </p:txBody>
      </p:sp>
      <p:sp>
        <p:nvSpPr>
          <p:cNvPr id="3" name="Content Placeholder 2"/>
          <p:cNvSpPr>
            <a:spLocks noGrp="1"/>
          </p:cNvSpPr>
          <p:nvPr>
            <p:ph idx="1"/>
          </p:nvPr>
        </p:nvSpPr>
        <p:spPr>
          <a:xfrm>
            <a:off x="209007" y="1267096"/>
            <a:ext cx="11547564" cy="5251269"/>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lgn="just"/>
            <a:r>
              <a:rPr lang="en-US" dirty="0"/>
              <a:t>Joint application development (JAD) is a process originally meant for the development of computer systems, but it can be applicable to other types of development also. It is an approach of ensuring accuracy between project scope definition and delivery through continuous collaboration with the stakeholders. These interactions form the core of JAD development process and lifecycle. It is a modern means of collecting and </a:t>
            </a:r>
            <a:r>
              <a:rPr lang="en-US" dirty="0" err="1"/>
              <a:t>analysing</a:t>
            </a:r>
            <a:r>
              <a:rPr lang="en-US" dirty="0"/>
              <a:t> software requirements that are discussed on series of meetings and workshops between business and the technical teams.</a:t>
            </a:r>
          </a:p>
          <a:p>
            <a:pPr algn="just"/>
            <a:r>
              <a:rPr lang="en-US" dirty="0"/>
              <a:t>JAD is more prevalent in agile delivery environments in which software products are developed and shipped in short cycles based on agreements between the commercial and technical stakeholders on what is known as </a:t>
            </a:r>
            <a:r>
              <a:rPr lang="en-US" b="1" dirty="0"/>
              <a:t>minimum viable product</a:t>
            </a:r>
            <a:r>
              <a:rPr lang="en-US" dirty="0"/>
              <a:t> (MVP). In other words, anytime there is a need for business representatives and the technology teams to deliberate and develop synergy on issues around product development or testing requirements, JAD session becomes necessary. In what is largely dependent on the size of the development project, the session may last for few hours to a day or even weeks in some cases</a:t>
            </a:r>
            <a:r>
              <a:rPr lang="en-US" dirty="0" smtClean="0"/>
              <a:t>.</a:t>
            </a:r>
            <a:endParaRPr lang="en-US" dirty="0"/>
          </a:p>
        </p:txBody>
      </p:sp>
    </p:spTree>
    <p:extLst>
      <p:ext uri="{BB962C8B-B14F-4D97-AF65-F5344CB8AC3E}">
        <p14:creationId xmlns:p14="http://schemas.microsoft.com/office/powerpoint/2010/main" val="24055731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480" y="365126"/>
            <a:ext cx="8751370" cy="653778"/>
          </a:xfrm>
        </p:spPr>
        <p:style>
          <a:lnRef idx="2">
            <a:schemeClr val="accent2"/>
          </a:lnRef>
          <a:fillRef idx="1">
            <a:schemeClr val="lt1"/>
          </a:fillRef>
          <a:effectRef idx="0">
            <a:schemeClr val="accent2"/>
          </a:effectRef>
          <a:fontRef idx="minor">
            <a:schemeClr val="dk1"/>
          </a:fontRef>
        </p:style>
        <p:txBody>
          <a:bodyPr>
            <a:normAutofit fontScale="90000"/>
          </a:bodyPr>
          <a:lstStyle/>
          <a:p>
            <a:pPr lvl="0" algn="ctr"/>
            <a:r>
              <a:rPr lang="en-US" altLang="en-US" b="1" i="1" dirty="0">
                <a:latin typeface="Times New Roman" panose="02020603050405020304" pitchFamily="18" charset="0"/>
                <a:cs typeface="Times New Roman" panose="02020603050405020304" pitchFamily="18" charset="0"/>
              </a:rPr>
              <a:t>Generic JAD Life </a:t>
            </a:r>
            <a:r>
              <a:rPr lang="en-US" altLang="en-US" b="1" i="1" dirty="0" smtClean="0">
                <a:latin typeface="Times New Roman" panose="02020603050405020304" pitchFamily="18" charset="0"/>
                <a:cs typeface="Times New Roman" panose="02020603050405020304" pitchFamily="18" charset="0"/>
              </a:rPr>
              <a:t>Cycle</a:t>
            </a:r>
            <a:endParaRPr lang="en-US" dirty="0"/>
          </a:p>
        </p:txBody>
      </p:sp>
      <p:sp>
        <p:nvSpPr>
          <p:cNvPr id="4" name="Rectangle 1"/>
          <p:cNvSpPr>
            <a:spLocks noGrp="1" noChangeArrowheads="1"/>
          </p:cNvSpPr>
          <p:nvPr>
            <p:ph idx="1"/>
          </p:nvPr>
        </p:nvSpPr>
        <p:spPr bwMode="auto">
          <a:xfrm>
            <a:off x="1935480" y="1162056"/>
            <a:ext cx="8751370" cy="4555093"/>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Planning/Definition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To complete the Planning stage, perform the following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Designate the executive sponsor.</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Establish the need for the system.</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Select team members for the definition component.</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Define the scope of the session.</a:t>
            </a:r>
            <a:r>
              <a:rPr kumimoji="0" lang="en-US" altLang="en-US" sz="4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4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970817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39850" y="1653518"/>
            <a:ext cx="7343775" cy="3676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39375" y="889885"/>
            <a:ext cx="3364600" cy="52039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122501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85502" y="634176"/>
            <a:ext cx="10817064" cy="5663089"/>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When to use JAD</a:t>
            </a:r>
            <a:endParaRPr kumimoji="0" lang="en-US" altLang="en-US" sz="1600" b="1" i="1"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Project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JAD can be successfully applied to a wide range of projects, including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New systems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Enhancements to existing systems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System conversions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Purchase of a system</a:t>
            </a: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Project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Not all projects, however, are good candidates for JAD. An appropriate project exhibits at least some of the following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Involves many groups of users whose responsibilities cross traditional department or division boundaries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 considered critical to the future success of the organization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Involves willing users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 a first-time project for the organization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Has a troubled project history or relationship between the systems and user organizations </a:t>
            </a:r>
            <a:b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92595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200" dirty="0"/>
              <a:t>The responsibilities of JAD facilitators include the following</a:t>
            </a:r>
            <a:r>
              <a:rPr lang="en-US" sz="3200" dirty="0" smtClean="0"/>
              <a:t>:</a:t>
            </a:r>
            <a:endParaRPr lang="en-US" sz="3200"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en-US" dirty="0" smtClean="0"/>
              <a:t>Organize </a:t>
            </a:r>
            <a:r>
              <a:rPr lang="en-US" dirty="0"/>
              <a:t>and schedule JAD activities.</a:t>
            </a:r>
          </a:p>
          <a:p>
            <a:r>
              <a:rPr lang="en-US" dirty="0" smtClean="0"/>
              <a:t>Guide </a:t>
            </a:r>
            <a:r>
              <a:rPr lang="en-US" dirty="0"/>
              <a:t>the JAD sessions.</a:t>
            </a:r>
          </a:p>
          <a:p>
            <a:r>
              <a:rPr lang="en-US" dirty="0" smtClean="0"/>
              <a:t>Mediate </a:t>
            </a:r>
            <a:r>
              <a:rPr lang="en-US" dirty="0"/>
              <a:t>disputes.</a:t>
            </a:r>
          </a:p>
          <a:p>
            <a:r>
              <a:rPr lang="en-US" dirty="0" smtClean="0"/>
              <a:t>Encourage </a:t>
            </a:r>
            <a:r>
              <a:rPr lang="en-US" dirty="0"/>
              <a:t>participation.</a:t>
            </a:r>
          </a:p>
          <a:p>
            <a:r>
              <a:rPr lang="en-US" dirty="0" smtClean="0"/>
              <a:t>Maintain </a:t>
            </a:r>
            <a:r>
              <a:rPr lang="en-US" dirty="0"/>
              <a:t>focus.</a:t>
            </a:r>
          </a:p>
          <a:p>
            <a:r>
              <a:rPr lang="en-US" dirty="0" smtClean="0"/>
              <a:t>Enable </a:t>
            </a:r>
            <a:r>
              <a:rPr lang="en-US" dirty="0"/>
              <a:t>the decision</a:t>
            </a:r>
            <a:r>
              <a:rPr lang="en-US" dirty="0" smtClean="0"/>
              <a:t>? making </a:t>
            </a:r>
            <a:r>
              <a:rPr lang="en-US" dirty="0"/>
              <a:t>process by summarizing the discussions.</a:t>
            </a:r>
          </a:p>
          <a:p>
            <a:r>
              <a:rPr lang="en-US" dirty="0" smtClean="0"/>
              <a:t>Have </a:t>
            </a:r>
            <a:r>
              <a:rPr lang="en-US" dirty="0"/>
              <a:t>no vested interest in the outcome of the session</a:t>
            </a:r>
            <a:r>
              <a:rPr lang="en-US" dirty="0" smtClean="0"/>
              <a:t>.</a:t>
            </a:r>
            <a:endParaRPr lang="en-US" dirty="0"/>
          </a:p>
        </p:txBody>
      </p:sp>
    </p:spTree>
    <p:extLst>
      <p:ext uri="{BB962C8B-B14F-4D97-AF65-F5344CB8AC3E}">
        <p14:creationId xmlns:p14="http://schemas.microsoft.com/office/powerpoint/2010/main" val="20719342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rmAutofit fontScale="90000"/>
          </a:bodyPr>
          <a:lstStyle/>
          <a:p>
            <a:pPr lvl="0" algn="ctr"/>
            <a:r>
              <a:rPr lang="en-US" altLang="en-US" b="1" i="1" dirty="0">
                <a:latin typeface="Times New Roman" panose="02020603050405020304" pitchFamily="18" charset="0"/>
                <a:cs typeface="Times New Roman" panose="02020603050405020304" pitchFamily="18" charset="0"/>
              </a:rPr>
              <a:t>Benefits of </a:t>
            </a:r>
            <a:r>
              <a:rPr lang="en-US" altLang="en-US" b="1" i="1" dirty="0" smtClean="0">
                <a:latin typeface="Times New Roman" panose="02020603050405020304" pitchFamily="18" charset="0"/>
                <a:cs typeface="Times New Roman" panose="02020603050405020304" pitchFamily="18" charset="0"/>
              </a:rPr>
              <a:t>JAD</a:t>
            </a:r>
            <a:endParaRPr lang="en-US" dirty="0"/>
          </a:p>
        </p:txBody>
      </p:sp>
      <p:sp>
        <p:nvSpPr>
          <p:cNvPr id="4" name="Rectangle 1"/>
          <p:cNvSpPr>
            <a:spLocks noGrp="1" noChangeArrowheads="1"/>
          </p:cNvSpPr>
          <p:nvPr>
            <p:ph idx="1"/>
          </p:nvPr>
        </p:nvSpPr>
        <p:spPr bwMode="auto">
          <a:xfrm>
            <a:off x="1877697" y="1627669"/>
            <a:ext cx="8436605" cy="4616648"/>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Benefits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JAD approach provides the following benefits: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Accelerates design</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Enhances quality</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Promotes teamwork with the customer</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Creates a design from the customer's perspective</a:t>
            </a:r>
            <a:endParaRPr kumimoji="0" lang="en-US" altLang="en-US" sz="4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ymbol" panose="05050102010706020507" pitchFamily="18" charset="2"/>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Lowers development and maintenance costs</a:t>
            </a:r>
            <a:endParaRPr kumimoji="0" lang="en-US" altLang="en-US" sz="4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816758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4288"/>
            <a:ext cx="10515600" cy="4351338"/>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JAD achieves these benefits because of the following factors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The decision</a:t>
            </a:r>
            <a:r>
              <a:rPr lang="en-US" altLang="en-US" dirty="0" smtClean="0">
                <a:solidFill>
                  <a:srgbClr val="000000"/>
                </a:solidFill>
                <a:latin typeface="Times New Roman" panose="02020603050405020304" pitchFamily="18" charset="0"/>
                <a:cs typeface="Times New Roman" panose="02020603050405020304" pitchFamily="18" charset="0"/>
              </a:rPr>
              <a:t>? makers </a:t>
            </a:r>
            <a:r>
              <a:rPr lang="en-US" altLang="en-US" dirty="0">
                <a:solidFill>
                  <a:srgbClr val="000000"/>
                </a:solidFill>
                <a:latin typeface="Times New Roman" panose="02020603050405020304" pitchFamily="18" charset="0"/>
                <a:cs typeface="Times New Roman" panose="02020603050405020304" pitchFamily="18" charset="0"/>
              </a:rPr>
              <a:t>are all present.</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The facilitator keeps the group focused on the goals.</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Differing views are handled immediately.</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Most errors are caught in the Analysis and Design stages.</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The system design reflects the user's desires.</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Issues are resolved quickly.</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Assumptions are documented and understood.</a:t>
            </a:r>
            <a:endParaRPr lang="en-US" altLang="en-US" dirty="0"/>
          </a:p>
          <a:p>
            <a:pPr marL="0" lvl="0" indent="0" eaLnBrk="0" fontAlgn="base" hangingPunct="0">
              <a:lnSpc>
                <a:spcPct val="100000"/>
              </a:lnSpc>
              <a:spcBef>
                <a:spcPct val="0"/>
              </a:spcBef>
              <a:spcAft>
                <a:spcPct val="0"/>
              </a:spcAft>
              <a:buNone/>
            </a:pPr>
            <a:r>
              <a:rPr lang="en-US" altLang="en-US" sz="1800"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The process tends to gain momentum, not lose it.</a:t>
            </a:r>
            <a:endParaRPr lang="en-US" altLang="en-US"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2105984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45929"/>
          </a:xfrm>
        </p:spPr>
        <p:txBody>
          <a:bodyPr>
            <a:normAutofit/>
          </a:bodyPr>
          <a:lstStyle/>
          <a:p>
            <a:pPr marL="0" indent="0" algn="ctr">
              <a:buNone/>
            </a:pPr>
            <a:r>
              <a:rPr lang="en-US" sz="7200" dirty="0" smtClean="0">
                <a:solidFill>
                  <a:srgbClr val="00B050"/>
                </a:solidFill>
              </a:rPr>
              <a:t>END OF UNIT ONE</a:t>
            </a:r>
          </a:p>
          <a:p>
            <a:pPr marL="0" indent="0" algn="ctr">
              <a:buNone/>
            </a:pPr>
            <a:r>
              <a:rPr lang="en-US" sz="7200" dirty="0" smtClean="0">
                <a:solidFill>
                  <a:srgbClr val="00B050"/>
                </a:solidFill>
                <a:sym typeface="Wingdings" panose="05000000000000000000" pitchFamily="2" charset="2"/>
              </a:rPr>
              <a:t> </a:t>
            </a:r>
            <a:endParaRPr lang="en-US" sz="7200" dirty="0">
              <a:solidFill>
                <a:srgbClr val="00B050"/>
              </a:solidFill>
            </a:endParaRPr>
          </a:p>
        </p:txBody>
      </p:sp>
    </p:spTree>
    <p:extLst>
      <p:ext uri="{BB962C8B-B14F-4D97-AF65-F5344CB8AC3E}">
        <p14:creationId xmlns:p14="http://schemas.microsoft.com/office/powerpoint/2010/main" val="25253616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2</a:t>
            </a:r>
            <a:endParaRPr lang="en-US" dirty="0"/>
          </a:p>
        </p:txBody>
      </p:sp>
      <p:sp>
        <p:nvSpPr>
          <p:cNvPr id="3" name="Content Placeholder 2"/>
          <p:cNvSpPr>
            <a:spLocks noGrp="1"/>
          </p:cNvSpPr>
          <p:nvPr>
            <p:ph idx="1"/>
          </p:nvPr>
        </p:nvSpPr>
        <p:spPr/>
        <p:txBody>
          <a:bodyPr/>
          <a:lstStyle/>
          <a:p>
            <a:pPr marL="0" indent="0">
              <a:buNone/>
            </a:pPr>
            <a:r>
              <a:rPr lang="en-US" dirty="0" smtClean="0"/>
              <a:t>PROCESS &amp; CONCEPTUAL MODELING</a:t>
            </a:r>
          </a:p>
          <a:p>
            <a:pPr marL="514350" indent="-514350">
              <a:buAutoNum type="arabicPeriod"/>
            </a:pPr>
            <a:r>
              <a:rPr lang="en-US" dirty="0" smtClean="0"/>
              <a:t>Introduction to Data Flow Diagram (DFD)</a:t>
            </a:r>
          </a:p>
          <a:p>
            <a:pPr marL="514350" indent="-514350">
              <a:buAutoNum type="arabicPeriod"/>
            </a:pPr>
            <a:r>
              <a:rPr lang="en-US" dirty="0" smtClean="0"/>
              <a:t>Concepts Used in Drawing DFDs</a:t>
            </a:r>
          </a:p>
          <a:p>
            <a:pPr marL="514350" indent="-514350">
              <a:buAutoNum type="arabicPeriod"/>
            </a:pPr>
            <a:r>
              <a:rPr lang="en-US" dirty="0" smtClean="0"/>
              <a:t>DFD Design (Level 1)</a:t>
            </a:r>
          </a:p>
          <a:p>
            <a:pPr marL="514350" indent="-514350">
              <a:buAutoNum type="arabicPeriod"/>
            </a:pPr>
            <a:r>
              <a:rPr lang="en-US" dirty="0" smtClean="0"/>
              <a:t>Conceptual Modeling</a:t>
            </a:r>
          </a:p>
          <a:p>
            <a:pPr marL="514350" indent="-514350">
              <a:buAutoNum type="arabicPeriod"/>
            </a:pPr>
            <a:r>
              <a:rPr lang="en-US" dirty="0" smtClean="0"/>
              <a:t>Entity Relationship Diagrams</a:t>
            </a:r>
          </a:p>
          <a:p>
            <a:pPr marL="0" indent="0">
              <a:buNone/>
            </a:pPr>
            <a:endParaRPr lang="en-US" dirty="0"/>
          </a:p>
        </p:txBody>
      </p:sp>
    </p:spTree>
    <p:extLst>
      <p:ext uri="{BB962C8B-B14F-4D97-AF65-F5344CB8AC3E}">
        <p14:creationId xmlns:p14="http://schemas.microsoft.com/office/powerpoint/2010/main" val="30623684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3</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Data and Process Modeling</a:t>
            </a:r>
          </a:p>
          <a:p>
            <a:pPr marL="514350" indent="-514350">
              <a:buAutoNum type="arabicPeriod"/>
            </a:pPr>
            <a:r>
              <a:rPr lang="en-US" dirty="0" smtClean="0">
                <a:latin typeface="Times New Roman" panose="02020603050405020304" pitchFamily="18" charset="0"/>
                <a:cs typeface="Times New Roman" panose="02020603050405020304" pitchFamily="18" charset="0"/>
              </a:rPr>
              <a:t>Introduction</a:t>
            </a:r>
          </a:p>
          <a:p>
            <a:pPr marL="514350" indent="-514350">
              <a:buAutoNum type="arabicPeriod"/>
            </a:pPr>
            <a:r>
              <a:rPr lang="en-US" dirty="0" smtClean="0">
                <a:latin typeface="Times New Roman" panose="02020603050405020304" pitchFamily="18" charset="0"/>
                <a:cs typeface="Times New Roman" panose="02020603050405020304" pitchFamily="18" charset="0"/>
              </a:rPr>
              <a:t>Overview of Data &amp; Process Modeling Tools</a:t>
            </a:r>
          </a:p>
          <a:p>
            <a:pPr marL="514350" indent="-514350">
              <a:buAutoNum type="arabicPeriod"/>
            </a:pPr>
            <a:r>
              <a:rPr lang="en-US" dirty="0" smtClean="0">
                <a:latin typeface="Times New Roman" panose="02020603050405020304" pitchFamily="18" charset="0"/>
                <a:cs typeface="Times New Roman" panose="02020603050405020304" pitchFamily="18" charset="0"/>
              </a:rPr>
              <a:t>Data Dictionary (Introduction to CASE)</a:t>
            </a:r>
          </a:p>
          <a:p>
            <a:pPr marL="514350" indent="-514350">
              <a:buAutoNum type="alphaLcPeriod"/>
            </a:pPr>
            <a:r>
              <a:rPr lang="en-US" dirty="0" smtClean="0">
                <a:latin typeface="Times New Roman" panose="02020603050405020304" pitchFamily="18" charset="0"/>
                <a:cs typeface="Times New Roman" panose="02020603050405020304" pitchFamily="18" charset="0"/>
              </a:rPr>
              <a:t>Using CASE Tools for Documentation</a:t>
            </a:r>
          </a:p>
          <a:p>
            <a:pPr marL="514350" indent="-514350">
              <a:buAutoNum type="alphaLcPeriod"/>
            </a:pPr>
            <a:r>
              <a:rPr lang="en-US" dirty="0" smtClean="0">
                <a:latin typeface="Times New Roman" panose="02020603050405020304" pitchFamily="18" charset="0"/>
                <a:cs typeface="Times New Roman" panose="02020603050405020304" pitchFamily="18" charset="0"/>
              </a:rPr>
              <a:t>Documenting the data elements</a:t>
            </a:r>
          </a:p>
          <a:p>
            <a:pPr marL="514350" indent="-514350">
              <a:buAutoNum type="alphaLcPeriod"/>
            </a:pPr>
            <a:r>
              <a:rPr lang="en-US" dirty="0" smtClean="0">
                <a:latin typeface="Times New Roman" panose="02020603050405020304" pitchFamily="18" charset="0"/>
                <a:cs typeface="Times New Roman" panose="02020603050405020304" pitchFamily="18" charset="0"/>
              </a:rPr>
              <a:t>Documenting the data stores</a:t>
            </a:r>
          </a:p>
          <a:p>
            <a:pPr marL="514350" indent="-514350">
              <a:buAutoNum type="alphaLcPeriod"/>
            </a:pPr>
            <a:r>
              <a:rPr lang="en-US" dirty="0" smtClean="0">
                <a:latin typeface="Times New Roman" panose="02020603050405020304" pitchFamily="18" charset="0"/>
                <a:cs typeface="Times New Roman" panose="02020603050405020304" pitchFamily="18" charset="0"/>
              </a:rPr>
              <a:t>Documenting the processes</a:t>
            </a:r>
          </a:p>
          <a:p>
            <a:pPr marL="514350" indent="-514350">
              <a:buAutoNum type="alphaLcPeriod"/>
            </a:pPr>
            <a:r>
              <a:rPr lang="en-US" dirty="0" smtClean="0">
                <a:latin typeface="Times New Roman" panose="02020603050405020304" pitchFamily="18" charset="0"/>
                <a:cs typeface="Times New Roman" panose="02020603050405020304" pitchFamily="18" charset="0"/>
              </a:rPr>
              <a:t>ERD</a:t>
            </a:r>
          </a:p>
          <a:p>
            <a:pPr marL="514350" indent="-514350">
              <a:buAutoNum type="alphaLcPeriod"/>
            </a:pPr>
            <a:r>
              <a:rPr lang="en-US" dirty="0" smtClean="0">
                <a:latin typeface="Times New Roman" panose="02020603050405020304" pitchFamily="18" charset="0"/>
                <a:cs typeface="Times New Roman" panose="02020603050405020304" pitchFamily="18" charset="0"/>
              </a:rPr>
              <a:t>Data dictionary reports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42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696903"/>
          </a:xfrm>
        </p:spPr>
        <p:style>
          <a:lnRef idx="2">
            <a:schemeClr val="accent4"/>
          </a:lnRef>
          <a:fillRef idx="1">
            <a:schemeClr val="lt1"/>
          </a:fillRef>
          <a:effectRef idx="0">
            <a:schemeClr val="accent4"/>
          </a:effectRef>
          <a:fontRef idx="minor">
            <a:schemeClr val="dk1"/>
          </a:fontRef>
        </p:style>
        <p:txBody>
          <a:bodyPr>
            <a:normAutofit/>
          </a:bodyPr>
          <a:lstStyle/>
          <a:p>
            <a:pPr marL="0" indent="0" algn="ctr">
              <a:buNone/>
            </a:pPr>
            <a:r>
              <a:rPr lang="en-US" dirty="0" smtClean="0">
                <a:latin typeface="Times New Roman" panose="02020603050405020304" pitchFamily="18" charset="0"/>
                <a:cs typeface="Times New Roman" panose="02020603050405020304" pitchFamily="18" charset="0"/>
              </a:rPr>
              <a:t>Integration</a:t>
            </a:r>
          </a:p>
          <a:p>
            <a:pPr marL="0" indent="0" algn="ctr">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Integration is concerned with how a system components are connected together. It means that the parts of the system work together within the system even if each part performs a unique function.</a:t>
            </a:r>
          </a:p>
          <a:p>
            <a:pPr algn="just"/>
            <a:r>
              <a:rPr lang="en-US" dirty="0">
                <a:latin typeface="Times New Roman" panose="02020603050405020304" pitchFamily="18" charset="0"/>
                <a:cs typeface="Times New Roman" panose="02020603050405020304" pitchFamily="18" charset="0"/>
              </a:rPr>
              <a:t>Central Objective</a:t>
            </a:r>
          </a:p>
          <a:p>
            <a:pPr algn="just"/>
            <a:r>
              <a:rPr lang="en-US" dirty="0">
                <a:latin typeface="Times New Roman" panose="02020603050405020304" pitchFamily="18" charset="0"/>
                <a:cs typeface="Times New Roman" panose="02020603050405020304" pitchFamily="18" charset="0"/>
              </a:rPr>
              <a:t>The objective of system must be central. It may be real or stated. It is not uncommon for an organization to state an objective and operate to achieve another.</a:t>
            </a:r>
          </a:p>
          <a:p>
            <a:pPr algn="just"/>
            <a:r>
              <a:rPr lang="en-US" dirty="0">
                <a:latin typeface="Times New Roman" panose="02020603050405020304" pitchFamily="18" charset="0"/>
                <a:cs typeface="Times New Roman" panose="02020603050405020304" pitchFamily="18" charset="0"/>
              </a:rPr>
              <a:t>The users must know the main objective of a computer application early in the analysis for a successful design and conversion.</a:t>
            </a:r>
          </a:p>
          <a:p>
            <a:pPr marL="0" indent="0">
              <a:buNone/>
            </a:pPr>
            <a:endParaRPr lang="en-US" dirty="0"/>
          </a:p>
        </p:txBody>
      </p:sp>
    </p:spTree>
    <p:extLst>
      <p:ext uri="{BB962C8B-B14F-4D97-AF65-F5344CB8AC3E}">
        <p14:creationId xmlns:p14="http://schemas.microsoft.com/office/powerpoint/2010/main" val="6851980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4</a:t>
            </a:r>
            <a:endParaRPr lang="en-US" dirty="0"/>
          </a:p>
        </p:txBody>
      </p:sp>
      <p:sp>
        <p:nvSpPr>
          <p:cNvPr id="3" name="Content Placeholder 2"/>
          <p:cNvSpPr>
            <a:spLocks noGrp="1"/>
          </p:cNvSpPr>
          <p:nvPr>
            <p:ph idx="1"/>
          </p:nvPr>
        </p:nvSpPr>
        <p:spPr/>
        <p:txBody>
          <a:bodyPr/>
          <a:lstStyle/>
          <a:p>
            <a:pPr marL="0" indent="0">
              <a:buNone/>
            </a:pPr>
            <a:r>
              <a:rPr lang="en-US" dirty="0" smtClean="0"/>
              <a:t>LOGICAL MODELING</a:t>
            </a:r>
          </a:p>
          <a:p>
            <a:pPr marL="514350" indent="-514350">
              <a:buAutoNum type="arabicPeriod"/>
            </a:pPr>
            <a:r>
              <a:rPr lang="en-US" dirty="0" smtClean="0"/>
              <a:t>Decision Table</a:t>
            </a:r>
          </a:p>
          <a:p>
            <a:pPr marL="514350" indent="-514350">
              <a:buAutoNum type="arabicPeriod"/>
            </a:pPr>
            <a:r>
              <a:rPr lang="en-US" dirty="0" smtClean="0"/>
              <a:t>Decision Tree</a:t>
            </a:r>
          </a:p>
          <a:p>
            <a:pPr marL="514350" indent="-514350">
              <a:buAutoNum type="arabicPeriod"/>
            </a:pPr>
            <a:r>
              <a:rPr lang="en-US" dirty="0" smtClean="0"/>
              <a:t>Structured English</a:t>
            </a:r>
          </a:p>
          <a:p>
            <a:pPr marL="514350" indent="-514350">
              <a:buAutoNum type="arabicPeriod"/>
            </a:pPr>
            <a:r>
              <a:rPr lang="en-US" dirty="0" smtClean="0"/>
              <a:t>Data Dictionary</a:t>
            </a:r>
            <a:endParaRPr lang="en-US" dirty="0"/>
          </a:p>
        </p:txBody>
      </p:sp>
    </p:spTree>
    <p:extLst>
      <p:ext uri="{BB962C8B-B14F-4D97-AF65-F5344CB8AC3E}">
        <p14:creationId xmlns:p14="http://schemas.microsoft.com/office/powerpoint/2010/main" val="4213278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5</a:t>
            </a:r>
            <a:endParaRPr lang="en-US" dirty="0"/>
          </a:p>
        </p:txBody>
      </p:sp>
      <p:sp>
        <p:nvSpPr>
          <p:cNvPr id="3" name="Content Placeholder 2"/>
          <p:cNvSpPr>
            <a:spLocks noGrp="1"/>
          </p:cNvSpPr>
          <p:nvPr>
            <p:ph idx="1"/>
          </p:nvPr>
        </p:nvSpPr>
        <p:spPr/>
        <p:txBody>
          <a:bodyPr/>
          <a:lstStyle/>
          <a:p>
            <a:pPr marL="0" indent="0">
              <a:buNone/>
            </a:pPr>
            <a:r>
              <a:rPr lang="en-US" dirty="0" smtClean="0"/>
              <a:t>OBJECT MODELING</a:t>
            </a:r>
          </a:p>
          <a:p>
            <a:pPr marL="514350" indent="-514350">
              <a:buAutoNum type="arabicPeriod"/>
            </a:pPr>
            <a:r>
              <a:rPr lang="en-US" dirty="0" smtClean="0"/>
              <a:t>Overview of Object-Oriented Analysis</a:t>
            </a:r>
          </a:p>
          <a:p>
            <a:pPr marL="514350" indent="-514350">
              <a:buAutoNum type="arabicPeriod"/>
            </a:pPr>
            <a:r>
              <a:rPr lang="en-US" dirty="0" smtClean="0"/>
              <a:t>Object Modeling with the Unified Modeling Language</a:t>
            </a:r>
          </a:p>
          <a:p>
            <a:pPr marL="514350" indent="-514350">
              <a:buAutoNum type="alphaLcPeriod"/>
            </a:pPr>
            <a:r>
              <a:rPr lang="en-US" dirty="0" smtClean="0"/>
              <a:t>Flow Diagram</a:t>
            </a:r>
          </a:p>
          <a:p>
            <a:pPr marL="514350" indent="-514350">
              <a:buAutoNum type="alphaLcPeriod"/>
            </a:pPr>
            <a:r>
              <a:rPr lang="en-US" dirty="0" smtClean="0"/>
              <a:t>System Diagram</a:t>
            </a:r>
          </a:p>
          <a:p>
            <a:pPr marL="514350" indent="-514350">
              <a:buAutoNum type="alphaLcPeriod"/>
            </a:pPr>
            <a:r>
              <a:rPr lang="en-US" dirty="0" smtClean="0"/>
              <a:t>Activity Diagram</a:t>
            </a:r>
          </a:p>
          <a:p>
            <a:pPr marL="514350" indent="-514350">
              <a:buAutoNum type="alphaLcPeriod"/>
            </a:pPr>
            <a:r>
              <a:rPr lang="en-US" dirty="0" smtClean="0"/>
              <a:t>Use Case Diagram</a:t>
            </a:r>
            <a:endParaRPr lang="en-US" dirty="0"/>
          </a:p>
        </p:txBody>
      </p:sp>
    </p:spTree>
    <p:extLst>
      <p:ext uri="{BB962C8B-B14F-4D97-AF65-F5344CB8AC3E}">
        <p14:creationId xmlns:p14="http://schemas.microsoft.com/office/powerpoint/2010/main" val="37065749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6</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SYSTEM ANALYSIS</a:t>
            </a:r>
          </a:p>
          <a:p>
            <a:pPr marL="514350" indent="-514350">
              <a:buAutoNum type="arabicPeriod"/>
            </a:pPr>
            <a:r>
              <a:rPr lang="en-US" dirty="0" smtClean="0"/>
              <a:t>System Planning and initial investigation</a:t>
            </a:r>
          </a:p>
          <a:p>
            <a:pPr marL="514350" indent="-514350">
              <a:buAutoNum type="arabicPeriod"/>
            </a:pPr>
            <a:r>
              <a:rPr lang="en-US" dirty="0" smtClean="0"/>
              <a:t>Project Scheduling</a:t>
            </a:r>
          </a:p>
          <a:p>
            <a:pPr marL="514350" indent="-514350">
              <a:buAutoNum type="arabicPeriod"/>
            </a:pPr>
            <a:r>
              <a:rPr lang="en-US" dirty="0" smtClean="0"/>
              <a:t>Requirement Analysis</a:t>
            </a:r>
          </a:p>
          <a:p>
            <a:pPr marL="514350" indent="-514350">
              <a:buAutoNum type="arabicPeriod"/>
            </a:pPr>
            <a:r>
              <a:rPr lang="en-US" dirty="0" smtClean="0"/>
              <a:t>Types of requirements</a:t>
            </a:r>
          </a:p>
          <a:p>
            <a:pPr marL="514350" indent="-514350">
              <a:buAutoNum type="arabicPeriod"/>
            </a:pPr>
            <a:r>
              <a:rPr lang="en-US" dirty="0" smtClean="0"/>
              <a:t>Requirement gathering methods</a:t>
            </a:r>
          </a:p>
          <a:p>
            <a:pPr marL="514350" indent="-514350">
              <a:buAutoNum type="arabicPeriod"/>
            </a:pPr>
            <a:r>
              <a:rPr lang="en-US" dirty="0" smtClean="0"/>
              <a:t>Feasibility Study and its types</a:t>
            </a:r>
          </a:p>
          <a:p>
            <a:pPr marL="514350" indent="-514350">
              <a:buAutoNum type="arabicPeriod"/>
            </a:pPr>
            <a:r>
              <a:rPr lang="en-US" dirty="0" smtClean="0"/>
              <a:t>Steps of feasibility study</a:t>
            </a:r>
          </a:p>
          <a:p>
            <a:pPr marL="514350" indent="-514350">
              <a:buAutoNum type="arabicPeriod"/>
            </a:pPr>
            <a:r>
              <a:rPr lang="en-US" dirty="0" smtClean="0"/>
              <a:t>Cost/benefit analysis (Payback methods, NPV methods)</a:t>
            </a:r>
            <a:endParaRPr lang="en-US" dirty="0"/>
          </a:p>
        </p:txBody>
      </p:sp>
    </p:spTree>
    <p:extLst>
      <p:ext uri="{BB962C8B-B14F-4D97-AF65-F5344CB8AC3E}">
        <p14:creationId xmlns:p14="http://schemas.microsoft.com/office/powerpoint/2010/main" val="3759217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7</a:t>
            </a:r>
            <a:endParaRPr lang="en-US" dirty="0"/>
          </a:p>
        </p:txBody>
      </p:sp>
      <p:sp>
        <p:nvSpPr>
          <p:cNvPr id="3" name="Content Placeholder 2"/>
          <p:cNvSpPr>
            <a:spLocks noGrp="1"/>
          </p:cNvSpPr>
          <p:nvPr>
            <p:ph idx="1"/>
          </p:nvPr>
        </p:nvSpPr>
        <p:spPr/>
        <p:txBody>
          <a:bodyPr/>
          <a:lstStyle/>
          <a:p>
            <a:pPr marL="0" indent="0">
              <a:buNone/>
            </a:pPr>
            <a:r>
              <a:rPr lang="en-US" dirty="0" smtClean="0"/>
              <a:t>SYSTEMS DESIGN</a:t>
            </a:r>
          </a:p>
          <a:p>
            <a:pPr marL="514350" indent="-514350">
              <a:buAutoNum type="arabicPeriod"/>
            </a:pPr>
            <a:r>
              <a:rPr lang="en-US" dirty="0" smtClean="0"/>
              <a:t>Introduction to system design</a:t>
            </a:r>
          </a:p>
          <a:p>
            <a:pPr marL="514350" indent="-514350">
              <a:buAutoNum type="arabicPeriod"/>
            </a:pPr>
            <a:r>
              <a:rPr lang="en-US" dirty="0" smtClean="0"/>
              <a:t>The process and stages of system design</a:t>
            </a:r>
          </a:p>
          <a:p>
            <a:pPr marL="514350" indent="-514350">
              <a:buAutoNum type="arabicPeriod"/>
            </a:pPr>
            <a:r>
              <a:rPr lang="en-US" dirty="0" smtClean="0"/>
              <a:t>Logical and physical design</a:t>
            </a:r>
          </a:p>
          <a:p>
            <a:pPr marL="514350" indent="-514350">
              <a:buAutoNum type="arabicPeriod"/>
            </a:pPr>
            <a:r>
              <a:rPr lang="en-US" dirty="0" smtClean="0"/>
              <a:t>Introduction to structured design </a:t>
            </a:r>
          </a:p>
          <a:p>
            <a:pPr marL="514350" indent="-514350">
              <a:buAutoNum type="arabicPeriod"/>
            </a:pPr>
            <a:r>
              <a:rPr lang="en-US" dirty="0" smtClean="0"/>
              <a:t>Database design and overview of file organization</a:t>
            </a:r>
          </a:p>
          <a:p>
            <a:pPr marL="514350" indent="-514350">
              <a:buAutoNum type="arabicPeriod"/>
            </a:pPr>
            <a:r>
              <a:rPr lang="en-US" dirty="0" err="1" smtClean="0"/>
              <a:t>Input/Output</a:t>
            </a:r>
            <a:r>
              <a:rPr lang="en-US" dirty="0" smtClean="0"/>
              <a:t> and forms design</a:t>
            </a:r>
            <a:endParaRPr lang="en-US" dirty="0"/>
          </a:p>
        </p:txBody>
      </p:sp>
    </p:spTree>
    <p:extLst>
      <p:ext uri="{BB962C8B-B14F-4D97-AF65-F5344CB8AC3E}">
        <p14:creationId xmlns:p14="http://schemas.microsoft.com/office/powerpoint/2010/main" val="2217291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8</a:t>
            </a:r>
            <a:endParaRPr lang="en-US" dirty="0"/>
          </a:p>
        </p:txBody>
      </p:sp>
      <p:sp>
        <p:nvSpPr>
          <p:cNvPr id="3" name="Content Placeholder 2"/>
          <p:cNvSpPr>
            <a:spLocks noGrp="1"/>
          </p:cNvSpPr>
          <p:nvPr>
            <p:ph idx="1"/>
          </p:nvPr>
        </p:nvSpPr>
        <p:spPr/>
        <p:txBody>
          <a:bodyPr/>
          <a:lstStyle/>
          <a:p>
            <a:pPr marL="0" indent="0">
              <a:buNone/>
            </a:pPr>
            <a:r>
              <a:rPr lang="en-US" dirty="0" smtClean="0"/>
              <a:t>SYSTEM IMPLEMENTATION</a:t>
            </a:r>
          </a:p>
          <a:p>
            <a:pPr marL="514350" indent="-514350">
              <a:buAutoNum type="arabicPeriod"/>
            </a:pPr>
            <a:r>
              <a:rPr lang="en-US" dirty="0" smtClean="0"/>
              <a:t>Introduction to system implementation</a:t>
            </a:r>
          </a:p>
          <a:p>
            <a:pPr marL="514350" indent="-514350">
              <a:buAutoNum type="arabicPeriod"/>
            </a:pPr>
            <a:r>
              <a:rPr lang="en-US" dirty="0" smtClean="0"/>
              <a:t>System Installation and its types</a:t>
            </a:r>
          </a:p>
          <a:p>
            <a:pPr marL="514350" indent="-514350">
              <a:buAutoNum type="arabicPeriod"/>
            </a:pPr>
            <a:r>
              <a:rPr lang="en-US" dirty="0" smtClean="0"/>
              <a:t>System quality, software quality assurance</a:t>
            </a:r>
          </a:p>
          <a:p>
            <a:pPr marL="514350" indent="-514350">
              <a:buAutoNum type="arabicPeriod"/>
            </a:pPr>
            <a:r>
              <a:rPr lang="en-US" dirty="0" smtClean="0"/>
              <a:t>System maintenance, type of maintenance and process of system maintenance</a:t>
            </a:r>
          </a:p>
          <a:p>
            <a:pPr marL="514350" indent="-514350">
              <a:buAutoNum type="arabicPeriod"/>
            </a:pPr>
            <a:r>
              <a:rPr lang="en-US" dirty="0" smtClean="0"/>
              <a:t>Introduction to system testing</a:t>
            </a:r>
          </a:p>
        </p:txBody>
      </p:sp>
    </p:spTree>
    <p:extLst>
      <p:ext uri="{BB962C8B-B14F-4D97-AF65-F5344CB8AC3E}">
        <p14:creationId xmlns:p14="http://schemas.microsoft.com/office/powerpoint/2010/main" val="2332413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7132</Words>
  <Application>Microsoft Office PowerPoint</Application>
  <PresentationFormat>Widescreen</PresentationFormat>
  <Paragraphs>629</Paragraphs>
  <Slides>94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Arial</vt:lpstr>
      <vt:lpstr>Calibri</vt:lpstr>
      <vt:lpstr>Calibri Light</vt:lpstr>
      <vt:lpstr>Open-sans</vt:lpstr>
      <vt:lpstr>Symbol</vt:lpstr>
      <vt:lpstr>Times New Roman</vt:lpstr>
      <vt:lpstr>Wingdings</vt:lpstr>
      <vt:lpstr>Office Theme</vt:lpstr>
      <vt:lpstr>SYSTEM ANALYSIS &amp; DESIGN</vt:lpstr>
      <vt:lpstr>UNIT 1: OBJECTIVES</vt:lpstr>
      <vt:lpstr>INTRODUCTION TO SYSTEM ANALYSIS &amp; DESIGN</vt:lpstr>
      <vt:lpstr>PowerPoint Presentation</vt:lpstr>
      <vt:lpstr>SYSTEM DESIGN</vt:lpstr>
      <vt:lpstr>WHAT IS A SYSTEM</vt:lpstr>
      <vt:lpstr>CONSTRAINTS OF A SYSTEM</vt:lpstr>
      <vt:lpstr>PROPERTIES OF A SYSTEM</vt:lpstr>
      <vt:lpstr>PowerPoint Presentation</vt:lpstr>
      <vt:lpstr>ELEMENTS OF A SYSTEM</vt:lpstr>
      <vt:lpstr>PowerPoint Presentation</vt:lpstr>
      <vt:lpstr>PowerPoint Presentation</vt:lpstr>
      <vt:lpstr>TYPES OF SYSTEMS</vt:lpstr>
      <vt:lpstr>PowerPoint Presentation</vt:lpstr>
      <vt:lpstr>NEEDS FOR SYSTEM ANALYSIS &amp; DESIGN</vt:lpstr>
      <vt:lpstr>ROLE OF THE SYSTEM ANALYST</vt:lpstr>
      <vt:lpstr>Role of System Analyst</vt:lpstr>
      <vt:lpstr>QUALITY OF THE SYSTEM ANALYST</vt:lpstr>
      <vt:lpstr>Attributes of a Systems Analyst</vt:lpstr>
      <vt:lpstr>PowerPoint Presentation</vt:lpstr>
      <vt:lpstr>INFORMATION SYSTEM &amp; IT’s TYPES</vt:lpstr>
      <vt:lpstr>Pyramid Diagram of Organizational levels and information requirements</vt:lpstr>
      <vt:lpstr>PowerPoint Presentation</vt:lpstr>
      <vt:lpstr>PowerPoint Presentation</vt:lpstr>
      <vt:lpstr>PowerPoint Presentation</vt:lpstr>
      <vt:lpstr>PowerPoint Presentation</vt:lpstr>
      <vt:lpstr>PowerPoint Presentation</vt:lpstr>
      <vt:lpstr>PowerPoint Presentation</vt:lpstr>
      <vt:lpstr>Management Information System (MIS)</vt:lpstr>
      <vt:lpstr>PowerPoint Presentation</vt:lpstr>
      <vt:lpstr>Decision Support System (DSS)</vt:lpstr>
      <vt:lpstr>PowerPoint Presentation</vt:lpstr>
      <vt:lpstr>Artificial intelligence techniques in business</vt:lpstr>
      <vt:lpstr>Online Analytical Processing (OLAP)</vt:lpstr>
      <vt:lpstr>SDLC: SYSTEM DEVELOPMENT LIFE CYCLE</vt:lpstr>
      <vt:lpstr>SDLC: SYSTEM DEVELOPMENT LIFE CYCLE</vt:lpstr>
      <vt:lpstr>Phases of SDLC</vt:lpstr>
      <vt:lpstr>Feasibility Study or Planning</vt:lpstr>
      <vt:lpstr>Analysis and Specification</vt:lpstr>
      <vt:lpstr>System Design</vt:lpstr>
      <vt:lpstr>Implementation</vt:lpstr>
      <vt:lpstr>Maintenance/Support</vt:lpstr>
      <vt:lpstr>Life Cycle of System Analysis and Design</vt:lpstr>
      <vt:lpstr>WATERFALL MODEL</vt:lpstr>
      <vt:lpstr>PowerPoint Presentation</vt:lpstr>
      <vt:lpstr>The sequential phases in Waterfall model are</vt:lpstr>
      <vt:lpstr>Waterfall Model - Application</vt:lpstr>
      <vt:lpstr>Waterfall Model - Advantages</vt:lpstr>
      <vt:lpstr>Waterfall Model - Disadvantages</vt:lpstr>
      <vt:lpstr>SPIRAL MODEL</vt:lpstr>
      <vt:lpstr>PowerPoint Presentation</vt:lpstr>
      <vt:lpstr>Spiral Model - Design</vt:lpstr>
      <vt:lpstr>PowerPoint Presentation</vt:lpstr>
      <vt:lpstr>Spiral Model Application</vt:lpstr>
      <vt:lpstr>Spiral Model - Pros and Cons</vt:lpstr>
      <vt:lpstr>PROTOTYPE MODEL</vt:lpstr>
      <vt:lpstr>PowerPoint Presentation</vt:lpstr>
      <vt:lpstr>Software Prototyping - Pros and Cons</vt:lpstr>
      <vt:lpstr>The Disadvantages of the Prototyping Model are as follows −</vt:lpstr>
      <vt:lpstr>DSDM: Dynamic Systems Development Method </vt:lpstr>
      <vt:lpstr>PowerPoint Presentation</vt:lpstr>
      <vt:lpstr>The eight Principles of DSDM:</vt:lpstr>
      <vt:lpstr>Core Techniques</vt:lpstr>
      <vt:lpstr>PowerPoint Presentation</vt:lpstr>
      <vt:lpstr>Comparison to other development framework</vt:lpstr>
      <vt:lpstr>Key Success Factors</vt:lpstr>
      <vt:lpstr>Weakness of DSDM:</vt:lpstr>
      <vt:lpstr>SSADM: Structured Systems Analysis And Design Method</vt:lpstr>
      <vt:lpstr>Some of the important characteristics of SSADM are:</vt:lpstr>
      <vt:lpstr>The stages of SSADM include:</vt:lpstr>
      <vt:lpstr>PowerPoint Presentation</vt:lpstr>
      <vt:lpstr>RAD: Rapid Application Development</vt:lpstr>
      <vt:lpstr>RAD Model Design</vt:lpstr>
      <vt:lpstr>PowerPoint Presentation</vt:lpstr>
      <vt:lpstr>PowerPoint Presentation</vt:lpstr>
      <vt:lpstr>RAD Model Vs Traditional SDLC</vt:lpstr>
      <vt:lpstr>RAD Model - Application</vt:lpstr>
      <vt:lpstr>RAD Model - Pros and Cons</vt:lpstr>
      <vt:lpstr>The disadvantages of the RAD Model are as follows −</vt:lpstr>
      <vt:lpstr>JAD: Joint Application Development</vt:lpstr>
      <vt:lpstr>Generic JAD Life Cycle</vt:lpstr>
      <vt:lpstr>PowerPoint Presentation</vt:lpstr>
      <vt:lpstr>PowerPoint Presentation</vt:lpstr>
      <vt:lpstr>The responsibilities of JAD facilitators include the following:</vt:lpstr>
      <vt:lpstr>Benefits of JAD</vt:lpstr>
      <vt:lpstr>PowerPoint Presentation</vt:lpstr>
      <vt:lpstr>PowerPoint Presentation</vt:lpstr>
      <vt:lpstr>UNIT 2</vt:lpstr>
      <vt:lpstr>UNIT 3</vt:lpstr>
      <vt:lpstr>UNIT 4</vt:lpstr>
      <vt:lpstr>UNIT 5</vt:lpstr>
      <vt:lpstr>UNIT 6</vt:lpstr>
      <vt:lpstr>UNIT 7</vt:lpstr>
      <vt:lpstr>UNIT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Suman Thapaliya</cp:lastModifiedBy>
  <cp:revision>379</cp:revision>
  <dcterms:created xsi:type="dcterms:W3CDTF">2019-05-21T02:45:31Z</dcterms:created>
  <dcterms:modified xsi:type="dcterms:W3CDTF">2019-05-28T03:59:36Z</dcterms:modified>
</cp:coreProperties>
</file>