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8F4643-6B72-4894-9DE6-696E521692F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189546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F4643-6B72-4894-9DE6-696E521692F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404377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F4643-6B72-4894-9DE6-696E521692F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50499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F4643-6B72-4894-9DE6-696E521692F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128857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F4643-6B72-4894-9DE6-696E521692F0}"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255464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8F4643-6B72-4894-9DE6-696E521692F0}"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423265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8F4643-6B72-4894-9DE6-696E521692F0}" type="datetimeFigureOut">
              <a:rPr lang="en-US" smtClean="0"/>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150320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8F4643-6B72-4894-9DE6-696E521692F0}" type="datetimeFigureOut">
              <a:rPr lang="en-US" smtClean="0"/>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223821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F4643-6B72-4894-9DE6-696E521692F0}" type="datetimeFigureOut">
              <a:rPr lang="en-US" smtClean="0"/>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34364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8F4643-6B72-4894-9DE6-696E521692F0}"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72561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8F4643-6B72-4894-9DE6-696E521692F0}"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58DA7-A180-4440-ACD9-B93AB7CC2B11}" type="slidenum">
              <a:rPr lang="en-US" smtClean="0"/>
              <a:t>‹#›</a:t>
            </a:fld>
            <a:endParaRPr lang="en-US"/>
          </a:p>
        </p:txBody>
      </p:sp>
    </p:spTree>
    <p:extLst>
      <p:ext uri="{BB962C8B-B14F-4D97-AF65-F5344CB8AC3E}">
        <p14:creationId xmlns:p14="http://schemas.microsoft.com/office/powerpoint/2010/main" val="304435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F4643-6B72-4894-9DE6-696E521692F0}" type="datetimeFigureOut">
              <a:rPr lang="en-US" smtClean="0"/>
              <a:t>7/24/2019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58DA7-A180-4440-ACD9-B93AB7CC2B11}" type="slidenum">
              <a:rPr lang="en-US" smtClean="0"/>
              <a:t>‹#›</a:t>
            </a:fld>
            <a:endParaRPr lang="en-US"/>
          </a:p>
        </p:txBody>
      </p:sp>
    </p:spTree>
    <p:extLst>
      <p:ext uri="{BB962C8B-B14F-4D97-AF65-F5344CB8AC3E}">
        <p14:creationId xmlns:p14="http://schemas.microsoft.com/office/powerpoint/2010/main" val="40398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Computer-aided_desig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1931" y="430032"/>
            <a:ext cx="9144000" cy="1072197"/>
          </a:xfrm>
        </p:spPr>
        <p:style>
          <a:lnRef idx="2">
            <a:schemeClr val="accent2"/>
          </a:lnRef>
          <a:fillRef idx="1">
            <a:schemeClr val="lt1"/>
          </a:fillRef>
          <a:effectRef idx="0">
            <a:schemeClr val="accent2"/>
          </a:effectRef>
          <a:fontRef idx="minor">
            <a:schemeClr val="dk1"/>
          </a:fontRef>
        </p:style>
        <p:txBody>
          <a:bodyPr/>
          <a:lstStyle/>
          <a:p>
            <a:r>
              <a:rPr lang="en-US" dirty="0" smtClean="0">
                <a:solidFill>
                  <a:schemeClr val="accent1"/>
                </a:solidFill>
              </a:rPr>
              <a:t>SYSTEM </a:t>
            </a:r>
            <a:r>
              <a:rPr lang="en-US" dirty="0" smtClean="0">
                <a:solidFill>
                  <a:srgbClr val="00B050"/>
                </a:solidFill>
              </a:rPr>
              <a:t>ANALYSIS</a:t>
            </a:r>
            <a:r>
              <a:rPr lang="en-US" dirty="0" smtClean="0">
                <a:solidFill>
                  <a:schemeClr val="accent1"/>
                </a:solidFill>
              </a:rPr>
              <a:t> </a:t>
            </a:r>
            <a:r>
              <a:rPr lang="en-US" dirty="0" smtClean="0">
                <a:solidFill>
                  <a:srgbClr val="FFFF00"/>
                </a:solidFill>
              </a:rPr>
              <a:t>&amp;</a:t>
            </a:r>
            <a:r>
              <a:rPr lang="en-US" dirty="0" smtClean="0">
                <a:solidFill>
                  <a:schemeClr val="accent1"/>
                </a:solidFill>
              </a:rPr>
              <a:t> </a:t>
            </a:r>
            <a:r>
              <a:rPr lang="en-US" dirty="0" smtClean="0">
                <a:solidFill>
                  <a:schemeClr val="accent2">
                    <a:lumMod val="75000"/>
                  </a:schemeClr>
                </a:solidFill>
              </a:rPr>
              <a:t>DESIGN</a:t>
            </a:r>
            <a:endParaRPr lang="en-US" dirty="0">
              <a:solidFill>
                <a:schemeClr val="accent2">
                  <a:lumMod val="75000"/>
                </a:schemeClr>
              </a:solidFill>
            </a:endParaRPr>
          </a:p>
        </p:txBody>
      </p:sp>
      <p:sp>
        <p:nvSpPr>
          <p:cNvPr id="3" name="Subtitle 2"/>
          <p:cNvSpPr>
            <a:spLocks noGrp="1"/>
          </p:cNvSpPr>
          <p:nvPr>
            <p:ph type="subTitle" idx="1"/>
          </p:nvPr>
        </p:nvSpPr>
        <p:spPr>
          <a:xfrm>
            <a:off x="3391989" y="1750423"/>
            <a:ext cx="5190309" cy="627018"/>
          </a:xfrm>
        </p:spPr>
        <p:style>
          <a:lnRef idx="2">
            <a:schemeClr val="accent5"/>
          </a:lnRef>
          <a:fillRef idx="1">
            <a:schemeClr val="lt1"/>
          </a:fillRef>
          <a:effectRef idx="0">
            <a:schemeClr val="accent5"/>
          </a:effectRef>
          <a:fontRef idx="minor">
            <a:schemeClr val="dk1"/>
          </a:fontRef>
        </p:style>
        <p:txBody>
          <a:bodyPr/>
          <a:lstStyle/>
          <a:p>
            <a:r>
              <a:rPr lang="en-US" dirty="0" smtClean="0">
                <a:solidFill>
                  <a:srgbClr val="00B050"/>
                </a:solidFill>
              </a:rPr>
              <a:t>LECTURER: SUMAN THAPALIYA</a:t>
            </a:r>
          </a:p>
          <a:p>
            <a:endParaRPr lang="en-US" dirty="0">
              <a:solidFill>
                <a:srgbClr val="00B050"/>
              </a:solidFill>
            </a:endParaRPr>
          </a:p>
        </p:txBody>
      </p:sp>
      <p:pic>
        <p:nvPicPr>
          <p:cNvPr id="5" name="Picture 4"/>
          <p:cNvPicPr>
            <a:picLocks noChangeAspect="1"/>
          </p:cNvPicPr>
          <p:nvPr/>
        </p:nvPicPr>
        <p:blipFill>
          <a:blip r:embed="rId2"/>
          <a:stretch>
            <a:fillRect/>
          </a:stretch>
        </p:blipFill>
        <p:spPr>
          <a:xfrm>
            <a:off x="3391988" y="2625635"/>
            <a:ext cx="5190309" cy="3958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0124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3799114" cy="666841"/>
          </a:xfrm>
          <a:ln>
            <a:solidFill>
              <a:schemeClr val="accent2"/>
            </a:solidFill>
          </a:ln>
        </p:spPr>
        <p:txBody>
          <a:bodyPr>
            <a:normAutofit fontScale="90000"/>
          </a:bodyPr>
          <a:lstStyle/>
          <a:p>
            <a:r>
              <a:rPr lang="en-US" dirty="0" smtClean="0"/>
              <a:t>Contact Diagram</a:t>
            </a:r>
            <a:endParaRPr lang="en-US" dirty="0"/>
          </a:p>
        </p:txBody>
      </p:sp>
      <p:sp>
        <p:nvSpPr>
          <p:cNvPr id="3" name="Content Placeholder 2"/>
          <p:cNvSpPr>
            <a:spLocks noGrp="1"/>
          </p:cNvSpPr>
          <p:nvPr>
            <p:ph idx="1"/>
          </p:nvPr>
        </p:nvSpPr>
        <p:spPr>
          <a:xfrm>
            <a:off x="613954" y="1188720"/>
            <a:ext cx="11273246" cy="4258491"/>
          </a:xfrm>
          <a:ln>
            <a:solidFill>
              <a:schemeClr val="accent1"/>
            </a:solidFill>
          </a:ln>
        </p:spPr>
        <p:txBody>
          <a:bodyPr/>
          <a:lstStyle/>
          <a:p>
            <a:r>
              <a:rPr lang="en-US" dirty="0">
                <a:latin typeface="Times New Roman" panose="02020603050405020304" pitchFamily="18" charset="0"/>
                <a:cs typeface="Times New Roman" panose="02020603050405020304" pitchFamily="18" charset="0"/>
              </a:rPr>
              <a:t>A data flow diagram (DFD) of the scope of an organizational system that shows the system boundaries, external entities that interact with the system and the major information flows between the entities and the </a:t>
            </a:r>
            <a:r>
              <a:rPr lang="en-US" dirty="0" smtClean="0">
                <a:latin typeface="Times New Roman" panose="02020603050405020304" pitchFamily="18" charset="0"/>
                <a:cs typeface="Times New Roman" panose="02020603050405020304" pitchFamily="18" charset="0"/>
              </a:rPr>
              <a:t>system.</a:t>
            </a:r>
          </a:p>
          <a:p>
            <a:r>
              <a:rPr lang="en-US" dirty="0" smtClean="0">
                <a:latin typeface="Times New Roman" panose="02020603050405020304" pitchFamily="18" charset="0"/>
                <a:cs typeface="Times New Roman" panose="02020603050405020304" pitchFamily="18" charset="0"/>
              </a:rPr>
              <a:t>Shows </a:t>
            </a:r>
            <a:r>
              <a:rPr lang="en-US" dirty="0">
                <a:latin typeface="Times New Roman" panose="02020603050405020304" pitchFamily="18" charset="0"/>
                <a:cs typeface="Times New Roman" panose="02020603050405020304" pitchFamily="18" charset="0"/>
              </a:rPr>
              <a:t>the context into which the business process </a:t>
            </a:r>
            <a:r>
              <a:rPr lang="en-US" dirty="0" smtClean="0">
                <a:latin typeface="Times New Roman" panose="02020603050405020304" pitchFamily="18" charset="0"/>
                <a:cs typeface="Times New Roman" panose="02020603050405020304" pitchFamily="18" charset="0"/>
              </a:rPr>
              <a:t>fits.</a:t>
            </a:r>
          </a:p>
          <a:p>
            <a:r>
              <a:rPr lang="en-US" dirty="0" smtClean="0">
                <a:latin typeface="Times New Roman" panose="02020603050405020304" pitchFamily="18" charset="0"/>
                <a:cs typeface="Times New Roman" panose="02020603050405020304" pitchFamily="18" charset="0"/>
              </a:rPr>
              <a:t>Shows </a:t>
            </a:r>
            <a:r>
              <a:rPr lang="en-US" dirty="0">
                <a:latin typeface="Times New Roman" panose="02020603050405020304" pitchFamily="18" charset="0"/>
                <a:cs typeface="Times New Roman" panose="02020603050405020304" pitchFamily="18" charset="0"/>
              </a:rPr>
              <a:t>the overall business process as just one </a:t>
            </a:r>
            <a:r>
              <a:rPr lang="en-US" dirty="0" smtClean="0">
                <a:latin typeface="Times New Roman" panose="02020603050405020304" pitchFamily="18" charset="0"/>
                <a:cs typeface="Times New Roman" panose="02020603050405020304" pitchFamily="18" charset="0"/>
              </a:rPr>
              <a:t>process.</a:t>
            </a:r>
          </a:p>
          <a:p>
            <a:r>
              <a:rPr lang="en-US" dirty="0" smtClean="0">
                <a:latin typeface="Times New Roman" panose="02020603050405020304" pitchFamily="18" charset="0"/>
                <a:cs typeface="Times New Roman" panose="02020603050405020304" pitchFamily="18" charset="0"/>
              </a:rPr>
              <a:t>Shows </a:t>
            </a:r>
            <a:r>
              <a:rPr lang="en-US" dirty="0">
                <a:latin typeface="Times New Roman" panose="02020603050405020304" pitchFamily="18" charset="0"/>
                <a:cs typeface="Times New Roman" panose="02020603050405020304" pitchFamily="18" charset="0"/>
              </a:rPr>
              <a:t>all the outside entities that receive information from or contribute information to the system</a:t>
            </a:r>
          </a:p>
        </p:txBody>
      </p:sp>
    </p:spTree>
    <p:extLst>
      <p:ext uri="{BB962C8B-B14F-4D97-AF65-F5344CB8AC3E}">
        <p14:creationId xmlns:p14="http://schemas.microsoft.com/office/powerpoint/2010/main" val="280785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466703" cy="588464"/>
          </a:xfrm>
          <a:ln>
            <a:solidFill>
              <a:schemeClr val="accent2"/>
            </a:solidFill>
          </a:ln>
        </p:spPr>
        <p:txBody>
          <a:bodyPr>
            <a:normAutofit fontScale="90000"/>
          </a:bodyPr>
          <a:lstStyle/>
          <a:p>
            <a:r>
              <a:rPr lang="en-US" dirty="0" smtClean="0"/>
              <a:t>CASE</a:t>
            </a:r>
            <a:endParaRPr lang="en-US" dirty="0"/>
          </a:p>
        </p:txBody>
      </p:sp>
      <p:sp>
        <p:nvSpPr>
          <p:cNvPr id="3" name="Content Placeholder 2"/>
          <p:cNvSpPr>
            <a:spLocks noGrp="1"/>
          </p:cNvSpPr>
          <p:nvPr>
            <p:ph idx="1"/>
          </p:nvPr>
        </p:nvSpPr>
        <p:spPr>
          <a:xfrm>
            <a:off x="838199" y="1306286"/>
            <a:ext cx="11035937" cy="4075611"/>
          </a:xfrm>
          <a:ln>
            <a:solidFill>
              <a:schemeClr val="accent2"/>
            </a:solidFill>
          </a:ln>
        </p:spPr>
        <p:txBody>
          <a:bodyPr/>
          <a:lstStyle/>
          <a:p>
            <a:pPr algn="just"/>
            <a:r>
              <a:rPr lang="en-US" dirty="0"/>
              <a:t>CASE stands for </a:t>
            </a:r>
            <a:r>
              <a:rPr lang="en-US" b="1" dirty="0"/>
              <a:t>C</a:t>
            </a:r>
            <a:r>
              <a:rPr lang="en-US" dirty="0"/>
              <a:t>omputer </a:t>
            </a:r>
            <a:r>
              <a:rPr lang="en-US" b="1" dirty="0"/>
              <a:t>A</a:t>
            </a:r>
            <a:r>
              <a:rPr lang="en-US" dirty="0"/>
              <a:t>ided </a:t>
            </a:r>
            <a:r>
              <a:rPr lang="en-US" b="1" dirty="0"/>
              <a:t>S</a:t>
            </a:r>
            <a:r>
              <a:rPr lang="en-US" dirty="0"/>
              <a:t>oftware </a:t>
            </a:r>
            <a:r>
              <a:rPr lang="en-US" b="1" dirty="0"/>
              <a:t>E</a:t>
            </a:r>
            <a:r>
              <a:rPr lang="en-US" dirty="0"/>
              <a:t>ngineering. It means, development and maintenance of software projects with help of various automated software tools.</a:t>
            </a:r>
            <a:endParaRPr lang="en-US" b="1" dirty="0" smtClean="0"/>
          </a:p>
          <a:p>
            <a:pPr algn="just"/>
            <a:r>
              <a:rPr lang="en-US" b="1" dirty="0" smtClean="0"/>
              <a:t>Computer-aided </a:t>
            </a:r>
            <a:r>
              <a:rPr lang="en-US" b="1" dirty="0"/>
              <a:t>software engineering</a:t>
            </a:r>
            <a:r>
              <a:rPr lang="en-US" dirty="0"/>
              <a:t> (</a:t>
            </a:r>
            <a:r>
              <a:rPr lang="en-US" b="1" dirty="0"/>
              <a:t>CASE</a:t>
            </a:r>
            <a:r>
              <a:rPr lang="en-US" dirty="0"/>
              <a:t>) is the domain of software tools used to design and implement applications. </a:t>
            </a:r>
            <a:endParaRPr lang="en-US" dirty="0" smtClean="0"/>
          </a:p>
          <a:p>
            <a:pPr algn="just"/>
            <a:r>
              <a:rPr lang="en-US" dirty="0" smtClean="0"/>
              <a:t>CASE </a:t>
            </a:r>
            <a:r>
              <a:rPr lang="en-US" dirty="0"/>
              <a:t>tools are similar to and were partly inspired by </a:t>
            </a:r>
            <a:r>
              <a:rPr lang="en-US" dirty="0">
                <a:hlinkClick r:id="rId2" tooltip="Computer-aided design"/>
              </a:rPr>
              <a:t>computer-aided design</a:t>
            </a:r>
            <a:r>
              <a:rPr lang="en-US" dirty="0"/>
              <a:t> (CAD) tools used for designing hardware products. </a:t>
            </a:r>
            <a:endParaRPr lang="en-US" dirty="0" smtClean="0"/>
          </a:p>
          <a:p>
            <a:pPr algn="just"/>
            <a:r>
              <a:rPr lang="en-US" dirty="0" smtClean="0"/>
              <a:t>CASE </a:t>
            </a:r>
            <a:r>
              <a:rPr lang="en-US" dirty="0"/>
              <a:t>tools are used for developing high-quality, defect-free, and maintainable software</a:t>
            </a:r>
            <a:endParaRPr lang="en-US" dirty="0"/>
          </a:p>
        </p:txBody>
      </p:sp>
    </p:spTree>
    <p:extLst>
      <p:ext uri="{BB962C8B-B14F-4D97-AF65-F5344CB8AC3E}">
        <p14:creationId xmlns:p14="http://schemas.microsoft.com/office/powerpoint/2010/main" val="115033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623457" cy="601526"/>
          </a:xfrm>
          <a:ln>
            <a:solidFill>
              <a:schemeClr val="accent2"/>
            </a:solidFill>
          </a:ln>
        </p:spPr>
        <p:txBody>
          <a:bodyPr>
            <a:normAutofit fontScale="90000"/>
          </a:bodyPr>
          <a:lstStyle/>
          <a:p>
            <a:r>
              <a:rPr lang="en-US" dirty="0" smtClean="0"/>
              <a:t>CASE Tools</a:t>
            </a:r>
            <a:endParaRPr lang="en-US" dirty="0"/>
          </a:p>
        </p:txBody>
      </p:sp>
      <p:sp>
        <p:nvSpPr>
          <p:cNvPr id="3" name="Content Placeholder 2"/>
          <p:cNvSpPr>
            <a:spLocks noGrp="1"/>
          </p:cNvSpPr>
          <p:nvPr>
            <p:ph idx="1"/>
          </p:nvPr>
        </p:nvSpPr>
        <p:spPr>
          <a:xfrm>
            <a:off x="391887" y="1345474"/>
            <a:ext cx="11508376" cy="4831489"/>
          </a:xfrm>
          <a:ln>
            <a:solidFill>
              <a:schemeClr val="accent1"/>
            </a:solidFill>
          </a:ln>
        </p:spPr>
        <p:txBody>
          <a:bodyPr/>
          <a:lstStyle/>
          <a:p>
            <a:pPr algn="just"/>
            <a:r>
              <a:rPr lang="en-US" dirty="0"/>
              <a:t>CASE tools are set of software application programs, which are used to automate SDLC activities. CASE tools are used by software project managers, analysts and engineers to develop software system.</a:t>
            </a:r>
          </a:p>
          <a:p>
            <a:pPr algn="just"/>
            <a:r>
              <a:rPr lang="en-US" dirty="0"/>
              <a:t>There are number of CASE tools available to simplify various stages of Software Development Life Cycle such as Analysis tools, Design tools, Project management tools, Database Management tools, Documentation tools are to name a few.</a:t>
            </a:r>
          </a:p>
          <a:p>
            <a:pPr algn="just"/>
            <a:r>
              <a:rPr lang="en-US" dirty="0"/>
              <a:t>Use of CASE tools accelerates the development of project to produce desired result and helps to uncover flaws before moving ahead with next stage in software development.</a:t>
            </a:r>
          </a:p>
          <a:p>
            <a:pPr algn="just"/>
            <a:endParaRPr lang="en-US" dirty="0"/>
          </a:p>
        </p:txBody>
      </p:sp>
    </p:spTree>
    <p:extLst>
      <p:ext uri="{BB962C8B-B14F-4D97-AF65-F5344CB8AC3E}">
        <p14:creationId xmlns:p14="http://schemas.microsoft.com/office/powerpoint/2010/main" val="47037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66" y="1423218"/>
            <a:ext cx="6409508" cy="588464"/>
          </a:xfrm>
          <a:ln>
            <a:solidFill>
              <a:schemeClr val="accent2"/>
            </a:solidFill>
          </a:ln>
        </p:spPr>
        <p:txBody>
          <a:bodyPr>
            <a:normAutofit fontScale="90000"/>
          </a:bodyPr>
          <a:lstStyle/>
          <a:p>
            <a:r>
              <a:rPr lang="en-US" dirty="0" smtClean="0"/>
              <a:t>COMPONENTS OF CASE Tools</a:t>
            </a:r>
            <a:endParaRPr lang="en-US" dirty="0"/>
          </a:p>
        </p:txBody>
      </p:sp>
      <p:pic>
        <p:nvPicPr>
          <p:cNvPr id="4" name="Content Placeholder 3"/>
          <p:cNvPicPr>
            <a:picLocks noGrp="1" noChangeAspect="1"/>
          </p:cNvPicPr>
          <p:nvPr>
            <p:ph idx="1"/>
          </p:nvPr>
        </p:nvPicPr>
        <p:blipFill>
          <a:blip r:embed="rId2"/>
          <a:stretch>
            <a:fillRect/>
          </a:stretch>
        </p:blipFill>
        <p:spPr>
          <a:xfrm>
            <a:off x="7181458" y="418011"/>
            <a:ext cx="4679616" cy="59305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ectangle 5"/>
          <p:cNvSpPr/>
          <p:nvPr/>
        </p:nvSpPr>
        <p:spPr>
          <a:xfrm>
            <a:off x="422366" y="2631144"/>
            <a:ext cx="6409508" cy="3139321"/>
          </a:xfrm>
          <a:prstGeom prst="rect">
            <a:avLst/>
          </a:prstGeom>
          <a:ln>
            <a:solidFill>
              <a:schemeClr val="accent1"/>
            </a:solidFill>
          </a:ln>
        </p:spPr>
        <p:txBody>
          <a:bodyPr wrap="square">
            <a:spAutoFit/>
          </a:bodyPr>
          <a:lstStyle/>
          <a:p>
            <a:pPr algn="just"/>
            <a:r>
              <a:rPr lang="en-US" dirty="0">
                <a:solidFill>
                  <a:srgbClr val="000000"/>
                </a:solidFill>
                <a:latin typeface="Verdana" panose="020B0604030504040204" pitchFamily="34" charset="0"/>
              </a:rPr>
              <a:t>CASE tools can be broadly divided into the following parts based on their use at a particular SDLC stage:</a:t>
            </a:r>
            <a:endParaRPr lang="en-US" dirty="0"/>
          </a:p>
          <a:p>
            <a:pPr algn="just"/>
            <a:endParaRPr lang="en-US" b="1" dirty="0" smtClean="0">
              <a:solidFill>
                <a:srgbClr val="000000"/>
              </a:solidFill>
              <a:latin typeface="Verdana" panose="020B0604030504040204" pitchFamily="34" charset="0"/>
            </a:endParaRPr>
          </a:p>
          <a:p>
            <a:pPr algn="just"/>
            <a:r>
              <a:rPr lang="en-US" b="1" dirty="0" smtClean="0">
                <a:solidFill>
                  <a:srgbClr val="000000"/>
                </a:solidFill>
                <a:latin typeface="Verdana" panose="020B0604030504040204" pitchFamily="34" charset="0"/>
              </a:rPr>
              <a:t>Central </a:t>
            </a:r>
            <a:r>
              <a:rPr lang="en-US" b="1" dirty="0">
                <a:solidFill>
                  <a:srgbClr val="000000"/>
                </a:solidFill>
                <a:latin typeface="Verdana" panose="020B0604030504040204" pitchFamily="34" charset="0"/>
              </a:rPr>
              <a:t>Repository</a:t>
            </a:r>
            <a:r>
              <a:rPr lang="en-US" dirty="0">
                <a:solidFill>
                  <a:srgbClr val="000000"/>
                </a:solidFill>
                <a:latin typeface="Verdana" panose="020B0604030504040204" pitchFamily="34" charset="0"/>
              </a:rPr>
              <a:t> - CASE tools require a central repository, which can serve as a source of common, integrated and consistent information. Central repository is a central place of storage where product specifications, requirement documents, related reports and diagrams, other useful information regarding management is stored. Central repository also serves as data dictionary.</a:t>
            </a:r>
            <a:endParaRPr lang="en-US" dirty="0"/>
          </a:p>
        </p:txBody>
      </p:sp>
    </p:spTree>
    <p:extLst>
      <p:ext uri="{BB962C8B-B14F-4D97-AF65-F5344CB8AC3E}">
        <p14:creationId xmlns:p14="http://schemas.microsoft.com/office/powerpoint/2010/main" val="79440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1" y="832848"/>
            <a:ext cx="10515600" cy="4351338"/>
          </a:xfrm>
          <a:ln>
            <a:solidFill>
              <a:schemeClr val="accent1"/>
            </a:solidFill>
          </a:ln>
        </p:spPr>
        <p:txBody>
          <a:bodyPr/>
          <a:lstStyle/>
          <a:p>
            <a:pPr algn="just"/>
            <a:r>
              <a:rPr lang="en-US" b="1" dirty="0"/>
              <a:t>Upper Case Tools</a:t>
            </a:r>
            <a:r>
              <a:rPr lang="en-US" dirty="0"/>
              <a:t> - Upper CASE tools are used in planning, analysis and design stages of SDLC.</a:t>
            </a:r>
          </a:p>
          <a:p>
            <a:pPr algn="just"/>
            <a:r>
              <a:rPr lang="en-US" b="1" dirty="0"/>
              <a:t>Lower Case Tools</a:t>
            </a:r>
            <a:r>
              <a:rPr lang="en-US" dirty="0"/>
              <a:t> - Lower CASE tools are used in implementation, testing and maintenance.</a:t>
            </a:r>
          </a:p>
          <a:p>
            <a:pPr algn="just"/>
            <a:r>
              <a:rPr lang="en-US" b="1" dirty="0"/>
              <a:t>Integrated Case Tools</a:t>
            </a:r>
            <a:r>
              <a:rPr lang="en-US" dirty="0"/>
              <a:t> - Integrated CASE tools are helpful in all the stages of SDLC, from Requirement gathering to Testing and documentation.</a:t>
            </a:r>
          </a:p>
          <a:p>
            <a:pPr marL="0" indent="0" algn="just">
              <a:buNone/>
            </a:pPr>
            <a:r>
              <a:rPr lang="en-US" dirty="0"/>
              <a:t>CASE tools can be grouped together if they have similar functionality, process activities and capability of getting integrated with other tools.</a:t>
            </a:r>
            <a:endParaRPr lang="en-US" dirty="0"/>
          </a:p>
        </p:txBody>
      </p:sp>
    </p:spTree>
    <p:extLst>
      <p:ext uri="{BB962C8B-B14F-4D97-AF65-F5344CB8AC3E}">
        <p14:creationId xmlns:p14="http://schemas.microsoft.com/office/powerpoint/2010/main" val="182694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 y="320040"/>
            <a:ext cx="11292840" cy="6195060"/>
          </a:xfrm>
          <a:ln>
            <a:solidFill>
              <a:schemeClr val="accent1"/>
            </a:solidFill>
          </a:ln>
        </p:spPr>
        <p:txBody>
          <a:bodyPr>
            <a:normAutofit lnSpcReduction="10000"/>
          </a:bodyPr>
          <a:lstStyle/>
          <a:p>
            <a:pPr marL="0" indent="0" algn="ctr">
              <a:buNone/>
            </a:pPr>
            <a:r>
              <a:rPr lang="en-US" dirty="0"/>
              <a:t>Scope of Case Tools</a:t>
            </a:r>
          </a:p>
          <a:p>
            <a:pPr algn="just"/>
            <a:r>
              <a:rPr lang="en-US" dirty="0"/>
              <a:t>The scope of CASE tools goes throughout the SDLC.</a:t>
            </a:r>
          </a:p>
          <a:p>
            <a:pPr marL="0" indent="0" algn="ctr">
              <a:buNone/>
            </a:pPr>
            <a:r>
              <a:rPr lang="en-US" dirty="0"/>
              <a:t>Case Tools Types</a:t>
            </a:r>
          </a:p>
          <a:p>
            <a:pPr algn="just"/>
            <a:r>
              <a:rPr lang="en-US" dirty="0"/>
              <a:t>Now we briefly go through various CASE tools</a:t>
            </a:r>
          </a:p>
          <a:p>
            <a:pPr marL="0" indent="0" algn="ctr">
              <a:buNone/>
            </a:pPr>
            <a:r>
              <a:rPr lang="en-US" dirty="0"/>
              <a:t>Diagram tools</a:t>
            </a:r>
          </a:p>
          <a:p>
            <a:pPr algn="just"/>
            <a:r>
              <a:rPr lang="en-US" dirty="0"/>
              <a:t>These tools are used to represent system components, data and control flow among various software components and system structure in a graphical form. For example, Flow Chart Maker tool for creating state-of-the-art flowcharts.</a:t>
            </a:r>
          </a:p>
          <a:p>
            <a:pPr marL="0" indent="0" algn="ctr">
              <a:buNone/>
            </a:pPr>
            <a:r>
              <a:rPr lang="en-US" dirty="0"/>
              <a:t>Process Modeling Tools</a:t>
            </a:r>
          </a:p>
          <a:p>
            <a:pPr algn="just"/>
            <a:r>
              <a:rPr lang="en-US" dirty="0"/>
              <a:t>Process modeling is method to create software process model, which is used to develop the software. Process modeling tools help the managers to choose a process model or modify it as per the requirement of software product. For example, EPF </a:t>
            </a:r>
            <a:r>
              <a:rPr lang="en-US" dirty="0" smtClean="0"/>
              <a:t>Composer.</a:t>
            </a:r>
            <a:endParaRPr lang="en-US" dirty="0"/>
          </a:p>
          <a:p>
            <a:pPr algn="just"/>
            <a:endParaRPr lang="en-US" dirty="0"/>
          </a:p>
        </p:txBody>
      </p:sp>
    </p:spTree>
    <p:extLst>
      <p:ext uri="{BB962C8B-B14F-4D97-AF65-F5344CB8AC3E}">
        <p14:creationId xmlns:p14="http://schemas.microsoft.com/office/powerpoint/2010/main" val="22178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0040"/>
            <a:ext cx="11224260" cy="6286500"/>
          </a:xfrm>
          <a:ln>
            <a:solidFill>
              <a:schemeClr val="accent1">
                <a:lumMod val="75000"/>
              </a:schemeClr>
            </a:solidFill>
          </a:ln>
        </p:spPr>
        <p:txBody>
          <a:bodyPr>
            <a:normAutofit fontScale="92500" lnSpcReduction="10000"/>
          </a:bodyPr>
          <a:lstStyle/>
          <a:p>
            <a:pPr marL="0" indent="0" algn="ctr">
              <a:buNone/>
            </a:pPr>
            <a:r>
              <a:rPr lang="en-US" dirty="0"/>
              <a:t>Project Management Tools</a:t>
            </a:r>
          </a:p>
          <a:p>
            <a:pPr algn="just"/>
            <a:r>
              <a:rPr lang="en-US" dirty="0"/>
              <a:t>These tools are used for project planning, cost and effort estimation, project scheduling and resource planning. Managers have to strictly comply project execution with every mentioned step in software project management. Project management tools help in storing and sharing project information in real-time throughout the organization. For example, Creative Pro Office, </a:t>
            </a:r>
            <a:r>
              <a:rPr lang="en-US" dirty="0" err="1"/>
              <a:t>Trac</a:t>
            </a:r>
            <a:r>
              <a:rPr lang="en-US" dirty="0"/>
              <a:t> Project, Basecamp.</a:t>
            </a:r>
          </a:p>
          <a:p>
            <a:pPr marL="0" indent="0" algn="ctr">
              <a:buNone/>
            </a:pPr>
            <a:r>
              <a:rPr lang="en-US" dirty="0"/>
              <a:t>Documentation Tools</a:t>
            </a:r>
          </a:p>
          <a:p>
            <a:pPr algn="just"/>
            <a:r>
              <a:rPr lang="en-US" dirty="0"/>
              <a:t>Documentation in a software project starts prior to the software process, goes throughout all phases of SDLC and after the completion of the project.</a:t>
            </a:r>
          </a:p>
          <a:p>
            <a:pPr algn="just"/>
            <a:r>
              <a:rPr lang="en-US" dirty="0"/>
              <a:t>Documentation tools generate documents for technical users and end users. Technical users are mostly in-house professionals of the development team who refer to system manual, reference manual, training manual, installation manuals etc. The end user documents describe the functioning and how-to of the system such as user manual. For example, </a:t>
            </a:r>
            <a:r>
              <a:rPr lang="en-US" dirty="0" err="1"/>
              <a:t>Doxygen</a:t>
            </a:r>
            <a:r>
              <a:rPr lang="en-US" dirty="0"/>
              <a:t>, </a:t>
            </a:r>
            <a:r>
              <a:rPr lang="en-US" dirty="0" err="1"/>
              <a:t>DrExplain</a:t>
            </a:r>
            <a:r>
              <a:rPr lang="en-US" dirty="0"/>
              <a:t>, Adobe </a:t>
            </a:r>
            <a:r>
              <a:rPr lang="en-US" dirty="0" err="1"/>
              <a:t>RoboHelp</a:t>
            </a:r>
            <a:r>
              <a:rPr lang="en-US" dirty="0"/>
              <a:t> for documentation.</a:t>
            </a:r>
          </a:p>
          <a:p>
            <a:pPr algn="just"/>
            <a:endParaRPr lang="en-US" dirty="0"/>
          </a:p>
        </p:txBody>
      </p:sp>
    </p:spTree>
    <p:extLst>
      <p:ext uri="{BB962C8B-B14F-4D97-AF65-F5344CB8AC3E}">
        <p14:creationId xmlns:p14="http://schemas.microsoft.com/office/powerpoint/2010/main" val="51142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899" y="525780"/>
            <a:ext cx="11413671" cy="4738551"/>
          </a:xfrm>
          <a:ln>
            <a:solidFill>
              <a:schemeClr val="accent5">
                <a:lumMod val="75000"/>
              </a:schemeClr>
            </a:solidFill>
          </a:ln>
        </p:spPr>
        <p:txBody>
          <a:bodyPr>
            <a:normAutofit/>
          </a:bodyPr>
          <a:lstStyle/>
          <a:p>
            <a:pPr marL="0" indent="0" algn="ctr">
              <a:buNone/>
            </a:pPr>
            <a:r>
              <a:rPr lang="en-US" dirty="0"/>
              <a:t>Analysis Tools</a:t>
            </a:r>
          </a:p>
          <a:p>
            <a:pPr algn="just"/>
            <a:r>
              <a:rPr lang="en-US" dirty="0"/>
              <a:t>These tools help to gather requirements, automatically check for any inconsistency, inaccuracy in the diagrams, data redundancies or erroneous omissions. For example, Accept 360, </a:t>
            </a:r>
            <a:r>
              <a:rPr lang="en-US" dirty="0" err="1"/>
              <a:t>Accompa</a:t>
            </a:r>
            <a:r>
              <a:rPr lang="en-US" dirty="0"/>
              <a:t>, </a:t>
            </a:r>
            <a:r>
              <a:rPr lang="en-US" dirty="0" err="1"/>
              <a:t>CaseComplete</a:t>
            </a:r>
            <a:r>
              <a:rPr lang="en-US" dirty="0"/>
              <a:t> for requirement analysis, Visible Analyst for total analysis.</a:t>
            </a:r>
          </a:p>
          <a:p>
            <a:pPr marL="0" indent="0" algn="ctr">
              <a:buNone/>
            </a:pPr>
            <a:r>
              <a:rPr lang="en-US" dirty="0"/>
              <a:t>Design Tools</a:t>
            </a:r>
          </a:p>
          <a:p>
            <a:pPr algn="just"/>
            <a:r>
              <a:rPr lang="en-US" dirty="0"/>
              <a:t>These tools help software designers to design the block structure of the software, which may further be broken down in smaller modules using refinement techniques. These tools provides detailing of each module and interconnections among modules. For example, Animated Software Design</a:t>
            </a:r>
          </a:p>
          <a:p>
            <a:pPr algn="just"/>
            <a:endParaRPr lang="en-US" dirty="0"/>
          </a:p>
        </p:txBody>
      </p:sp>
    </p:spTree>
    <p:extLst>
      <p:ext uri="{BB962C8B-B14F-4D97-AF65-F5344CB8AC3E}">
        <p14:creationId xmlns:p14="http://schemas.microsoft.com/office/powerpoint/2010/main" val="124815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 y="287383"/>
            <a:ext cx="11247120" cy="6309360"/>
          </a:xfrm>
          <a:ln>
            <a:solidFill>
              <a:schemeClr val="accent1">
                <a:lumMod val="75000"/>
              </a:schemeClr>
            </a:solidFill>
          </a:ln>
        </p:spPr>
        <p:txBody>
          <a:bodyPr>
            <a:normAutofit fontScale="85000" lnSpcReduction="20000"/>
          </a:bodyPr>
          <a:lstStyle/>
          <a:p>
            <a:pPr marL="0" indent="0" algn="ctr">
              <a:buNone/>
            </a:pPr>
            <a:r>
              <a:rPr lang="en-US" dirty="0"/>
              <a:t>Configuration Management Tools</a:t>
            </a:r>
          </a:p>
          <a:p>
            <a:pPr marL="0" indent="0">
              <a:buNone/>
            </a:pPr>
            <a:r>
              <a:rPr lang="en-US" dirty="0" smtClean="0"/>
              <a:t> An </a:t>
            </a:r>
            <a:r>
              <a:rPr lang="en-US" dirty="0"/>
              <a:t>instance of software is released under one version. Configuration Management tools deal with –</a:t>
            </a:r>
          </a:p>
          <a:p>
            <a:pPr marL="0" indent="0">
              <a:buNone/>
            </a:pPr>
            <a:r>
              <a:rPr lang="en-US" dirty="0" err="1"/>
              <a:t>a</a:t>
            </a:r>
            <a:r>
              <a:rPr lang="en-US" dirty="0" err="1" smtClean="0"/>
              <a:t>.Version</a:t>
            </a:r>
            <a:r>
              <a:rPr lang="en-US" dirty="0" smtClean="0"/>
              <a:t> </a:t>
            </a:r>
            <a:r>
              <a:rPr lang="en-US" dirty="0"/>
              <a:t>and revision management</a:t>
            </a:r>
          </a:p>
          <a:p>
            <a:pPr marL="0" indent="0">
              <a:buNone/>
            </a:pPr>
            <a:r>
              <a:rPr lang="en-US" dirty="0"/>
              <a:t>b</a:t>
            </a:r>
            <a:r>
              <a:rPr lang="en-US" dirty="0" smtClean="0"/>
              <a:t>. Baseline </a:t>
            </a:r>
            <a:r>
              <a:rPr lang="en-US" dirty="0"/>
              <a:t>configuration </a:t>
            </a:r>
            <a:r>
              <a:rPr lang="en-US" dirty="0" smtClean="0"/>
              <a:t>management</a:t>
            </a:r>
          </a:p>
          <a:p>
            <a:pPr marL="0" indent="0">
              <a:buNone/>
            </a:pPr>
            <a:r>
              <a:rPr lang="en-US" dirty="0"/>
              <a:t>c</a:t>
            </a:r>
            <a:r>
              <a:rPr lang="en-US" dirty="0" smtClean="0"/>
              <a:t>. Change </a:t>
            </a:r>
            <a:r>
              <a:rPr lang="en-US" dirty="0"/>
              <a:t>control management</a:t>
            </a:r>
          </a:p>
          <a:p>
            <a:r>
              <a:rPr lang="en-US" dirty="0"/>
              <a:t>CASE tools help in this by automatic tracking, version management and release management. For example, Fossil, </a:t>
            </a:r>
            <a:r>
              <a:rPr lang="en-US" dirty="0" err="1"/>
              <a:t>Git</a:t>
            </a:r>
            <a:r>
              <a:rPr lang="en-US" dirty="0"/>
              <a:t>, </a:t>
            </a:r>
            <a:r>
              <a:rPr lang="en-US" dirty="0" err="1"/>
              <a:t>Accu</a:t>
            </a:r>
            <a:r>
              <a:rPr lang="en-US" dirty="0"/>
              <a:t> REV.</a:t>
            </a:r>
          </a:p>
          <a:p>
            <a:pPr marL="0" indent="0" algn="ctr">
              <a:buNone/>
            </a:pPr>
            <a:r>
              <a:rPr lang="en-US" dirty="0"/>
              <a:t>Change Control Tools</a:t>
            </a:r>
          </a:p>
          <a:p>
            <a:r>
              <a:rPr lang="en-US" dirty="0"/>
              <a:t>These tools are considered as a part of configuration management tools. They deal with changes made to the software after its baseline is fixed or when the software is first released. CASE tools automate change tracking, file management, code management and more. It also helps in enforcing change policy of the organization.</a:t>
            </a:r>
          </a:p>
          <a:p>
            <a:pPr marL="0" indent="0" algn="ctr">
              <a:buNone/>
            </a:pPr>
            <a:r>
              <a:rPr lang="en-US" dirty="0"/>
              <a:t>Programming Tools</a:t>
            </a:r>
          </a:p>
          <a:p>
            <a:r>
              <a:rPr lang="en-US" dirty="0"/>
              <a:t>These tools consist of programming environments like IDE (Integrated Development Environment), in-built modules library and simulation tools. These tools provide comprehensive aid in building software product and include features for simulation and testing. For example, </a:t>
            </a:r>
            <a:r>
              <a:rPr lang="en-US" dirty="0" err="1"/>
              <a:t>Cscope</a:t>
            </a:r>
            <a:r>
              <a:rPr lang="en-US" dirty="0"/>
              <a:t> to search code in C, Eclipse.</a:t>
            </a:r>
          </a:p>
          <a:p>
            <a:endParaRPr lang="en-US" dirty="0"/>
          </a:p>
        </p:txBody>
      </p:sp>
    </p:spTree>
    <p:extLst>
      <p:ext uri="{BB962C8B-B14F-4D97-AF65-F5344CB8AC3E}">
        <p14:creationId xmlns:p14="http://schemas.microsoft.com/office/powerpoint/2010/main" val="139473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5" y="457200"/>
            <a:ext cx="11325496" cy="6087291"/>
          </a:xfrm>
          <a:ln>
            <a:solidFill>
              <a:schemeClr val="accent1"/>
            </a:solidFill>
          </a:ln>
        </p:spPr>
        <p:txBody>
          <a:bodyPr>
            <a:normAutofit/>
          </a:bodyPr>
          <a:lstStyle/>
          <a:p>
            <a:pPr marL="0" indent="0" algn="ctr">
              <a:buNone/>
            </a:pPr>
            <a:r>
              <a:rPr lang="en-US" dirty="0"/>
              <a:t>Prototyping Tools</a:t>
            </a:r>
          </a:p>
          <a:p>
            <a:pPr algn="just"/>
            <a:r>
              <a:rPr lang="en-US" dirty="0"/>
              <a:t>Software prototype is simulated version of the intended software product. Prototype provides initial look and feel of the product and simulates few aspect of actual product.</a:t>
            </a:r>
          </a:p>
          <a:p>
            <a:pPr algn="just"/>
            <a:r>
              <a:rPr lang="en-US" dirty="0"/>
              <a:t>Prototyping CASE tools essentially come with graphical libraries. They can create hardware independent user interfaces and design. These tools help us to build rapid prototypes based on existing information. In addition, they provide simulation of software prototype. For example, Serena prototype composer, Mockup Builder.</a:t>
            </a:r>
          </a:p>
          <a:p>
            <a:pPr marL="0" indent="0" algn="ctr">
              <a:buNone/>
            </a:pPr>
            <a:r>
              <a:rPr lang="en-US" dirty="0"/>
              <a:t>Web Development Tools</a:t>
            </a:r>
          </a:p>
          <a:p>
            <a:pPr algn="just"/>
            <a:r>
              <a:rPr lang="en-US" dirty="0"/>
              <a:t>These tools assist in designing web pages with all allied elements like forms, text, script, graphic and so on. Web tools also provide live preview of what is being developed and how will it look after completion. For example, </a:t>
            </a:r>
            <a:r>
              <a:rPr lang="en-US" dirty="0" err="1"/>
              <a:t>Fontello</a:t>
            </a:r>
            <a:r>
              <a:rPr lang="en-US" dirty="0"/>
              <a:t>, Adobe Edge Inspect, Foundation 3, Brackets.</a:t>
            </a:r>
          </a:p>
          <a:p>
            <a:pPr algn="just"/>
            <a:endParaRPr lang="en-US" dirty="0"/>
          </a:p>
        </p:txBody>
      </p:sp>
    </p:spTree>
    <p:extLst>
      <p:ext uri="{BB962C8B-B14F-4D97-AF65-F5344CB8AC3E}">
        <p14:creationId xmlns:p14="http://schemas.microsoft.com/office/powerpoint/2010/main" val="157869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10515600" cy="71909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mtClean="0"/>
              <a:t>UNIT 3: </a:t>
            </a:r>
            <a:r>
              <a:rPr lang="en-US" smtClean="0">
                <a:latin typeface="Times New Roman" panose="02020603050405020304" pitchFamily="18" charset="0"/>
                <a:cs typeface="Times New Roman" panose="02020603050405020304" pitchFamily="18" charset="0"/>
              </a:rPr>
              <a:t>DATA &amp; PROCESS MODELLING</a:t>
            </a:r>
            <a:endParaRPr lang="en-US" dirty="0"/>
          </a:p>
        </p:txBody>
      </p:sp>
      <p:sp>
        <p:nvSpPr>
          <p:cNvPr id="5" name="Content Placeholder 2"/>
          <p:cNvSpPr txBox="1">
            <a:spLocks/>
          </p:cNvSpPr>
          <p:nvPr/>
        </p:nvSpPr>
        <p:spPr>
          <a:xfrm>
            <a:off x="838200" y="1825625"/>
            <a:ext cx="7731034" cy="435133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514350" indent="-514350">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Introduction</a:t>
            </a:r>
          </a:p>
          <a:p>
            <a:pPr marL="514350" indent="-514350">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Overview of Data &amp; Process Modeling Tools</a:t>
            </a:r>
          </a:p>
          <a:p>
            <a:pPr marL="514350" indent="-514350">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Data Dictionary (Introduction to CASE)</a:t>
            </a:r>
          </a:p>
          <a:p>
            <a:pPr marL="514350" indent="-514350">
              <a:buFont typeface="Arial" panose="020B0604020202020204" pitchFamily="34" charset="0"/>
              <a:buAutoNum type="alphaLcPeriod"/>
            </a:pPr>
            <a:r>
              <a:rPr lang="en-US" dirty="0" smtClean="0">
                <a:latin typeface="Times New Roman" panose="02020603050405020304" pitchFamily="18" charset="0"/>
                <a:cs typeface="Times New Roman" panose="02020603050405020304" pitchFamily="18" charset="0"/>
              </a:rPr>
              <a:t>Using CASE Tools for Documentation</a:t>
            </a:r>
          </a:p>
          <a:p>
            <a:pPr marL="514350" indent="-514350">
              <a:buFont typeface="Arial" panose="020B0604020202020204" pitchFamily="34" charset="0"/>
              <a:buAutoNum type="alphaLcPeriod"/>
            </a:pPr>
            <a:r>
              <a:rPr lang="en-US" dirty="0" smtClean="0">
                <a:latin typeface="Times New Roman" panose="02020603050405020304" pitchFamily="18" charset="0"/>
                <a:cs typeface="Times New Roman" panose="02020603050405020304" pitchFamily="18" charset="0"/>
              </a:rPr>
              <a:t>Documenting the data elements</a:t>
            </a:r>
          </a:p>
          <a:p>
            <a:pPr marL="514350" indent="-514350">
              <a:buFont typeface="Arial" panose="020B0604020202020204" pitchFamily="34" charset="0"/>
              <a:buAutoNum type="alphaLcPeriod"/>
            </a:pPr>
            <a:r>
              <a:rPr lang="en-US" dirty="0" smtClean="0">
                <a:latin typeface="Times New Roman" panose="02020603050405020304" pitchFamily="18" charset="0"/>
                <a:cs typeface="Times New Roman" panose="02020603050405020304" pitchFamily="18" charset="0"/>
              </a:rPr>
              <a:t>Documenting the data stores</a:t>
            </a:r>
          </a:p>
          <a:p>
            <a:pPr marL="514350" indent="-514350">
              <a:buFont typeface="Arial" panose="020B0604020202020204" pitchFamily="34" charset="0"/>
              <a:buAutoNum type="alphaLcPeriod"/>
            </a:pPr>
            <a:r>
              <a:rPr lang="en-US" dirty="0" smtClean="0">
                <a:latin typeface="Times New Roman" panose="02020603050405020304" pitchFamily="18" charset="0"/>
                <a:cs typeface="Times New Roman" panose="02020603050405020304" pitchFamily="18" charset="0"/>
              </a:rPr>
              <a:t>Documenting the processes</a:t>
            </a:r>
          </a:p>
          <a:p>
            <a:pPr marL="514350" indent="-514350">
              <a:buFont typeface="Arial" panose="020B0604020202020204" pitchFamily="34" charset="0"/>
              <a:buAutoNum type="alphaLcPeriod"/>
            </a:pPr>
            <a:r>
              <a:rPr lang="en-US" dirty="0" smtClean="0">
                <a:latin typeface="Times New Roman" panose="02020603050405020304" pitchFamily="18" charset="0"/>
                <a:cs typeface="Times New Roman" panose="02020603050405020304" pitchFamily="18" charset="0"/>
              </a:rPr>
              <a:t>ERD</a:t>
            </a:r>
          </a:p>
          <a:p>
            <a:pPr marL="514350" indent="-514350">
              <a:buFont typeface="Arial" panose="020B0604020202020204" pitchFamily="34" charset="0"/>
              <a:buAutoNum type="alphaLcPeriod"/>
            </a:pPr>
            <a:r>
              <a:rPr lang="en-US" dirty="0" smtClean="0">
                <a:latin typeface="Times New Roman" panose="02020603050405020304" pitchFamily="18" charset="0"/>
                <a:cs typeface="Times New Roman" panose="02020603050405020304" pitchFamily="18" charset="0"/>
              </a:rPr>
              <a:t>Data dictionary reports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2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431074"/>
            <a:ext cx="11443063" cy="5956663"/>
          </a:xfrm>
          <a:ln>
            <a:solidFill>
              <a:schemeClr val="accent1"/>
            </a:solidFill>
          </a:ln>
        </p:spPr>
        <p:txBody>
          <a:bodyPr>
            <a:normAutofit/>
          </a:bodyPr>
          <a:lstStyle/>
          <a:p>
            <a:pPr marL="0" indent="0" algn="ctr">
              <a:buNone/>
            </a:pPr>
            <a:r>
              <a:rPr lang="en-US" dirty="0"/>
              <a:t>Quality Assurance Tools</a:t>
            </a:r>
          </a:p>
          <a:p>
            <a:pPr algn="just"/>
            <a:r>
              <a:rPr lang="en-US" dirty="0"/>
              <a:t>Quality assurance in a software organization is monitoring the engineering process and methods adopted to develop the software product in order to ensure conformance of quality as per organization standards. QA tools consist of configuration and change control tools and software testing tools. For example, </a:t>
            </a:r>
            <a:r>
              <a:rPr lang="en-US" dirty="0" err="1"/>
              <a:t>SoapTest</a:t>
            </a:r>
            <a:r>
              <a:rPr lang="en-US" dirty="0"/>
              <a:t>, </a:t>
            </a:r>
            <a:r>
              <a:rPr lang="en-US" dirty="0" err="1"/>
              <a:t>AppsWatch</a:t>
            </a:r>
            <a:r>
              <a:rPr lang="en-US" dirty="0"/>
              <a:t>, </a:t>
            </a:r>
            <a:r>
              <a:rPr lang="en-US" dirty="0" err="1"/>
              <a:t>JMeter</a:t>
            </a:r>
            <a:r>
              <a:rPr lang="en-US" dirty="0"/>
              <a:t>.</a:t>
            </a:r>
          </a:p>
          <a:p>
            <a:pPr marL="0" indent="0" algn="ctr">
              <a:buNone/>
            </a:pPr>
            <a:r>
              <a:rPr lang="en-US" dirty="0"/>
              <a:t>Maintenance Tools</a:t>
            </a:r>
          </a:p>
          <a:p>
            <a:pPr algn="just"/>
            <a:r>
              <a:rPr lang="en-US" dirty="0"/>
              <a:t>Software maintenance includes modifications in the software product after it is delivered. Automatic logging and error reporting techniques, automatic error ticket generation and root cause Analysis are few CASE tools, which help software organization in maintenance phase of SDLC. For example, Bugzilla for defect tracking, HP Quality Center.</a:t>
            </a:r>
          </a:p>
          <a:p>
            <a:pPr algn="just"/>
            <a:endParaRPr lang="en-US" dirty="0"/>
          </a:p>
        </p:txBody>
      </p:sp>
    </p:spTree>
    <p:extLst>
      <p:ext uri="{BB962C8B-B14F-4D97-AF65-F5344CB8AC3E}">
        <p14:creationId xmlns:p14="http://schemas.microsoft.com/office/powerpoint/2010/main" val="1158040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955381"/>
          </a:xfrm>
        </p:spPr>
        <p:txBody>
          <a:bodyPr>
            <a:normAutofit/>
          </a:bodyPr>
          <a:lstStyle/>
          <a:p>
            <a:pPr marL="0" indent="0" algn="ctr">
              <a:buNone/>
            </a:pPr>
            <a:r>
              <a:rPr lang="en-US" dirty="0" smtClean="0"/>
              <a:t>ERD Covered in Previous Chapter</a:t>
            </a:r>
          </a:p>
          <a:p>
            <a:pPr marL="0" indent="0" algn="ctr">
              <a:buNone/>
            </a:pPr>
            <a:endParaRPr lang="en-US" dirty="0"/>
          </a:p>
          <a:p>
            <a:pPr marL="0" indent="0" algn="ctr">
              <a:buNone/>
            </a:pPr>
            <a:r>
              <a:rPr lang="en-US" dirty="0" smtClean="0"/>
              <a:t>END OF CHAPTER 3</a:t>
            </a:r>
          </a:p>
          <a:p>
            <a:pPr marL="0" indent="0" algn="ctr">
              <a:buNone/>
            </a:pPr>
            <a:endParaRPr lang="en-US" dirty="0" smtClean="0"/>
          </a:p>
          <a:p>
            <a:pPr marL="0" indent="0" algn="ctr">
              <a:buNone/>
            </a:pP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85510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182246"/>
            <a:ext cx="4021183" cy="627652"/>
          </a:xfrm>
          <a:ln>
            <a:solidFill>
              <a:srgbClr val="FFC000"/>
            </a:solidFill>
          </a:ln>
        </p:spPr>
        <p:txBody>
          <a:bodyPr>
            <a:normAutofit fontScale="90000"/>
          </a:bodyPr>
          <a:lstStyle/>
          <a:p>
            <a:r>
              <a:rPr lang="en-US" dirty="0" smtClean="0"/>
              <a:t>Process Modelling</a:t>
            </a:r>
            <a:endParaRPr lang="en-US" dirty="0"/>
          </a:p>
        </p:txBody>
      </p:sp>
      <p:sp>
        <p:nvSpPr>
          <p:cNvPr id="3" name="Content Placeholder 2"/>
          <p:cNvSpPr>
            <a:spLocks noGrp="1"/>
          </p:cNvSpPr>
          <p:nvPr>
            <p:ph idx="1"/>
          </p:nvPr>
        </p:nvSpPr>
        <p:spPr>
          <a:xfrm>
            <a:off x="248194" y="1188720"/>
            <a:ext cx="11639006" cy="5408023"/>
          </a:xfrm>
          <a:ln>
            <a:solidFill>
              <a:schemeClr val="accent2"/>
            </a:solidFill>
          </a:ln>
        </p:spPr>
        <p:txBody>
          <a:bodyPr>
            <a:normAutofit fontScale="92500" lnSpcReduction="10000"/>
          </a:bodyPr>
          <a:lstStyle/>
          <a:p>
            <a:pPr marL="0" indent="0" algn="just">
              <a:buNone/>
            </a:pPr>
            <a:r>
              <a:rPr lang="en-US" dirty="0" smtClean="0">
                <a:latin typeface="Times New Roman" panose="02020603050405020304" pitchFamily="18" charset="0"/>
                <a:cs typeface="Times New Roman" panose="02020603050405020304" pitchFamily="18" charset="0"/>
              </a:rPr>
              <a:t>• Graphically represent the processes that capture, manipulate, store and distribute data between a system and its environment and among system components </a:t>
            </a:r>
          </a:p>
          <a:p>
            <a:pPr marL="0" indent="0" algn="just">
              <a:buNone/>
            </a:pPr>
            <a:r>
              <a:rPr lang="en-US" dirty="0" smtClean="0">
                <a:latin typeface="Times New Roman" panose="02020603050405020304" pitchFamily="18" charset="0"/>
                <a:cs typeface="Times New Roman" panose="02020603050405020304" pitchFamily="18" charset="0"/>
              </a:rPr>
              <a:t>• Data flow diagrams (DFD) o Graphically illustrate movement of data between external entities and the processes and data stores within a system • Modeling a system’s process o Utilize information gathered during requirements determination o Structure of the data is also modeled in addition to the processes </a:t>
            </a:r>
          </a:p>
          <a:p>
            <a:pPr marL="0" indent="0" algn="just">
              <a:buNone/>
            </a:pPr>
            <a:r>
              <a:rPr lang="en-US" dirty="0" smtClean="0">
                <a:latin typeface="Times New Roman" panose="02020603050405020304" pitchFamily="18" charset="0"/>
                <a:cs typeface="Times New Roman" panose="02020603050405020304" pitchFamily="18" charset="0"/>
              </a:rPr>
              <a:t>• Deliverables and Outcomes o Set of coherent, interrelated data flow diagrams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smtClean="0">
                <a:latin typeface="Times New Roman" panose="02020603050405020304" pitchFamily="18" charset="0"/>
                <a:cs typeface="Times New Roman" panose="02020603050405020304" pitchFamily="18" charset="0"/>
              </a:rPr>
              <a:t>Context data flow diagram (DFD) </a:t>
            </a:r>
          </a:p>
          <a:p>
            <a:pPr marL="0" indent="0" algn="just">
              <a:buNone/>
            </a:pPr>
            <a:r>
              <a:rPr lang="en-US" dirty="0" smtClean="0">
                <a:latin typeface="Times New Roman" panose="02020603050405020304" pitchFamily="18" charset="0"/>
                <a:cs typeface="Times New Roman" panose="02020603050405020304" pitchFamily="18" charset="0"/>
              </a:rPr>
              <a:t>• Scope of system o DFDs of current system </a:t>
            </a:r>
          </a:p>
          <a:p>
            <a:pPr marL="0" indent="0" algn="just">
              <a:buNone/>
            </a:pPr>
            <a:r>
              <a:rPr lang="en-US" dirty="0" smtClean="0">
                <a:latin typeface="Times New Roman" panose="02020603050405020304" pitchFamily="18" charset="0"/>
                <a:cs typeface="Times New Roman" panose="02020603050405020304" pitchFamily="18" charset="0"/>
              </a:rPr>
              <a:t>• Enables analysts to understand current system o DFDs of new logical system</a:t>
            </a:r>
          </a:p>
          <a:p>
            <a:pPr marL="0" indent="0" algn="just">
              <a:buNone/>
            </a:pPr>
            <a:r>
              <a:rPr lang="en-US" dirty="0" smtClean="0">
                <a:latin typeface="Times New Roman" panose="02020603050405020304" pitchFamily="18" charset="0"/>
                <a:cs typeface="Times New Roman" panose="02020603050405020304" pitchFamily="18" charset="0"/>
              </a:rPr>
              <a:t>• Technology independent </a:t>
            </a:r>
          </a:p>
          <a:p>
            <a:pPr marL="0" indent="0" algn="just">
              <a:buNone/>
            </a:pPr>
            <a:r>
              <a:rPr lang="en-US" dirty="0" smtClean="0">
                <a:latin typeface="Times New Roman" panose="02020603050405020304" pitchFamily="18" charset="0"/>
                <a:cs typeface="Times New Roman" panose="02020603050405020304" pitchFamily="18" charset="0"/>
              </a:rPr>
              <a:t>• Show data flows, structure and functional requirements of new system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smtClean="0">
                <a:latin typeface="Times New Roman" panose="02020603050405020304" pitchFamily="18" charset="0"/>
                <a:cs typeface="Times New Roman" panose="02020603050405020304" pitchFamily="18" charset="0"/>
              </a:rPr>
              <a:t>Project dictionary and CASE repository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02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5928360" cy="575401"/>
          </a:xfrm>
          <a:ln>
            <a:solidFill>
              <a:schemeClr val="accent2"/>
            </a:solidFill>
          </a:ln>
        </p:spPr>
        <p:txBody>
          <a:bodyPr>
            <a:normAutofit fontScale="90000"/>
          </a:bodyPr>
          <a:lstStyle/>
          <a:p>
            <a:r>
              <a:rPr lang="en-US" dirty="0" smtClean="0"/>
              <a:t>Simple Data Flow Diagram</a:t>
            </a:r>
            <a:endParaRPr lang="en-US" dirty="0"/>
          </a:p>
        </p:txBody>
      </p:sp>
      <p:pic>
        <p:nvPicPr>
          <p:cNvPr id="4" name="Content Placeholder 3"/>
          <p:cNvPicPr>
            <a:picLocks noGrp="1" noChangeAspect="1"/>
          </p:cNvPicPr>
          <p:nvPr>
            <p:ph idx="1"/>
          </p:nvPr>
        </p:nvPicPr>
        <p:blipFill>
          <a:blip r:embed="rId2"/>
          <a:stretch>
            <a:fillRect/>
          </a:stretch>
        </p:blipFill>
        <p:spPr>
          <a:xfrm>
            <a:off x="838200" y="953589"/>
            <a:ext cx="10515600" cy="56300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0837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08372"/>
            <a:ext cx="3694611" cy="601526"/>
          </a:xfrm>
          <a:ln>
            <a:solidFill>
              <a:schemeClr val="accent2"/>
            </a:solidFill>
          </a:ln>
        </p:spPr>
        <p:txBody>
          <a:bodyPr>
            <a:normAutofit fontScale="90000"/>
          </a:bodyPr>
          <a:lstStyle/>
          <a:p>
            <a:r>
              <a:rPr lang="en-US" dirty="0" smtClean="0"/>
              <a:t>DFD Elements</a:t>
            </a:r>
            <a:endParaRPr lang="en-US" dirty="0"/>
          </a:p>
        </p:txBody>
      </p:sp>
      <p:sp>
        <p:nvSpPr>
          <p:cNvPr id="3" name="Content Placeholder 2"/>
          <p:cNvSpPr>
            <a:spLocks noGrp="1"/>
          </p:cNvSpPr>
          <p:nvPr>
            <p:ph idx="1"/>
          </p:nvPr>
        </p:nvSpPr>
        <p:spPr>
          <a:xfrm>
            <a:off x="313509" y="966650"/>
            <a:ext cx="11573691" cy="5551715"/>
          </a:xfrm>
          <a:ln>
            <a:solidFill>
              <a:schemeClr val="accent1"/>
            </a:solidFill>
          </a:ln>
        </p:spPr>
        <p:txBody>
          <a:bodyPr/>
          <a:lstStyle/>
          <a:p>
            <a:pPr algn="just"/>
            <a:r>
              <a:rPr lang="en-US" dirty="0">
                <a:latin typeface="Times New Roman" panose="02020603050405020304" pitchFamily="18" charset="0"/>
                <a:cs typeface="Times New Roman" panose="02020603050405020304" pitchFamily="18" charset="0"/>
              </a:rPr>
              <a:t>Data Flows &amp; Control Flows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data flow represents an input of data to a process, or the output of data from a process.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A data flow may also be used to represent the creation, reading, deletion, or updating of data in a file or database (data store).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A composite data flow is a data flow that consists of other data flows.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control flow represents a condition or </a:t>
            </a:r>
            <a:r>
              <a:rPr lang="en-US" dirty="0" err="1">
                <a:latin typeface="Times New Roman" panose="02020603050405020304" pitchFamily="18" charset="0"/>
                <a:cs typeface="Times New Roman" panose="02020603050405020304" pitchFamily="18" charset="0"/>
              </a:rPr>
              <a:t>nondata</a:t>
            </a:r>
            <a:r>
              <a:rPr lang="en-US" dirty="0">
                <a:latin typeface="Times New Roman" panose="02020603050405020304" pitchFamily="18" charset="0"/>
                <a:cs typeface="Times New Roman" panose="02020603050405020304" pitchFamily="18" charset="0"/>
              </a:rPr>
              <a:t> event that triggers a process. o Used sparingly on DFDs. </a:t>
            </a:r>
          </a:p>
        </p:txBody>
      </p:sp>
    </p:spTree>
    <p:extLst>
      <p:ext uri="{BB962C8B-B14F-4D97-AF65-F5344CB8AC3E}">
        <p14:creationId xmlns:p14="http://schemas.microsoft.com/office/powerpoint/2010/main" val="357377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3041469" cy="692331"/>
          </a:xfrm>
          <a:ln>
            <a:solidFill>
              <a:schemeClr val="accent2"/>
            </a:solidFill>
          </a:ln>
        </p:spPr>
        <p:txBody>
          <a:bodyPr>
            <a:normAutofit fontScale="90000"/>
          </a:bodyPr>
          <a:lstStyle/>
          <a:p>
            <a:r>
              <a:rPr lang="en-US" dirty="0" smtClean="0"/>
              <a:t>Data Stores	</a:t>
            </a:r>
            <a:endParaRPr lang="en-US" dirty="0"/>
          </a:p>
        </p:txBody>
      </p:sp>
      <p:sp>
        <p:nvSpPr>
          <p:cNvPr id="3" name="Content Placeholder 2"/>
          <p:cNvSpPr>
            <a:spLocks noGrp="1"/>
          </p:cNvSpPr>
          <p:nvPr>
            <p:ph idx="1"/>
          </p:nvPr>
        </p:nvSpPr>
        <p:spPr>
          <a:xfrm>
            <a:off x="838200" y="1214846"/>
            <a:ext cx="10515600" cy="5120640"/>
          </a:xfrm>
          <a:ln>
            <a:solidFill>
              <a:schemeClr val="accent1">
                <a:lumMod val="75000"/>
              </a:schemeClr>
            </a:solidFill>
          </a:ln>
        </p:spPr>
        <p:txBody>
          <a:bodyPr>
            <a:normAutofit lnSpcReduction="10000"/>
          </a:bodyPr>
          <a:lstStyle/>
          <a:p>
            <a:r>
              <a:rPr lang="en-US" dirty="0"/>
              <a:t>A data store is an inventory of data. </a:t>
            </a:r>
            <a:endParaRPr lang="en-US" dirty="0" smtClean="0"/>
          </a:p>
          <a:p>
            <a:pPr marL="0" indent="0">
              <a:buNone/>
            </a:pPr>
            <a:r>
              <a:rPr lang="en-US" dirty="0" smtClean="0"/>
              <a:t>o </a:t>
            </a:r>
            <a:r>
              <a:rPr lang="en-US" dirty="0"/>
              <a:t>Frequently implemented as a file or database. </a:t>
            </a:r>
            <a:endParaRPr lang="en-US" dirty="0" smtClean="0"/>
          </a:p>
          <a:p>
            <a:pPr marL="0" indent="0">
              <a:buNone/>
            </a:pPr>
            <a:r>
              <a:rPr lang="en-US" dirty="0" smtClean="0"/>
              <a:t>o </a:t>
            </a:r>
            <a:r>
              <a:rPr lang="en-US" dirty="0"/>
              <a:t>A data store is “data at rest” compared to a data flow that is “data in motion.” </a:t>
            </a:r>
            <a:endParaRPr lang="en-US" dirty="0" smtClean="0"/>
          </a:p>
          <a:p>
            <a:pPr marL="0" indent="0">
              <a:buNone/>
            </a:pPr>
            <a:r>
              <a:rPr lang="en-US" dirty="0" smtClean="0"/>
              <a:t>o </a:t>
            </a:r>
            <a:r>
              <a:rPr lang="en-US" dirty="0"/>
              <a:t>Almost always one of the following: </a:t>
            </a:r>
            <a:endParaRPr lang="en-US" dirty="0" smtClean="0"/>
          </a:p>
          <a:p>
            <a:pPr marL="0" indent="0">
              <a:buNone/>
            </a:pPr>
            <a:r>
              <a:rPr lang="en-US" dirty="0" smtClean="0"/>
              <a:t>• </a:t>
            </a:r>
            <a:r>
              <a:rPr lang="en-US" dirty="0"/>
              <a:t>Persons (or groups of persons) </a:t>
            </a:r>
            <a:endParaRPr lang="en-US" dirty="0" smtClean="0"/>
          </a:p>
          <a:p>
            <a:pPr marL="0" indent="0">
              <a:buNone/>
            </a:pPr>
            <a:r>
              <a:rPr lang="en-US" dirty="0" smtClean="0"/>
              <a:t>• </a:t>
            </a:r>
            <a:r>
              <a:rPr lang="en-US" dirty="0"/>
              <a:t>Places </a:t>
            </a:r>
            <a:endParaRPr lang="en-US" dirty="0" smtClean="0"/>
          </a:p>
          <a:p>
            <a:pPr marL="0" indent="0">
              <a:buNone/>
            </a:pPr>
            <a:r>
              <a:rPr lang="en-US" dirty="0" smtClean="0"/>
              <a:t>• </a:t>
            </a:r>
            <a:r>
              <a:rPr lang="en-US" dirty="0"/>
              <a:t>Objects </a:t>
            </a:r>
            <a:endParaRPr lang="en-US" dirty="0" smtClean="0"/>
          </a:p>
          <a:p>
            <a:pPr marL="0" indent="0">
              <a:buNone/>
            </a:pPr>
            <a:r>
              <a:rPr lang="en-US" dirty="0" smtClean="0"/>
              <a:t>• </a:t>
            </a:r>
            <a:r>
              <a:rPr lang="en-US" dirty="0"/>
              <a:t>Events (about which data is captured) </a:t>
            </a:r>
            <a:endParaRPr lang="en-US" dirty="0" smtClean="0"/>
          </a:p>
          <a:p>
            <a:pPr marL="0" indent="0">
              <a:buNone/>
            </a:pPr>
            <a:r>
              <a:rPr lang="en-US" dirty="0" smtClean="0"/>
              <a:t>• </a:t>
            </a:r>
            <a:r>
              <a:rPr lang="en-US" dirty="0"/>
              <a:t>Concepts (about which data is important) o Data stores depicted on a DFD store all instances of data entities (depicted on an ERD) </a:t>
            </a:r>
          </a:p>
        </p:txBody>
      </p:sp>
      <p:pic>
        <p:nvPicPr>
          <p:cNvPr id="4" name="Picture 3"/>
          <p:cNvPicPr>
            <a:picLocks noChangeAspect="1"/>
          </p:cNvPicPr>
          <p:nvPr/>
        </p:nvPicPr>
        <p:blipFill>
          <a:blip r:embed="rId2"/>
          <a:stretch>
            <a:fillRect/>
          </a:stretch>
        </p:blipFill>
        <p:spPr>
          <a:xfrm>
            <a:off x="8217082" y="3559764"/>
            <a:ext cx="2628900" cy="809625"/>
          </a:xfrm>
          <a:prstGeom prst="rect">
            <a:avLst/>
          </a:prstGeom>
        </p:spPr>
      </p:pic>
    </p:spTree>
    <p:extLst>
      <p:ext uri="{BB962C8B-B14F-4D97-AF65-F5344CB8AC3E}">
        <p14:creationId xmlns:p14="http://schemas.microsoft.com/office/powerpoint/2010/main" val="183673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287384"/>
            <a:ext cx="3864429" cy="679267"/>
          </a:xfrm>
          <a:ln>
            <a:solidFill>
              <a:schemeClr val="accent1">
                <a:lumMod val="75000"/>
              </a:schemeClr>
            </a:solidFill>
          </a:ln>
        </p:spPr>
        <p:txBody>
          <a:bodyPr>
            <a:normAutofit fontScale="90000"/>
          </a:bodyPr>
          <a:lstStyle/>
          <a:p>
            <a:r>
              <a:rPr lang="en-US" dirty="0"/>
              <a:t>External Agents</a:t>
            </a:r>
          </a:p>
        </p:txBody>
      </p:sp>
      <p:sp>
        <p:nvSpPr>
          <p:cNvPr id="3" name="Content Placeholder 2"/>
          <p:cNvSpPr>
            <a:spLocks noGrp="1"/>
          </p:cNvSpPr>
          <p:nvPr>
            <p:ph idx="1"/>
          </p:nvPr>
        </p:nvSpPr>
        <p:spPr>
          <a:xfrm>
            <a:off x="418011" y="1123406"/>
            <a:ext cx="11469189" cy="5381897"/>
          </a:xfrm>
          <a:ln>
            <a:solidFill>
              <a:schemeClr val="accent2"/>
            </a:solidFill>
          </a:ln>
        </p:spPr>
        <p:txBody>
          <a:bodyPr>
            <a:normAutofit/>
          </a:bodyPr>
          <a:lstStyle/>
          <a:p>
            <a:pPr marL="0" indent="0" algn="just">
              <a:buNone/>
            </a:pPr>
            <a:r>
              <a:rPr lang="en-US" dirty="0" smtClean="0"/>
              <a:t>• </a:t>
            </a:r>
            <a:r>
              <a:rPr lang="en-US" dirty="0"/>
              <a:t>An external agent defines a person, organization unit, or other organization that lies outside of the scope of the project but that interacts with the system being studied. </a:t>
            </a:r>
            <a:endParaRPr lang="en-US" dirty="0" smtClean="0"/>
          </a:p>
          <a:p>
            <a:pPr marL="0" indent="0" algn="just">
              <a:buNone/>
            </a:pPr>
            <a:r>
              <a:rPr lang="en-US" dirty="0" smtClean="0"/>
              <a:t>o </a:t>
            </a:r>
            <a:r>
              <a:rPr lang="en-US" dirty="0"/>
              <a:t>External agents define the “boundary” or scope of a system being modeled</a:t>
            </a:r>
            <a:r>
              <a:rPr lang="en-US" dirty="0" smtClean="0"/>
              <a:t>.</a:t>
            </a:r>
          </a:p>
          <a:p>
            <a:pPr marL="0" indent="0" algn="just">
              <a:buNone/>
            </a:pPr>
            <a:r>
              <a:rPr lang="en-US" dirty="0" smtClean="0"/>
              <a:t>o </a:t>
            </a:r>
            <a:r>
              <a:rPr lang="en-US" dirty="0"/>
              <a:t>As scope changes, external agents can become processes, and vice versa. </a:t>
            </a:r>
            <a:endParaRPr lang="en-US" dirty="0" smtClean="0"/>
          </a:p>
          <a:p>
            <a:pPr marL="0" indent="0" algn="just">
              <a:buNone/>
            </a:pPr>
            <a:r>
              <a:rPr lang="en-US" dirty="0"/>
              <a:t>Almost always one of the following: </a:t>
            </a:r>
            <a:endParaRPr lang="en-US" dirty="0" smtClean="0"/>
          </a:p>
          <a:p>
            <a:pPr algn="just"/>
            <a:r>
              <a:rPr lang="en-US" dirty="0" smtClean="0"/>
              <a:t>Office, department, division inside the business but outside the system scope.</a:t>
            </a:r>
          </a:p>
          <a:p>
            <a:pPr algn="just"/>
            <a:r>
              <a:rPr lang="en-US" dirty="0" smtClean="0"/>
              <a:t>An external organization or agency.</a:t>
            </a:r>
          </a:p>
          <a:p>
            <a:pPr algn="just"/>
            <a:r>
              <a:rPr lang="en-US" dirty="0" smtClean="0"/>
              <a:t>Another business or another information system.</a:t>
            </a:r>
          </a:p>
          <a:p>
            <a:pPr algn="just"/>
            <a:r>
              <a:rPr lang="en-US" dirty="0" smtClean="0"/>
              <a:t>One of your system’s end-users or managers.</a:t>
            </a:r>
            <a:endParaRPr lang="en-US" dirty="0"/>
          </a:p>
          <a:p>
            <a:pPr marL="0" indent="0" algn="just">
              <a:buNone/>
            </a:pPr>
            <a:endParaRPr lang="en-US" dirty="0" smtClean="0"/>
          </a:p>
        </p:txBody>
      </p:sp>
    </p:spTree>
    <p:extLst>
      <p:ext uri="{BB962C8B-B14F-4D97-AF65-F5344CB8AC3E}">
        <p14:creationId xmlns:p14="http://schemas.microsoft.com/office/powerpoint/2010/main" val="156403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439194" cy="745218"/>
          </a:xfrm>
          <a:ln>
            <a:solidFill>
              <a:schemeClr val="accent2"/>
            </a:solidFill>
          </a:ln>
        </p:spPr>
        <p:txBody>
          <a:bodyPr/>
          <a:lstStyle/>
          <a:p>
            <a:r>
              <a:rPr lang="en-US" dirty="0" smtClean="0"/>
              <a:t>Process Concepts</a:t>
            </a:r>
            <a:endParaRPr lang="en-US" dirty="0"/>
          </a:p>
        </p:txBody>
      </p:sp>
      <p:sp>
        <p:nvSpPr>
          <p:cNvPr id="3" name="Content Placeholder 2"/>
          <p:cNvSpPr>
            <a:spLocks noGrp="1"/>
          </p:cNvSpPr>
          <p:nvPr>
            <p:ph idx="1"/>
          </p:nvPr>
        </p:nvSpPr>
        <p:spPr>
          <a:ln>
            <a:solidFill>
              <a:schemeClr val="accent1"/>
            </a:solidFill>
          </a:ln>
        </p:spPr>
        <p:txBody>
          <a:bodyPr/>
          <a:lstStyle/>
          <a:p>
            <a:r>
              <a:rPr lang="en-US" dirty="0" smtClean="0"/>
              <a:t>A </a:t>
            </a:r>
            <a:r>
              <a:rPr lang="en-US" dirty="0"/>
              <a:t>process is work performed on, or in response to, incoming data flows or conditions so that they are transformed, stored or </a:t>
            </a:r>
            <a:r>
              <a:rPr lang="en-US" dirty="0" smtClean="0"/>
              <a:t>distributed.</a:t>
            </a:r>
          </a:p>
          <a:p>
            <a:r>
              <a:rPr lang="en-US" dirty="0" smtClean="0"/>
              <a:t>A </a:t>
            </a:r>
            <a:r>
              <a:rPr lang="en-US" dirty="0"/>
              <a:t>System is a </a:t>
            </a:r>
            <a:r>
              <a:rPr lang="en-US" dirty="0" smtClean="0"/>
              <a:t>Process</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17294" y="4001294"/>
            <a:ext cx="2090013" cy="2175669"/>
          </a:xfrm>
          <a:prstGeom prst="rect">
            <a:avLst/>
          </a:prstGeom>
        </p:spPr>
      </p:pic>
    </p:spTree>
    <p:extLst>
      <p:ext uri="{BB962C8B-B14F-4D97-AF65-F5344CB8AC3E}">
        <p14:creationId xmlns:p14="http://schemas.microsoft.com/office/powerpoint/2010/main" val="400155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173084"/>
            <a:ext cx="5654040" cy="754379"/>
          </a:xfrm>
          <a:ln>
            <a:solidFill>
              <a:schemeClr val="accent2"/>
            </a:solidFill>
          </a:ln>
        </p:spPr>
        <p:txBody>
          <a:bodyPr/>
          <a:lstStyle/>
          <a:p>
            <a:r>
              <a:rPr lang="en-US" dirty="0" smtClean="0"/>
              <a:t>Process Decomposition</a:t>
            </a:r>
            <a:endParaRPr lang="en-US" dirty="0"/>
          </a:p>
        </p:txBody>
      </p:sp>
      <p:sp>
        <p:nvSpPr>
          <p:cNvPr id="3" name="Content Placeholder 2"/>
          <p:cNvSpPr>
            <a:spLocks noGrp="1"/>
          </p:cNvSpPr>
          <p:nvPr>
            <p:ph idx="1"/>
          </p:nvPr>
        </p:nvSpPr>
        <p:spPr>
          <a:xfrm>
            <a:off x="441960" y="1303020"/>
            <a:ext cx="11445240" cy="5234940"/>
          </a:xfrm>
          <a:ln>
            <a:solidFill>
              <a:schemeClr val="accent1"/>
            </a:solidFill>
          </a:ln>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Functional Decomposition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The act of breaking a system into its component subsystems, processes, and </a:t>
            </a:r>
            <a:r>
              <a:rPr lang="en-US" dirty="0" smtClean="0">
                <a:latin typeface="Times New Roman" panose="02020603050405020304" pitchFamily="18" charset="0"/>
                <a:cs typeface="Times New Roman" panose="02020603050405020304" pitchFamily="18" charset="0"/>
              </a:rPr>
              <a:t>sub processes. </a:t>
            </a:r>
            <a:r>
              <a:rPr lang="en-US" dirty="0">
                <a:latin typeface="Times New Roman" panose="02020603050405020304" pitchFamily="18" charset="0"/>
                <a:cs typeface="Times New Roman" panose="02020603050405020304" pitchFamily="18" charset="0"/>
              </a:rPr>
              <a:t>Each level of abstraction reveals more or less detail.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Decomposition </a:t>
            </a:r>
            <a:r>
              <a:rPr lang="en-US" dirty="0">
                <a:latin typeface="Times New Roman" panose="02020603050405020304" pitchFamily="18" charset="0"/>
                <a:cs typeface="Times New Roman" panose="02020603050405020304" pitchFamily="18" charset="0"/>
              </a:rPr>
              <a:t>Diagrams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A decomposition diagram or hierarchy chart shows the top-down, functional decomposition of a system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Numbering Scheme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Decomposition </a:t>
            </a:r>
            <a:r>
              <a:rPr lang="en-US" dirty="0">
                <a:latin typeface="Times New Roman" panose="02020603050405020304" pitchFamily="18" charset="0"/>
                <a:cs typeface="Times New Roman" panose="02020603050405020304" pitchFamily="18" charset="0"/>
              </a:rPr>
              <a:t>of DFDs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Functional decomposition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Act of going from one single system to many component processes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Repetitive procedure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Lowest level is called a primitive DFD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Level-N Diagrams o A DFD that is the result of n nested decompositions of a series of </a:t>
            </a:r>
            <a:r>
              <a:rPr lang="en-US" dirty="0" smtClean="0">
                <a:latin typeface="Times New Roman" panose="02020603050405020304" pitchFamily="18" charset="0"/>
                <a:cs typeface="Times New Roman" panose="02020603050405020304" pitchFamily="18" charset="0"/>
              </a:rPr>
              <a:t>sub processes </a:t>
            </a:r>
            <a:r>
              <a:rPr lang="en-US" dirty="0">
                <a:latin typeface="Times New Roman" panose="02020603050405020304" pitchFamily="18" charset="0"/>
                <a:cs typeface="Times New Roman" panose="02020603050405020304" pitchFamily="18" charset="0"/>
              </a:rPr>
              <a:t>from a process on a level-0 diagram</a:t>
            </a:r>
          </a:p>
        </p:txBody>
      </p:sp>
    </p:spTree>
    <p:extLst>
      <p:ext uri="{BB962C8B-B14F-4D97-AF65-F5344CB8AC3E}">
        <p14:creationId xmlns:p14="http://schemas.microsoft.com/office/powerpoint/2010/main" val="87672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1653</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Times New Roman</vt:lpstr>
      <vt:lpstr>Verdana</vt:lpstr>
      <vt:lpstr>Wingdings</vt:lpstr>
      <vt:lpstr>Office Theme</vt:lpstr>
      <vt:lpstr>SYSTEM ANALYSIS &amp; DESIGN</vt:lpstr>
      <vt:lpstr>PowerPoint Presentation</vt:lpstr>
      <vt:lpstr>Process Modelling</vt:lpstr>
      <vt:lpstr>Simple Data Flow Diagram</vt:lpstr>
      <vt:lpstr>DFD Elements</vt:lpstr>
      <vt:lpstr>Data Stores </vt:lpstr>
      <vt:lpstr>External Agents</vt:lpstr>
      <vt:lpstr>Process Concepts</vt:lpstr>
      <vt:lpstr>Process Decomposition</vt:lpstr>
      <vt:lpstr>Contact Diagram</vt:lpstr>
      <vt:lpstr>CASE</vt:lpstr>
      <vt:lpstr>CASE Tools</vt:lpstr>
      <vt:lpstr>COMPONENTS OF CASE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Thapaliya</dc:creator>
  <cp:lastModifiedBy>Suman Thapaliya</cp:lastModifiedBy>
  <cp:revision>69</cp:revision>
  <dcterms:created xsi:type="dcterms:W3CDTF">2019-07-14T02:18:53Z</dcterms:created>
  <dcterms:modified xsi:type="dcterms:W3CDTF">2019-07-24T01:17:59Z</dcterms:modified>
</cp:coreProperties>
</file>