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32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D4BC-8685-6B49-90B3-E40E20FD7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60345-C393-FE47-A469-33ABCDD4F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5DBB-E870-944D-8D15-D4A4C2F3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F66F0-9CEB-E04F-96CB-BC2D5CF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60C5-25B7-1C44-B0E4-A096D4F3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6834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4390-69B6-C847-B15B-43B65784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63072-5EBE-2F4C-913E-E25CB1D7D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3D31-3055-ED47-8215-0303BC30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4A04-CFE9-9143-A002-3B887E7D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30B2-D6EE-8843-84C9-6A9C7F32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717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37285-3906-6648-8AD1-DF06887E5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6DD3D-0ABB-624D-A2BB-AB2D0194F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56B66-1C0B-8D4F-99D8-197AED72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6814-E848-D845-83E4-55A85D1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68FF-16C9-DD46-9CB3-EEF5F7AE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0470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5617-DFB6-2C48-93B3-93EE07B9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8619-0967-E44E-A874-62C9A5FA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CA8F-2AFC-DE4C-8E03-AEE27B54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A783C-2518-D744-94C6-E8CBB976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B5AE-79CC-6C44-B9B0-4A693E9D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7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2E97-BAED-E54A-9EBD-226B07DD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4FADF-A2D4-444D-B9AD-3944F804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C1B1-C196-D640-B7A5-BFC42F5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4582-3CB4-DF48-9C42-8EBBC424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C394-DB91-E14E-9437-035D2F2F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9375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ADB5-9E06-6A4C-A037-DA9BADA2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AC65-9643-E640-BDD6-8B8E82F7F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5B203-DB47-A544-AB4A-96AB0F62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BA623-D36E-6A4C-97A1-2AD3F69C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D86A-0B85-7247-AF42-8357A5B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6399E-D13C-BE45-AACB-2A9A9761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0538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B55A-2EAF-F24D-888A-BA25D9E6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0F549-F8C9-FB46-80F7-B87CB69B1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6C89-3ACA-8B41-A37F-A53DE3EFC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37C12-4FDD-0344-B8CB-7DBE0EEAE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EF9B8-5492-E344-98EF-1EB05BDCB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CC14E-F0B8-6546-87B9-A102C75A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B3881-4E1F-9745-8C19-E9E51378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20A1-F103-E748-842A-5ECC4028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8839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E5BE-60E8-E14B-AE0C-4738E937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38A92-A0E1-D745-A86E-FBEE4BCE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6ACA0-2B83-4348-8091-E5D8DE32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E1FA9-F853-9541-A53D-D293A018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8779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4A9C6-3D91-CE44-9DDE-286AAB40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9BED6-E15E-C241-A882-EF2EAF29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B30B-1F57-2340-AEF4-5BB8C91B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8559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6DD6-26AF-7A40-AEB0-D6DB3ADB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F6A8-7A66-694E-812F-17A36618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73B98-5E41-5D44-A093-BB4F1435B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1FE3F-7068-FA42-9A24-0CF9CDD0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55E9-40EE-9F43-83EB-72F2BD52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BE6DD-1F78-0B4B-9875-7350457B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3174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7AE1-4F52-464A-B433-5B7E508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459B5-1AD4-5F47-9EEC-8A08F0737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57B94-6B80-5F42-B3CB-BB7D04C4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D3231-7338-3C42-859E-322954F1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43684-957E-9049-B64D-66CE03BD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46E2-D62F-5444-A4E3-68BF1D48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6383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FA0FE-F654-B94E-96CC-F53C9FF0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B298-C3A7-CC4A-850D-941ED98E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BDD4-2AC7-2F4B-87B3-B6C67F1D2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36D6-425B-6E4B-A6FE-9B43639153FC}" type="datetimeFigureOut">
              <a:rPr lang="en-NP" smtClean="0"/>
              <a:t>12/06/2021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0663-5ECA-924B-A7E2-8FE0D3FB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E8F9-5343-454D-BB83-CC6D10EBB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B622-2E55-4D42-99D1-D671969E952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6106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9E36-3548-614B-83F0-0ADC480D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29"/>
            <a:ext cx="9144000" cy="996897"/>
          </a:xfrm>
        </p:spPr>
        <p:txBody>
          <a:bodyPr/>
          <a:lstStyle/>
          <a:p>
            <a:r>
              <a:rPr lang="en-NP" dirty="0"/>
              <a:t>Project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81B29-A591-0940-922E-5820B9436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62" y="1450507"/>
            <a:ext cx="9144000" cy="1655762"/>
          </a:xfrm>
        </p:spPr>
        <p:txBody>
          <a:bodyPr/>
          <a:lstStyle/>
          <a:p>
            <a:pPr algn="just"/>
            <a:r>
              <a:rPr lang="en-US" dirty="0"/>
              <a:t>Project analysis is the process of examining the aspects of a project in details. This is mainly to see to it that the project runs as expected and is also within the predefined budget.</a:t>
            </a:r>
            <a:endParaRPr lang="en-NP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00ED4-87FF-994B-A26C-70B22727EC18}"/>
              </a:ext>
            </a:extLst>
          </p:cNvPr>
          <p:cNvSpPr/>
          <p:nvPr/>
        </p:nvSpPr>
        <p:spPr>
          <a:xfrm>
            <a:off x="2854362" y="277413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TEEt00"/>
              </a:rPr>
              <a:t>PROJECT FORMULATION </a:t>
            </a:r>
            <a:endParaRPr lang="en-US" dirty="0"/>
          </a:p>
          <a:p>
            <a:r>
              <a:rPr lang="en-US" dirty="0">
                <a:latin typeface="TTE2t00"/>
              </a:rPr>
              <a:t>↓ </a:t>
            </a:r>
            <a:endParaRPr lang="en-US" dirty="0"/>
          </a:p>
          <a:p>
            <a:r>
              <a:rPr lang="en-US" dirty="0">
                <a:latin typeface="TTEEt00"/>
              </a:rPr>
              <a:t>OPPORTUNITY STUDIES/Support Studies </a:t>
            </a:r>
            <a:endParaRPr lang="en-US" dirty="0"/>
          </a:p>
          <a:p>
            <a:r>
              <a:rPr lang="en-US" dirty="0">
                <a:latin typeface="TTE2t00"/>
              </a:rPr>
              <a:t>↓ </a:t>
            </a:r>
            <a:endParaRPr lang="en-US" dirty="0"/>
          </a:p>
          <a:p>
            <a:r>
              <a:rPr lang="en-US" dirty="0">
                <a:latin typeface="TTEEt00"/>
              </a:rPr>
              <a:t>IDENTIFICATION OF PRODUCT/SERVICE </a:t>
            </a:r>
            <a:endParaRPr lang="en-US" dirty="0"/>
          </a:p>
          <a:p>
            <a:r>
              <a:rPr lang="en-US" dirty="0">
                <a:latin typeface="TTE2t00"/>
              </a:rPr>
              <a:t>↓ </a:t>
            </a:r>
            <a:endParaRPr lang="en-US" dirty="0"/>
          </a:p>
          <a:p>
            <a:r>
              <a:rPr lang="en-US" dirty="0">
                <a:latin typeface="TTEEt00"/>
              </a:rPr>
              <a:t>PREFEASIBILITY STUDY </a:t>
            </a:r>
            <a:endParaRPr lang="en-US" dirty="0"/>
          </a:p>
          <a:p>
            <a:r>
              <a:rPr lang="en-US" dirty="0">
                <a:latin typeface="TTE2t00"/>
              </a:rPr>
              <a:t>↓ </a:t>
            </a:r>
            <a:endParaRPr lang="en-US" dirty="0"/>
          </a:p>
          <a:p>
            <a:r>
              <a:rPr lang="en-US" dirty="0">
                <a:latin typeface="TTEEt00"/>
              </a:rPr>
              <a:t>FEASIBILITY STUDY (TECHNO ECONOMIC FEASIBILITY)</a:t>
            </a:r>
          </a:p>
          <a:p>
            <a:r>
              <a:rPr lang="en-US" dirty="0">
                <a:latin typeface="TTEEt00"/>
              </a:rPr>
              <a:t> </a:t>
            </a:r>
            <a:r>
              <a:rPr lang="en-US" dirty="0">
                <a:latin typeface="TTE2t00"/>
              </a:rPr>
              <a:t>↓</a:t>
            </a:r>
            <a:br>
              <a:rPr lang="en-US" dirty="0">
                <a:latin typeface="TTE2t00"/>
              </a:rPr>
            </a:br>
            <a:r>
              <a:rPr lang="en-US" dirty="0">
                <a:latin typeface="TTEEt00"/>
              </a:rPr>
              <a:t>PROJECT APPRAISAL</a:t>
            </a:r>
            <a:br>
              <a:rPr lang="en-US" dirty="0">
                <a:latin typeface="TTEEt00"/>
              </a:rPr>
            </a:br>
            <a:r>
              <a:rPr lang="en-US" dirty="0">
                <a:latin typeface="TTE2t00"/>
              </a:rPr>
              <a:t>↓</a:t>
            </a:r>
            <a:br>
              <a:rPr lang="en-US" dirty="0">
                <a:latin typeface="TTE2t00"/>
              </a:rPr>
            </a:br>
            <a:r>
              <a:rPr lang="en-US" dirty="0">
                <a:latin typeface="TTEEt00"/>
              </a:rPr>
              <a:t>DETAILED PROJECT REPORT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48AE-D4D4-864B-ACF3-73E4EDB0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b="1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5613-26E1-B842-BB77-92D7DC77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and Market Analysis</a:t>
            </a:r>
          </a:p>
          <a:p>
            <a:r>
              <a:rPr lang="en-US" dirty="0"/>
              <a:t> Technical Analysis</a:t>
            </a:r>
          </a:p>
          <a:p>
            <a:r>
              <a:rPr lang="en-US" dirty="0"/>
              <a:t>Market Analysis</a:t>
            </a:r>
          </a:p>
          <a:p>
            <a:r>
              <a:rPr lang="en-US" dirty="0"/>
              <a:t>Financial Analysis </a:t>
            </a:r>
          </a:p>
          <a:p>
            <a:r>
              <a:rPr lang="en-US" dirty="0"/>
              <a:t>Economic Benefits</a:t>
            </a:r>
          </a:p>
          <a:p>
            <a:r>
              <a:rPr lang="en-US" dirty="0"/>
              <a:t>Project Risk and Uncertainty </a:t>
            </a:r>
          </a:p>
          <a:p>
            <a:r>
              <a:rPr lang="en-US" dirty="0"/>
              <a:t>Management Aspects 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14126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D1A1-5CEE-BE46-89CB-1B5DCA9A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Economic and Market Analysis </a:t>
            </a:r>
            <a:br>
              <a:rPr lang="en-US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08BA-48C6-A444-92F7-954A7B18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253331"/>
            <a:ext cx="10515600" cy="4788654"/>
          </a:xfrm>
        </p:spPr>
        <p:txBody>
          <a:bodyPr>
            <a:normAutofit/>
          </a:bodyPr>
          <a:lstStyle/>
          <a:p>
            <a:pPr algn="just"/>
            <a:r>
              <a:rPr lang="en-NP" dirty="0"/>
              <a:t>Focus on demand/supply of goods and services and gap between them</a:t>
            </a:r>
          </a:p>
          <a:p>
            <a:pPr algn="just"/>
            <a:r>
              <a:rPr lang="en-US" dirty="0"/>
              <a:t>Many projects have failed not because of technological and financial problems but mainly because of the fact that the projects ignored customer requirements and market forces. </a:t>
            </a:r>
          </a:p>
          <a:p>
            <a:pPr algn="just"/>
            <a:r>
              <a:rPr lang="en-US" dirty="0"/>
              <a:t>In market analysis a number of factors need to be considered covering – product specifications, pricing, channels of distribution, trade practices, threat of substitutes, domestic and international competition, opportunities for exports etc. </a:t>
            </a:r>
          </a:p>
          <a:p>
            <a:pPr algn="just"/>
            <a:r>
              <a:rPr lang="en-US" dirty="0"/>
              <a:t>Decision on project investment can be taken in an objective manner keeping in view the market risk and uncertainty.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NP" dirty="0"/>
          </a:p>
          <a:p>
            <a:pPr algn="just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6911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C86A-E6B3-A941-AB2E-2A5277EA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710"/>
          </a:xfrm>
        </p:spPr>
        <p:txBody>
          <a:bodyPr/>
          <a:lstStyle/>
          <a:p>
            <a:r>
              <a:rPr lang="en-US" b="1" i="1" dirty="0"/>
              <a:t>Technical Analysis </a:t>
            </a:r>
            <a:br>
              <a:rPr lang="en-US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1B42-4BEB-C24A-BFE5-39A7E149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544" y="960699"/>
            <a:ext cx="10515600" cy="444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Technical analysis included the following aspects:</a:t>
            </a:r>
          </a:p>
          <a:p>
            <a:r>
              <a:rPr lang="en-US" sz="2000" dirty="0"/>
              <a:t>Technology (Availability, Alternatives,  Latest / state-of-art,  Other implications)</a:t>
            </a:r>
          </a:p>
          <a:p>
            <a:r>
              <a:rPr lang="en-US" sz="2000" dirty="0"/>
              <a:t>Plant capacity Inputs (Market demand, Technological Parameters)</a:t>
            </a:r>
          </a:p>
          <a:p>
            <a:r>
              <a:rPr lang="en-US" sz="2000" dirty="0"/>
              <a:t>Inputs(  Raw materials, Components, Power, Water,  Fuel, Others) </a:t>
            </a:r>
          </a:p>
          <a:p>
            <a:r>
              <a:rPr lang="en-US" sz="2000" dirty="0"/>
              <a:t>Availability skilled man power (Location, Logistics)</a:t>
            </a:r>
            <a:br>
              <a:rPr lang="en-US" sz="2000" dirty="0"/>
            </a:br>
            <a:r>
              <a:rPr lang="en-US" sz="2000" dirty="0"/>
              <a:t>Environmental consideration – pollution, etc., Requirement buildings/ foundation </a:t>
            </a:r>
          </a:p>
          <a:p>
            <a:r>
              <a:rPr lang="en-US" sz="2000" dirty="0"/>
              <a:t>Other relevant details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NP" sz="2000" dirty="0"/>
          </a:p>
        </p:txBody>
      </p:sp>
    </p:spTree>
    <p:extLst>
      <p:ext uri="{BB962C8B-B14F-4D97-AF65-F5344CB8AC3E}">
        <p14:creationId xmlns:p14="http://schemas.microsoft.com/office/powerpoint/2010/main" val="245752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DBFF-6E78-9747-96C4-D96F543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b="1" dirty="0"/>
              <a:t>Future Worth ( Future Value), Persent worth( Present Value), Annual worth ( Annual Value)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8FED9-4B31-CB42-B84C-D57EA188C868}"/>
              </a:ext>
            </a:extLst>
          </p:cNvPr>
          <p:cNvSpPr txBox="1"/>
          <p:nvPr/>
        </p:nvSpPr>
        <p:spPr>
          <a:xfrm>
            <a:off x="983848" y="1875099"/>
            <a:ext cx="9965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Present value</a:t>
            </a:r>
            <a:r>
              <a:rPr lang="en-US" dirty="0"/>
              <a:t> is defined as the </a:t>
            </a:r>
            <a:r>
              <a:rPr lang="en-US" b="1" dirty="0"/>
              <a:t>current worth</a:t>
            </a:r>
            <a:r>
              <a:rPr lang="en-US" dirty="0"/>
              <a:t> of the </a:t>
            </a:r>
            <a:r>
              <a:rPr lang="en-US" b="1" dirty="0"/>
              <a:t>future</a:t>
            </a:r>
            <a:r>
              <a:rPr lang="en-US" dirty="0"/>
              <a:t> cash flow, whereas </a:t>
            </a:r>
            <a:r>
              <a:rPr lang="en-US" b="1" dirty="0"/>
              <a:t>Future value</a:t>
            </a:r>
            <a:r>
              <a:rPr lang="en-US" dirty="0"/>
              <a:t> is the </a:t>
            </a:r>
            <a:r>
              <a:rPr lang="en-US" b="1" dirty="0"/>
              <a:t>value</a:t>
            </a:r>
            <a:r>
              <a:rPr lang="en-US" dirty="0"/>
              <a:t> of the </a:t>
            </a:r>
            <a:r>
              <a:rPr lang="en-US" b="1" dirty="0"/>
              <a:t>future</a:t>
            </a:r>
            <a:r>
              <a:rPr lang="en-US" dirty="0"/>
              <a:t> cash flow after a certain time period in the </a:t>
            </a:r>
            <a:r>
              <a:rPr lang="en-US" b="1" dirty="0"/>
              <a:t>future</a:t>
            </a:r>
            <a:r>
              <a:rPr lang="en-US" dirty="0"/>
              <a:t>. ... While calculating </a:t>
            </a:r>
            <a:r>
              <a:rPr lang="en-US" b="1" dirty="0"/>
              <a:t>present value</a:t>
            </a:r>
            <a:r>
              <a:rPr lang="en-US" dirty="0"/>
              <a:t>, discount rate and interest both are considered, but while calculating </a:t>
            </a:r>
            <a:r>
              <a:rPr lang="en-US" b="1" dirty="0"/>
              <a:t>future value</a:t>
            </a:r>
            <a:r>
              <a:rPr lang="en-US" dirty="0"/>
              <a:t>, only interest is considered.</a:t>
            </a:r>
            <a:endParaRPr lang="en-NP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D5BEA4-4735-1D4F-80D1-49D397732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11479"/>
              </p:ext>
            </p:extLst>
          </p:nvPr>
        </p:nvGraphicFramePr>
        <p:xfrm>
          <a:off x="1392506" y="3536315"/>
          <a:ext cx="7022602" cy="2956560"/>
        </p:xfrm>
        <a:graphic>
          <a:graphicData uri="http://schemas.openxmlformats.org/drawingml/2006/table">
            <a:tbl>
              <a:tblPr/>
              <a:tblGrid>
                <a:gridCol w="3511301">
                  <a:extLst>
                    <a:ext uri="{9D8B030D-6E8A-4147-A177-3AD203B41FA5}">
                      <a16:colId xmlns:a16="http://schemas.microsoft.com/office/drawing/2014/main" val="907142563"/>
                    </a:ext>
                  </a:extLst>
                </a:gridCol>
                <a:gridCol w="3511301">
                  <a:extLst>
                    <a:ext uri="{9D8B030D-6E8A-4147-A177-3AD203B41FA5}">
                      <a16:colId xmlns:a16="http://schemas.microsoft.com/office/drawing/2014/main" val="635589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Period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Project A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108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Today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Rs. -10 lakh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85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Year 1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Rs. 2 lakh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8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Year 2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Rs. 3 lakh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1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Year 3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Rs. 3 lakh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6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Year 4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Rs. 3.5 lakh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63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Year 5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Rs. 3.5 lakh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1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Total of cash flows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Rs. 15 lakh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19928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5B0B446-921E-854E-852E-FA81C2BA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57" y="353583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P" altLang="en-NP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Number of years &amp; cash flows</a:t>
            </a:r>
            <a:br>
              <a:rPr kumimoji="0" lang="en-NP" altLang="en-N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NP" altLang="en-N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P" altLang="en-N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NP" altLang="en-N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6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758B-A87D-584E-8337-D431D7DD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Internal Rate of Return (IRR)?</a:t>
            </a:r>
            <a:br>
              <a:rPr lang="en-US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F2D0-F1E2-A34D-96F2-ADC56C81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293"/>
            <a:ext cx="10515600" cy="4351338"/>
          </a:xfrm>
        </p:spPr>
        <p:txBody>
          <a:bodyPr>
            <a:noAutofit/>
          </a:bodyPr>
          <a:lstStyle/>
          <a:p>
            <a:r>
              <a:rPr lang="en-US" sz="2500" dirty="0"/>
              <a:t>The internal rate of return (IRR) is a metric used in financial analysis to estimate the profitability of potential investments. IRR is a discount rate that makes the net present value (NPV) of all cash flows equal to zero in a discounted cash flow analysis.</a:t>
            </a:r>
          </a:p>
          <a:p>
            <a:r>
              <a:rPr lang="en-US" sz="2500" dirty="0"/>
              <a:t>Keep in mind that IRR is not the actual dollar value of the project. It is the annual return that makes the NPV equal to zero.</a:t>
            </a:r>
          </a:p>
          <a:p>
            <a:r>
              <a:rPr lang="en-US" sz="2500" dirty="0"/>
              <a:t> The higher an internal rate of return, the more desirable an investment is to undertake.</a:t>
            </a:r>
          </a:p>
          <a:p>
            <a:r>
              <a:rPr lang="en-US" sz="2500" dirty="0"/>
              <a:t>The internal rate of return (IRR) is the annual rate of growth that an investment is expected to generate.</a:t>
            </a:r>
          </a:p>
          <a:p>
            <a:r>
              <a:rPr lang="en-US" sz="2500" dirty="0"/>
              <a:t>IRR is calculated using the same concept as net present value (NPV), except it sets the NPV equal to zero.</a:t>
            </a:r>
          </a:p>
          <a:p>
            <a:r>
              <a:rPr lang="en-US" sz="2500" dirty="0"/>
              <a:t>IRR is ideal for analyzing capital budgeting projects to understand and compare potential rates of annual return over time.</a:t>
            </a:r>
          </a:p>
          <a:p>
            <a:pPr marL="0" indent="0">
              <a:buNone/>
            </a:pPr>
            <a:br>
              <a:rPr lang="en-US" sz="2500" dirty="0"/>
            </a:br>
            <a:endParaRPr lang="en-US" sz="2500" dirty="0"/>
          </a:p>
          <a:p>
            <a:pPr marL="0" indent="0">
              <a:buNone/>
            </a:pPr>
            <a:endParaRPr lang="en-NP" sz="2500" dirty="0"/>
          </a:p>
        </p:txBody>
      </p:sp>
    </p:spTree>
    <p:extLst>
      <p:ext uri="{BB962C8B-B14F-4D97-AF65-F5344CB8AC3E}">
        <p14:creationId xmlns:p14="http://schemas.microsoft.com/office/powerpoint/2010/main" val="3857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576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TTE2t00</vt:lpstr>
      <vt:lpstr>TTEEt00</vt:lpstr>
      <vt:lpstr>Office Theme</vt:lpstr>
      <vt:lpstr>Project Analysis</vt:lpstr>
      <vt:lpstr>Feasibility Study</vt:lpstr>
      <vt:lpstr>Economic and Market Analysis  </vt:lpstr>
      <vt:lpstr>Technical Analysis  </vt:lpstr>
      <vt:lpstr>Future Worth ( Future Value), Persent worth( Present Value), Annual worth ( Annual Value)</vt:lpstr>
      <vt:lpstr>What Is Internal Rate of Return (IRR)?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</dc:title>
  <dc:creator>Microsoft Office User</dc:creator>
  <cp:lastModifiedBy>Microsoft Office User</cp:lastModifiedBy>
  <cp:revision>13</cp:revision>
  <dcterms:created xsi:type="dcterms:W3CDTF">2021-06-06T10:24:04Z</dcterms:created>
  <dcterms:modified xsi:type="dcterms:W3CDTF">2021-06-12T12:40:56Z</dcterms:modified>
</cp:coreProperties>
</file>