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77" r:id="rId12"/>
    <p:sldId id="278" r:id="rId13"/>
    <p:sldId id="266" r:id="rId14"/>
    <p:sldId id="267" r:id="rId15"/>
    <p:sldId id="268" r:id="rId16"/>
    <p:sldId id="269" r:id="rId17"/>
    <p:sldId id="270" r:id="rId18"/>
    <p:sldId id="271" r:id="rId19"/>
    <p:sldId id="272" r:id="rId20"/>
    <p:sldId id="273" r:id="rId21"/>
    <p:sldId id="274" r:id="rId22"/>
    <p:sldId id="275" r:id="rId23"/>
    <p:sldId id="280" r:id="rId24"/>
    <p:sldId id="276" r:id="rId25"/>
    <p:sldId id="279" r:id="rId26"/>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snapToObjects="1">
      <p:cViewPr varScale="1">
        <p:scale>
          <a:sx n="104" d="100"/>
          <a:sy n="104" d="100"/>
        </p:scale>
        <p:origin x="8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655A-496E-FC4A-B109-43F9D72C66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15DE00B2-D48B-EC48-986A-89B560C8F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5EA14159-059C-A74D-A327-1CDFA72100E7}"/>
              </a:ext>
            </a:extLst>
          </p:cNvPr>
          <p:cNvSpPr>
            <a:spLocks noGrp="1"/>
          </p:cNvSpPr>
          <p:nvPr>
            <p:ph type="dt" sz="half" idx="10"/>
          </p:nvPr>
        </p:nvSpPr>
        <p:spPr/>
        <p:txBody>
          <a:bodyPr/>
          <a:lstStyle/>
          <a:p>
            <a:fld id="{03497230-6D02-1746-ABE4-3A02B9AFF131}" type="datetimeFigureOut">
              <a:rPr lang="en-NP" smtClean="0"/>
              <a:t>27/06/2021</a:t>
            </a:fld>
            <a:endParaRPr lang="en-NP"/>
          </a:p>
        </p:txBody>
      </p:sp>
      <p:sp>
        <p:nvSpPr>
          <p:cNvPr id="5" name="Footer Placeholder 4">
            <a:extLst>
              <a:ext uri="{FF2B5EF4-FFF2-40B4-BE49-F238E27FC236}">
                <a16:creationId xmlns:a16="http://schemas.microsoft.com/office/drawing/2014/main" id="{B6441EE6-47A0-404E-850D-B0DDACB343E5}"/>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2ECFD965-8B3A-D540-98EB-9FD93F60DB3D}"/>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137499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D5E8-21EB-7041-8C24-638B66C9BD96}"/>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C812510E-8400-534E-88DE-8CC22C6DD8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BD43F576-78C2-264A-B0F7-D83EC878633C}"/>
              </a:ext>
            </a:extLst>
          </p:cNvPr>
          <p:cNvSpPr>
            <a:spLocks noGrp="1"/>
          </p:cNvSpPr>
          <p:nvPr>
            <p:ph type="dt" sz="half" idx="10"/>
          </p:nvPr>
        </p:nvSpPr>
        <p:spPr/>
        <p:txBody>
          <a:bodyPr/>
          <a:lstStyle/>
          <a:p>
            <a:fld id="{03497230-6D02-1746-ABE4-3A02B9AFF131}" type="datetimeFigureOut">
              <a:rPr lang="en-NP" smtClean="0"/>
              <a:t>27/06/2021</a:t>
            </a:fld>
            <a:endParaRPr lang="en-NP"/>
          </a:p>
        </p:txBody>
      </p:sp>
      <p:sp>
        <p:nvSpPr>
          <p:cNvPr id="5" name="Footer Placeholder 4">
            <a:extLst>
              <a:ext uri="{FF2B5EF4-FFF2-40B4-BE49-F238E27FC236}">
                <a16:creationId xmlns:a16="http://schemas.microsoft.com/office/drawing/2014/main" id="{5257A880-9971-4841-BEDA-E1FD6604F3C9}"/>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EEC62BF8-04E8-334B-8899-66CA958FDAF4}"/>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323250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F08B91-A28E-AF41-B8EA-3F0DD20D23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4D5AFB51-6D6E-994C-A123-119732A9E2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42A4B733-C4B5-864E-9D4F-DEAEFFC8AEB1}"/>
              </a:ext>
            </a:extLst>
          </p:cNvPr>
          <p:cNvSpPr>
            <a:spLocks noGrp="1"/>
          </p:cNvSpPr>
          <p:nvPr>
            <p:ph type="dt" sz="half" idx="10"/>
          </p:nvPr>
        </p:nvSpPr>
        <p:spPr/>
        <p:txBody>
          <a:bodyPr/>
          <a:lstStyle/>
          <a:p>
            <a:fld id="{03497230-6D02-1746-ABE4-3A02B9AFF131}" type="datetimeFigureOut">
              <a:rPr lang="en-NP" smtClean="0"/>
              <a:t>27/06/2021</a:t>
            </a:fld>
            <a:endParaRPr lang="en-NP"/>
          </a:p>
        </p:txBody>
      </p:sp>
      <p:sp>
        <p:nvSpPr>
          <p:cNvPr id="5" name="Footer Placeholder 4">
            <a:extLst>
              <a:ext uri="{FF2B5EF4-FFF2-40B4-BE49-F238E27FC236}">
                <a16:creationId xmlns:a16="http://schemas.microsoft.com/office/drawing/2014/main" id="{93F16106-9CFB-6A47-B961-5AD99F46EE7F}"/>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B68A5391-5487-B54D-842C-37FB9DFB1AC2}"/>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3331996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E362-F09F-CE47-955C-A0A9B36CA087}"/>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8024AD8E-EC61-AA49-9DD4-7CD324E528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18EE8573-82F1-874F-8E96-97A533AF489A}"/>
              </a:ext>
            </a:extLst>
          </p:cNvPr>
          <p:cNvSpPr>
            <a:spLocks noGrp="1"/>
          </p:cNvSpPr>
          <p:nvPr>
            <p:ph type="dt" sz="half" idx="10"/>
          </p:nvPr>
        </p:nvSpPr>
        <p:spPr/>
        <p:txBody>
          <a:bodyPr/>
          <a:lstStyle/>
          <a:p>
            <a:fld id="{03497230-6D02-1746-ABE4-3A02B9AFF131}" type="datetimeFigureOut">
              <a:rPr lang="en-NP" smtClean="0"/>
              <a:t>27/06/2021</a:t>
            </a:fld>
            <a:endParaRPr lang="en-NP"/>
          </a:p>
        </p:txBody>
      </p:sp>
      <p:sp>
        <p:nvSpPr>
          <p:cNvPr id="5" name="Footer Placeholder 4">
            <a:extLst>
              <a:ext uri="{FF2B5EF4-FFF2-40B4-BE49-F238E27FC236}">
                <a16:creationId xmlns:a16="http://schemas.microsoft.com/office/drawing/2014/main" id="{EB82FF2D-DE51-B542-9196-D0CADC6358EE}"/>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F7F6A9AA-A9E7-514A-BE3F-175BA80352A3}"/>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148064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FFC8-9936-CA4D-91F1-6A0ED5753C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4FA5F825-BCF7-244F-B569-9BBF21A834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1E53B0-38FD-1848-922E-2C8840FDA625}"/>
              </a:ext>
            </a:extLst>
          </p:cNvPr>
          <p:cNvSpPr>
            <a:spLocks noGrp="1"/>
          </p:cNvSpPr>
          <p:nvPr>
            <p:ph type="dt" sz="half" idx="10"/>
          </p:nvPr>
        </p:nvSpPr>
        <p:spPr/>
        <p:txBody>
          <a:bodyPr/>
          <a:lstStyle/>
          <a:p>
            <a:fld id="{03497230-6D02-1746-ABE4-3A02B9AFF131}" type="datetimeFigureOut">
              <a:rPr lang="en-NP" smtClean="0"/>
              <a:t>27/06/2021</a:t>
            </a:fld>
            <a:endParaRPr lang="en-NP"/>
          </a:p>
        </p:txBody>
      </p:sp>
      <p:sp>
        <p:nvSpPr>
          <p:cNvPr id="5" name="Footer Placeholder 4">
            <a:extLst>
              <a:ext uri="{FF2B5EF4-FFF2-40B4-BE49-F238E27FC236}">
                <a16:creationId xmlns:a16="http://schemas.microsoft.com/office/drawing/2014/main" id="{35EB45DA-6844-8943-9872-BAEE2E2D1C29}"/>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FAA958A1-9D7B-E044-94B5-38C0747FCB7C}"/>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312010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AA33-01D7-8F44-972D-DD01F781C085}"/>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466107E7-2EAF-9240-9A85-8D95CDF51D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0BA06336-8BB0-C248-BD2C-398581985B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3FE9CB05-5FE7-EA42-87A7-070600544F5D}"/>
              </a:ext>
            </a:extLst>
          </p:cNvPr>
          <p:cNvSpPr>
            <a:spLocks noGrp="1"/>
          </p:cNvSpPr>
          <p:nvPr>
            <p:ph type="dt" sz="half" idx="10"/>
          </p:nvPr>
        </p:nvSpPr>
        <p:spPr/>
        <p:txBody>
          <a:bodyPr/>
          <a:lstStyle/>
          <a:p>
            <a:fld id="{03497230-6D02-1746-ABE4-3A02B9AFF131}" type="datetimeFigureOut">
              <a:rPr lang="en-NP" smtClean="0"/>
              <a:t>27/06/2021</a:t>
            </a:fld>
            <a:endParaRPr lang="en-NP"/>
          </a:p>
        </p:txBody>
      </p:sp>
      <p:sp>
        <p:nvSpPr>
          <p:cNvPr id="6" name="Footer Placeholder 5">
            <a:extLst>
              <a:ext uri="{FF2B5EF4-FFF2-40B4-BE49-F238E27FC236}">
                <a16:creationId xmlns:a16="http://schemas.microsoft.com/office/drawing/2014/main" id="{F094AFDC-D47C-7E47-9DF1-BAE6D3D81BFB}"/>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F8BBAB2B-B793-D74B-A7F5-4EBACB58B0A9}"/>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3442093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5E1F-1806-9747-8E9B-D9078F69F9F9}"/>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3B88A6C6-1903-F14A-BD5B-ADDDA54F24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9842EC-E20D-0F4E-9067-1B9125A924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96DCE749-BD82-8445-BA9D-008CF03E8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B20BAB-8C4A-9D42-A6D9-661C543CE4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5FD8818F-7B43-9842-8BF9-7560D981B49B}"/>
              </a:ext>
            </a:extLst>
          </p:cNvPr>
          <p:cNvSpPr>
            <a:spLocks noGrp="1"/>
          </p:cNvSpPr>
          <p:nvPr>
            <p:ph type="dt" sz="half" idx="10"/>
          </p:nvPr>
        </p:nvSpPr>
        <p:spPr/>
        <p:txBody>
          <a:bodyPr/>
          <a:lstStyle/>
          <a:p>
            <a:fld id="{03497230-6D02-1746-ABE4-3A02B9AFF131}" type="datetimeFigureOut">
              <a:rPr lang="en-NP" smtClean="0"/>
              <a:t>27/06/2021</a:t>
            </a:fld>
            <a:endParaRPr lang="en-NP"/>
          </a:p>
        </p:txBody>
      </p:sp>
      <p:sp>
        <p:nvSpPr>
          <p:cNvPr id="8" name="Footer Placeholder 7">
            <a:extLst>
              <a:ext uri="{FF2B5EF4-FFF2-40B4-BE49-F238E27FC236}">
                <a16:creationId xmlns:a16="http://schemas.microsoft.com/office/drawing/2014/main" id="{CBB1BBBB-F426-5346-9B09-CFC919C4B115}"/>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53B4C7CC-E446-4145-9AF9-226FB5AEB293}"/>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143467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26B0-8BF5-524F-8391-05CEE61B7F3C}"/>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E3BD5F00-027F-5249-AC62-0063FBBD2563}"/>
              </a:ext>
            </a:extLst>
          </p:cNvPr>
          <p:cNvSpPr>
            <a:spLocks noGrp="1"/>
          </p:cNvSpPr>
          <p:nvPr>
            <p:ph type="dt" sz="half" idx="10"/>
          </p:nvPr>
        </p:nvSpPr>
        <p:spPr/>
        <p:txBody>
          <a:bodyPr/>
          <a:lstStyle/>
          <a:p>
            <a:fld id="{03497230-6D02-1746-ABE4-3A02B9AFF131}" type="datetimeFigureOut">
              <a:rPr lang="en-NP" smtClean="0"/>
              <a:t>27/06/2021</a:t>
            </a:fld>
            <a:endParaRPr lang="en-NP"/>
          </a:p>
        </p:txBody>
      </p:sp>
      <p:sp>
        <p:nvSpPr>
          <p:cNvPr id="4" name="Footer Placeholder 3">
            <a:extLst>
              <a:ext uri="{FF2B5EF4-FFF2-40B4-BE49-F238E27FC236}">
                <a16:creationId xmlns:a16="http://schemas.microsoft.com/office/drawing/2014/main" id="{5F0D6E02-0671-9849-B859-051F300782BC}"/>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98856BF7-6CF9-C747-892A-338ED2C3D31F}"/>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27591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7DFEAD-C42A-DC4E-B0BA-50948896466B}"/>
              </a:ext>
            </a:extLst>
          </p:cNvPr>
          <p:cNvSpPr>
            <a:spLocks noGrp="1"/>
          </p:cNvSpPr>
          <p:nvPr>
            <p:ph type="dt" sz="half" idx="10"/>
          </p:nvPr>
        </p:nvSpPr>
        <p:spPr/>
        <p:txBody>
          <a:bodyPr/>
          <a:lstStyle/>
          <a:p>
            <a:fld id="{03497230-6D02-1746-ABE4-3A02B9AFF131}" type="datetimeFigureOut">
              <a:rPr lang="en-NP" smtClean="0"/>
              <a:t>27/06/2021</a:t>
            </a:fld>
            <a:endParaRPr lang="en-NP"/>
          </a:p>
        </p:txBody>
      </p:sp>
      <p:sp>
        <p:nvSpPr>
          <p:cNvPr id="3" name="Footer Placeholder 2">
            <a:extLst>
              <a:ext uri="{FF2B5EF4-FFF2-40B4-BE49-F238E27FC236}">
                <a16:creationId xmlns:a16="http://schemas.microsoft.com/office/drawing/2014/main" id="{25B62055-6D0C-834B-B2B6-DC5D7D137EFF}"/>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78B8772B-36FF-9A4B-8783-B680F294DA61}"/>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3429226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3A88-5ACB-D842-9BFC-901E8B12A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CE2CA165-5021-5E4E-B03F-7AA7A1A603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CA9583BB-E88B-9A4C-8DB9-48A89DC13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C7923-1EA7-AF46-B09B-F8AD0E12646E}"/>
              </a:ext>
            </a:extLst>
          </p:cNvPr>
          <p:cNvSpPr>
            <a:spLocks noGrp="1"/>
          </p:cNvSpPr>
          <p:nvPr>
            <p:ph type="dt" sz="half" idx="10"/>
          </p:nvPr>
        </p:nvSpPr>
        <p:spPr/>
        <p:txBody>
          <a:bodyPr/>
          <a:lstStyle/>
          <a:p>
            <a:fld id="{03497230-6D02-1746-ABE4-3A02B9AFF131}" type="datetimeFigureOut">
              <a:rPr lang="en-NP" smtClean="0"/>
              <a:t>27/06/2021</a:t>
            </a:fld>
            <a:endParaRPr lang="en-NP"/>
          </a:p>
        </p:txBody>
      </p:sp>
      <p:sp>
        <p:nvSpPr>
          <p:cNvPr id="6" name="Footer Placeholder 5">
            <a:extLst>
              <a:ext uri="{FF2B5EF4-FFF2-40B4-BE49-F238E27FC236}">
                <a16:creationId xmlns:a16="http://schemas.microsoft.com/office/drawing/2014/main" id="{A5D5DA26-36B1-854F-A1F6-AFCFDF53790F}"/>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FE850A5F-D440-BA44-9B00-F417D04B7965}"/>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214902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495A7-9F24-B844-A9C0-A2586E151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F91B83D2-1EA6-FE47-AC2C-3C55289BF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D11E5FE3-8A97-6F4F-8E84-600FB80DC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3AE1E-FE74-484B-9332-73A045F9BDC5}"/>
              </a:ext>
            </a:extLst>
          </p:cNvPr>
          <p:cNvSpPr>
            <a:spLocks noGrp="1"/>
          </p:cNvSpPr>
          <p:nvPr>
            <p:ph type="dt" sz="half" idx="10"/>
          </p:nvPr>
        </p:nvSpPr>
        <p:spPr/>
        <p:txBody>
          <a:bodyPr/>
          <a:lstStyle/>
          <a:p>
            <a:fld id="{03497230-6D02-1746-ABE4-3A02B9AFF131}" type="datetimeFigureOut">
              <a:rPr lang="en-NP" smtClean="0"/>
              <a:t>27/06/2021</a:t>
            </a:fld>
            <a:endParaRPr lang="en-NP"/>
          </a:p>
        </p:txBody>
      </p:sp>
      <p:sp>
        <p:nvSpPr>
          <p:cNvPr id="6" name="Footer Placeholder 5">
            <a:extLst>
              <a:ext uri="{FF2B5EF4-FFF2-40B4-BE49-F238E27FC236}">
                <a16:creationId xmlns:a16="http://schemas.microsoft.com/office/drawing/2014/main" id="{5D571D55-3463-224A-B9FB-091212F0C967}"/>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717FC91F-761F-5147-BE04-701693CCE711}"/>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162148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D892B2-25EA-0643-AA8F-64A03D15FD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81098C1F-CF7E-F84C-8150-431230E686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15CE96F8-3720-EF40-A3D3-BA14658232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97230-6D02-1746-ABE4-3A02B9AFF131}" type="datetimeFigureOut">
              <a:rPr lang="en-NP" smtClean="0"/>
              <a:t>27/06/2021</a:t>
            </a:fld>
            <a:endParaRPr lang="en-NP"/>
          </a:p>
        </p:txBody>
      </p:sp>
      <p:sp>
        <p:nvSpPr>
          <p:cNvPr id="5" name="Footer Placeholder 4">
            <a:extLst>
              <a:ext uri="{FF2B5EF4-FFF2-40B4-BE49-F238E27FC236}">
                <a16:creationId xmlns:a16="http://schemas.microsoft.com/office/drawing/2014/main" id="{41E62549-3B9B-0E4E-A640-5F5E68386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90A62D5C-1414-A349-8A9B-EBCF198677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5EAC6-D321-1845-80D3-FF632E22E978}" type="slidenum">
              <a:rPr lang="en-NP" smtClean="0"/>
              <a:t>‹#›</a:t>
            </a:fld>
            <a:endParaRPr lang="en-NP"/>
          </a:p>
        </p:txBody>
      </p:sp>
    </p:spTree>
    <p:extLst>
      <p:ext uri="{BB962C8B-B14F-4D97-AF65-F5344CB8AC3E}">
        <p14:creationId xmlns:p14="http://schemas.microsoft.com/office/powerpoint/2010/main" val="3104382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65404-9F2B-494F-8238-C0C631FC5839}"/>
              </a:ext>
            </a:extLst>
          </p:cNvPr>
          <p:cNvSpPr>
            <a:spLocks noGrp="1"/>
          </p:cNvSpPr>
          <p:nvPr>
            <p:ph type="ctrTitle"/>
          </p:nvPr>
        </p:nvSpPr>
        <p:spPr/>
        <p:txBody>
          <a:bodyPr/>
          <a:lstStyle/>
          <a:p>
            <a:r>
              <a:rPr lang="en-NP" dirty="0"/>
              <a:t>Software Quality</a:t>
            </a:r>
          </a:p>
        </p:txBody>
      </p:sp>
    </p:spTree>
    <p:extLst>
      <p:ext uri="{BB962C8B-B14F-4D97-AF65-F5344CB8AC3E}">
        <p14:creationId xmlns:p14="http://schemas.microsoft.com/office/powerpoint/2010/main" val="1347995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E3EDD-729B-9243-90F1-EAF284B11A0B}"/>
              </a:ext>
            </a:extLst>
          </p:cNvPr>
          <p:cNvSpPr>
            <a:spLocks noGrp="1"/>
          </p:cNvSpPr>
          <p:nvPr>
            <p:ph type="title"/>
          </p:nvPr>
        </p:nvSpPr>
        <p:spPr>
          <a:xfrm>
            <a:off x="0" y="0"/>
            <a:ext cx="10515600" cy="839282"/>
          </a:xfrm>
        </p:spPr>
        <p:txBody>
          <a:bodyPr>
            <a:normAutofit/>
          </a:bodyPr>
          <a:lstStyle/>
          <a:p>
            <a:r>
              <a:rPr lang="en-US" sz="3200" b="1" dirty="0"/>
              <a:t>ISO 9001 Principles:</a:t>
            </a:r>
            <a:endParaRPr lang="en-NP" sz="3200" b="1" dirty="0"/>
          </a:p>
        </p:txBody>
      </p:sp>
      <p:sp>
        <p:nvSpPr>
          <p:cNvPr id="3" name="Content Placeholder 2">
            <a:extLst>
              <a:ext uri="{FF2B5EF4-FFF2-40B4-BE49-F238E27FC236}">
                <a16:creationId xmlns:a16="http://schemas.microsoft.com/office/drawing/2014/main" id="{F1CDFC41-5EFC-074A-80A9-6B321CAA9B8C}"/>
              </a:ext>
            </a:extLst>
          </p:cNvPr>
          <p:cNvSpPr>
            <a:spLocks noGrp="1"/>
          </p:cNvSpPr>
          <p:nvPr>
            <p:ph idx="1"/>
          </p:nvPr>
        </p:nvSpPr>
        <p:spPr>
          <a:xfrm>
            <a:off x="526473" y="419641"/>
            <a:ext cx="11665527" cy="4791508"/>
          </a:xfrm>
        </p:spPr>
        <p:txBody>
          <a:bodyPr>
            <a:noAutofit/>
          </a:bodyPr>
          <a:lstStyle/>
          <a:p>
            <a:pPr algn="just"/>
            <a:r>
              <a:rPr lang="en-US" sz="2400" dirty="0"/>
              <a:t>Determine the NEEDS and Expectations of the customer </a:t>
            </a:r>
          </a:p>
          <a:p>
            <a:pPr algn="just"/>
            <a:r>
              <a:rPr lang="en-US" sz="2400" dirty="0"/>
              <a:t>Establish Quality Policy and imply the actual quality objectives </a:t>
            </a:r>
          </a:p>
          <a:p>
            <a:pPr algn="just"/>
            <a:r>
              <a:rPr lang="en-US" sz="2400" dirty="0"/>
              <a:t>Design the project activities to include the quality objectives </a:t>
            </a:r>
          </a:p>
          <a:p>
            <a:pPr algn="just"/>
            <a:r>
              <a:rPr lang="en-US" sz="2400" dirty="0"/>
              <a:t>Assign responsible parties to all the quality objectives </a:t>
            </a:r>
          </a:p>
          <a:p>
            <a:pPr algn="just"/>
            <a:r>
              <a:rPr lang="en-US" sz="2400" dirty="0"/>
              <a:t>Allocate enough and knowledgeable resources </a:t>
            </a:r>
          </a:p>
          <a:p>
            <a:pPr algn="just"/>
            <a:r>
              <a:rPr lang="en-US" sz="2400" dirty="0"/>
              <a:t>Implement methods to measure the quality objectives in each process </a:t>
            </a:r>
          </a:p>
          <a:p>
            <a:pPr algn="just"/>
            <a:r>
              <a:rPr lang="en-US" sz="2400" dirty="0"/>
              <a:t>Collect &amp; Analyze the Measurements and Identify discrepancies </a:t>
            </a:r>
          </a:p>
          <a:p>
            <a:pPr algn="just"/>
            <a:r>
              <a:rPr lang="en-US" sz="2400" dirty="0"/>
              <a:t>Define action items to eliminate the cause of the discrepancies </a:t>
            </a:r>
          </a:p>
          <a:p>
            <a:pPr algn="just"/>
            <a:r>
              <a:rPr lang="en-US" sz="2400" dirty="0"/>
              <a:t>Documentation (follows quality manual) of the actual (updated) operation of an activity that includes objectives, plans, procedures and records </a:t>
            </a:r>
          </a:p>
          <a:p>
            <a:pPr algn="just"/>
            <a:r>
              <a:rPr lang="en-US" sz="2400" dirty="0"/>
              <a:t>The QMS is well managed and knowledgeable resources are assigned to the Quality Management Process.</a:t>
            </a:r>
          </a:p>
          <a:p>
            <a:pPr algn="just"/>
            <a:r>
              <a:rPr lang="en-US" sz="2400" dirty="0"/>
              <a:t> Demonstrate that the Production Process is well defined, designed, recorded, communicated and measured. </a:t>
            </a:r>
          </a:p>
          <a:p>
            <a:pPr algn="just"/>
            <a:r>
              <a:rPr lang="en-US" sz="2400" dirty="0"/>
              <a:t>Sub-Contractors and Purchasing are managed in the same manners.</a:t>
            </a:r>
            <a:endParaRPr lang="en-NP" sz="2400" dirty="0"/>
          </a:p>
        </p:txBody>
      </p:sp>
    </p:spTree>
    <p:extLst>
      <p:ext uri="{BB962C8B-B14F-4D97-AF65-F5344CB8AC3E}">
        <p14:creationId xmlns:p14="http://schemas.microsoft.com/office/powerpoint/2010/main" val="628292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61A0-7E82-4144-B6CA-1963BB050DB7}"/>
              </a:ext>
            </a:extLst>
          </p:cNvPr>
          <p:cNvSpPr>
            <a:spLocks noGrp="1"/>
          </p:cNvSpPr>
          <p:nvPr>
            <p:ph type="title"/>
          </p:nvPr>
        </p:nvSpPr>
        <p:spPr/>
        <p:txBody>
          <a:bodyPr/>
          <a:lstStyle/>
          <a:p>
            <a:r>
              <a:rPr lang="en-NP" b="1" dirty="0"/>
              <a:t>Software Engineering Institute( SEI)</a:t>
            </a:r>
          </a:p>
        </p:txBody>
      </p:sp>
      <p:sp>
        <p:nvSpPr>
          <p:cNvPr id="3" name="Content Placeholder 2">
            <a:extLst>
              <a:ext uri="{FF2B5EF4-FFF2-40B4-BE49-F238E27FC236}">
                <a16:creationId xmlns:a16="http://schemas.microsoft.com/office/drawing/2014/main" id="{3B959D6A-FDA2-5D40-AD22-A3773E1E12CF}"/>
              </a:ext>
            </a:extLst>
          </p:cNvPr>
          <p:cNvSpPr>
            <a:spLocks noGrp="1"/>
          </p:cNvSpPr>
          <p:nvPr>
            <p:ph idx="1"/>
          </p:nvPr>
        </p:nvSpPr>
        <p:spPr/>
        <p:txBody>
          <a:bodyPr/>
          <a:lstStyle/>
          <a:p>
            <a:pPr marL="0" indent="0" algn="just">
              <a:buNone/>
            </a:pPr>
            <a:r>
              <a:rPr lang="en-US" dirty="0"/>
              <a:t>The Software Engineering Institute (SEI) is a research, development and training center involved in computer software and network security. The SEI works with industry, academic institutions and the United States government to improve the performance and reliability of computer systems by managing pilot programs, conducting tests, offering courses and providing services for licensing and publication.</a:t>
            </a:r>
            <a:endParaRPr lang="en-NP" dirty="0"/>
          </a:p>
        </p:txBody>
      </p:sp>
    </p:spTree>
    <p:extLst>
      <p:ext uri="{BB962C8B-B14F-4D97-AF65-F5344CB8AC3E}">
        <p14:creationId xmlns:p14="http://schemas.microsoft.com/office/powerpoint/2010/main" val="107746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5F14-7A44-F148-AFA5-D9A8B64537B9}"/>
              </a:ext>
            </a:extLst>
          </p:cNvPr>
          <p:cNvSpPr>
            <a:spLocks noGrp="1"/>
          </p:cNvSpPr>
          <p:nvPr>
            <p:ph type="title"/>
          </p:nvPr>
        </p:nvSpPr>
        <p:spPr>
          <a:xfrm>
            <a:off x="741218" y="-216766"/>
            <a:ext cx="10515600" cy="1325563"/>
          </a:xfrm>
        </p:spPr>
        <p:txBody>
          <a:bodyPr/>
          <a:lstStyle/>
          <a:p>
            <a:r>
              <a:rPr lang="en-NP" b="1" dirty="0"/>
              <a:t>Software Engineering Institute( SEI) (Cont..)</a:t>
            </a:r>
            <a:endParaRPr lang="en-NP" dirty="0"/>
          </a:p>
        </p:txBody>
      </p:sp>
      <p:sp>
        <p:nvSpPr>
          <p:cNvPr id="3" name="Content Placeholder 2">
            <a:extLst>
              <a:ext uri="{FF2B5EF4-FFF2-40B4-BE49-F238E27FC236}">
                <a16:creationId xmlns:a16="http://schemas.microsoft.com/office/drawing/2014/main" id="{73DA8267-E134-5147-B85E-CDB0B5EECFD2}"/>
              </a:ext>
            </a:extLst>
          </p:cNvPr>
          <p:cNvSpPr>
            <a:spLocks noGrp="1"/>
          </p:cNvSpPr>
          <p:nvPr>
            <p:ph idx="1"/>
          </p:nvPr>
        </p:nvSpPr>
        <p:spPr>
          <a:xfrm>
            <a:off x="741218" y="758825"/>
            <a:ext cx="10515600" cy="4351338"/>
          </a:xfrm>
        </p:spPr>
        <p:txBody>
          <a:bodyPr>
            <a:noAutofit/>
          </a:bodyPr>
          <a:lstStyle/>
          <a:p>
            <a:pPr marL="0" indent="0" algn="just">
              <a:buNone/>
            </a:pPr>
            <a:r>
              <a:rPr lang="en-US" sz="2600" dirty="0"/>
              <a:t>The activities of the SEI can be categorized into the following technical programs:</a:t>
            </a:r>
          </a:p>
          <a:p>
            <a:pPr algn="just"/>
            <a:r>
              <a:rPr lang="en-US" sz="2600" dirty="0"/>
              <a:t>The Dynamic Systems Program, which conceives and develops processes for system development and offers training for software engineers</a:t>
            </a:r>
          </a:p>
          <a:p>
            <a:pPr algn="just"/>
            <a:r>
              <a:rPr lang="en-US" sz="2600" dirty="0"/>
              <a:t>The Product Line Systems Program, which develops programs and systems to meet specialized requirements</a:t>
            </a:r>
          </a:p>
          <a:p>
            <a:pPr algn="just"/>
            <a:r>
              <a:rPr lang="en-US" sz="2600" dirty="0"/>
              <a:t>The Software Engineering Process Management Program, which provides guidance to software-dependent organizations with the goal of optimizing the efficiency of their processes</a:t>
            </a:r>
          </a:p>
          <a:p>
            <a:pPr algn="just"/>
            <a:r>
              <a:rPr lang="en-US" sz="2600" dirty="0"/>
              <a:t>The Networked Systems Survivability Program, which assists businesses, academic institutions and government agencies in the protection of their systems against security threats and helps them to deal with problems when they occur</a:t>
            </a:r>
          </a:p>
          <a:p>
            <a:pPr algn="just"/>
            <a:r>
              <a:rPr lang="en-US" sz="2600" dirty="0"/>
              <a:t>The Acquisition Support Program, which helps entities improve the ways in which they obtain and upgrade their software and operating systems</a:t>
            </a:r>
          </a:p>
          <a:p>
            <a:pPr algn="just"/>
            <a:endParaRPr lang="en-NP" sz="2600" dirty="0"/>
          </a:p>
        </p:txBody>
      </p:sp>
    </p:spTree>
    <p:extLst>
      <p:ext uri="{BB962C8B-B14F-4D97-AF65-F5344CB8AC3E}">
        <p14:creationId xmlns:p14="http://schemas.microsoft.com/office/powerpoint/2010/main" val="419843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7E56-D661-4F4D-BF41-910B1BC97291}"/>
              </a:ext>
            </a:extLst>
          </p:cNvPr>
          <p:cNvSpPr>
            <a:spLocks noGrp="1"/>
          </p:cNvSpPr>
          <p:nvPr>
            <p:ph type="title"/>
          </p:nvPr>
        </p:nvSpPr>
        <p:spPr/>
        <p:txBody>
          <a:bodyPr/>
          <a:lstStyle/>
          <a:p>
            <a:r>
              <a:rPr lang="en-US" dirty="0"/>
              <a:t>CMM – Capability Maturity Model </a:t>
            </a:r>
            <a:endParaRPr lang="en-NP" dirty="0"/>
          </a:p>
        </p:txBody>
      </p:sp>
      <p:sp>
        <p:nvSpPr>
          <p:cNvPr id="3" name="Content Placeholder 2">
            <a:extLst>
              <a:ext uri="{FF2B5EF4-FFF2-40B4-BE49-F238E27FC236}">
                <a16:creationId xmlns:a16="http://schemas.microsoft.com/office/drawing/2014/main" id="{F909DC0D-DAD1-954F-B9C5-04DF56F223BA}"/>
              </a:ext>
            </a:extLst>
          </p:cNvPr>
          <p:cNvSpPr>
            <a:spLocks noGrp="1"/>
          </p:cNvSpPr>
          <p:nvPr>
            <p:ph idx="1"/>
          </p:nvPr>
        </p:nvSpPr>
        <p:spPr>
          <a:xfrm>
            <a:off x="838199" y="1482436"/>
            <a:ext cx="10758055" cy="5010439"/>
          </a:xfrm>
        </p:spPr>
        <p:txBody>
          <a:bodyPr>
            <a:normAutofit fontScale="92500"/>
          </a:bodyPr>
          <a:lstStyle/>
          <a:p>
            <a:r>
              <a:rPr lang="en-US" dirty="0"/>
              <a:t>Capability Maturity Model Software Development Methods and Tools which are Likely to produce Quality Software. Software Companies are assigned a level ( 1 to 5 ) of Process Maturity that indicates the quality of their software production practices </a:t>
            </a:r>
          </a:p>
          <a:p>
            <a:r>
              <a:rPr lang="en-US" dirty="0"/>
              <a:t>Level 1: Initial Level –Default level, no defined quality process throughout the organization. Some projects may adopt some measures. </a:t>
            </a:r>
          </a:p>
          <a:p>
            <a:r>
              <a:rPr lang="en-US" dirty="0"/>
              <a:t>Level 2: Repeatable Level –Basic Project Management in place, not in the activities level </a:t>
            </a:r>
          </a:p>
          <a:p>
            <a:r>
              <a:rPr lang="en-US" dirty="0"/>
              <a:t>Level 3: Defined Level –Project Management Plan is well defined at all levels </a:t>
            </a:r>
          </a:p>
          <a:p>
            <a:r>
              <a:rPr lang="en-US" dirty="0"/>
              <a:t>Level 4: Managed Level –Products &amp; Processes are Measured and Controlled </a:t>
            </a:r>
          </a:p>
          <a:p>
            <a:r>
              <a:rPr lang="en-US" dirty="0"/>
              <a:t>Level 5: Optimizing Level –Process Improvement is introduced based on documented data gathered from previous projects, processes.</a:t>
            </a:r>
            <a:endParaRPr lang="en-NP" dirty="0"/>
          </a:p>
        </p:txBody>
      </p:sp>
    </p:spTree>
    <p:extLst>
      <p:ext uri="{BB962C8B-B14F-4D97-AF65-F5344CB8AC3E}">
        <p14:creationId xmlns:p14="http://schemas.microsoft.com/office/powerpoint/2010/main" val="344118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DF1B-2727-4C45-8738-D0FD3C3DC0A8}"/>
              </a:ext>
            </a:extLst>
          </p:cNvPr>
          <p:cNvSpPr>
            <a:spLocks noGrp="1"/>
          </p:cNvSpPr>
          <p:nvPr>
            <p:ph type="title"/>
          </p:nvPr>
        </p:nvSpPr>
        <p:spPr/>
        <p:txBody>
          <a:bodyPr/>
          <a:lstStyle/>
          <a:p>
            <a:r>
              <a:rPr lang="en-US" b="1" dirty="0"/>
              <a:t>Quality Planning</a:t>
            </a:r>
            <a:endParaRPr lang="en-NP" b="1" dirty="0"/>
          </a:p>
        </p:txBody>
      </p:sp>
      <p:sp>
        <p:nvSpPr>
          <p:cNvPr id="3" name="Content Placeholder 2">
            <a:extLst>
              <a:ext uri="{FF2B5EF4-FFF2-40B4-BE49-F238E27FC236}">
                <a16:creationId xmlns:a16="http://schemas.microsoft.com/office/drawing/2014/main" id="{2B7CB292-6181-714E-9C05-C77537386E0C}"/>
              </a:ext>
            </a:extLst>
          </p:cNvPr>
          <p:cNvSpPr>
            <a:spLocks noGrp="1"/>
          </p:cNvSpPr>
          <p:nvPr>
            <p:ph idx="1"/>
          </p:nvPr>
        </p:nvSpPr>
        <p:spPr>
          <a:xfrm>
            <a:off x="838199" y="1354569"/>
            <a:ext cx="10910455" cy="5018521"/>
          </a:xfrm>
        </p:spPr>
        <p:txBody>
          <a:bodyPr>
            <a:normAutofit fontScale="92500" lnSpcReduction="20000"/>
          </a:bodyPr>
          <a:lstStyle/>
          <a:p>
            <a:pPr algn="just"/>
            <a:r>
              <a:rPr lang="en-US" dirty="0"/>
              <a:t>Quality Planning Identify the Project Quality Standards</a:t>
            </a:r>
          </a:p>
          <a:p>
            <a:pPr algn="just"/>
            <a:r>
              <a:rPr lang="en-US" dirty="0"/>
              <a:t> Determine how to Satisfy the Standards Inputs: </a:t>
            </a:r>
          </a:p>
          <a:p>
            <a:pPr algn="just">
              <a:buFont typeface="Courier New" panose="02070309020205020404" pitchFamily="49" charset="0"/>
              <a:buChar char="o"/>
            </a:pPr>
            <a:r>
              <a:rPr lang="en-US" dirty="0"/>
              <a:t>Enterprise Factors (law, regulations, standards) </a:t>
            </a:r>
          </a:p>
          <a:p>
            <a:pPr algn="just">
              <a:buFont typeface="Courier New" panose="02070309020205020404" pitchFamily="49" charset="0"/>
              <a:buChar char="o"/>
            </a:pPr>
            <a:r>
              <a:rPr lang="en-US" dirty="0"/>
              <a:t>Organizational Factors ( QA policies) –</a:t>
            </a:r>
          </a:p>
          <a:p>
            <a:pPr algn="just">
              <a:buFont typeface="Courier New" panose="02070309020205020404" pitchFamily="49" charset="0"/>
              <a:buChar char="o"/>
            </a:pPr>
            <a:r>
              <a:rPr lang="en-US" dirty="0"/>
              <a:t>Scope Statement (objectives, thresholds, acceptance criteria, performance criteria, etc.) </a:t>
            </a:r>
          </a:p>
          <a:p>
            <a:pPr algn="just">
              <a:buFont typeface="Courier New" panose="02070309020205020404" pitchFamily="49" charset="0"/>
              <a:buChar char="o"/>
            </a:pPr>
            <a:r>
              <a:rPr lang="en-US" dirty="0"/>
              <a:t>Project Management Plan Tools &amp; Techniques</a:t>
            </a:r>
          </a:p>
          <a:p>
            <a:pPr algn="just">
              <a:buFont typeface="Courier New" panose="02070309020205020404" pitchFamily="49" charset="0"/>
              <a:buChar char="o"/>
            </a:pPr>
            <a:r>
              <a:rPr lang="en-US" dirty="0"/>
              <a:t> Cost Benefit Analysis Cost Of Quality: Expenses associated with the Project Quality Management Benefit: Less Rework, higher productivity, lower cost, higher stakeholder satisfaction</a:t>
            </a:r>
          </a:p>
          <a:p>
            <a:pPr algn="just">
              <a:buFont typeface="Courier New" panose="02070309020205020404" pitchFamily="49" charset="0"/>
              <a:buChar char="o"/>
            </a:pPr>
            <a:r>
              <a:rPr lang="en-US" dirty="0"/>
              <a:t> Benchmarking Compare the project process practices to other projects to get ideas for improvements</a:t>
            </a:r>
          </a:p>
          <a:p>
            <a:pPr algn="just">
              <a:buFont typeface="Courier New" panose="02070309020205020404" pitchFamily="49" charset="0"/>
              <a:buChar char="o"/>
            </a:pPr>
            <a:r>
              <a:rPr lang="en-US" dirty="0"/>
              <a:t> Others: Brainstorming, Flowcharts</a:t>
            </a:r>
            <a:endParaRPr lang="en-NP" dirty="0"/>
          </a:p>
        </p:txBody>
      </p:sp>
    </p:spTree>
    <p:extLst>
      <p:ext uri="{BB962C8B-B14F-4D97-AF65-F5344CB8AC3E}">
        <p14:creationId xmlns:p14="http://schemas.microsoft.com/office/powerpoint/2010/main" val="258342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E3B9-C694-194D-A024-FD00CD1C0C10}"/>
              </a:ext>
            </a:extLst>
          </p:cNvPr>
          <p:cNvSpPr>
            <a:spLocks noGrp="1"/>
          </p:cNvSpPr>
          <p:nvPr>
            <p:ph type="title"/>
          </p:nvPr>
        </p:nvSpPr>
        <p:spPr>
          <a:xfrm>
            <a:off x="838200" y="18255"/>
            <a:ext cx="10515600" cy="937709"/>
          </a:xfrm>
        </p:spPr>
        <p:txBody>
          <a:bodyPr/>
          <a:lstStyle/>
          <a:p>
            <a:r>
              <a:rPr lang="en-US" b="1" dirty="0"/>
              <a:t>Quality Planning(Cont..)</a:t>
            </a:r>
            <a:endParaRPr lang="en-NP" b="1" dirty="0"/>
          </a:p>
        </p:txBody>
      </p:sp>
      <p:sp>
        <p:nvSpPr>
          <p:cNvPr id="3" name="Content Placeholder 2">
            <a:extLst>
              <a:ext uri="{FF2B5EF4-FFF2-40B4-BE49-F238E27FC236}">
                <a16:creationId xmlns:a16="http://schemas.microsoft.com/office/drawing/2014/main" id="{F8B27F6D-88E7-FF41-B15C-B932B1A15531}"/>
              </a:ext>
            </a:extLst>
          </p:cNvPr>
          <p:cNvSpPr>
            <a:spLocks noGrp="1"/>
          </p:cNvSpPr>
          <p:nvPr>
            <p:ph idx="1"/>
          </p:nvPr>
        </p:nvSpPr>
        <p:spPr>
          <a:xfrm>
            <a:off x="838199" y="955964"/>
            <a:ext cx="10813473" cy="4860781"/>
          </a:xfrm>
        </p:spPr>
        <p:txBody>
          <a:bodyPr>
            <a:noAutofit/>
          </a:bodyPr>
          <a:lstStyle/>
          <a:p>
            <a:pPr algn="just"/>
            <a:r>
              <a:rPr lang="en-US" dirty="0"/>
              <a:t>Output Quality Management Plan</a:t>
            </a:r>
          </a:p>
          <a:p>
            <a:pPr algn="just"/>
            <a:r>
              <a:rPr lang="en-US" dirty="0"/>
              <a:t>How the project management will implement the quality policy</a:t>
            </a:r>
          </a:p>
          <a:p>
            <a:pPr algn="just"/>
            <a:r>
              <a:rPr lang="en-US" dirty="0"/>
              <a:t> Quality Control Plan</a:t>
            </a:r>
          </a:p>
          <a:p>
            <a:pPr algn="just"/>
            <a:r>
              <a:rPr lang="en-US" dirty="0"/>
              <a:t> Quality Assurance Plan </a:t>
            </a:r>
          </a:p>
          <a:p>
            <a:pPr algn="just"/>
            <a:r>
              <a:rPr lang="en-US" dirty="0"/>
              <a:t>Continuous Improvement Plan Quality Metrics </a:t>
            </a:r>
          </a:p>
          <a:p>
            <a:pPr algn="just"/>
            <a:r>
              <a:rPr lang="en-US" dirty="0"/>
              <a:t>Detailed Plan of what will be measured, actual values Quality Checklist</a:t>
            </a:r>
          </a:p>
          <a:p>
            <a:pPr algn="just"/>
            <a:r>
              <a:rPr lang="en-US" dirty="0"/>
              <a:t> Structured tool. Process, Activity based. Templates can be available from prior projects or QA organizations. Quality Baseline </a:t>
            </a:r>
          </a:p>
          <a:p>
            <a:pPr algn="just"/>
            <a:r>
              <a:rPr lang="en-US" dirty="0"/>
              <a:t>The quality OBJECTIVES of the project </a:t>
            </a:r>
          </a:p>
          <a:p>
            <a:pPr algn="just"/>
            <a:r>
              <a:rPr lang="en-US" dirty="0"/>
              <a:t>The basis for measuring and reporting Process Improvement Plan </a:t>
            </a:r>
          </a:p>
          <a:p>
            <a:pPr algn="just"/>
            <a:r>
              <a:rPr lang="en-US" dirty="0"/>
              <a:t>Identification of WASTE and NON-VALUE ADDED activities </a:t>
            </a:r>
          </a:p>
          <a:p>
            <a:pPr algn="just"/>
            <a:r>
              <a:rPr lang="en-US" dirty="0"/>
              <a:t>Set TARGETS for Improved performance</a:t>
            </a:r>
            <a:endParaRPr lang="en-NP" dirty="0"/>
          </a:p>
        </p:txBody>
      </p:sp>
    </p:spTree>
    <p:extLst>
      <p:ext uri="{BB962C8B-B14F-4D97-AF65-F5344CB8AC3E}">
        <p14:creationId xmlns:p14="http://schemas.microsoft.com/office/powerpoint/2010/main" val="129060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2B65-87C8-D344-B31C-E4316CE239A9}"/>
              </a:ext>
            </a:extLst>
          </p:cNvPr>
          <p:cNvSpPr>
            <a:spLocks noGrp="1"/>
          </p:cNvSpPr>
          <p:nvPr>
            <p:ph type="title"/>
          </p:nvPr>
        </p:nvSpPr>
        <p:spPr/>
        <p:txBody>
          <a:bodyPr/>
          <a:lstStyle/>
          <a:p>
            <a:r>
              <a:rPr lang="en-US" dirty="0"/>
              <a:t>Quality Assurance - QA </a:t>
            </a:r>
            <a:endParaRPr lang="en-NP" dirty="0"/>
          </a:p>
        </p:txBody>
      </p:sp>
      <p:sp>
        <p:nvSpPr>
          <p:cNvPr id="3" name="Content Placeholder 2">
            <a:extLst>
              <a:ext uri="{FF2B5EF4-FFF2-40B4-BE49-F238E27FC236}">
                <a16:creationId xmlns:a16="http://schemas.microsoft.com/office/drawing/2014/main" id="{6E389A4B-2916-744D-BBCA-B4415F99486A}"/>
              </a:ext>
            </a:extLst>
          </p:cNvPr>
          <p:cNvSpPr>
            <a:spLocks noGrp="1"/>
          </p:cNvSpPr>
          <p:nvPr>
            <p:ph idx="1"/>
          </p:nvPr>
        </p:nvSpPr>
        <p:spPr/>
        <p:txBody>
          <a:bodyPr/>
          <a:lstStyle/>
          <a:p>
            <a:pPr marL="0" indent="0" algn="just">
              <a:buNone/>
            </a:pPr>
            <a:r>
              <a:rPr lang="en-US" dirty="0"/>
              <a:t>A QA Department in the Organization Observe that the project will employ all processes needed to meet Quality Targets QA support &amp; Knowledge Base Provides Umbrella for Continuous Process Improvement Recommend Corrective Actions and Updates to the Project Plan Update Organizational Process Assets</a:t>
            </a:r>
            <a:endParaRPr lang="en-NP" dirty="0"/>
          </a:p>
        </p:txBody>
      </p:sp>
    </p:spTree>
    <p:extLst>
      <p:ext uri="{BB962C8B-B14F-4D97-AF65-F5344CB8AC3E}">
        <p14:creationId xmlns:p14="http://schemas.microsoft.com/office/powerpoint/2010/main" val="4219570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F612F-289D-9C4E-8031-FDFE7FFE0D4D}"/>
              </a:ext>
            </a:extLst>
          </p:cNvPr>
          <p:cNvSpPr>
            <a:spLocks noGrp="1"/>
          </p:cNvSpPr>
          <p:nvPr>
            <p:ph type="title"/>
          </p:nvPr>
        </p:nvSpPr>
        <p:spPr/>
        <p:txBody>
          <a:bodyPr/>
          <a:lstStyle/>
          <a:p>
            <a:pPr algn="just"/>
            <a:r>
              <a:rPr lang="en-US" b="1" dirty="0"/>
              <a:t>Software Metrics</a:t>
            </a:r>
            <a:endParaRPr lang="en-NP" b="1" dirty="0"/>
          </a:p>
        </p:txBody>
      </p:sp>
      <p:sp>
        <p:nvSpPr>
          <p:cNvPr id="3" name="Content Placeholder 2">
            <a:extLst>
              <a:ext uri="{FF2B5EF4-FFF2-40B4-BE49-F238E27FC236}">
                <a16:creationId xmlns:a16="http://schemas.microsoft.com/office/drawing/2014/main" id="{D278BFBE-47B4-2B40-87B2-74ACEDD5B6DC}"/>
              </a:ext>
            </a:extLst>
          </p:cNvPr>
          <p:cNvSpPr>
            <a:spLocks noGrp="1"/>
          </p:cNvSpPr>
          <p:nvPr>
            <p:ph idx="1"/>
          </p:nvPr>
        </p:nvSpPr>
        <p:spPr>
          <a:xfrm>
            <a:off x="838199" y="1825625"/>
            <a:ext cx="10882745" cy="4351338"/>
          </a:xfrm>
        </p:spPr>
        <p:txBody>
          <a:bodyPr>
            <a:normAutofit fontScale="92500" lnSpcReduction="20000"/>
          </a:bodyPr>
          <a:lstStyle/>
          <a:p>
            <a:pPr algn="just"/>
            <a:r>
              <a:rPr lang="en-US" dirty="0"/>
              <a:t>"You Can Not Control What You Can Not Measure” Retain </a:t>
            </a:r>
            <a:r>
              <a:rPr lang="en-US" sz="2400" dirty="0"/>
              <a:t>Records</a:t>
            </a:r>
            <a:r>
              <a:rPr lang="en-US" dirty="0"/>
              <a:t> (historical data)</a:t>
            </a:r>
          </a:p>
          <a:p>
            <a:pPr algn="just"/>
            <a:r>
              <a:rPr lang="en-US" dirty="0"/>
              <a:t>Used to evaluate future projects (sizing, schedule, cost, effort) Problem Reporting </a:t>
            </a:r>
          </a:p>
          <a:p>
            <a:pPr algn="just"/>
            <a:r>
              <a:rPr lang="en-US" dirty="0"/>
              <a:t> Supply Information about problem fixing (cycle, time, amount, frequency, etc.) Quality Assurance Plan</a:t>
            </a:r>
          </a:p>
          <a:p>
            <a:pPr algn="just"/>
            <a:r>
              <a:rPr lang="en-US" dirty="0"/>
              <a:t> Define Quality Thresholds (What is the definition of “ Low System Complexity ” ) Corporate Quality Goals </a:t>
            </a:r>
          </a:p>
          <a:p>
            <a:pPr algn="just"/>
            <a:r>
              <a:rPr lang="en-US" dirty="0"/>
              <a:t> Measure progress toward the Goals Types of Software Metrics</a:t>
            </a:r>
          </a:p>
          <a:p>
            <a:pPr algn="just"/>
            <a:r>
              <a:rPr lang="en-US" dirty="0"/>
              <a:t> Directly Observed: Number of Test Cases, Project Cost </a:t>
            </a:r>
          </a:p>
          <a:p>
            <a:pPr algn="just"/>
            <a:r>
              <a:rPr lang="en-US" dirty="0"/>
              <a:t>Predicted: Project Baseline Cost, Estimate To Complete </a:t>
            </a:r>
          </a:p>
          <a:p>
            <a:pPr algn="just"/>
            <a:r>
              <a:rPr lang="en-US" dirty="0"/>
              <a:t>Calculated: Productivity=KLOC/Staff-Months</a:t>
            </a:r>
            <a:endParaRPr lang="en-NP" dirty="0"/>
          </a:p>
        </p:txBody>
      </p:sp>
    </p:spTree>
    <p:extLst>
      <p:ext uri="{BB962C8B-B14F-4D97-AF65-F5344CB8AC3E}">
        <p14:creationId xmlns:p14="http://schemas.microsoft.com/office/powerpoint/2010/main" val="3520255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915A-A0E8-3640-8C19-549AA6F01B54}"/>
              </a:ext>
            </a:extLst>
          </p:cNvPr>
          <p:cNvSpPr>
            <a:spLocks noGrp="1"/>
          </p:cNvSpPr>
          <p:nvPr>
            <p:ph type="title"/>
          </p:nvPr>
        </p:nvSpPr>
        <p:spPr/>
        <p:txBody>
          <a:bodyPr/>
          <a:lstStyle/>
          <a:p>
            <a:r>
              <a:rPr lang="en-NP" b="1" dirty="0"/>
              <a:t>Software Metrics( Cont..)</a:t>
            </a:r>
          </a:p>
        </p:txBody>
      </p:sp>
      <p:sp>
        <p:nvSpPr>
          <p:cNvPr id="3" name="Content Placeholder 2">
            <a:extLst>
              <a:ext uri="{FF2B5EF4-FFF2-40B4-BE49-F238E27FC236}">
                <a16:creationId xmlns:a16="http://schemas.microsoft.com/office/drawing/2014/main" id="{5EC3FF38-131C-0D4E-9F0B-D7D94641B358}"/>
              </a:ext>
            </a:extLst>
          </p:cNvPr>
          <p:cNvSpPr>
            <a:spLocks noGrp="1"/>
          </p:cNvSpPr>
          <p:nvPr>
            <p:ph idx="1"/>
          </p:nvPr>
        </p:nvSpPr>
        <p:spPr/>
        <p:txBody>
          <a:bodyPr/>
          <a:lstStyle/>
          <a:p>
            <a:pPr marL="0" indent="0" algn="just">
              <a:buNone/>
            </a:pPr>
            <a:r>
              <a:rPr lang="en-US" dirty="0"/>
              <a:t>Useful Metrics Precise or Defined with Clear Tolerance, Well Defined Methods of Data Collection Helps to Measure the Organization/Project Quality Goals Simple &amp; Easy to understand Inexpensive to Use Robust Consistent and Used Over Time Easy To Collect Easy to Access (online)</a:t>
            </a:r>
            <a:endParaRPr lang="en-NP" dirty="0"/>
          </a:p>
        </p:txBody>
      </p:sp>
    </p:spTree>
    <p:extLst>
      <p:ext uri="{BB962C8B-B14F-4D97-AF65-F5344CB8AC3E}">
        <p14:creationId xmlns:p14="http://schemas.microsoft.com/office/powerpoint/2010/main" val="76196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558C-6848-D246-B742-F3073132DBF3}"/>
              </a:ext>
            </a:extLst>
          </p:cNvPr>
          <p:cNvSpPr>
            <a:spLocks noGrp="1"/>
          </p:cNvSpPr>
          <p:nvPr>
            <p:ph type="title"/>
          </p:nvPr>
        </p:nvSpPr>
        <p:spPr/>
        <p:txBody>
          <a:bodyPr/>
          <a:lstStyle/>
          <a:p>
            <a:r>
              <a:rPr lang="en-NP" b="1" dirty="0"/>
              <a:t>Software Metrics( Cont..)</a:t>
            </a:r>
            <a:endParaRPr lang="en-NP" dirty="0"/>
          </a:p>
        </p:txBody>
      </p:sp>
      <p:sp>
        <p:nvSpPr>
          <p:cNvPr id="3" name="Content Placeholder 2">
            <a:extLst>
              <a:ext uri="{FF2B5EF4-FFF2-40B4-BE49-F238E27FC236}">
                <a16:creationId xmlns:a16="http://schemas.microsoft.com/office/drawing/2014/main" id="{737370BE-5C4E-6549-ACF8-2CA22AE6DCAA}"/>
              </a:ext>
            </a:extLst>
          </p:cNvPr>
          <p:cNvSpPr>
            <a:spLocks noGrp="1"/>
          </p:cNvSpPr>
          <p:nvPr>
            <p:ph idx="1"/>
          </p:nvPr>
        </p:nvSpPr>
        <p:spPr/>
        <p:txBody>
          <a:bodyPr>
            <a:normAutofit fontScale="92500" lnSpcReduction="10000"/>
          </a:bodyPr>
          <a:lstStyle/>
          <a:p>
            <a:r>
              <a:rPr lang="en-US" dirty="0"/>
              <a:t>Examples of Direct Observations Control Chart</a:t>
            </a:r>
          </a:p>
          <a:p>
            <a:pPr algn="just"/>
            <a:r>
              <a:rPr lang="en-US" dirty="0"/>
              <a:t> Upper/Lower Control Limit ( Usually the Corporate or Project Quality Targets) </a:t>
            </a:r>
          </a:p>
          <a:p>
            <a:r>
              <a:rPr lang="en-US" dirty="0"/>
              <a:t>Actual Measures per Module/Activity VS Corporate Goals. The Average Project Measurement implies the overall project compliance. Deviation from the control limits indicate problem in a specific Module/Activity</a:t>
            </a:r>
          </a:p>
          <a:p>
            <a:r>
              <a:rPr lang="en-US" dirty="0"/>
              <a:t> Typical Metric: Design Review Hours Invested per Module. Total Hours to investigate and resolve problem per predefined problem types (interface, documentation, input data, computational, etc.) Defects Discovered and Defect Fixed Over Time Mean Age of: Open Problems at the end of the Month Closed Problems at Month End</a:t>
            </a:r>
            <a:endParaRPr lang="en-NP" dirty="0"/>
          </a:p>
        </p:txBody>
      </p:sp>
    </p:spTree>
    <p:extLst>
      <p:ext uri="{BB962C8B-B14F-4D97-AF65-F5344CB8AC3E}">
        <p14:creationId xmlns:p14="http://schemas.microsoft.com/office/powerpoint/2010/main" val="232851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9F49E-144B-104F-951D-20DD1EB424B6}"/>
              </a:ext>
            </a:extLst>
          </p:cNvPr>
          <p:cNvSpPr>
            <a:spLocks noGrp="1"/>
          </p:cNvSpPr>
          <p:nvPr>
            <p:ph type="title"/>
          </p:nvPr>
        </p:nvSpPr>
        <p:spPr>
          <a:xfrm>
            <a:off x="356286" y="-247135"/>
            <a:ext cx="10515600" cy="840259"/>
          </a:xfrm>
        </p:spPr>
        <p:txBody>
          <a:bodyPr/>
          <a:lstStyle/>
          <a:p>
            <a:r>
              <a:rPr lang="en-NP" b="1" dirty="0"/>
              <a:t>Introduction</a:t>
            </a:r>
          </a:p>
        </p:txBody>
      </p:sp>
      <p:sp>
        <p:nvSpPr>
          <p:cNvPr id="3" name="Content Placeholder 2">
            <a:extLst>
              <a:ext uri="{FF2B5EF4-FFF2-40B4-BE49-F238E27FC236}">
                <a16:creationId xmlns:a16="http://schemas.microsoft.com/office/drawing/2014/main" id="{84E15B01-9C54-2349-A8E1-0FEFBE1C5F02}"/>
              </a:ext>
            </a:extLst>
          </p:cNvPr>
          <p:cNvSpPr>
            <a:spLocks noGrp="1"/>
          </p:cNvSpPr>
          <p:nvPr>
            <p:ph idx="1"/>
          </p:nvPr>
        </p:nvSpPr>
        <p:spPr>
          <a:xfrm>
            <a:off x="170935" y="494271"/>
            <a:ext cx="11850129" cy="5213136"/>
          </a:xfrm>
        </p:spPr>
        <p:txBody>
          <a:bodyPr>
            <a:noAutofit/>
          </a:bodyPr>
          <a:lstStyle/>
          <a:p>
            <a:pPr marL="0" indent="0">
              <a:buNone/>
            </a:pPr>
            <a:r>
              <a:rPr lang="en-US" sz="2400" dirty="0"/>
              <a:t>Software quality is defined as a field of study and practice that describes the desirable attributes of software products. </a:t>
            </a:r>
          </a:p>
          <a:p>
            <a:pPr marL="0" indent="0">
              <a:buNone/>
            </a:pPr>
            <a:r>
              <a:rPr lang="en-US" sz="2400" dirty="0"/>
              <a:t>There are two main approaches to software quality: </a:t>
            </a:r>
          </a:p>
          <a:p>
            <a:r>
              <a:rPr lang="en-US" sz="2400" dirty="0"/>
              <a:t>defect management </a:t>
            </a:r>
          </a:p>
          <a:p>
            <a:r>
              <a:rPr lang="en-US" sz="2400" dirty="0"/>
              <a:t> quality attributes.</a:t>
            </a:r>
          </a:p>
          <a:p>
            <a:pPr marL="0" indent="0" algn="just">
              <a:buNone/>
            </a:pPr>
            <a:r>
              <a:rPr lang="en-US" sz="2400" dirty="0"/>
              <a:t>Defect Management: The software defect management approach is based on counting and managing defects. Defects are commonly categorized by severity, and the numbers in each category are used for planning. More mature software development organizations use tools, such as defect leakage matrices (for counting the numbers of defects that pass through development phases prior to detection) and control charts, to measure and improve development process capability.</a:t>
            </a:r>
          </a:p>
          <a:p>
            <a:pPr marL="0" indent="0" algn="just">
              <a:buNone/>
            </a:pPr>
            <a:r>
              <a:rPr lang="en-US" sz="2400" dirty="0"/>
              <a:t>Control Chart: The control chart is a graph used to study how a process changes over time. Data are plotted in time order. A control chart always has a central line for the average, an upper line for the upper control limit, and a lower line for the lower control limit.</a:t>
            </a:r>
          </a:p>
          <a:p>
            <a:pPr marL="0" indent="0" algn="just">
              <a:buNone/>
            </a:pPr>
            <a:r>
              <a:rPr lang="en-US" sz="2400" dirty="0"/>
              <a:t>Process capability: Process capability is defined as a statistical measure of the inherent process variability of a given characteristic. You can use a process-capability study to assess the ability of a process to meet specifications.</a:t>
            </a:r>
            <a:endParaRPr lang="en-NP" sz="2400" dirty="0"/>
          </a:p>
        </p:txBody>
      </p:sp>
    </p:spTree>
    <p:extLst>
      <p:ext uri="{BB962C8B-B14F-4D97-AF65-F5344CB8AC3E}">
        <p14:creationId xmlns:p14="http://schemas.microsoft.com/office/powerpoint/2010/main" val="494998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043B-F70F-8647-B226-B983C9EA041A}"/>
              </a:ext>
            </a:extLst>
          </p:cNvPr>
          <p:cNvSpPr>
            <a:spLocks noGrp="1"/>
          </p:cNvSpPr>
          <p:nvPr>
            <p:ph type="title"/>
          </p:nvPr>
        </p:nvSpPr>
        <p:spPr/>
        <p:txBody>
          <a:bodyPr/>
          <a:lstStyle/>
          <a:p>
            <a:pPr algn="just"/>
            <a:r>
              <a:rPr lang="en-US" b="1" dirty="0"/>
              <a:t>Continuous Process Improvement Main Goals:</a:t>
            </a:r>
            <a:endParaRPr lang="en-NP" b="1" dirty="0"/>
          </a:p>
        </p:txBody>
      </p:sp>
      <p:sp>
        <p:nvSpPr>
          <p:cNvPr id="3" name="Content Placeholder 2">
            <a:extLst>
              <a:ext uri="{FF2B5EF4-FFF2-40B4-BE49-F238E27FC236}">
                <a16:creationId xmlns:a16="http://schemas.microsoft.com/office/drawing/2014/main" id="{6A17FC2C-7848-9C4C-A607-6F910C9E6EF4}"/>
              </a:ext>
            </a:extLst>
          </p:cNvPr>
          <p:cNvSpPr>
            <a:spLocks noGrp="1"/>
          </p:cNvSpPr>
          <p:nvPr>
            <p:ph idx="1"/>
          </p:nvPr>
        </p:nvSpPr>
        <p:spPr>
          <a:xfrm>
            <a:off x="838199" y="1825625"/>
            <a:ext cx="10813473" cy="4351338"/>
          </a:xfrm>
        </p:spPr>
        <p:txBody>
          <a:bodyPr>
            <a:normAutofit fontScale="92500" lnSpcReduction="10000"/>
          </a:bodyPr>
          <a:lstStyle/>
          <a:p>
            <a:r>
              <a:rPr lang="en-US" dirty="0"/>
              <a:t>Continuous Improvement in Resource Planning (increase the probability to deliver accurate estimates)</a:t>
            </a:r>
          </a:p>
          <a:p>
            <a:r>
              <a:rPr lang="en-US" dirty="0"/>
              <a:t> Continuous Reduction in Waste/Non</a:t>
            </a:r>
          </a:p>
          <a:p>
            <a:r>
              <a:rPr lang="en-US" dirty="0"/>
              <a:t>Productive Project Activities.</a:t>
            </a:r>
          </a:p>
          <a:p>
            <a:r>
              <a:rPr lang="en-US" dirty="0"/>
              <a:t> Continuous Improvement in Other Corporate Quality Goals Values in Software Activities </a:t>
            </a:r>
          </a:p>
          <a:p>
            <a:r>
              <a:rPr lang="en-US" dirty="0"/>
              <a:t>Value Added: Design, Code, Test, Install, Etc. </a:t>
            </a:r>
          </a:p>
          <a:p>
            <a:r>
              <a:rPr lang="en-US" dirty="0"/>
              <a:t>Non Value Added but Essential: Acceptance Testing, Setup, Training, Etc.</a:t>
            </a:r>
          </a:p>
          <a:p>
            <a:r>
              <a:rPr lang="en-US" dirty="0"/>
              <a:t> Non Value Added and Nonessential: Retest, Rework, Management, Installing Software Tools, Delays, Etc. Value Metrics: Value/Total, Non-Value Essential/Non- essential, </a:t>
            </a:r>
            <a:r>
              <a:rPr lang="en-US" dirty="0" err="1"/>
              <a:t>Value+Essential</a:t>
            </a:r>
            <a:r>
              <a:rPr lang="en-US" dirty="0"/>
              <a:t>/Total</a:t>
            </a:r>
            <a:endParaRPr lang="en-NP" dirty="0"/>
          </a:p>
        </p:txBody>
      </p:sp>
    </p:spTree>
    <p:extLst>
      <p:ext uri="{BB962C8B-B14F-4D97-AF65-F5344CB8AC3E}">
        <p14:creationId xmlns:p14="http://schemas.microsoft.com/office/powerpoint/2010/main" val="3768631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ADA7-DD6B-9340-B08D-3BDC64CDE788}"/>
              </a:ext>
            </a:extLst>
          </p:cNvPr>
          <p:cNvSpPr>
            <a:spLocks noGrp="1"/>
          </p:cNvSpPr>
          <p:nvPr>
            <p:ph type="title"/>
          </p:nvPr>
        </p:nvSpPr>
        <p:spPr>
          <a:xfrm>
            <a:off x="838200" y="115743"/>
            <a:ext cx="10515600" cy="1325563"/>
          </a:xfrm>
        </p:spPr>
        <p:txBody>
          <a:bodyPr/>
          <a:lstStyle/>
          <a:p>
            <a:r>
              <a:rPr lang="en-US" b="1" dirty="0"/>
              <a:t>Quality Control </a:t>
            </a:r>
            <a:endParaRPr lang="en-NP" b="1" dirty="0"/>
          </a:p>
        </p:txBody>
      </p:sp>
      <p:sp>
        <p:nvSpPr>
          <p:cNvPr id="3" name="Content Placeholder 2">
            <a:extLst>
              <a:ext uri="{FF2B5EF4-FFF2-40B4-BE49-F238E27FC236}">
                <a16:creationId xmlns:a16="http://schemas.microsoft.com/office/drawing/2014/main" id="{DD4DFE43-4E02-F340-A63B-6295471B9002}"/>
              </a:ext>
            </a:extLst>
          </p:cNvPr>
          <p:cNvSpPr>
            <a:spLocks noGrp="1"/>
          </p:cNvSpPr>
          <p:nvPr>
            <p:ph idx="1"/>
          </p:nvPr>
        </p:nvSpPr>
        <p:spPr>
          <a:xfrm>
            <a:off x="838200" y="1825625"/>
            <a:ext cx="10896600" cy="4351338"/>
          </a:xfrm>
        </p:spPr>
        <p:txBody>
          <a:bodyPr>
            <a:normAutofit lnSpcReduction="10000"/>
          </a:bodyPr>
          <a:lstStyle/>
          <a:p>
            <a:r>
              <a:rPr lang="en-US" dirty="0"/>
              <a:t>QC Monitor SPECIFIC project results to determine its compliance with the Quality Standards Identify ways to eliminate CAUSES of unsatisfactory results Continuous Process Uses Sampling and Probability analysis Analysis Types </a:t>
            </a:r>
          </a:p>
          <a:p>
            <a:r>
              <a:rPr lang="en-US" dirty="0"/>
              <a:t>Prevention &amp; Inspection </a:t>
            </a:r>
          </a:p>
          <a:p>
            <a:r>
              <a:rPr lang="en-US" dirty="0"/>
              <a:t>Sampling (check conformance (Yes/No) to standards, goals, </a:t>
            </a:r>
            <a:r>
              <a:rPr lang="en-US" dirty="0" err="1"/>
              <a:t>Etc</a:t>
            </a:r>
            <a:r>
              <a:rPr lang="en-US" dirty="0"/>
              <a:t>) </a:t>
            </a:r>
          </a:p>
          <a:p>
            <a:r>
              <a:rPr lang="en-US" dirty="0"/>
              <a:t>Variables Sampling </a:t>
            </a:r>
          </a:p>
          <a:p>
            <a:r>
              <a:rPr lang="en-US" dirty="0"/>
              <a:t>Level Of Conformance with Standards/Goals </a:t>
            </a:r>
          </a:p>
          <a:p>
            <a:r>
              <a:rPr lang="en-US" dirty="0"/>
              <a:t>Special Causes/Unusual Events </a:t>
            </a:r>
          </a:p>
          <a:p>
            <a:pPr algn="just"/>
            <a:r>
              <a:rPr lang="en-US" dirty="0"/>
              <a:t>Tolerance (results fall within/outside the control limits)</a:t>
            </a:r>
          </a:p>
          <a:p>
            <a:endParaRPr lang="en-US" dirty="0"/>
          </a:p>
          <a:p>
            <a:endParaRPr lang="en-NP" dirty="0"/>
          </a:p>
        </p:txBody>
      </p:sp>
    </p:spTree>
    <p:extLst>
      <p:ext uri="{BB962C8B-B14F-4D97-AF65-F5344CB8AC3E}">
        <p14:creationId xmlns:p14="http://schemas.microsoft.com/office/powerpoint/2010/main" val="630939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52A9-27E2-D049-B695-08A9DB18CF7D}"/>
              </a:ext>
            </a:extLst>
          </p:cNvPr>
          <p:cNvSpPr>
            <a:spLocks noGrp="1"/>
          </p:cNvSpPr>
          <p:nvPr>
            <p:ph type="title"/>
          </p:nvPr>
        </p:nvSpPr>
        <p:spPr/>
        <p:txBody>
          <a:bodyPr/>
          <a:lstStyle/>
          <a:p>
            <a:r>
              <a:rPr lang="en-US" b="1" dirty="0"/>
              <a:t>Quality Control- Tools and techniques </a:t>
            </a:r>
            <a:endParaRPr lang="en-NP" dirty="0"/>
          </a:p>
        </p:txBody>
      </p:sp>
      <p:sp>
        <p:nvSpPr>
          <p:cNvPr id="3" name="Content Placeholder 2">
            <a:extLst>
              <a:ext uri="{FF2B5EF4-FFF2-40B4-BE49-F238E27FC236}">
                <a16:creationId xmlns:a16="http://schemas.microsoft.com/office/drawing/2014/main" id="{6F7E5E5A-5306-5E4C-ABB8-36674C2A6960}"/>
              </a:ext>
            </a:extLst>
          </p:cNvPr>
          <p:cNvSpPr>
            <a:spLocks noGrp="1"/>
          </p:cNvSpPr>
          <p:nvPr>
            <p:ph idx="1"/>
          </p:nvPr>
        </p:nvSpPr>
        <p:spPr/>
        <p:txBody>
          <a:bodyPr>
            <a:normAutofit lnSpcReduction="10000"/>
          </a:bodyPr>
          <a:lstStyle/>
          <a:p>
            <a:pPr marL="0" indent="0">
              <a:buNone/>
            </a:pPr>
            <a:r>
              <a:rPr lang="en-US" dirty="0"/>
              <a:t>Cause &amp; Effect Diagram –Per Major Defect (E.G: Users Interface Issues) :</a:t>
            </a:r>
          </a:p>
          <a:p>
            <a:r>
              <a:rPr lang="en-US" dirty="0"/>
              <a:t>Cause: Guidelines not Followed Reasons: Did not read the guidelines(no time), Can not find the guidelines (No central Location)</a:t>
            </a:r>
          </a:p>
          <a:p>
            <a:r>
              <a:rPr lang="en-US" dirty="0"/>
              <a:t> Cause: Lack of users feedback Reasons: Lack of users resources, Prototype not clear enough, No process to get early feedbacks</a:t>
            </a:r>
          </a:p>
          <a:p>
            <a:r>
              <a:rPr lang="en-US" dirty="0"/>
              <a:t> Control Charts Flowcharting (activities, decision points, sequencing) </a:t>
            </a:r>
          </a:p>
          <a:p>
            <a:r>
              <a:rPr lang="en-US" dirty="0"/>
              <a:t>Can point potential quality issues Histogram </a:t>
            </a:r>
          </a:p>
          <a:p>
            <a:r>
              <a:rPr lang="en-US" dirty="0"/>
              <a:t> Number of Defects per Problem Type Pareto Chart – 80/20 rule. Order Defects by Number of Defect and focus on those that causes the majority</a:t>
            </a:r>
            <a:endParaRPr lang="en-NP" dirty="0"/>
          </a:p>
        </p:txBody>
      </p:sp>
    </p:spTree>
    <p:extLst>
      <p:ext uri="{BB962C8B-B14F-4D97-AF65-F5344CB8AC3E}">
        <p14:creationId xmlns:p14="http://schemas.microsoft.com/office/powerpoint/2010/main" val="465236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B37E-8A0B-1C46-9093-801FCAE102F2}"/>
              </a:ext>
            </a:extLst>
          </p:cNvPr>
          <p:cNvSpPr>
            <a:spLocks noGrp="1"/>
          </p:cNvSpPr>
          <p:nvPr>
            <p:ph type="title"/>
          </p:nvPr>
        </p:nvSpPr>
        <p:spPr/>
        <p:txBody>
          <a:bodyPr/>
          <a:lstStyle/>
          <a:p>
            <a:r>
              <a:rPr lang="en-NP" b="1" dirty="0"/>
              <a:t>Software Quality Assurance Plan(SQAP)</a:t>
            </a:r>
          </a:p>
        </p:txBody>
      </p:sp>
      <p:sp>
        <p:nvSpPr>
          <p:cNvPr id="3" name="Content Placeholder 2">
            <a:extLst>
              <a:ext uri="{FF2B5EF4-FFF2-40B4-BE49-F238E27FC236}">
                <a16:creationId xmlns:a16="http://schemas.microsoft.com/office/drawing/2014/main" id="{4FDA704E-174D-6B45-A658-4F9A949F9B60}"/>
              </a:ext>
            </a:extLst>
          </p:cNvPr>
          <p:cNvSpPr>
            <a:spLocks noGrp="1"/>
          </p:cNvSpPr>
          <p:nvPr>
            <p:ph idx="1"/>
          </p:nvPr>
        </p:nvSpPr>
        <p:spPr/>
        <p:txBody>
          <a:bodyPr/>
          <a:lstStyle/>
          <a:p>
            <a:pPr marL="0" indent="0" algn="just">
              <a:buNone/>
            </a:pPr>
            <a:r>
              <a:rPr lang="en-US" b="1" dirty="0"/>
              <a:t>Software Quality Assurance Plan</a:t>
            </a:r>
            <a:r>
              <a:rPr lang="en-US" dirty="0"/>
              <a:t> (SQAP) consists of those procedures, techniques and tools used to ensure that a product meets the requirements specified in the software requirements specification. Identifies the work products.</a:t>
            </a:r>
            <a:endParaRPr lang="en-NP" dirty="0"/>
          </a:p>
        </p:txBody>
      </p:sp>
    </p:spTree>
    <p:extLst>
      <p:ext uri="{BB962C8B-B14F-4D97-AF65-F5344CB8AC3E}">
        <p14:creationId xmlns:p14="http://schemas.microsoft.com/office/powerpoint/2010/main" val="187009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CA404-DEDB-2C4B-A93D-B3F0F184234D}"/>
              </a:ext>
            </a:extLst>
          </p:cNvPr>
          <p:cNvSpPr>
            <a:spLocks noGrp="1"/>
          </p:cNvSpPr>
          <p:nvPr>
            <p:ph type="title"/>
          </p:nvPr>
        </p:nvSpPr>
        <p:spPr/>
        <p:txBody>
          <a:bodyPr/>
          <a:lstStyle/>
          <a:p>
            <a:r>
              <a:rPr lang="en-US" b="1" dirty="0"/>
              <a:t>QC – Tools &amp; Techniques (Cont.) </a:t>
            </a:r>
            <a:endParaRPr lang="en-NP" b="1" dirty="0"/>
          </a:p>
        </p:txBody>
      </p:sp>
      <p:sp>
        <p:nvSpPr>
          <p:cNvPr id="3" name="Content Placeholder 2">
            <a:extLst>
              <a:ext uri="{FF2B5EF4-FFF2-40B4-BE49-F238E27FC236}">
                <a16:creationId xmlns:a16="http://schemas.microsoft.com/office/drawing/2014/main" id="{A82AE2F0-3393-CB45-A9BE-5B6492E95B90}"/>
              </a:ext>
            </a:extLst>
          </p:cNvPr>
          <p:cNvSpPr>
            <a:spLocks noGrp="1"/>
          </p:cNvSpPr>
          <p:nvPr>
            <p:ph idx="1"/>
          </p:nvPr>
        </p:nvSpPr>
        <p:spPr/>
        <p:txBody>
          <a:bodyPr/>
          <a:lstStyle/>
          <a:p>
            <a:pPr algn="just"/>
            <a:r>
              <a:rPr lang="en-US" dirty="0"/>
              <a:t>Run Charts/Scatter Diagram (indicate trends over time) Examples:</a:t>
            </a:r>
          </a:p>
          <a:p>
            <a:pPr algn="just">
              <a:buFont typeface="Courier New" panose="02070309020205020404" pitchFamily="49" charset="0"/>
              <a:buChar char="o"/>
            </a:pPr>
            <a:r>
              <a:rPr lang="en-US" dirty="0"/>
              <a:t>Failure rate (defect found per test hour) over Cumulative test time</a:t>
            </a:r>
          </a:p>
          <a:p>
            <a:pPr algn="just">
              <a:buFont typeface="Courier New" panose="02070309020205020404" pitchFamily="49" charset="0"/>
              <a:buChar char="o"/>
            </a:pPr>
            <a:r>
              <a:rPr lang="en-US" dirty="0"/>
              <a:t>New Defects/Resolved defect per week over weeks Statistical Sampling Inspection Defect Repair Reviews</a:t>
            </a:r>
            <a:endParaRPr lang="en-NP" dirty="0"/>
          </a:p>
        </p:txBody>
      </p:sp>
    </p:spTree>
    <p:extLst>
      <p:ext uri="{BB962C8B-B14F-4D97-AF65-F5344CB8AC3E}">
        <p14:creationId xmlns:p14="http://schemas.microsoft.com/office/powerpoint/2010/main" val="329146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7E4F-6836-6B42-885E-DBE204212EA5}"/>
              </a:ext>
            </a:extLst>
          </p:cNvPr>
          <p:cNvSpPr>
            <a:spLocks noGrp="1"/>
          </p:cNvSpPr>
          <p:nvPr>
            <p:ph type="title"/>
          </p:nvPr>
        </p:nvSpPr>
        <p:spPr/>
        <p:txBody>
          <a:bodyPr/>
          <a:lstStyle/>
          <a:p>
            <a:r>
              <a:rPr lang="en-US" b="1" dirty="0"/>
              <a:t>QA organization structure </a:t>
            </a:r>
            <a:br>
              <a:rPr lang="en-US" b="1" dirty="0"/>
            </a:br>
            <a:endParaRPr lang="en-NP" b="1" dirty="0"/>
          </a:p>
        </p:txBody>
      </p:sp>
      <p:sp>
        <p:nvSpPr>
          <p:cNvPr id="3" name="Content Placeholder 2">
            <a:extLst>
              <a:ext uri="{FF2B5EF4-FFF2-40B4-BE49-F238E27FC236}">
                <a16:creationId xmlns:a16="http://schemas.microsoft.com/office/drawing/2014/main" id="{F051F713-4D6C-E249-9B60-4F12994A1C0D}"/>
              </a:ext>
            </a:extLst>
          </p:cNvPr>
          <p:cNvSpPr>
            <a:spLocks noGrp="1"/>
          </p:cNvSpPr>
          <p:nvPr>
            <p:ph idx="1"/>
          </p:nvPr>
        </p:nvSpPr>
        <p:spPr>
          <a:xfrm>
            <a:off x="713508" y="1146752"/>
            <a:ext cx="11173691" cy="4351338"/>
          </a:xfrm>
        </p:spPr>
        <p:txBody>
          <a:bodyPr/>
          <a:lstStyle/>
          <a:p>
            <a:pPr marL="0" indent="0" algn="just">
              <a:buNone/>
            </a:pPr>
            <a:r>
              <a:rPr lang="en-US" b="1" dirty="0"/>
              <a:t>Quality assurance</a:t>
            </a:r>
            <a:r>
              <a:rPr lang="en-US" dirty="0"/>
              <a:t> principles require an organizational structure that links responsibility for quality directly to the executive level of the company.  Employees continue to report to their department manager for disciplinary and non-QA matters, but report to the person responsible for QA on quality questions.</a:t>
            </a:r>
            <a:endParaRPr lang="en-NP" dirty="0"/>
          </a:p>
        </p:txBody>
      </p:sp>
    </p:spTree>
    <p:extLst>
      <p:ext uri="{BB962C8B-B14F-4D97-AF65-F5344CB8AC3E}">
        <p14:creationId xmlns:p14="http://schemas.microsoft.com/office/powerpoint/2010/main" val="3428637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D1AE-5433-F943-BB98-A921A62BD200}"/>
              </a:ext>
            </a:extLst>
          </p:cNvPr>
          <p:cNvSpPr>
            <a:spLocks noGrp="1"/>
          </p:cNvSpPr>
          <p:nvPr>
            <p:ph type="title"/>
          </p:nvPr>
        </p:nvSpPr>
        <p:spPr/>
        <p:txBody>
          <a:bodyPr/>
          <a:lstStyle/>
          <a:p>
            <a:r>
              <a:rPr lang="en-US" b="1" cap="all" dirty="0"/>
              <a:t>SOFTWARE QUALITY ATTRIBUTES APPROACH</a:t>
            </a:r>
            <a:br>
              <a:rPr lang="en-US" b="1" cap="all" dirty="0"/>
            </a:br>
            <a:endParaRPr lang="en-NP" b="1" dirty="0"/>
          </a:p>
        </p:txBody>
      </p:sp>
      <p:sp>
        <p:nvSpPr>
          <p:cNvPr id="3" name="Content Placeholder 2">
            <a:extLst>
              <a:ext uri="{FF2B5EF4-FFF2-40B4-BE49-F238E27FC236}">
                <a16:creationId xmlns:a16="http://schemas.microsoft.com/office/drawing/2014/main" id="{ED57210C-BE86-3C4F-AF08-01EEAD189DF6}"/>
              </a:ext>
            </a:extLst>
          </p:cNvPr>
          <p:cNvSpPr>
            <a:spLocks noGrp="1"/>
          </p:cNvSpPr>
          <p:nvPr>
            <p:ph idx="1"/>
          </p:nvPr>
        </p:nvSpPr>
        <p:spPr>
          <a:xfrm>
            <a:off x="838200" y="1253330"/>
            <a:ext cx="10851292" cy="5147469"/>
          </a:xfrm>
        </p:spPr>
        <p:txBody>
          <a:bodyPr>
            <a:normAutofit lnSpcReduction="10000"/>
          </a:bodyPr>
          <a:lstStyle/>
          <a:p>
            <a:pPr marL="0" indent="0" algn="just">
              <a:buNone/>
            </a:pPr>
            <a:r>
              <a:rPr lang="en-US" dirty="0"/>
              <a:t>This approach to software quality is best exemplified by fixed quality models, such as ISO/IEC 25010:2011. This standard describes a hierarchy of eight quality characteristics, each composed of sub-characteristics:</a:t>
            </a:r>
          </a:p>
          <a:p>
            <a:r>
              <a:rPr lang="en-US" dirty="0"/>
              <a:t>Functional suitability</a:t>
            </a:r>
          </a:p>
          <a:p>
            <a:r>
              <a:rPr lang="en-US" dirty="0"/>
              <a:t>Reliability</a:t>
            </a:r>
          </a:p>
          <a:p>
            <a:r>
              <a:rPr lang="en-US" dirty="0"/>
              <a:t>Operability</a:t>
            </a:r>
          </a:p>
          <a:p>
            <a:r>
              <a:rPr lang="en-US" dirty="0"/>
              <a:t>Performance efficiency</a:t>
            </a:r>
          </a:p>
          <a:p>
            <a:r>
              <a:rPr lang="en-US" dirty="0"/>
              <a:t>Security</a:t>
            </a:r>
          </a:p>
          <a:p>
            <a:r>
              <a:rPr lang="en-US" dirty="0"/>
              <a:t>Compatibility</a:t>
            </a:r>
          </a:p>
          <a:p>
            <a:r>
              <a:rPr lang="en-US" dirty="0"/>
              <a:t>Maintainability</a:t>
            </a:r>
          </a:p>
          <a:p>
            <a:r>
              <a:rPr lang="en-US" dirty="0"/>
              <a:t>Transferability</a:t>
            </a:r>
          </a:p>
          <a:p>
            <a:pPr marL="0" indent="0" algn="just">
              <a:buNone/>
            </a:pPr>
            <a:endParaRPr lang="en-NP" dirty="0"/>
          </a:p>
        </p:txBody>
      </p:sp>
    </p:spTree>
    <p:extLst>
      <p:ext uri="{BB962C8B-B14F-4D97-AF65-F5344CB8AC3E}">
        <p14:creationId xmlns:p14="http://schemas.microsoft.com/office/powerpoint/2010/main" val="103898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CB68AC-A4F7-DE46-BF64-AFDA1E1FBEDC}"/>
              </a:ext>
            </a:extLst>
          </p:cNvPr>
          <p:cNvSpPr>
            <a:spLocks noGrp="1"/>
          </p:cNvSpPr>
          <p:nvPr>
            <p:ph idx="1"/>
          </p:nvPr>
        </p:nvSpPr>
        <p:spPr>
          <a:xfrm>
            <a:off x="714633" y="466382"/>
            <a:ext cx="10515600" cy="4351338"/>
          </a:xfrm>
        </p:spPr>
        <p:txBody>
          <a:bodyPr/>
          <a:lstStyle/>
          <a:p>
            <a:pPr marL="0" indent="0">
              <a:buNone/>
            </a:pPr>
            <a:r>
              <a:rPr lang="en-US" b="1" dirty="0"/>
              <a:t>attributes</a:t>
            </a:r>
            <a:r>
              <a:rPr lang="en-US" dirty="0"/>
              <a:t> such as availability, interoperability, correctness, reliability, learnability, robustness, maintainability, readability, extensibility, testability,</a:t>
            </a:r>
          </a:p>
          <a:p>
            <a:pPr marL="0" indent="0">
              <a:buNone/>
            </a:pPr>
            <a:endParaRPr lang="en-US" dirty="0"/>
          </a:p>
          <a:p>
            <a:pPr marL="0" indent="0">
              <a:buNone/>
            </a:pPr>
            <a:r>
              <a:rPr lang="en-US" b="1" dirty="0"/>
              <a:t>Example:</a:t>
            </a:r>
          </a:p>
          <a:p>
            <a:pPr marL="0" indent="0">
              <a:buNone/>
            </a:pPr>
            <a:r>
              <a:rPr lang="en-US" b="1" dirty="0"/>
              <a:t>Software quality</a:t>
            </a:r>
            <a:r>
              <a:rPr lang="en-US" dirty="0"/>
              <a:t> is the degree to which </a:t>
            </a:r>
            <a:r>
              <a:rPr lang="en-US" b="1" dirty="0"/>
              <a:t>software</a:t>
            </a:r>
            <a:r>
              <a:rPr lang="en-US" dirty="0"/>
              <a:t> serves its purpose. This includes business functionality, usability and operational characteristics such as availability. </a:t>
            </a:r>
            <a:endParaRPr lang="en-NP" dirty="0"/>
          </a:p>
        </p:txBody>
      </p:sp>
    </p:spTree>
    <p:extLst>
      <p:ext uri="{BB962C8B-B14F-4D97-AF65-F5344CB8AC3E}">
        <p14:creationId xmlns:p14="http://schemas.microsoft.com/office/powerpoint/2010/main" val="295944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SO/IEC 25010:2011 Software Quality Model">
            <a:extLst>
              <a:ext uri="{FF2B5EF4-FFF2-40B4-BE49-F238E27FC236}">
                <a16:creationId xmlns:a16="http://schemas.microsoft.com/office/drawing/2014/main" id="{439FC2C5-892D-6A44-9B33-36754FC37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07" y="0"/>
            <a:ext cx="11625364" cy="37567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A2366A4-6001-B847-9FBC-2445EC6241E8}"/>
              </a:ext>
            </a:extLst>
          </p:cNvPr>
          <p:cNvSpPr/>
          <p:nvPr/>
        </p:nvSpPr>
        <p:spPr>
          <a:xfrm>
            <a:off x="172107" y="3989851"/>
            <a:ext cx="9246973" cy="2308324"/>
          </a:xfrm>
          <a:prstGeom prst="rect">
            <a:avLst/>
          </a:prstGeom>
        </p:spPr>
        <p:txBody>
          <a:bodyPr wrap="square">
            <a:spAutoFit/>
          </a:bodyPr>
          <a:lstStyle/>
          <a:p>
            <a:r>
              <a:rPr lang="en-US" b="0" i="0" dirty="0">
                <a:solidFill>
                  <a:srgbClr val="090909"/>
                </a:solidFill>
                <a:effectLst/>
                <a:latin typeface="Helvetica" pitchFamily="2" charset="0"/>
              </a:rPr>
              <a:t>Additionally, the standard defines a quality-in-use model composed of five characteristics:</a:t>
            </a:r>
          </a:p>
          <a:p>
            <a:pPr>
              <a:buFont typeface="+mj-lt"/>
              <a:buAutoNum type="arabicPeriod"/>
            </a:pPr>
            <a:r>
              <a:rPr lang="en-US" b="0" i="0" dirty="0">
                <a:solidFill>
                  <a:srgbClr val="090909"/>
                </a:solidFill>
                <a:effectLst/>
                <a:latin typeface="Helvetica" pitchFamily="2" charset="0"/>
              </a:rPr>
              <a:t>Effectiveness</a:t>
            </a:r>
          </a:p>
          <a:p>
            <a:pPr>
              <a:buFont typeface="+mj-lt"/>
              <a:buAutoNum type="arabicPeriod"/>
            </a:pPr>
            <a:r>
              <a:rPr lang="en-US" b="0" i="0" dirty="0">
                <a:solidFill>
                  <a:srgbClr val="090909"/>
                </a:solidFill>
                <a:effectLst/>
                <a:latin typeface="Helvetica" pitchFamily="2" charset="0"/>
              </a:rPr>
              <a:t>Efficiency</a:t>
            </a:r>
          </a:p>
          <a:p>
            <a:pPr>
              <a:buFont typeface="+mj-lt"/>
              <a:buAutoNum type="arabicPeriod"/>
            </a:pPr>
            <a:r>
              <a:rPr lang="en-US" b="0" i="0" dirty="0">
                <a:solidFill>
                  <a:srgbClr val="090909"/>
                </a:solidFill>
                <a:effectLst/>
                <a:latin typeface="Helvetica" pitchFamily="2" charset="0"/>
              </a:rPr>
              <a:t>Satisfaction</a:t>
            </a:r>
          </a:p>
          <a:p>
            <a:pPr>
              <a:buFont typeface="+mj-lt"/>
              <a:buAutoNum type="arabicPeriod"/>
            </a:pPr>
            <a:r>
              <a:rPr lang="en-US" b="0" i="0" dirty="0">
                <a:solidFill>
                  <a:srgbClr val="090909"/>
                </a:solidFill>
                <a:effectLst/>
                <a:latin typeface="Helvetica" pitchFamily="2" charset="0"/>
              </a:rPr>
              <a:t>Safety</a:t>
            </a:r>
          </a:p>
          <a:p>
            <a:pPr>
              <a:buFont typeface="+mj-lt"/>
              <a:buAutoNum type="arabicPeriod"/>
            </a:pPr>
            <a:r>
              <a:rPr lang="en-US" b="0" i="0" dirty="0">
                <a:solidFill>
                  <a:srgbClr val="090909"/>
                </a:solidFill>
                <a:effectLst/>
                <a:latin typeface="Helvetica" pitchFamily="2" charset="0"/>
              </a:rPr>
              <a:t>Usability</a:t>
            </a:r>
          </a:p>
          <a:p>
            <a:br>
              <a:rPr lang="en-US" dirty="0"/>
            </a:br>
            <a:endParaRPr lang="en-NP" dirty="0"/>
          </a:p>
        </p:txBody>
      </p:sp>
    </p:spTree>
    <p:extLst>
      <p:ext uri="{BB962C8B-B14F-4D97-AF65-F5344CB8AC3E}">
        <p14:creationId xmlns:p14="http://schemas.microsoft.com/office/powerpoint/2010/main" val="42960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246E-D7D7-504E-9F29-09C7BB161A2D}"/>
              </a:ext>
            </a:extLst>
          </p:cNvPr>
          <p:cNvSpPr>
            <a:spLocks noGrp="1"/>
          </p:cNvSpPr>
          <p:nvPr>
            <p:ph type="title"/>
          </p:nvPr>
        </p:nvSpPr>
        <p:spPr/>
        <p:txBody>
          <a:bodyPr/>
          <a:lstStyle/>
          <a:p>
            <a:r>
              <a:rPr lang="en-US" dirty="0"/>
              <a:t>Quality Management: Software Quality Standards –ISO –CMM </a:t>
            </a:r>
            <a:endParaRPr lang="en-NP" dirty="0"/>
          </a:p>
        </p:txBody>
      </p:sp>
      <p:sp>
        <p:nvSpPr>
          <p:cNvPr id="3" name="Content Placeholder 2">
            <a:extLst>
              <a:ext uri="{FF2B5EF4-FFF2-40B4-BE49-F238E27FC236}">
                <a16:creationId xmlns:a16="http://schemas.microsoft.com/office/drawing/2014/main" id="{A3A89BA2-3806-A345-B4AB-5BA0677EA6D0}"/>
              </a:ext>
            </a:extLst>
          </p:cNvPr>
          <p:cNvSpPr>
            <a:spLocks noGrp="1"/>
          </p:cNvSpPr>
          <p:nvPr>
            <p:ph idx="1"/>
          </p:nvPr>
        </p:nvSpPr>
        <p:spPr/>
        <p:txBody>
          <a:bodyPr/>
          <a:lstStyle/>
          <a:p>
            <a:r>
              <a:rPr lang="en-US" dirty="0"/>
              <a:t>Quality Planning –Cost Benefit Analysis –Benchmarking –Cost Of Quality –Quality Management Plan Quality Assurance –Metrics Measurements –Corrective Actions –Preventive Actions Quality Control –Audits, Analysis –Checklist</a:t>
            </a:r>
            <a:endParaRPr lang="en-NP" dirty="0"/>
          </a:p>
        </p:txBody>
      </p:sp>
    </p:spTree>
    <p:extLst>
      <p:ext uri="{BB962C8B-B14F-4D97-AF65-F5344CB8AC3E}">
        <p14:creationId xmlns:p14="http://schemas.microsoft.com/office/powerpoint/2010/main" val="326104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6805-7F41-C147-879A-3650FD0B0AEC}"/>
              </a:ext>
            </a:extLst>
          </p:cNvPr>
          <p:cNvSpPr>
            <a:spLocks noGrp="1"/>
          </p:cNvSpPr>
          <p:nvPr>
            <p:ph type="title"/>
          </p:nvPr>
        </p:nvSpPr>
        <p:spPr>
          <a:xfrm>
            <a:off x="838200" y="130347"/>
            <a:ext cx="10515600" cy="1325563"/>
          </a:xfrm>
        </p:spPr>
        <p:txBody>
          <a:bodyPr/>
          <a:lstStyle/>
          <a:p>
            <a:r>
              <a:rPr lang="en-NP" b="1" dirty="0"/>
              <a:t>Quality Mgmt(cont..)</a:t>
            </a:r>
          </a:p>
        </p:txBody>
      </p:sp>
      <p:sp>
        <p:nvSpPr>
          <p:cNvPr id="3" name="Content Placeholder 2">
            <a:extLst>
              <a:ext uri="{FF2B5EF4-FFF2-40B4-BE49-F238E27FC236}">
                <a16:creationId xmlns:a16="http://schemas.microsoft.com/office/drawing/2014/main" id="{51C92CBB-F032-F945-BB12-2687E3234DE2}"/>
              </a:ext>
            </a:extLst>
          </p:cNvPr>
          <p:cNvSpPr>
            <a:spLocks noGrp="1"/>
          </p:cNvSpPr>
          <p:nvPr>
            <p:ph idx="1"/>
          </p:nvPr>
        </p:nvSpPr>
        <p:spPr>
          <a:xfrm>
            <a:off x="838200" y="1603203"/>
            <a:ext cx="10515600" cy="4351338"/>
          </a:xfrm>
        </p:spPr>
        <p:txBody>
          <a:bodyPr/>
          <a:lstStyle/>
          <a:p>
            <a:pPr marL="0" indent="0" algn="just">
              <a:buNone/>
            </a:pPr>
            <a:r>
              <a:rPr lang="en-US" dirty="0"/>
              <a:t>The Activities that Determine Quality POLICIES, OBJECTIVES, RESPONSIBILITIES. It includes the PLANNING, ASSURANCE and CONTROL of the POLICIES, PROCEDURES and PROCESSES Forecast the End Result Quality during the Development Stages Special Characteristic of Software: –Increasing Criticality and Importance of Software –Intangibility of software is a source for Unpredicted Errors –Software Errors are accumulating through the project life cycle</a:t>
            </a:r>
            <a:endParaRPr lang="en-NP" dirty="0"/>
          </a:p>
        </p:txBody>
      </p:sp>
    </p:spTree>
    <p:extLst>
      <p:ext uri="{BB962C8B-B14F-4D97-AF65-F5344CB8AC3E}">
        <p14:creationId xmlns:p14="http://schemas.microsoft.com/office/powerpoint/2010/main" val="371198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AC34-0A83-F24B-9BD2-6F0135966DBD}"/>
              </a:ext>
            </a:extLst>
          </p:cNvPr>
          <p:cNvSpPr>
            <a:spLocks noGrp="1"/>
          </p:cNvSpPr>
          <p:nvPr>
            <p:ph type="title"/>
          </p:nvPr>
        </p:nvSpPr>
        <p:spPr>
          <a:xfrm>
            <a:off x="838200" y="0"/>
            <a:ext cx="10515600" cy="1325563"/>
          </a:xfrm>
        </p:spPr>
        <p:txBody>
          <a:bodyPr/>
          <a:lstStyle/>
          <a:p>
            <a:r>
              <a:rPr lang="en-US" dirty="0"/>
              <a:t>Software Product Quality Factors</a:t>
            </a:r>
            <a:endParaRPr lang="en-NP" dirty="0"/>
          </a:p>
        </p:txBody>
      </p:sp>
      <p:sp>
        <p:nvSpPr>
          <p:cNvPr id="3" name="Content Placeholder 2">
            <a:extLst>
              <a:ext uri="{FF2B5EF4-FFF2-40B4-BE49-F238E27FC236}">
                <a16:creationId xmlns:a16="http://schemas.microsoft.com/office/drawing/2014/main" id="{53CAB40C-D736-7747-A15E-8603F1AACBCC}"/>
              </a:ext>
            </a:extLst>
          </p:cNvPr>
          <p:cNvSpPr>
            <a:spLocks noGrp="1"/>
          </p:cNvSpPr>
          <p:nvPr>
            <p:ph idx="1"/>
          </p:nvPr>
        </p:nvSpPr>
        <p:spPr>
          <a:xfrm>
            <a:off x="838200" y="1049770"/>
            <a:ext cx="11145982" cy="5351029"/>
          </a:xfrm>
        </p:spPr>
        <p:txBody>
          <a:bodyPr>
            <a:normAutofit fontScale="85000" lnSpcReduction="10000"/>
          </a:bodyPr>
          <a:lstStyle/>
          <a:p>
            <a:pPr marL="0" indent="0" algn="just">
              <a:buNone/>
            </a:pPr>
            <a:r>
              <a:rPr lang="en-US" dirty="0"/>
              <a:t>Product Operation: –Correctness (follow specifications), </a:t>
            </a:r>
          </a:p>
          <a:p>
            <a:pPr marL="0" indent="0" algn="just">
              <a:buNone/>
            </a:pPr>
            <a:r>
              <a:rPr lang="en-US" dirty="0"/>
              <a:t>–Reliability (number of errors, fault tolerance, simplicity), </a:t>
            </a:r>
          </a:p>
          <a:p>
            <a:pPr marL="0" indent="0" algn="just">
              <a:buNone/>
            </a:pPr>
            <a:r>
              <a:rPr lang="en-US" dirty="0"/>
              <a:t>–Efficient (optimize resources usage: storage, memory, CPU) </a:t>
            </a:r>
          </a:p>
          <a:p>
            <a:pPr marL="0" indent="0" algn="just">
              <a:buNone/>
            </a:pPr>
            <a:r>
              <a:rPr lang="en-US" dirty="0"/>
              <a:t>–Integrity (access control &amp; audit to processes and data) </a:t>
            </a:r>
          </a:p>
          <a:p>
            <a:pPr marL="0" indent="0" algn="just">
              <a:buNone/>
            </a:pPr>
            <a:r>
              <a:rPr lang="en-US" dirty="0"/>
              <a:t>–Usability (ease of use/training, operation) Product Revision (changes, enhancements)</a:t>
            </a:r>
          </a:p>
          <a:p>
            <a:pPr marL="0" indent="0" algn="just">
              <a:buNone/>
            </a:pPr>
            <a:r>
              <a:rPr lang="en-US" dirty="0"/>
              <a:t> –Testing (effort required, regression tests)</a:t>
            </a:r>
          </a:p>
          <a:p>
            <a:pPr marL="0" indent="0" algn="just">
              <a:buNone/>
            </a:pPr>
            <a:r>
              <a:rPr lang="en-US" dirty="0"/>
              <a:t> –Flexibility (effort required to modify the functionality)</a:t>
            </a:r>
          </a:p>
          <a:p>
            <a:pPr marL="0" indent="0" algn="just">
              <a:buNone/>
            </a:pPr>
            <a:r>
              <a:rPr lang="en-US" dirty="0"/>
              <a:t> –Maintenance (effort required to locate and fix a bug: modularity, no duplication of code, documentation) Product Flexibility (Transition) </a:t>
            </a:r>
          </a:p>
          <a:p>
            <a:pPr marL="0" indent="0" algn="just">
              <a:buNone/>
            </a:pPr>
            <a:r>
              <a:rPr lang="en-US" dirty="0"/>
              <a:t>–Portability (change h/w, operating system, compiler, </a:t>
            </a:r>
            <a:r>
              <a:rPr lang="en-US" dirty="0" err="1"/>
              <a:t>etc</a:t>
            </a:r>
            <a:r>
              <a:rPr lang="en-US" dirty="0"/>
              <a:t>) </a:t>
            </a:r>
          </a:p>
          <a:p>
            <a:pPr marL="0" indent="0" algn="just">
              <a:buNone/>
            </a:pPr>
            <a:r>
              <a:rPr lang="en-US" dirty="0"/>
              <a:t>–Interoperability (integrate with other systems, flexible data and interface structures)</a:t>
            </a:r>
          </a:p>
          <a:p>
            <a:pPr marL="0" indent="0" algn="just">
              <a:buNone/>
            </a:pPr>
            <a:r>
              <a:rPr lang="en-US" dirty="0"/>
              <a:t> –Reusability (can be used as part of another application as a whole or parts</a:t>
            </a:r>
          </a:p>
          <a:p>
            <a:pPr marL="0" indent="0" algn="just">
              <a:buNone/>
            </a:pPr>
            <a:r>
              <a:rPr lang="en-US" dirty="0"/>
              <a:t> – platform free, modular design)</a:t>
            </a:r>
            <a:endParaRPr lang="en-NP" dirty="0"/>
          </a:p>
        </p:txBody>
      </p:sp>
    </p:spTree>
    <p:extLst>
      <p:ext uri="{BB962C8B-B14F-4D97-AF65-F5344CB8AC3E}">
        <p14:creationId xmlns:p14="http://schemas.microsoft.com/office/powerpoint/2010/main" val="2086187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ED1C-3D60-A348-9FD6-43505E443991}"/>
              </a:ext>
            </a:extLst>
          </p:cNvPr>
          <p:cNvSpPr>
            <a:spLocks noGrp="1"/>
          </p:cNvSpPr>
          <p:nvPr>
            <p:ph type="title"/>
          </p:nvPr>
        </p:nvSpPr>
        <p:spPr/>
        <p:txBody>
          <a:bodyPr>
            <a:normAutofit/>
          </a:bodyPr>
          <a:lstStyle/>
          <a:p>
            <a:pPr algn="just"/>
            <a:r>
              <a:rPr lang="en-US" sz="3600" b="1" dirty="0"/>
              <a:t>Software Quality Standards ISO 9001 (International Organization for Standardization) </a:t>
            </a:r>
            <a:endParaRPr lang="en-NP" sz="3600" b="1" dirty="0"/>
          </a:p>
        </p:txBody>
      </p:sp>
      <p:sp>
        <p:nvSpPr>
          <p:cNvPr id="3" name="Content Placeholder 2">
            <a:extLst>
              <a:ext uri="{FF2B5EF4-FFF2-40B4-BE49-F238E27FC236}">
                <a16:creationId xmlns:a16="http://schemas.microsoft.com/office/drawing/2014/main" id="{1320A8C4-EAF8-3248-BFC3-8FB55C70CE8C}"/>
              </a:ext>
            </a:extLst>
          </p:cNvPr>
          <p:cNvSpPr>
            <a:spLocks noGrp="1"/>
          </p:cNvSpPr>
          <p:nvPr>
            <p:ph idx="1"/>
          </p:nvPr>
        </p:nvSpPr>
        <p:spPr/>
        <p:txBody>
          <a:bodyPr>
            <a:normAutofit/>
          </a:bodyPr>
          <a:lstStyle/>
          <a:p>
            <a:r>
              <a:rPr lang="en-US" dirty="0"/>
              <a:t> Defines the needs from a monitor &amp; control system to check quality </a:t>
            </a:r>
          </a:p>
          <a:p>
            <a:r>
              <a:rPr lang="en-US" dirty="0"/>
              <a:t>Certification of the Design, Development, Production, Installation an Service Processes </a:t>
            </a:r>
          </a:p>
          <a:p>
            <a:r>
              <a:rPr lang="en-US" dirty="0"/>
              <a:t>Describes the fundamental features of Quality Management System (QMS) </a:t>
            </a:r>
          </a:p>
          <a:p>
            <a:r>
              <a:rPr lang="en-US" dirty="0"/>
              <a:t>Useful in selecting a sub-contractor with “ best practices ” quality processes. </a:t>
            </a:r>
          </a:p>
          <a:p>
            <a:r>
              <a:rPr lang="en-US" dirty="0"/>
              <a:t>Deals with quality of the development process, not with the quality of the product</a:t>
            </a:r>
            <a:endParaRPr lang="en-NP" dirty="0"/>
          </a:p>
        </p:txBody>
      </p:sp>
    </p:spTree>
    <p:extLst>
      <p:ext uri="{BB962C8B-B14F-4D97-AF65-F5344CB8AC3E}">
        <p14:creationId xmlns:p14="http://schemas.microsoft.com/office/powerpoint/2010/main" val="2994327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2141</Words>
  <Application>Microsoft Macintosh PowerPoint</Application>
  <PresentationFormat>Widescreen</PresentationFormat>
  <Paragraphs>153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 New</vt:lpstr>
      <vt:lpstr>Helvetica</vt:lpstr>
      <vt:lpstr>Office Theme</vt:lpstr>
      <vt:lpstr>Software Quality</vt:lpstr>
      <vt:lpstr>Introduction</vt:lpstr>
      <vt:lpstr>SOFTWARE QUALITY ATTRIBUTES APPROACH </vt:lpstr>
      <vt:lpstr>PowerPoint Presentation</vt:lpstr>
      <vt:lpstr>PowerPoint Presentation</vt:lpstr>
      <vt:lpstr>Quality Management: Software Quality Standards –ISO –CMM </vt:lpstr>
      <vt:lpstr>Quality Mgmt(cont..)</vt:lpstr>
      <vt:lpstr>Software Product Quality Factors</vt:lpstr>
      <vt:lpstr>Software Quality Standards ISO 9001 (International Organization for Standardization) </vt:lpstr>
      <vt:lpstr>ISO 9001 Principles:</vt:lpstr>
      <vt:lpstr>Software Engineering Institute( SEI)</vt:lpstr>
      <vt:lpstr>Software Engineering Institute( SEI) (Cont..)</vt:lpstr>
      <vt:lpstr>CMM – Capability Maturity Model </vt:lpstr>
      <vt:lpstr>Quality Planning</vt:lpstr>
      <vt:lpstr>Quality Planning(Cont..)</vt:lpstr>
      <vt:lpstr>Quality Assurance - QA </vt:lpstr>
      <vt:lpstr>Software Metrics</vt:lpstr>
      <vt:lpstr>Software Metrics( Cont..)</vt:lpstr>
      <vt:lpstr>Software Metrics( Cont..)</vt:lpstr>
      <vt:lpstr>Continuous Process Improvement Main Goals:</vt:lpstr>
      <vt:lpstr>Quality Control </vt:lpstr>
      <vt:lpstr>Quality Control- Tools and techniques </vt:lpstr>
      <vt:lpstr>Software Quality Assurance Plan(SQAP)</vt:lpstr>
      <vt:lpstr>QC – Tools &amp; Techniques (Cont.) </vt:lpstr>
      <vt:lpstr>QA organization structure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dc:title>
  <dc:creator>Microsoft Office User</dc:creator>
  <cp:lastModifiedBy>Microsoft Office User</cp:lastModifiedBy>
  <cp:revision>18</cp:revision>
  <dcterms:created xsi:type="dcterms:W3CDTF">2021-06-25T13:51:47Z</dcterms:created>
  <dcterms:modified xsi:type="dcterms:W3CDTF">2021-06-27T02:52:00Z</dcterms:modified>
</cp:coreProperties>
</file>