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57" r:id="rId22"/>
    <p:sldId id="258" r:id="rId23"/>
    <p:sldId id="259" r:id="rId24"/>
    <p:sldId id="260" r:id="rId25"/>
    <p:sldId id="261" r:id="rId26"/>
    <p:sldId id="262" r:id="rId27"/>
    <p:sldId id="263" r:id="rId28"/>
    <p:sldId id="264" r:id="rId29"/>
    <p:sldId id="265" r:id="rId30"/>
    <p:sldId id="266" r:id="rId31"/>
    <p:sldId id="267" r:id="rId32"/>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4" d="100"/>
          <a:sy n="104" d="100"/>
        </p:scale>
        <p:origin x="8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CA7F-3901-EA42-A2F3-47FA949F51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88BE9307-9B08-C54F-BEA3-542FF36C15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877ED101-07CE-D14B-9261-E2AE434ECBC9}"/>
              </a:ext>
            </a:extLst>
          </p:cNvPr>
          <p:cNvSpPr>
            <a:spLocks noGrp="1"/>
          </p:cNvSpPr>
          <p:nvPr>
            <p:ph type="dt" sz="half" idx="10"/>
          </p:nvPr>
        </p:nvSpPr>
        <p:spPr/>
        <p:txBody>
          <a:bodyPr/>
          <a:lstStyle/>
          <a:p>
            <a:fld id="{6B00EA2C-8664-2040-A355-01733B82364B}" type="datetimeFigureOut">
              <a:rPr lang="en-NP" smtClean="0"/>
              <a:t>10/02/2022</a:t>
            </a:fld>
            <a:endParaRPr lang="en-NP"/>
          </a:p>
        </p:txBody>
      </p:sp>
      <p:sp>
        <p:nvSpPr>
          <p:cNvPr id="5" name="Footer Placeholder 4">
            <a:extLst>
              <a:ext uri="{FF2B5EF4-FFF2-40B4-BE49-F238E27FC236}">
                <a16:creationId xmlns:a16="http://schemas.microsoft.com/office/drawing/2014/main" id="{182E1FC9-2FE8-F64D-B97F-7ECEEF07F17E}"/>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64D572E6-0CBE-4A49-83FE-4205FA9FFED0}"/>
              </a:ext>
            </a:extLst>
          </p:cNvPr>
          <p:cNvSpPr>
            <a:spLocks noGrp="1"/>
          </p:cNvSpPr>
          <p:nvPr>
            <p:ph type="sldNum" sz="quarter" idx="12"/>
          </p:nvPr>
        </p:nvSpPr>
        <p:spPr/>
        <p:txBody>
          <a:bodyPr/>
          <a:lstStyle/>
          <a:p>
            <a:fld id="{6E1BE406-2FFC-ED41-BD79-795FA7FB2320}" type="slidenum">
              <a:rPr lang="en-NP" smtClean="0"/>
              <a:t>‹#›</a:t>
            </a:fld>
            <a:endParaRPr lang="en-NP"/>
          </a:p>
        </p:txBody>
      </p:sp>
    </p:spTree>
    <p:extLst>
      <p:ext uri="{BB962C8B-B14F-4D97-AF65-F5344CB8AC3E}">
        <p14:creationId xmlns:p14="http://schemas.microsoft.com/office/powerpoint/2010/main" val="418211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321E-4F47-E448-AA06-97867FB63D40}"/>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8DC38717-1B21-B64E-A512-EDC49735B7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3A58418D-C107-E242-AC0B-B7DF2E6498F7}"/>
              </a:ext>
            </a:extLst>
          </p:cNvPr>
          <p:cNvSpPr>
            <a:spLocks noGrp="1"/>
          </p:cNvSpPr>
          <p:nvPr>
            <p:ph type="dt" sz="half" idx="10"/>
          </p:nvPr>
        </p:nvSpPr>
        <p:spPr/>
        <p:txBody>
          <a:bodyPr/>
          <a:lstStyle/>
          <a:p>
            <a:fld id="{6B00EA2C-8664-2040-A355-01733B82364B}" type="datetimeFigureOut">
              <a:rPr lang="en-NP" smtClean="0"/>
              <a:t>10/02/2022</a:t>
            </a:fld>
            <a:endParaRPr lang="en-NP"/>
          </a:p>
        </p:txBody>
      </p:sp>
      <p:sp>
        <p:nvSpPr>
          <p:cNvPr id="5" name="Footer Placeholder 4">
            <a:extLst>
              <a:ext uri="{FF2B5EF4-FFF2-40B4-BE49-F238E27FC236}">
                <a16:creationId xmlns:a16="http://schemas.microsoft.com/office/drawing/2014/main" id="{81602BD9-6781-054B-8BB7-9DF082DC901E}"/>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14F263C9-772C-4340-A6D9-8A1A7429FE42}"/>
              </a:ext>
            </a:extLst>
          </p:cNvPr>
          <p:cNvSpPr>
            <a:spLocks noGrp="1"/>
          </p:cNvSpPr>
          <p:nvPr>
            <p:ph type="sldNum" sz="quarter" idx="12"/>
          </p:nvPr>
        </p:nvSpPr>
        <p:spPr/>
        <p:txBody>
          <a:bodyPr/>
          <a:lstStyle/>
          <a:p>
            <a:fld id="{6E1BE406-2FFC-ED41-BD79-795FA7FB2320}" type="slidenum">
              <a:rPr lang="en-NP" smtClean="0"/>
              <a:t>‹#›</a:t>
            </a:fld>
            <a:endParaRPr lang="en-NP"/>
          </a:p>
        </p:txBody>
      </p:sp>
    </p:spTree>
    <p:extLst>
      <p:ext uri="{BB962C8B-B14F-4D97-AF65-F5344CB8AC3E}">
        <p14:creationId xmlns:p14="http://schemas.microsoft.com/office/powerpoint/2010/main" val="165429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1874A-B746-DF49-9A25-54C0231049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8F6D9A3A-F862-7A4F-BC61-106DDEB41B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6864261F-C672-4D43-AF90-92C7882040B8}"/>
              </a:ext>
            </a:extLst>
          </p:cNvPr>
          <p:cNvSpPr>
            <a:spLocks noGrp="1"/>
          </p:cNvSpPr>
          <p:nvPr>
            <p:ph type="dt" sz="half" idx="10"/>
          </p:nvPr>
        </p:nvSpPr>
        <p:spPr/>
        <p:txBody>
          <a:bodyPr/>
          <a:lstStyle/>
          <a:p>
            <a:fld id="{6B00EA2C-8664-2040-A355-01733B82364B}" type="datetimeFigureOut">
              <a:rPr lang="en-NP" smtClean="0"/>
              <a:t>10/02/2022</a:t>
            </a:fld>
            <a:endParaRPr lang="en-NP"/>
          </a:p>
        </p:txBody>
      </p:sp>
      <p:sp>
        <p:nvSpPr>
          <p:cNvPr id="5" name="Footer Placeholder 4">
            <a:extLst>
              <a:ext uri="{FF2B5EF4-FFF2-40B4-BE49-F238E27FC236}">
                <a16:creationId xmlns:a16="http://schemas.microsoft.com/office/drawing/2014/main" id="{C7FCCC8E-DFE9-EB47-91AD-DC97774A2495}"/>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F920D629-B28B-8144-8C40-CDD8866016D5}"/>
              </a:ext>
            </a:extLst>
          </p:cNvPr>
          <p:cNvSpPr>
            <a:spLocks noGrp="1"/>
          </p:cNvSpPr>
          <p:nvPr>
            <p:ph type="sldNum" sz="quarter" idx="12"/>
          </p:nvPr>
        </p:nvSpPr>
        <p:spPr/>
        <p:txBody>
          <a:bodyPr/>
          <a:lstStyle/>
          <a:p>
            <a:fld id="{6E1BE406-2FFC-ED41-BD79-795FA7FB2320}" type="slidenum">
              <a:rPr lang="en-NP" smtClean="0"/>
              <a:t>‹#›</a:t>
            </a:fld>
            <a:endParaRPr lang="en-NP"/>
          </a:p>
        </p:txBody>
      </p:sp>
    </p:spTree>
    <p:extLst>
      <p:ext uri="{BB962C8B-B14F-4D97-AF65-F5344CB8AC3E}">
        <p14:creationId xmlns:p14="http://schemas.microsoft.com/office/powerpoint/2010/main" val="382997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E4BB-E2C6-1E4D-8039-197B086C5DA6}"/>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BC1FA15A-ED2C-E345-9C0F-C461739ED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90797046-6ECF-9841-B28C-F1326DB11F5A}"/>
              </a:ext>
            </a:extLst>
          </p:cNvPr>
          <p:cNvSpPr>
            <a:spLocks noGrp="1"/>
          </p:cNvSpPr>
          <p:nvPr>
            <p:ph type="dt" sz="half" idx="10"/>
          </p:nvPr>
        </p:nvSpPr>
        <p:spPr/>
        <p:txBody>
          <a:bodyPr/>
          <a:lstStyle/>
          <a:p>
            <a:fld id="{6B00EA2C-8664-2040-A355-01733B82364B}" type="datetimeFigureOut">
              <a:rPr lang="en-NP" smtClean="0"/>
              <a:t>10/02/2022</a:t>
            </a:fld>
            <a:endParaRPr lang="en-NP"/>
          </a:p>
        </p:txBody>
      </p:sp>
      <p:sp>
        <p:nvSpPr>
          <p:cNvPr id="5" name="Footer Placeholder 4">
            <a:extLst>
              <a:ext uri="{FF2B5EF4-FFF2-40B4-BE49-F238E27FC236}">
                <a16:creationId xmlns:a16="http://schemas.microsoft.com/office/drawing/2014/main" id="{856096D3-6652-074E-ADEE-E420C145DA0F}"/>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94F35946-9EE6-454B-8D9C-4AEB8AF11101}"/>
              </a:ext>
            </a:extLst>
          </p:cNvPr>
          <p:cNvSpPr>
            <a:spLocks noGrp="1"/>
          </p:cNvSpPr>
          <p:nvPr>
            <p:ph type="sldNum" sz="quarter" idx="12"/>
          </p:nvPr>
        </p:nvSpPr>
        <p:spPr/>
        <p:txBody>
          <a:bodyPr/>
          <a:lstStyle/>
          <a:p>
            <a:fld id="{6E1BE406-2FFC-ED41-BD79-795FA7FB2320}" type="slidenum">
              <a:rPr lang="en-NP" smtClean="0"/>
              <a:t>‹#›</a:t>
            </a:fld>
            <a:endParaRPr lang="en-NP"/>
          </a:p>
        </p:txBody>
      </p:sp>
    </p:spTree>
    <p:extLst>
      <p:ext uri="{BB962C8B-B14F-4D97-AF65-F5344CB8AC3E}">
        <p14:creationId xmlns:p14="http://schemas.microsoft.com/office/powerpoint/2010/main" val="70936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9D2B-A2E9-414E-9A0B-343F7E038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B0045FCF-8EB4-4043-B507-9F6A48FCB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B8CFE0-EA7F-3A45-B730-5D24936733C2}"/>
              </a:ext>
            </a:extLst>
          </p:cNvPr>
          <p:cNvSpPr>
            <a:spLocks noGrp="1"/>
          </p:cNvSpPr>
          <p:nvPr>
            <p:ph type="dt" sz="half" idx="10"/>
          </p:nvPr>
        </p:nvSpPr>
        <p:spPr/>
        <p:txBody>
          <a:bodyPr/>
          <a:lstStyle/>
          <a:p>
            <a:fld id="{6B00EA2C-8664-2040-A355-01733B82364B}" type="datetimeFigureOut">
              <a:rPr lang="en-NP" smtClean="0"/>
              <a:t>10/02/2022</a:t>
            </a:fld>
            <a:endParaRPr lang="en-NP"/>
          </a:p>
        </p:txBody>
      </p:sp>
      <p:sp>
        <p:nvSpPr>
          <p:cNvPr id="5" name="Footer Placeholder 4">
            <a:extLst>
              <a:ext uri="{FF2B5EF4-FFF2-40B4-BE49-F238E27FC236}">
                <a16:creationId xmlns:a16="http://schemas.microsoft.com/office/drawing/2014/main" id="{81F0406A-D453-4545-8DD2-874931731D22}"/>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C25EA14E-A613-EA49-A05F-C43976020C33}"/>
              </a:ext>
            </a:extLst>
          </p:cNvPr>
          <p:cNvSpPr>
            <a:spLocks noGrp="1"/>
          </p:cNvSpPr>
          <p:nvPr>
            <p:ph type="sldNum" sz="quarter" idx="12"/>
          </p:nvPr>
        </p:nvSpPr>
        <p:spPr/>
        <p:txBody>
          <a:bodyPr/>
          <a:lstStyle/>
          <a:p>
            <a:fld id="{6E1BE406-2FFC-ED41-BD79-795FA7FB2320}" type="slidenum">
              <a:rPr lang="en-NP" smtClean="0"/>
              <a:t>‹#›</a:t>
            </a:fld>
            <a:endParaRPr lang="en-NP"/>
          </a:p>
        </p:txBody>
      </p:sp>
    </p:spTree>
    <p:extLst>
      <p:ext uri="{BB962C8B-B14F-4D97-AF65-F5344CB8AC3E}">
        <p14:creationId xmlns:p14="http://schemas.microsoft.com/office/powerpoint/2010/main" val="143980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347F-7045-DB46-8DFA-1E5A7A6EC32A}"/>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7F2A5741-0EE8-2D4B-AF41-0BF6645C3B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1FB4CC3F-E289-A54E-B92E-9D182340B9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72FDFE9B-DDD0-1145-BF3B-C2D9C3DCFDE9}"/>
              </a:ext>
            </a:extLst>
          </p:cNvPr>
          <p:cNvSpPr>
            <a:spLocks noGrp="1"/>
          </p:cNvSpPr>
          <p:nvPr>
            <p:ph type="dt" sz="half" idx="10"/>
          </p:nvPr>
        </p:nvSpPr>
        <p:spPr/>
        <p:txBody>
          <a:bodyPr/>
          <a:lstStyle/>
          <a:p>
            <a:fld id="{6B00EA2C-8664-2040-A355-01733B82364B}" type="datetimeFigureOut">
              <a:rPr lang="en-NP" smtClean="0"/>
              <a:t>10/02/2022</a:t>
            </a:fld>
            <a:endParaRPr lang="en-NP"/>
          </a:p>
        </p:txBody>
      </p:sp>
      <p:sp>
        <p:nvSpPr>
          <p:cNvPr id="6" name="Footer Placeholder 5">
            <a:extLst>
              <a:ext uri="{FF2B5EF4-FFF2-40B4-BE49-F238E27FC236}">
                <a16:creationId xmlns:a16="http://schemas.microsoft.com/office/drawing/2014/main" id="{DFF226AB-65EF-D34F-BC55-947A2DBCE447}"/>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2F3E047A-0AA8-6B47-9E18-853A4CA64682}"/>
              </a:ext>
            </a:extLst>
          </p:cNvPr>
          <p:cNvSpPr>
            <a:spLocks noGrp="1"/>
          </p:cNvSpPr>
          <p:nvPr>
            <p:ph type="sldNum" sz="quarter" idx="12"/>
          </p:nvPr>
        </p:nvSpPr>
        <p:spPr/>
        <p:txBody>
          <a:bodyPr/>
          <a:lstStyle/>
          <a:p>
            <a:fld id="{6E1BE406-2FFC-ED41-BD79-795FA7FB2320}" type="slidenum">
              <a:rPr lang="en-NP" smtClean="0"/>
              <a:t>‹#›</a:t>
            </a:fld>
            <a:endParaRPr lang="en-NP"/>
          </a:p>
        </p:txBody>
      </p:sp>
    </p:spTree>
    <p:extLst>
      <p:ext uri="{BB962C8B-B14F-4D97-AF65-F5344CB8AC3E}">
        <p14:creationId xmlns:p14="http://schemas.microsoft.com/office/powerpoint/2010/main" val="259345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7CF7-E5D7-5548-A22F-D92A95E6EBEB}"/>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02EC385B-AC1C-284B-B3C7-1DA9F3B51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F8799-F4F8-8644-9937-F77FCACEF7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48E5F44A-E317-8E4B-8183-4AD3A4ADD1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A479C0-9170-564F-9EE6-C692B5ECDB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AE7B9226-E163-6F40-ADB6-E2CBFDB310AF}"/>
              </a:ext>
            </a:extLst>
          </p:cNvPr>
          <p:cNvSpPr>
            <a:spLocks noGrp="1"/>
          </p:cNvSpPr>
          <p:nvPr>
            <p:ph type="dt" sz="half" idx="10"/>
          </p:nvPr>
        </p:nvSpPr>
        <p:spPr/>
        <p:txBody>
          <a:bodyPr/>
          <a:lstStyle/>
          <a:p>
            <a:fld id="{6B00EA2C-8664-2040-A355-01733B82364B}" type="datetimeFigureOut">
              <a:rPr lang="en-NP" smtClean="0"/>
              <a:t>10/02/2022</a:t>
            </a:fld>
            <a:endParaRPr lang="en-NP"/>
          </a:p>
        </p:txBody>
      </p:sp>
      <p:sp>
        <p:nvSpPr>
          <p:cNvPr id="8" name="Footer Placeholder 7">
            <a:extLst>
              <a:ext uri="{FF2B5EF4-FFF2-40B4-BE49-F238E27FC236}">
                <a16:creationId xmlns:a16="http://schemas.microsoft.com/office/drawing/2014/main" id="{F3E13CD7-6329-E545-A356-A1B54ED01AE7}"/>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25E36EB2-1AA4-1145-BC0E-1F1729EDD82D}"/>
              </a:ext>
            </a:extLst>
          </p:cNvPr>
          <p:cNvSpPr>
            <a:spLocks noGrp="1"/>
          </p:cNvSpPr>
          <p:nvPr>
            <p:ph type="sldNum" sz="quarter" idx="12"/>
          </p:nvPr>
        </p:nvSpPr>
        <p:spPr/>
        <p:txBody>
          <a:bodyPr/>
          <a:lstStyle/>
          <a:p>
            <a:fld id="{6E1BE406-2FFC-ED41-BD79-795FA7FB2320}" type="slidenum">
              <a:rPr lang="en-NP" smtClean="0"/>
              <a:t>‹#›</a:t>
            </a:fld>
            <a:endParaRPr lang="en-NP"/>
          </a:p>
        </p:txBody>
      </p:sp>
    </p:spTree>
    <p:extLst>
      <p:ext uri="{BB962C8B-B14F-4D97-AF65-F5344CB8AC3E}">
        <p14:creationId xmlns:p14="http://schemas.microsoft.com/office/powerpoint/2010/main" val="91960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75A3-AD13-1249-864E-349288E7912F}"/>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15DC25A2-2068-A94D-B672-CFA254B50BCE}"/>
              </a:ext>
            </a:extLst>
          </p:cNvPr>
          <p:cNvSpPr>
            <a:spLocks noGrp="1"/>
          </p:cNvSpPr>
          <p:nvPr>
            <p:ph type="dt" sz="half" idx="10"/>
          </p:nvPr>
        </p:nvSpPr>
        <p:spPr/>
        <p:txBody>
          <a:bodyPr/>
          <a:lstStyle/>
          <a:p>
            <a:fld id="{6B00EA2C-8664-2040-A355-01733B82364B}" type="datetimeFigureOut">
              <a:rPr lang="en-NP" smtClean="0"/>
              <a:t>10/02/2022</a:t>
            </a:fld>
            <a:endParaRPr lang="en-NP"/>
          </a:p>
        </p:txBody>
      </p:sp>
      <p:sp>
        <p:nvSpPr>
          <p:cNvPr id="4" name="Footer Placeholder 3">
            <a:extLst>
              <a:ext uri="{FF2B5EF4-FFF2-40B4-BE49-F238E27FC236}">
                <a16:creationId xmlns:a16="http://schemas.microsoft.com/office/drawing/2014/main" id="{4F6D658E-E8C0-9C44-95E8-274A42E2E82F}"/>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76512350-0319-E845-84AE-D5E39D53DDFA}"/>
              </a:ext>
            </a:extLst>
          </p:cNvPr>
          <p:cNvSpPr>
            <a:spLocks noGrp="1"/>
          </p:cNvSpPr>
          <p:nvPr>
            <p:ph type="sldNum" sz="quarter" idx="12"/>
          </p:nvPr>
        </p:nvSpPr>
        <p:spPr/>
        <p:txBody>
          <a:bodyPr/>
          <a:lstStyle/>
          <a:p>
            <a:fld id="{6E1BE406-2FFC-ED41-BD79-795FA7FB2320}" type="slidenum">
              <a:rPr lang="en-NP" smtClean="0"/>
              <a:t>‹#›</a:t>
            </a:fld>
            <a:endParaRPr lang="en-NP"/>
          </a:p>
        </p:txBody>
      </p:sp>
    </p:spTree>
    <p:extLst>
      <p:ext uri="{BB962C8B-B14F-4D97-AF65-F5344CB8AC3E}">
        <p14:creationId xmlns:p14="http://schemas.microsoft.com/office/powerpoint/2010/main" val="46984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640C2-63A7-1342-84D4-F4F78A82EB33}"/>
              </a:ext>
            </a:extLst>
          </p:cNvPr>
          <p:cNvSpPr>
            <a:spLocks noGrp="1"/>
          </p:cNvSpPr>
          <p:nvPr>
            <p:ph type="dt" sz="half" idx="10"/>
          </p:nvPr>
        </p:nvSpPr>
        <p:spPr/>
        <p:txBody>
          <a:bodyPr/>
          <a:lstStyle/>
          <a:p>
            <a:fld id="{6B00EA2C-8664-2040-A355-01733B82364B}" type="datetimeFigureOut">
              <a:rPr lang="en-NP" smtClean="0"/>
              <a:t>10/02/2022</a:t>
            </a:fld>
            <a:endParaRPr lang="en-NP"/>
          </a:p>
        </p:txBody>
      </p:sp>
      <p:sp>
        <p:nvSpPr>
          <p:cNvPr id="3" name="Footer Placeholder 2">
            <a:extLst>
              <a:ext uri="{FF2B5EF4-FFF2-40B4-BE49-F238E27FC236}">
                <a16:creationId xmlns:a16="http://schemas.microsoft.com/office/drawing/2014/main" id="{4B9A4806-775F-1C4E-9A4C-5501EB9E8302}"/>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92CBE5EA-9D00-D54C-AC81-457DC981C9FD}"/>
              </a:ext>
            </a:extLst>
          </p:cNvPr>
          <p:cNvSpPr>
            <a:spLocks noGrp="1"/>
          </p:cNvSpPr>
          <p:nvPr>
            <p:ph type="sldNum" sz="quarter" idx="12"/>
          </p:nvPr>
        </p:nvSpPr>
        <p:spPr/>
        <p:txBody>
          <a:bodyPr/>
          <a:lstStyle/>
          <a:p>
            <a:fld id="{6E1BE406-2FFC-ED41-BD79-795FA7FB2320}" type="slidenum">
              <a:rPr lang="en-NP" smtClean="0"/>
              <a:t>‹#›</a:t>
            </a:fld>
            <a:endParaRPr lang="en-NP"/>
          </a:p>
        </p:txBody>
      </p:sp>
    </p:spTree>
    <p:extLst>
      <p:ext uri="{BB962C8B-B14F-4D97-AF65-F5344CB8AC3E}">
        <p14:creationId xmlns:p14="http://schemas.microsoft.com/office/powerpoint/2010/main" val="49732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76DA-8C59-B047-983C-B3E804620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0E3FDCE7-2DC7-6A48-9834-766FCE6C7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9482C971-79CC-A242-82A5-BA540316B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96626-6DD3-4941-943D-7D6D257DCBD5}"/>
              </a:ext>
            </a:extLst>
          </p:cNvPr>
          <p:cNvSpPr>
            <a:spLocks noGrp="1"/>
          </p:cNvSpPr>
          <p:nvPr>
            <p:ph type="dt" sz="half" idx="10"/>
          </p:nvPr>
        </p:nvSpPr>
        <p:spPr/>
        <p:txBody>
          <a:bodyPr/>
          <a:lstStyle/>
          <a:p>
            <a:fld id="{6B00EA2C-8664-2040-A355-01733B82364B}" type="datetimeFigureOut">
              <a:rPr lang="en-NP" smtClean="0"/>
              <a:t>10/02/2022</a:t>
            </a:fld>
            <a:endParaRPr lang="en-NP"/>
          </a:p>
        </p:txBody>
      </p:sp>
      <p:sp>
        <p:nvSpPr>
          <p:cNvPr id="6" name="Footer Placeholder 5">
            <a:extLst>
              <a:ext uri="{FF2B5EF4-FFF2-40B4-BE49-F238E27FC236}">
                <a16:creationId xmlns:a16="http://schemas.microsoft.com/office/drawing/2014/main" id="{99E95050-5502-9E4D-BC1A-6ED071E920C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5FC61DCF-3AE1-3849-A708-AA348B182BE8}"/>
              </a:ext>
            </a:extLst>
          </p:cNvPr>
          <p:cNvSpPr>
            <a:spLocks noGrp="1"/>
          </p:cNvSpPr>
          <p:nvPr>
            <p:ph type="sldNum" sz="quarter" idx="12"/>
          </p:nvPr>
        </p:nvSpPr>
        <p:spPr/>
        <p:txBody>
          <a:bodyPr/>
          <a:lstStyle/>
          <a:p>
            <a:fld id="{6E1BE406-2FFC-ED41-BD79-795FA7FB2320}" type="slidenum">
              <a:rPr lang="en-NP" smtClean="0"/>
              <a:t>‹#›</a:t>
            </a:fld>
            <a:endParaRPr lang="en-NP"/>
          </a:p>
        </p:txBody>
      </p:sp>
    </p:spTree>
    <p:extLst>
      <p:ext uri="{BB962C8B-B14F-4D97-AF65-F5344CB8AC3E}">
        <p14:creationId xmlns:p14="http://schemas.microsoft.com/office/powerpoint/2010/main" val="849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9711-32F6-0540-811B-C2C462D72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EC39E9B0-2C06-C54D-AEB5-1971FC8C94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B0B31AC7-8A7C-3049-9288-19B3E8AB8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4650A0-0E1F-1846-AC6A-39B304B9E9DC}"/>
              </a:ext>
            </a:extLst>
          </p:cNvPr>
          <p:cNvSpPr>
            <a:spLocks noGrp="1"/>
          </p:cNvSpPr>
          <p:nvPr>
            <p:ph type="dt" sz="half" idx="10"/>
          </p:nvPr>
        </p:nvSpPr>
        <p:spPr/>
        <p:txBody>
          <a:bodyPr/>
          <a:lstStyle/>
          <a:p>
            <a:fld id="{6B00EA2C-8664-2040-A355-01733B82364B}" type="datetimeFigureOut">
              <a:rPr lang="en-NP" smtClean="0"/>
              <a:t>10/02/2022</a:t>
            </a:fld>
            <a:endParaRPr lang="en-NP"/>
          </a:p>
        </p:txBody>
      </p:sp>
      <p:sp>
        <p:nvSpPr>
          <p:cNvPr id="6" name="Footer Placeholder 5">
            <a:extLst>
              <a:ext uri="{FF2B5EF4-FFF2-40B4-BE49-F238E27FC236}">
                <a16:creationId xmlns:a16="http://schemas.microsoft.com/office/drawing/2014/main" id="{1C4C6ED4-EC2F-1947-B8BA-B883D3E04361}"/>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16EAFD4F-FC49-B341-8899-E11467F64542}"/>
              </a:ext>
            </a:extLst>
          </p:cNvPr>
          <p:cNvSpPr>
            <a:spLocks noGrp="1"/>
          </p:cNvSpPr>
          <p:nvPr>
            <p:ph type="sldNum" sz="quarter" idx="12"/>
          </p:nvPr>
        </p:nvSpPr>
        <p:spPr/>
        <p:txBody>
          <a:bodyPr/>
          <a:lstStyle/>
          <a:p>
            <a:fld id="{6E1BE406-2FFC-ED41-BD79-795FA7FB2320}" type="slidenum">
              <a:rPr lang="en-NP" smtClean="0"/>
              <a:t>‹#›</a:t>
            </a:fld>
            <a:endParaRPr lang="en-NP"/>
          </a:p>
        </p:txBody>
      </p:sp>
    </p:spTree>
    <p:extLst>
      <p:ext uri="{BB962C8B-B14F-4D97-AF65-F5344CB8AC3E}">
        <p14:creationId xmlns:p14="http://schemas.microsoft.com/office/powerpoint/2010/main" val="271261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75EB1-3C89-5B47-83A2-9C26885CD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09CD7D93-5B16-364E-B56C-FAEB68E31D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1803F899-7FD1-7144-B38D-54E978FA4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0EA2C-8664-2040-A355-01733B82364B}" type="datetimeFigureOut">
              <a:rPr lang="en-NP" smtClean="0"/>
              <a:t>10/02/2022</a:t>
            </a:fld>
            <a:endParaRPr lang="en-NP"/>
          </a:p>
        </p:txBody>
      </p:sp>
      <p:sp>
        <p:nvSpPr>
          <p:cNvPr id="5" name="Footer Placeholder 4">
            <a:extLst>
              <a:ext uri="{FF2B5EF4-FFF2-40B4-BE49-F238E27FC236}">
                <a16:creationId xmlns:a16="http://schemas.microsoft.com/office/drawing/2014/main" id="{3EBB0115-235E-C340-A614-05E3049D8C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200771A4-2DC2-9847-B826-FF0EA5096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BE406-2FFC-ED41-BD79-795FA7FB2320}" type="slidenum">
              <a:rPr lang="en-NP" smtClean="0"/>
              <a:t>‹#›</a:t>
            </a:fld>
            <a:endParaRPr lang="en-NP"/>
          </a:p>
        </p:txBody>
      </p:sp>
    </p:spTree>
    <p:extLst>
      <p:ext uri="{BB962C8B-B14F-4D97-AF65-F5344CB8AC3E}">
        <p14:creationId xmlns:p14="http://schemas.microsoft.com/office/powerpoint/2010/main" val="556778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image.slidesharecdn.com/softwaretestingtypes-090807023315-phpapp02/95/types-of-software-testing-10-728.jpg?cb=124961241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5323-7517-7B4F-9012-5CCE08A2443E}"/>
              </a:ext>
            </a:extLst>
          </p:cNvPr>
          <p:cNvSpPr>
            <a:spLocks noGrp="1"/>
          </p:cNvSpPr>
          <p:nvPr>
            <p:ph type="ctrTitle"/>
          </p:nvPr>
        </p:nvSpPr>
        <p:spPr/>
        <p:txBody>
          <a:bodyPr/>
          <a:lstStyle/>
          <a:p>
            <a:r>
              <a:rPr lang="en-NP" b="1" dirty="0"/>
              <a:t>Software Testing Verification and Validation</a:t>
            </a:r>
          </a:p>
        </p:txBody>
      </p:sp>
    </p:spTree>
    <p:extLst>
      <p:ext uri="{BB962C8B-B14F-4D97-AF65-F5344CB8AC3E}">
        <p14:creationId xmlns:p14="http://schemas.microsoft.com/office/powerpoint/2010/main" val="2332433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8F6EE86-46BD-1C42-838B-964FDD1C2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65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D570CB9E-5EC2-7547-B997-02CD045AF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02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297B3FD6-CB19-384A-BBD7-D33CE8454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80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85F706D0-D924-064C-A1E9-3828213CD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615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8C646396-D1B4-4A44-934E-D363536AD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77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05498DAE-6AA2-9041-8467-D2DA1BF2F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78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118D797C-6C99-2B4C-B7C9-BE0E17769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833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4E642AD0-68AB-5B46-9232-6EE7607F0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671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0F60FF06-C16F-B449-937F-5CBF4CC3B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080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77053B38-43B3-5647-9E96-1B43CD663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506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E73CDB8-C47D-EE49-BF07-B6A358598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8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03CE280C-7B1A-0F4D-8374-F5C30BE0B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888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F0B4-77A6-464A-8425-5497108098F9}"/>
              </a:ext>
            </a:extLst>
          </p:cNvPr>
          <p:cNvSpPr>
            <a:spLocks noGrp="1"/>
          </p:cNvSpPr>
          <p:nvPr>
            <p:ph type="title"/>
          </p:nvPr>
        </p:nvSpPr>
        <p:spPr/>
        <p:txBody>
          <a:bodyPr/>
          <a:lstStyle/>
          <a:p>
            <a:r>
              <a:rPr lang="en-US" b="1" dirty="0"/>
              <a:t>Importance of Software testing in SDLC</a:t>
            </a:r>
            <a:endParaRPr lang="en-NP" b="1" dirty="0"/>
          </a:p>
        </p:txBody>
      </p:sp>
      <p:sp>
        <p:nvSpPr>
          <p:cNvPr id="3" name="Content Placeholder 2">
            <a:extLst>
              <a:ext uri="{FF2B5EF4-FFF2-40B4-BE49-F238E27FC236}">
                <a16:creationId xmlns:a16="http://schemas.microsoft.com/office/drawing/2014/main" id="{7CACDC07-CD37-F74E-9BF3-0A40D4B7FC96}"/>
              </a:ext>
            </a:extLst>
          </p:cNvPr>
          <p:cNvSpPr>
            <a:spLocks noGrp="1"/>
          </p:cNvSpPr>
          <p:nvPr>
            <p:ph idx="1"/>
          </p:nvPr>
        </p:nvSpPr>
        <p:spPr/>
        <p:txBody>
          <a:bodyPr>
            <a:normAutofit fontScale="85000" lnSpcReduction="20000"/>
          </a:bodyPr>
          <a:lstStyle/>
          <a:p>
            <a:r>
              <a:rPr lang="en-US" dirty="0"/>
              <a:t>Its helps to verify that all the software requirements are implemented correctly or not. </a:t>
            </a:r>
          </a:p>
          <a:p>
            <a:r>
              <a:rPr lang="en-US" dirty="0"/>
              <a:t>Identifying defects and ensuring they are addressed before software deployment. Because if any defect will found after deployment and force to fixed it, than the correction cost will much higher than the cost of it fixed it at earlier stage of development. </a:t>
            </a:r>
          </a:p>
          <a:p>
            <a:r>
              <a:rPr lang="en-US" dirty="0"/>
              <a:t>Effective testing is demonstrates that software-testing function appear to be working according to specification, that behavioral and performance requirement appear to have been met. </a:t>
            </a:r>
          </a:p>
          <a:p>
            <a:r>
              <a:rPr lang="en-US" dirty="0"/>
              <a:t>Whenever any system is developed in different components, its helps to verify the proper integration/interaction of each component to rest of the system. </a:t>
            </a:r>
          </a:p>
          <a:p>
            <a:r>
              <a:rPr lang="en-US" dirty="0"/>
              <a:t>Data collection as testing is conducted provide a good indication of software reliability and some indication of software quality as a whole</a:t>
            </a:r>
            <a:endParaRPr lang="en-NP" dirty="0"/>
          </a:p>
        </p:txBody>
      </p:sp>
    </p:spTree>
    <p:extLst>
      <p:ext uri="{BB962C8B-B14F-4D97-AF65-F5344CB8AC3E}">
        <p14:creationId xmlns:p14="http://schemas.microsoft.com/office/powerpoint/2010/main" val="1810988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EE63-0DBD-8E46-95C6-F07F2970898D}"/>
              </a:ext>
            </a:extLst>
          </p:cNvPr>
          <p:cNvSpPr>
            <a:spLocks noGrp="1"/>
          </p:cNvSpPr>
          <p:nvPr>
            <p:ph type="title"/>
          </p:nvPr>
        </p:nvSpPr>
        <p:spPr/>
        <p:txBody>
          <a:bodyPr/>
          <a:lstStyle/>
          <a:p>
            <a:r>
              <a:rPr lang="en-US" dirty="0"/>
              <a:t>Different Types of Testing </a:t>
            </a:r>
            <a:endParaRPr lang="en-NP" dirty="0"/>
          </a:p>
        </p:txBody>
      </p:sp>
      <p:sp>
        <p:nvSpPr>
          <p:cNvPr id="3" name="Content Placeholder 2">
            <a:extLst>
              <a:ext uri="{FF2B5EF4-FFF2-40B4-BE49-F238E27FC236}">
                <a16:creationId xmlns:a16="http://schemas.microsoft.com/office/drawing/2014/main" id="{5795D2B8-B02B-DD4D-AA54-9C119AA9F9E2}"/>
              </a:ext>
            </a:extLst>
          </p:cNvPr>
          <p:cNvSpPr>
            <a:spLocks noGrp="1"/>
          </p:cNvSpPr>
          <p:nvPr>
            <p:ph idx="1"/>
          </p:nvPr>
        </p:nvSpPr>
        <p:spPr>
          <a:xfrm>
            <a:off x="838200" y="1433384"/>
            <a:ext cx="10515600" cy="4743579"/>
          </a:xfrm>
        </p:spPr>
        <p:txBody>
          <a:bodyPr>
            <a:normAutofit/>
          </a:bodyPr>
          <a:lstStyle/>
          <a:p>
            <a:r>
              <a:rPr lang="en-US" sz="2400" dirty="0"/>
              <a:t>Dynamic v/s static testing. </a:t>
            </a:r>
          </a:p>
          <a:p>
            <a:r>
              <a:rPr lang="en-US" sz="2400" dirty="0"/>
              <a:t>Development v/s independent testing. </a:t>
            </a:r>
          </a:p>
          <a:p>
            <a:r>
              <a:rPr lang="en-US" sz="2400" dirty="0"/>
              <a:t>Black v/s white box testing. </a:t>
            </a:r>
          </a:p>
          <a:p>
            <a:r>
              <a:rPr lang="en-US" sz="2400" dirty="0"/>
              <a:t>Behavioral v/s structural testing. </a:t>
            </a:r>
          </a:p>
          <a:p>
            <a:r>
              <a:rPr lang="en-US" sz="2400" dirty="0"/>
              <a:t>Automated v/s manual testing. </a:t>
            </a:r>
          </a:p>
          <a:p>
            <a:r>
              <a:rPr lang="en-US" sz="2400" dirty="0"/>
              <a:t>Sanity, acceptance and smoke testing . </a:t>
            </a:r>
          </a:p>
          <a:p>
            <a:r>
              <a:rPr lang="en-US" sz="2400" dirty="0"/>
              <a:t>Regression testing. </a:t>
            </a:r>
          </a:p>
          <a:p>
            <a:r>
              <a:rPr lang="en-US" sz="2400" dirty="0"/>
              <a:t>Exploratory and monkey testing. </a:t>
            </a:r>
          </a:p>
          <a:p>
            <a:r>
              <a:rPr lang="en-US" sz="2400" dirty="0"/>
              <a:t>Debugging v/s be bugging</a:t>
            </a:r>
            <a:r>
              <a:rPr lang="en-US" sz="2400" dirty="0">
                <a:hlinkClick r:id="rId2" tooltip="Dynamic v/s static &lt;ul&gt;&lt;li&gt;Static Testing: This testing ref..."/>
              </a:rPr>
              <a:t>.</a:t>
            </a:r>
          </a:p>
          <a:p>
            <a:endParaRPr lang="en-NP" sz="2400" dirty="0"/>
          </a:p>
        </p:txBody>
      </p:sp>
    </p:spTree>
    <p:extLst>
      <p:ext uri="{BB962C8B-B14F-4D97-AF65-F5344CB8AC3E}">
        <p14:creationId xmlns:p14="http://schemas.microsoft.com/office/powerpoint/2010/main" val="316863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3C76-6254-D044-BD3D-ED5D13135AAA}"/>
              </a:ext>
            </a:extLst>
          </p:cNvPr>
          <p:cNvSpPr>
            <a:spLocks noGrp="1"/>
          </p:cNvSpPr>
          <p:nvPr>
            <p:ph type="title"/>
          </p:nvPr>
        </p:nvSpPr>
        <p:spPr>
          <a:xfrm>
            <a:off x="838200" y="500062"/>
            <a:ext cx="10515600" cy="1325563"/>
          </a:xfrm>
        </p:spPr>
        <p:txBody>
          <a:bodyPr/>
          <a:lstStyle/>
          <a:p>
            <a:r>
              <a:rPr lang="en-US" dirty="0"/>
              <a:t>Dynamic v/s static </a:t>
            </a:r>
            <a:br>
              <a:rPr lang="en-US" dirty="0"/>
            </a:br>
            <a:br>
              <a:rPr lang="en-NP" dirty="0"/>
            </a:br>
            <a:endParaRPr lang="en-NP" dirty="0"/>
          </a:p>
        </p:txBody>
      </p:sp>
      <p:sp>
        <p:nvSpPr>
          <p:cNvPr id="3" name="Content Placeholder 2">
            <a:extLst>
              <a:ext uri="{FF2B5EF4-FFF2-40B4-BE49-F238E27FC236}">
                <a16:creationId xmlns:a16="http://schemas.microsoft.com/office/drawing/2014/main" id="{DEE34232-350A-9B4A-A813-BACC18C5BA81}"/>
              </a:ext>
            </a:extLst>
          </p:cNvPr>
          <p:cNvSpPr>
            <a:spLocks noGrp="1"/>
          </p:cNvSpPr>
          <p:nvPr>
            <p:ph idx="1"/>
          </p:nvPr>
        </p:nvSpPr>
        <p:spPr/>
        <p:txBody>
          <a:bodyPr/>
          <a:lstStyle/>
          <a:p>
            <a:r>
              <a:rPr lang="en-US" dirty="0"/>
              <a:t>Static Testing: This testing refers to testing something that’s not running-Examining and reviewing it. </a:t>
            </a:r>
          </a:p>
          <a:p>
            <a:pPr marL="0" indent="0">
              <a:buNone/>
            </a:pPr>
            <a:endParaRPr lang="en-US" dirty="0"/>
          </a:p>
          <a:p>
            <a:r>
              <a:rPr lang="en-US" dirty="0"/>
              <a:t>Dynamic Testing: This you would normally think of as testing-running and using the software.</a:t>
            </a:r>
            <a:endParaRPr lang="en-NP" dirty="0"/>
          </a:p>
        </p:txBody>
      </p:sp>
    </p:spTree>
    <p:extLst>
      <p:ext uri="{BB962C8B-B14F-4D97-AF65-F5344CB8AC3E}">
        <p14:creationId xmlns:p14="http://schemas.microsoft.com/office/powerpoint/2010/main" val="880670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2891-2EDF-924C-8966-C8559251EB2C}"/>
              </a:ext>
            </a:extLst>
          </p:cNvPr>
          <p:cNvSpPr>
            <a:spLocks noGrp="1"/>
          </p:cNvSpPr>
          <p:nvPr>
            <p:ph type="title"/>
          </p:nvPr>
        </p:nvSpPr>
        <p:spPr/>
        <p:txBody>
          <a:bodyPr/>
          <a:lstStyle/>
          <a:p>
            <a:r>
              <a:rPr lang="en-US" dirty="0"/>
              <a:t>Development v/s independent testing</a:t>
            </a:r>
            <a:endParaRPr lang="en-NP" dirty="0"/>
          </a:p>
        </p:txBody>
      </p:sp>
      <p:sp>
        <p:nvSpPr>
          <p:cNvPr id="3" name="Content Placeholder 2">
            <a:extLst>
              <a:ext uri="{FF2B5EF4-FFF2-40B4-BE49-F238E27FC236}">
                <a16:creationId xmlns:a16="http://schemas.microsoft.com/office/drawing/2014/main" id="{810CF675-99F5-EF47-B9F8-8B1E6E35E64E}"/>
              </a:ext>
            </a:extLst>
          </p:cNvPr>
          <p:cNvSpPr>
            <a:spLocks noGrp="1"/>
          </p:cNvSpPr>
          <p:nvPr>
            <p:ph idx="1"/>
          </p:nvPr>
        </p:nvSpPr>
        <p:spPr/>
        <p:txBody>
          <a:bodyPr>
            <a:normAutofit fontScale="85000" lnSpcReduction="10000"/>
          </a:bodyPr>
          <a:lstStyle/>
          <a:p>
            <a:r>
              <a:rPr lang="en-US" dirty="0"/>
              <a:t>Development testing denotes the aspects of test design and implementation </a:t>
            </a:r>
          </a:p>
          <a:p>
            <a:r>
              <a:rPr lang="en-US" dirty="0"/>
              <a:t>Most appropriate for the team of developers to undertake. This is in contrast to Independent Testing. In most cases, test execution initially occurs with the developer testing group who designed and implemented the test, but it is a good practice for the developers to create their tests in such a way so as to make them available to independent testing groups for execution. </a:t>
            </a:r>
          </a:p>
          <a:p>
            <a:r>
              <a:rPr lang="en-US" dirty="0"/>
              <a:t>Independent testing denotes the test design and implementation most appropriately performed by someone who is independent from the team of developers. You can consider this distinction a superset, which includes Independent Verification &amp; Validation. In most cases, test execution initially occurs with the independent testing group that designed and implemented the test, but the independent testers should create their tests to make them available to the developer testing groups for execution </a:t>
            </a:r>
          </a:p>
          <a:p>
            <a:endParaRPr lang="en-NP" dirty="0"/>
          </a:p>
        </p:txBody>
      </p:sp>
    </p:spTree>
    <p:extLst>
      <p:ext uri="{BB962C8B-B14F-4D97-AF65-F5344CB8AC3E}">
        <p14:creationId xmlns:p14="http://schemas.microsoft.com/office/powerpoint/2010/main" val="3210169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91BE-1ACA-AA4E-BB13-59F5DC4AA4E6}"/>
              </a:ext>
            </a:extLst>
          </p:cNvPr>
          <p:cNvSpPr>
            <a:spLocks noGrp="1"/>
          </p:cNvSpPr>
          <p:nvPr>
            <p:ph type="title"/>
          </p:nvPr>
        </p:nvSpPr>
        <p:spPr/>
        <p:txBody>
          <a:bodyPr/>
          <a:lstStyle/>
          <a:p>
            <a:r>
              <a:rPr lang="en-US" dirty="0"/>
              <a:t>Black v/s white box testing </a:t>
            </a:r>
            <a:endParaRPr lang="en-NP" dirty="0"/>
          </a:p>
        </p:txBody>
      </p:sp>
      <p:sp>
        <p:nvSpPr>
          <p:cNvPr id="3" name="Content Placeholder 2">
            <a:extLst>
              <a:ext uri="{FF2B5EF4-FFF2-40B4-BE49-F238E27FC236}">
                <a16:creationId xmlns:a16="http://schemas.microsoft.com/office/drawing/2014/main" id="{16F8D4A6-7492-9E4E-8AA7-EEB009732CB6}"/>
              </a:ext>
            </a:extLst>
          </p:cNvPr>
          <p:cNvSpPr>
            <a:spLocks noGrp="1"/>
          </p:cNvSpPr>
          <p:nvPr>
            <p:ph idx="1"/>
          </p:nvPr>
        </p:nvSpPr>
        <p:spPr/>
        <p:txBody>
          <a:bodyPr>
            <a:normAutofit lnSpcReduction="10000"/>
          </a:bodyPr>
          <a:lstStyle/>
          <a:p>
            <a:r>
              <a:rPr lang="en-US" dirty="0"/>
              <a:t>The purpose of a black-box test is to verify the unit's specified function and observable behavior without knowledge of how the unit implements the function and behavior. Black-box tests focus and rely upon the unit's input and output. </a:t>
            </a:r>
          </a:p>
          <a:p>
            <a:r>
              <a:rPr lang="en-US" dirty="0"/>
              <a:t>A white-box test approach should be taken to verify a unit's internal structure. Theoretically, you should test every possible path through the code, but that is possible only in very simple units. At the very least you should exercise every decision-to-decision path (DD-path) at least once because you are then executing all statements at least once. A decision is typically an if-statement, and a DD-path is a path between two decisions.</a:t>
            </a:r>
            <a:endParaRPr lang="en-NP" dirty="0"/>
          </a:p>
        </p:txBody>
      </p:sp>
    </p:spTree>
    <p:extLst>
      <p:ext uri="{BB962C8B-B14F-4D97-AF65-F5344CB8AC3E}">
        <p14:creationId xmlns:p14="http://schemas.microsoft.com/office/powerpoint/2010/main" val="3995572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3935-304D-D34F-BD86-F88999049D40}"/>
              </a:ext>
            </a:extLst>
          </p:cNvPr>
          <p:cNvSpPr>
            <a:spLocks noGrp="1"/>
          </p:cNvSpPr>
          <p:nvPr>
            <p:ph type="title"/>
          </p:nvPr>
        </p:nvSpPr>
        <p:spPr/>
        <p:txBody>
          <a:bodyPr/>
          <a:lstStyle/>
          <a:p>
            <a:r>
              <a:rPr lang="en-US" dirty="0"/>
              <a:t>Behavioral v/s structural testing</a:t>
            </a:r>
            <a:endParaRPr lang="en-NP" dirty="0"/>
          </a:p>
        </p:txBody>
      </p:sp>
      <p:sp>
        <p:nvSpPr>
          <p:cNvPr id="3" name="Content Placeholder 2">
            <a:extLst>
              <a:ext uri="{FF2B5EF4-FFF2-40B4-BE49-F238E27FC236}">
                <a16:creationId xmlns:a16="http://schemas.microsoft.com/office/drawing/2014/main" id="{349ED9F8-7582-074A-8EF9-2E323B76ECBC}"/>
              </a:ext>
            </a:extLst>
          </p:cNvPr>
          <p:cNvSpPr>
            <a:spLocks noGrp="1"/>
          </p:cNvSpPr>
          <p:nvPr>
            <p:ph idx="1"/>
          </p:nvPr>
        </p:nvSpPr>
        <p:spPr/>
        <p:txBody>
          <a:bodyPr/>
          <a:lstStyle/>
          <a:p>
            <a:pPr algn="just"/>
            <a:r>
              <a:rPr lang="en-US" dirty="0"/>
              <a:t>Behavioral Testing: This is another name commonly given to Black Box Testing as you are testing the behavior of the software when it’s used without knowing the internal logics how they are implemented. </a:t>
            </a:r>
          </a:p>
          <a:p>
            <a:r>
              <a:rPr lang="en-US" dirty="0"/>
              <a:t>Structural Testing: This is another name commonly used for white Box testing in which you can see and use the underlying structure of the code to design and run your tests.</a:t>
            </a:r>
            <a:endParaRPr lang="en-NP" dirty="0"/>
          </a:p>
        </p:txBody>
      </p:sp>
    </p:spTree>
    <p:extLst>
      <p:ext uri="{BB962C8B-B14F-4D97-AF65-F5344CB8AC3E}">
        <p14:creationId xmlns:p14="http://schemas.microsoft.com/office/powerpoint/2010/main" val="3168807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5404-308F-7C43-8D75-EEB64595BE51}"/>
              </a:ext>
            </a:extLst>
          </p:cNvPr>
          <p:cNvSpPr>
            <a:spLocks noGrp="1"/>
          </p:cNvSpPr>
          <p:nvPr>
            <p:ph type="title"/>
          </p:nvPr>
        </p:nvSpPr>
        <p:spPr/>
        <p:txBody>
          <a:bodyPr/>
          <a:lstStyle/>
          <a:p>
            <a:r>
              <a:rPr lang="en-US" dirty="0"/>
              <a:t>Automated v/s manual</a:t>
            </a:r>
            <a:endParaRPr lang="en-NP" dirty="0"/>
          </a:p>
        </p:txBody>
      </p:sp>
      <p:sp>
        <p:nvSpPr>
          <p:cNvPr id="3" name="Content Placeholder 2">
            <a:extLst>
              <a:ext uri="{FF2B5EF4-FFF2-40B4-BE49-F238E27FC236}">
                <a16:creationId xmlns:a16="http://schemas.microsoft.com/office/drawing/2014/main" id="{3A05DE56-63BF-B44F-BD7B-DEC5B4877AAD}"/>
              </a:ext>
            </a:extLst>
          </p:cNvPr>
          <p:cNvSpPr>
            <a:spLocks noGrp="1"/>
          </p:cNvSpPr>
          <p:nvPr>
            <p:ph idx="1"/>
          </p:nvPr>
        </p:nvSpPr>
        <p:spPr/>
        <p:txBody>
          <a:bodyPr/>
          <a:lstStyle/>
          <a:p>
            <a:r>
              <a:rPr lang="en-US" dirty="0"/>
              <a:t>Automated Testing: Software testing assisted with software tools that require no operator input, analysis, or evaluation. </a:t>
            </a:r>
          </a:p>
          <a:p>
            <a:r>
              <a:rPr lang="en-US" dirty="0"/>
              <a:t>Manual Testing : That part of software testing that requires human input, analysis, or evaluation.</a:t>
            </a:r>
            <a:endParaRPr lang="en-NP" dirty="0"/>
          </a:p>
        </p:txBody>
      </p:sp>
    </p:spTree>
    <p:extLst>
      <p:ext uri="{BB962C8B-B14F-4D97-AF65-F5344CB8AC3E}">
        <p14:creationId xmlns:p14="http://schemas.microsoft.com/office/powerpoint/2010/main" val="1971543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943E-F6F8-D246-AC40-870F23541603}"/>
              </a:ext>
            </a:extLst>
          </p:cNvPr>
          <p:cNvSpPr>
            <a:spLocks noGrp="1"/>
          </p:cNvSpPr>
          <p:nvPr>
            <p:ph type="title"/>
          </p:nvPr>
        </p:nvSpPr>
        <p:spPr/>
        <p:txBody>
          <a:bodyPr/>
          <a:lstStyle/>
          <a:p>
            <a:r>
              <a:rPr lang="en-US" dirty="0"/>
              <a:t>Sanity, Acceptance and Smoke testing</a:t>
            </a:r>
            <a:endParaRPr lang="en-NP" dirty="0"/>
          </a:p>
        </p:txBody>
      </p:sp>
      <p:sp>
        <p:nvSpPr>
          <p:cNvPr id="3" name="Content Placeholder 2">
            <a:extLst>
              <a:ext uri="{FF2B5EF4-FFF2-40B4-BE49-F238E27FC236}">
                <a16:creationId xmlns:a16="http://schemas.microsoft.com/office/drawing/2014/main" id="{4EF93A3A-B209-6342-B6E3-763EAD74736D}"/>
              </a:ext>
            </a:extLst>
          </p:cNvPr>
          <p:cNvSpPr>
            <a:spLocks noGrp="1"/>
          </p:cNvSpPr>
          <p:nvPr>
            <p:ph idx="1"/>
          </p:nvPr>
        </p:nvSpPr>
        <p:spPr/>
        <p:txBody>
          <a:bodyPr>
            <a:normAutofit fontScale="92500" lnSpcReduction="10000"/>
          </a:bodyPr>
          <a:lstStyle/>
          <a:p>
            <a:pPr algn="just"/>
            <a:r>
              <a:rPr lang="en-US" dirty="0"/>
              <a:t>Sanity Testing: Sanity testing is a cursory testing; it is performed whenever a cursory testing is sufficient to prove the application is functioning according to specifications. It normally includes a set of core tests of basic GUI functionality to demonstrate connectivity to the database, application servers, printers, etc. </a:t>
            </a:r>
          </a:p>
          <a:p>
            <a:pPr algn="just"/>
            <a:r>
              <a:rPr lang="en-US" dirty="0"/>
              <a:t>Acceptance testing: Acceptance testing is the final test action before deploying the software. The goal of acceptance testing is to verify that the software is ready and can be used by your end users to perform those functions and tasks for which the software was built. </a:t>
            </a:r>
          </a:p>
          <a:p>
            <a:pPr algn="just"/>
            <a:r>
              <a:rPr lang="en-US" dirty="0"/>
              <a:t>Smoke Testing: Smoke testing is non-exhaustive software testing, ascertaining that the most crucial functions of a program work, but not bothering with finer details.</a:t>
            </a:r>
            <a:endParaRPr lang="en-NP" dirty="0"/>
          </a:p>
        </p:txBody>
      </p:sp>
    </p:spTree>
    <p:extLst>
      <p:ext uri="{BB962C8B-B14F-4D97-AF65-F5344CB8AC3E}">
        <p14:creationId xmlns:p14="http://schemas.microsoft.com/office/powerpoint/2010/main" val="2670397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91A5-591F-454F-9154-FCB835737796}"/>
              </a:ext>
            </a:extLst>
          </p:cNvPr>
          <p:cNvSpPr>
            <a:spLocks noGrp="1"/>
          </p:cNvSpPr>
          <p:nvPr>
            <p:ph type="title"/>
          </p:nvPr>
        </p:nvSpPr>
        <p:spPr/>
        <p:txBody>
          <a:bodyPr/>
          <a:lstStyle/>
          <a:p>
            <a:r>
              <a:rPr lang="en-US" dirty="0"/>
              <a:t>Regression testing </a:t>
            </a:r>
            <a:endParaRPr lang="en-NP" dirty="0"/>
          </a:p>
        </p:txBody>
      </p:sp>
      <p:sp>
        <p:nvSpPr>
          <p:cNvPr id="3" name="Content Placeholder 2">
            <a:extLst>
              <a:ext uri="{FF2B5EF4-FFF2-40B4-BE49-F238E27FC236}">
                <a16:creationId xmlns:a16="http://schemas.microsoft.com/office/drawing/2014/main" id="{590E7464-C4EF-1C41-98E8-C7EA5341044B}"/>
              </a:ext>
            </a:extLst>
          </p:cNvPr>
          <p:cNvSpPr>
            <a:spLocks noGrp="1"/>
          </p:cNvSpPr>
          <p:nvPr>
            <p:ph idx="1"/>
          </p:nvPr>
        </p:nvSpPr>
        <p:spPr/>
        <p:txBody>
          <a:bodyPr>
            <a:normAutofit lnSpcReduction="10000"/>
          </a:bodyPr>
          <a:lstStyle/>
          <a:p>
            <a:r>
              <a:rPr lang="en-US" dirty="0"/>
              <a:t>The selective retesting of a software system that has been modified to ensure that any bugs have been fixed and that no other previously working functions have failed as a result of the modifications and that newly added features have not created problems with previous versions of the software. </a:t>
            </a:r>
          </a:p>
          <a:p>
            <a:r>
              <a:rPr lang="en-US" dirty="0"/>
              <a:t>Regression testing is initiated after a programmer has attempted to fix a recognized problem or has added source code to a program that may have inadvertently introduced errors. It is a quality control measure to ensure that the newly modified code still complies with its specified requirements and that unmodified code has not been affected by the maintenance activity.</a:t>
            </a:r>
            <a:endParaRPr lang="en-NP" dirty="0"/>
          </a:p>
        </p:txBody>
      </p:sp>
    </p:spTree>
    <p:extLst>
      <p:ext uri="{BB962C8B-B14F-4D97-AF65-F5344CB8AC3E}">
        <p14:creationId xmlns:p14="http://schemas.microsoft.com/office/powerpoint/2010/main" val="9274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62F1DDF-6032-8349-A35E-544105E25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759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9FEA-6CCA-4B43-B7CD-657F57A9BB73}"/>
              </a:ext>
            </a:extLst>
          </p:cNvPr>
          <p:cNvSpPr>
            <a:spLocks noGrp="1"/>
          </p:cNvSpPr>
          <p:nvPr>
            <p:ph type="title"/>
          </p:nvPr>
        </p:nvSpPr>
        <p:spPr/>
        <p:txBody>
          <a:bodyPr/>
          <a:lstStyle/>
          <a:p>
            <a:r>
              <a:rPr lang="en-US" dirty="0"/>
              <a:t>Exploratory and monkey testing</a:t>
            </a:r>
            <a:endParaRPr lang="en-NP" dirty="0"/>
          </a:p>
        </p:txBody>
      </p:sp>
      <p:sp>
        <p:nvSpPr>
          <p:cNvPr id="3" name="Content Placeholder 2">
            <a:extLst>
              <a:ext uri="{FF2B5EF4-FFF2-40B4-BE49-F238E27FC236}">
                <a16:creationId xmlns:a16="http://schemas.microsoft.com/office/drawing/2014/main" id="{AF11EFEB-4AFC-0E4C-92D1-730156C38153}"/>
              </a:ext>
            </a:extLst>
          </p:cNvPr>
          <p:cNvSpPr>
            <a:spLocks noGrp="1"/>
          </p:cNvSpPr>
          <p:nvPr>
            <p:ph idx="1"/>
          </p:nvPr>
        </p:nvSpPr>
        <p:spPr/>
        <p:txBody>
          <a:bodyPr/>
          <a:lstStyle/>
          <a:p>
            <a:r>
              <a:rPr lang="en-US" dirty="0"/>
              <a:t>Exploratory testing involves simultaneously learning, planning, running tests, and reporting / troubleshooting results. </a:t>
            </a:r>
          </a:p>
          <a:p>
            <a:r>
              <a:rPr lang="en-US" dirty="0"/>
              <a:t>Monkey testing- This is another name for &amp;</a:t>
            </a:r>
            <a:r>
              <a:rPr lang="en-US" dirty="0" err="1"/>
              <a:t>quot</a:t>
            </a:r>
            <a:r>
              <a:rPr lang="en-US" dirty="0"/>
              <a:t>; Ad Hoc </a:t>
            </a:r>
            <a:r>
              <a:rPr lang="en-US" dirty="0" err="1"/>
              <a:t>Testing&amp;quot</a:t>
            </a:r>
            <a:r>
              <a:rPr lang="en-US" dirty="0"/>
              <a:t>;; it comes from the joke that if you put 100 monkeys in a room with 100 typewriters, randomly punching keys, sooner or later they will type out a Shakespearean sonnet. So every time one of your ad hoc testers finds a new bug, you can toss him a banana. The use of monkey testing is to simulate how your customers will use your software in real time.</a:t>
            </a:r>
            <a:endParaRPr lang="en-NP" dirty="0"/>
          </a:p>
        </p:txBody>
      </p:sp>
    </p:spTree>
    <p:extLst>
      <p:ext uri="{BB962C8B-B14F-4D97-AF65-F5344CB8AC3E}">
        <p14:creationId xmlns:p14="http://schemas.microsoft.com/office/powerpoint/2010/main" val="3563276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2D02-336F-DE47-B1FD-EDADA747159B}"/>
              </a:ext>
            </a:extLst>
          </p:cNvPr>
          <p:cNvSpPr>
            <a:spLocks noGrp="1"/>
          </p:cNvSpPr>
          <p:nvPr>
            <p:ph type="title"/>
          </p:nvPr>
        </p:nvSpPr>
        <p:spPr/>
        <p:txBody>
          <a:bodyPr/>
          <a:lstStyle/>
          <a:p>
            <a:r>
              <a:rPr lang="en-US" dirty="0"/>
              <a:t>Debugging v/s </a:t>
            </a:r>
            <a:r>
              <a:rPr lang="en-US" dirty="0" err="1"/>
              <a:t>Bebugging</a:t>
            </a:r>
            <a:endParaRPr lang="en-NP" dirty="0"/>
          </a:p>
        </p:txBody>
      </p:sp>
      <p:sp>
        <p:nvSpPr>
          <p:cNvPr id="3" name="Content Placeholder 2">
            <a:extLst>
              <a:ext uri="{FF2B5EF4-FFF2-40B4-BE49-F238E27FC236}">
                <a16:creationId xmlns:a16="http://schemas.microsoft.com/office/drawing/2014/main" id="{B00A50F4-C30D-7649-8594-FA04F2929CE5}"/>
              </a:ext>
            </a:extLst>
          </p:cNvPr>
          <p:cNvSpPr>
            <a:spLocks noGrp="1"/>
          </p:cNvSpPr>
          <p:nvPr>
            <p:ph idx="1"/>
          </p:nvPr>
        </p:nvSpPr>
        <p:spPr/>
        <p:txBody>
          <a:bodyPr/>
          <a:lstStyle/>
          <a:p>
            <a:r>
              <a:rPr lang="en-US" dirty="0"/>
              <a:t>Debugging : The process of finding and removing the causes of failures in software. The role is performed by a programmer. </a:t>
            </a:r>
          </a:p>
          <a:p>
            <a:r>
              <a:rPr lang="en-US" dirty="0" err="1"/>
              <a:t>Bebugging</a:t>
            </a:r>
            <a:r>
              <a:rPr lang="en-US" dirty="0"/>
              <a:t>: The process of intentionally adding known faults to those already in a computer program for the purpose of monitoring the rate of detection and removal, and estimating the number of faults remaining in the program </a:t>
            </a:r>
            <a:endParaRPr lang="en-NP" dirty="0"/>
          </a:p>
        </p:txBody>
      </p:sp>
    </p:spTree>
    <p:extLst>
      <p:ext uri="{BB962C8B-B14F-4D97-AF65-F5344CB8AC3E}">
        <p14:creationId xmlns:p14="http://schemas.microsoft.com/office/powerpoint/2010/main" val="81857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E938EFE-68DF-ED49-8C19-BE3238FF8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08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0492916-1CF7-F940-9A50-A90A8ECB5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5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FF135BF-E5E3-F74B-A42D-B078EC6A5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005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8C3BAAE-A70C-6C41-ABB5-F7DCF83B3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93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9039299-FAA8-B048-B6A6-146C2692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B427E59-DDBE-8E48-A3C6-F062F1401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684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3" ma:contentTypeDescription="Create a new document." ma:contentTypeScope="" ma:versionID="3f3f6f734efb866d8a8008aaecb782bf">
  <xsd:schema xmlns:xsd="http://www.w3.org/2001/XMLSchema" xmlns:xs="http://www.w3.org/2001/XMLSchema" xmlns:p="http://schemas.microsoft.com/office/2006/metadata/properties" xmlns:ns2="0644ddd5-6f65-42bc-a3e0-87d5faa24e7b" xmlns:ns3="849eb02e-efd2-47c3-a37d-16fbd6b96360" targetNamespace="http://schemas.microsoft.com/office/2006/metadata/properties" ma:root="true" ma:fieldsID="575a844cbdd46438d81e86832c0b7c5f" ns2:_="" ns3:_="">
    <xsd:import namespace="0644ddd5-6f65-42bc-a3e0-87d5faa24e7b"/>
    <xsd:import namespace="849eb02e-efd2-47c3-a37d-16fbd6b963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9eb02e-efd2-47c3-a37d-16fbd6b963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49eb02e-efd2-47c3-a37d-16fbd6b96360">
      <UserInfo>
        <DisplayName>BIT 2nd Sem(D+E) Members</DisplayName>
        <AccountId>103</AccountId>
        <AccountType/>
      </UserInfo>
    </SharedWithUsers>
  </documentManagement>
</p:properties>
</file>

<file path=customXml/itemProps1.xml><?xml version="1.0" encoding="utf-8"?>
<ds:datastoreItem xmlns:ds="http://schemas.openxmlformats.org/officeDocument/2006/customXml" ds:itemID="{6A82A718-6097-446E-AF20-DAA2F4C42A1F}"/>
</file>

<file path=customXml/itemProps2.xml><?xml version="1.0" encoding="utf-8"?>
<ds:datastoreItem xmlns:ds="http://schemas.openxmlformats.org/officeDocument/2006/customXml" ds:itemID="{4ADAB33B-85AB-43B5-92FB-7BDD9E6B16BE}"/>
</file>

<file path=customXml/itemProps3.xml><?xml version="1.0" encoding="utf-8"?>
<ds:datastoreItem xmlns:ds="http://schemas.openxmlformats.org/officeDocument/2006/customXml" ds:itemID="{63BEB354-E70D-41FA-9B85-3315794D8001}"/>
</file>

<file path=docProps/app.xml><?xml version="1.0" encoding="utf-8"?>
<Properties xmlns="http://schemas.openxmlformats.org/officeDocument/2006/extended-properties" xmlns:vt="http://schemas.openxmlformats.org/officeDocument/2006/docPropsVTypes">
  <TotalTime>49</TotalTime>
  <Words>1078</Words>
  <Application>Microsoft Macintosh PowerPoint</Application>
  <PresentationFormat>Widescreen</PresentationFormat>
  <Paragraphs>47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Software Testing Verification and 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Importance of Software testing in SDLC</vt:lpstr>
      <vt:lpstr>Different Types of Testing </vt:lpstr>
      <vt:lpstr>Dynamic v/s static   </vt:lpstr>
      <vt:lpstr>Development v/s independent testing</vt:lpstr>
      <vt:lpstr>Black v/s white box testing </vt:lpstr>
      <vt:lpstr>Behavioral v/s structural testing</vt:lpstr>
      <vt:lpstr>Automated v/s manual</vt:lpstr>
      <vt:lpstr>Sanity, Acceptance and Smoke testing</vt:lpstr>
      <vt:lpstr>Regression testing </vt:lpstr>
      <vt:lpstr>Exploratory and monkey testing</vt:lpstr>
      <vt:lpstr>Debugging v/s Bebugging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Verification and Validation</dc:title>
  <dc:creator>Microsoft Office User</dc:creator>
  <cp:lastModifiedBy>Microsoft Office User</cp:lastModifiedBy>
  <cp:revision>6</cp:revision>
  <dcterms:created xsi:type="dcterms:W3CDTF">2022-02-10T17:09:08Z</dcterms:created>
  <dcterms:modified xsi:type="dcterms:W3CDTF">2022-02-10T17:58:19Z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