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CA6AC-E50B-4540-A37E-1F9F07370CC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F673F-1F0C-47DC-92D7-A12E05505A1C}">
      <dgm:prSet phldrT="[Text]"/>
      <dgm:spPr/>
      <dgm:t>
        <a:bodyPr/>
        <a:lstStyle/>
        <a:p>
          <a:r>
            <a:rPr lang="en-US" dirty="0" smtClean="0"/>
            <a:t>SPECIFICATION</a:t>
          </a:r>
          <a:endParaRPr lang="en-US" dirty="0"/>
        </a:p>
      </dgm:t>
    </dgm:pt>
    <dgm:pt modelId="{BEA88613-36A5-4AB1-92A8-2E8B83665354}" type="parTrans" cxnId="{406D0836-12BB-413B-B192-D9995A41C241}">
      <dgm:prSet/>
      <dgm:spPr/>
      <dgm:t>
        <a:bodyPr/>
        <a:lstStyle/>
        <a:p>
          <a:endParaRPr lang="en-US"/>
        </a:p>
      </dgm:t>
    </dgm:pt>
    <dgm:pt modelId="{CCB65ABF-8245-422C-8496-FF2427931321}" type="sibTrans" cxnId="{406D0836-12BB-413B-B192-D9995A41C241}">
      <dgm:prSet/>
      <dgm:spPr/>
      <dgm:t>
        <a:bodyPr/>
        <a:lstStyle/>
        <a:p>
          <a:endParaRPr lang="en-US"/>
        </a:p>
      </dgm:t>
    </dgm:pt>
    <dgm:pt modelId="{32374E34-7219-4BD2-BB68-CFCAFEA5F71E}">
      <dgm:prSet phldrT="[Text]"/>
      <dgm:spPr/>
      <dgm:t>
        <a:bodyPr/>
        <a:lstStyle/>
        <a:p>
          <a:pPr algn="just"/>
          <a:r>
            <a:rPr lang="en-US" dirty="0" smtClean="0"/>
            <a:t>customers and engineers define the software to be produced and the constraints on its operation</a:t>
          </a:r>
          <a:endParaRPr lang="en-US" dirty="0"/>
        </a:p>
      </dgm:t>
    </dgm:pt>
    <dgm:pt modelId="{FC021A73-D9C3-4432-993B-64D4055E86E6}" type="parTrans" cxnId="{770CFEEA-3BD0-4EF3-88C4-86593664BF5D}">
      <dgm:prSet/>
      <dgm:spPr/>
      <dgm:t>
        <a:bodyPr/>
        <a:lstStyle/>
        <a:p>
          <a:endParaRPr lang="en-US"/>
        </a:p>
      </dgm:t>
    </dgm:pt>
    <dgm:pt modelId="{A2A7D13E-AD80-49AC-9555-004631F35D28}" type="sibTrans" cxnId="{770CFEEA-3BD0-4EF3-88C4-86593664BF5D}">
      <dgm:prSet/>
      <dgm:spPr/>
      <dgm:t>
        <a:bodyPr/>
        <a:lstStyle/>
        <a:p>
          <a:endParaRPr lang="en-US"/>
        </a:p>
      </dgm:t>
    </dgm:pt>
    <dgm:pt modelId="{DD76BE37-773B-401F-8501-E47622F89C01}">
      <dgm:prSet phldrT="[Text]"/>
      <dgm:spPr/>
      <dgm:t>
        <a:bodyPr/>
        <a:lstStyle/>
        <a:p>
          <a:pPr algn="just"/>
          <a:r>
            <a:rPr lang="en-US" dirty="0" smtClean="0"/>
            <a:t>what the system should do and its development constraints</a:t>
          </a:r>
          <a:endParaRPr lang="en-US" dirty="0"/>
        </a:p>
      </dgm:t>
    </dgm:pt>
    <dgm:pt modelId="{F8925A60-4562-4B9C-B481-95327BD5F1D9}" type="parTrans" cxnId="{DE1F1275-3D8C-429D-A4E3-A173F2B5576E}">
      <dgm:prSet/>
      <dgm:spPr/>
      <dgm:t>
        <a:bodyPr/>
        <a:lstStyle/>
        <a:p>
          <a:endParaRPr lang="en-US"/>
        </a:p>
      </dgm:t>
    </dgm:pt>
    <dgm:pt modelId="{AD8F84C4-1DBA-43E5-BD20-6E58A06E7AD1}" type="sibTrans" cxnId="{DE1F1275-3D8C-429D-A4E3-A173F2B5576E}">
      <dgm:prSet/>
      <dgm:spPr/>
      <dgm:t>
        <a:bodyPr/>
        <a:lstStyle/>
        <a:p>
          <a:endParaRPr lang="en-US"/>
        </a:p>
      </dgm:t>
    </dgm:pt>
    <dgm:pt modelId="{48CA4085-4F83-4BB1-BE71-174036282242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CD9E8A38-452B-46A8-A3B5-9C39E2D5795A}" type="parTrans" cxnId="{D477E02F-6231-4B19-862D-9F47E9578C9C}">
      <dgm:prSet/>
      <dgm:spPr/>
      <dgm:t>
        <a:bodyPr/>
        <a:lstStyle/>
        <a:p>
          <a:endParaRPr lang="en-US"/>
        </a:p>
      </dgm:t>
    </dgm:pt>
    <dgm:pt modelId="{3A95F88A-5360-4C3E-B38B-D7276366710A}" type="sibTrans" cxnId="{D477E02F-6231-4B19-862D-9F47E9578C9C}">
      <dgm:prSet/>
      <dgm:spPr/>
      <dgm:t>
        <a:bodyPr/>
        <a:lstStyle/>
        <a:p>
          <a:endParaRPr lang="en-US"/>
        </a:p>
      </dgm:t>
    </dgm:pt>
    <dgm:pt modelId="{3642975A-984B-4D87-B001-F50D126506AF}">
      <dgm:prSet phldrT="[Text]"/>
      <dgm:spPr/>
      <dgm:t>
        <a:bodyPr/>
        <a:lstStyle/>
        <a:p>
          <a:r>
            <a:rPr lang="en-US" dirty="0" smtClean="0"/>
            <a:t>Software is designed and programmed</a:t>
          </a:r>
          <a:endParaRPr lang="en-US" dirty="0"/>
        </a:p>
      </dgm:t>
    </dgm:pt>
    <dgm:pt modelId="{F2602B03-ADFF-4CDE-82DC-B48E37630015}" type="parTrans" cxnId="{0BFA2523-4876-41B2-8ADA-68DE07E75534}">
      <dgm:prSet/>
      <dgm:spPr/>
      <dgm:t>
        <a:bodyPr/>
        <a:lstStyle/>
        <a:p>
          <a:endParaRPr lang="en-US"/>
        </a:p>
      </dgm:t>
    </dgm:pt>
    <dgm:pt modelId="{A37949F9-E44D-45F8-9AD9-EFF6C4898777}" type="sibTrans" cxnId="{0BFA2523-4876-41B2-8ADA-68DE07E75534}">
      <dgm:prSet/>
      <dgm:spPr/>
      <dgm:t>
        <a:bodyPr/>
        <a:lstStyle/>
        <a:p>
          <a:endParaRPr lang="en-US"/>
        </a:p>
      </dgm:t>
    </dgm:pt>
    <dgm:pt modelId="{BEE7604C-5284-4F47-9DC3-55B457A2E9D3}">
      <dgm:prSet phldrT="[Text]" phldr="1"/>
      <dgm:spPr/>
      <dgm:t>
        <a:bodyPr/>
        <a:lstStyle/>
        <a:p>
          <a:endParaRPr lang="en-US" dirty="0"/>
        </a:p>
      </dgm:t>
    </dgm:pt>
    <dgm:pt modelId="{D0EA4281-8544-4F15-A722-89D44690B1C8}" type="parTrans" cxnId="{D6AD53AE-8DC7-4004-BBD5-B71EF2E7B92A}">
      <dgm:prSet/>
      <dgm:spPr/>
      <dgm:t>
        <a:bodyPr/>
        <a:lstStyle/>
        <a:p>
          <a:endParaRPr lang="en-US"/>
        </a:p>
      </dgm:t>
    </dgm:pt>
    <dgm:pt modelId="{562F5C68-8061-432C-A76A-3DE3802E6A14}" type="sibTrans" cxnId="{D6AD53AE-8DC7-4004-BBD5-B71EF2E7B92A}">
      <dgm:prSet/>
      <dgm:spPr/>
      <dgm:t>
        <a:bodyPr/>
        <a:lstStyle/>
        <a:p>
          <a:endParaRPr lang="en-US"/>
        </a:p>
      </dgm:t>
    </dgm:pt>
    <dgm:pt modelId="{27BC309F-FBE3-44E1-B80F-CBB221CA4E9F}">
      <dgm:prSet phldrT="[Text]"/>
      <dgm:spPr/>
      <dgm:t>
        <a:bodyPr/>
        <a:lstStyle/>
        <a:p>
          <a:r>
            <a:rPr lang="en-US" dirty="0" smtClean="0"/>
            <a:t>VALIDATION</a:t>
          </a:r>
          <a:endParaRPr lang="en-US" dirty="0"/>
        </a:p>
      </dgm:t>
    </dgm:pt>
    <dgm:pt modelId="{448A537E-038A-4A84-AE86-E87722FC242B}" type="parTrans" cxnId="{C712EB0B-A4C6-4C8E-88BA-9500B6DD0765}">
      <dgm:prSet/>
      <dgm:spPr/>
      <dgm:t>
        <a:bodyPr/>
        <a:lstStyle/>
        <a:p>
          <a:endParaRPr lang="en-US"/>
        </a:p>
      </dgm:t>
    </dgm:pt>
    <dgm:pt modelId="{20087DB0-2B13-429A-8F93-7D0AE4B9856C}" type="sibTrans" cxnId="{C712EB0B-A4C6-4C8E-88BA-9500B6DD0765}">
      <dgm:prSet/>
      <dgm:spPr/>
      <dgm:t>
        <a:bodyPr/>
        <a:lstStyle/>
        <a:p>
          <a:endParaRPr lang="en-US"/>
        </a:p>
      </dgm:t>
    </dgm:pt>
    <dgm:pt modelId="{89E874F2-3967-4BE6-BA7D-C7AD889AA172}">
      <dgm:prSet phldrT="[Text]"/>
      <dgm:spPr/>
      <dgm:t>
        <a:bodyPr/>
        <a:lstStyle/>
        <a:p>
          <a:r>
            <a:rPr lang="en-US" dirty="0" smtClean="0"/>
            <a:t>software is checked to ensure that it is what the customer requires</a:t>
          </a:r>
          <a:endParaRPr lang="en-US" dirty="0"/>
        </a:p>
      </dgm:t>
    </dgm:pt>
    <dgm:pt modelId="{310E66CC-8F08-4771-A285-1734A7CDDC91}" type="parTrans" cxnId="{D2146011-4360-40B6-9D8D-E378E3D7F446}">
      <dgm:prSet/>
      <dgm:spPr/>
      <dgm:t>
        <a:bodyPr/>
        <a:lstStyle/>
        <a:p>
          <a:endParaRPr lang="en-US"/>
        </a:p>
      </dgm:t>
    </dgm:pt>
    <dgm:pt modelId="{8D905C58-811D-42BA-B561-D0AFC2FBD29E}" type="sibTrans" cxnId="{D2146011-4360-40B6-9D8D-E378E3D7F446}">
      <dgm:prSet/>
      <dgm:spPr/>
      <dgm:t>
        <a:bodyPr/>
        <a:lstStyle/>
        <a:p>
          <a:endParaRPr lang="en-US"/>
        </a:p>
      </dgm:t>
    </dgm:pt>
    <dgm:pt modelId="{8BE5358A-A409-4A40-9E54-8167FEBCCA28}">
      <dgm:prSet phldrT="[Text]" phldr="1"/>
      <dgm:spPr/>
      <dgm:t>
        <a:bodyPr/>
        <a:lstStyle/>
        <a:p>
          <a:endParaRPr lang="en-US" dirty="0"/>
        </a:p>
      </dgm:t>
    </dgm:pt>
    <dgm:pt modelId="{209204CF-5A51-4102-B788-CE20502E4C57}" type="parTrans" cxnId="{986108AC-4EC5-4A54-BAE8-DCD984720B96}">
      <dgm:prSet/>
      <dgm:spPr/>
      <dgm:t>
        <a:bodyPr/>
        <a:lstStyle/>
        <a:p>
          <a:endParaRPr lang="en-US"/>
        </a:p>
      </dgm:t>
    </dgm:pt>
    <dgm:pt modelId="{424AFCED-ABB7-4C92-8DB1-4FD7D2F2274D}" type="sibTrans" cxnId="{986108AC-4EC5-4A54-BAE8-DCD984720B96}">
      <dgm:prSet/>
      <dgm:spPr/>
      <dgm:t>
        <a:bodyPr/>
        <a:lstStyle/>
        <a:p>
          <a:endParaRPr lang="en-US"/>
        </a:p>
      </dgm:t>
    </dgm:pt>
    <dgm:pt modelId="{E54BA810-7CDA-40D9-A333-A1DB75837889}">
      <dgm:prSet/>
      <dgm:spPr/>
      <dgm:t>
        <a:bodyPr/>
        <a:lstStyle/>
        <a:p>
          <a:r>
            <a:rPr lang="en-US" dirty="0" smtClean="0"/>
            <a:t>EVOLUTION</a:t>
          </a:r>
          <a:endParaRPr lang="en-US" dirty="0"/>
        </a:p>
      </dgm:t>
    </dgm:pt>
    <dgm:pt modelId="{C9757D54-D872-4596-B6B7-2BC2C58A4874}" type="parTrans" cxnId="{EC709C7C-47BF-4A0F-89FD-84C12E5B9711}">
      <dgm:prSet/>
      <dgm:spPr/>
      <dgm:t>
        <a:bodyPr/>
        <a:lstStyle/>
        <a:p>
          <a:endParaRPr lang="en-US"/>
        </a:p>
      </dgm:t>
    </dgm:pt>
    <dgm:pt modelId="{6071E354-EB2B-4865-8D35-3E5D374F8849}" type="sibTrans" cxnId="{EC709C7C-47BF-4A0F-89FD-84C12E5B9711}">
      <dgm:prSet/>
      <dgm:spPr/>
      <dgm:t>
        <a:bodyPr/>
        <a:lstStyle/>
        <a:p>
          <a:endParaRPr lang="en-US"/>
        </a:p>
      </dgm:t>
    </dgm:pt>
    <dgm:pt modelId="{CEA0E438-A9BD-47D9-BBDD-180CE2FF3637}">
      <dgm:prSet/>
      <dgm:spPr/>
      <dgm:t>
        <a:bodyPr/>
        <a:lstStyle/>
        <a:p>
          <a:r>
            <a:rPr lang="en-US" dirty="0" smtClean="0"/>
            <a:t>software is modified to adapt it to changing customer and market requirements</a:t>
          </a:r>
          <a:endParaRPr lang="en-US" dirty="0"/>
        </a:p>
      </dgm:t>
    </dgm:pt>
    <dgm:pt modelId="{AFA4F46E-3CD1-4617-A3D6-50C420094814}" type="parTrans" cxnId="{29617762-FBEE-42E5-95D2-F51166CA8B61}">
      <dgm:prSet/>
      <dgm:spPr/>
      <dgm:t>
        <a:bodyPr/>
        <a:lstStyle/>
        <a:p>
          <a:endParaRPr lang="en-US"/>
        </a:p>
      </dgm:t>
    </dgm:pt>
    <dgm:pt modelId="{33FA52F0-B7F9-4938-9F0C-AD4BF85904A0}" type="sibTrans" cxnId="{29617762-FBEE-42E5-95D2-F51166CA8B61}">
      <dgm:prSet/>
      <dgm:spPr/>
      <dgm:t>
        <a:bodyPr/>
        <a:lstStyle/>
        <a:p>
          <a:endParaRPr lang="en-US"/>
        </a:p>
      </dgm:t>
    </dgm:pt>
    <dgm:pt modelId="{148092F0-A114-4054-87E1-EB455CFA6576}" type="pres">
      <dgm:prSet presAssocID="{E90CA6AC-E50B-4540-A37E-1F9F07370CC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5D673A-1D93-416E-A563-D2AE486FB0B0}" type="pres">
      <dgm:prSet presAssocID="{50EF673F-1F0C-47DC-92D7-A12E05505A1C}" presName="composite" presStyleCnt="0"/>
      <dgm:spPr/>
    </dgm:pt>
    <dgm:pt modelId="{B98E94B2-D9AB-48FD-829B-72DC15B84C46}" type="pres">
      <dgm:prSet presAssocID="{50EF673F-1F0C-47DC-92D7-A12E05505A1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33688-48FE-4B79-B825-CC63F1CA5735}" type="pres">
      <dgm:prSet presAssocID="{50EF673F-1F0C-47DC-92D7-A12E05505A1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D15E8-BE6F-406F-A2C5-8104600200CF}" type="pres">
      <dgm:prSet presAssocID="{CCB65ABF-8245-422C-8496-FF2427931321}" presName="sp" presStyleCnt="0"/>
      <dgm:spPr/>
    </dgm:pt>
    <dgm:pt modelId="{E6FD6DEF-223C-4109-8958-34F5762948D2}" type="pres">
      <dgm:prSet presAssocID="{48CA4085-4F83-4BB1-BE71-174036282242}" presName="composite" presStyleCnt="0"/>
      <dgm:spPr/>
    </dgm:pt>
    <dgm:pt modelId="{C3A00FF2-6023-4994-A49C-993B31438F11}" type="pres">
      <dgm:prSet presAssocID="{48CA4085-4F83-4BB1-BE71-17403628224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86594-509E-4B28-B3F6-4E4667DF683A}" type="pres">
      <dgm:prSet presAssocID="{48CA4085-4F83-4BB1-BE71-17403628224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29AFB-D5E2-450C-8AE3-5ED90A45EC59}" type="pres">
      <dgm:prSet presAssocID="{3A95F88A-5360-4C3E-B38B-D7276366710A}" presName="sp" presStyleCnt="0"/>
      <dgm:spPr/>
    </dgm:pt>
    <dgm:pt modelId="{C8283BCC-E0C0-4954-A51D-E9629C269B83}" type="pres">
      <dgm:prSet presAssocID="{27BC309F-FBE3-44E1-B80F-CBB221CA4E9F}" presName="composite" presStyleCnt="0"/>
      <dgm:spPr/>
    </dgm:pt>
    <dgm:pt modelId="{A5D48744-A749-4453-B07F-B9D218912BC2}" type="pres">
      <dgm:prSet presAssocID="{27BC309F-FBE3-44E1-B80F-CBB221CA4E9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B544F-0A7F-40A5-B08A-F694534E74BE}" type="pres">
      <dgm:prSet presAssocID="{27BC309F-FBE3-44E1-B80F-CBB221CA4E9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282D-8C96-43B6-AB1C-9C7A85962740}" type="pres">
      <dgm:prSet presAssocID="{20087DB0-2B13-429A-8F93-7D0AE4B9856C}" presName="sp" presStyleCnt="0"/>
      <dgm:spPr/>
    </dgm:pt>
    <dgm:pt modelId="{C87F8C5C-14C9-471E-BB06-F6141FCA7EA7}" type="pres">
      <dgm:prSet presAssocID="{E54BA810-7CDA-40D9-A333-A1DB75837889}" presName="composite" presStyleCnt="0"/>
      <dgm:spPr/>
    </dgm:pt>
    <dgm:pt modelId="{C195011E-937F-4982-BD81-6401A8DB4FF6}" type="pres">
      <dgm:prSet presAssocID="{E54BA810-7CDA-40D9-A333-A1DB7583788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C5B09-814D-456F-9812-942AE459F7BA}" type="pres">
      <dgm:prSet presAssocID="{E54BA810-7CDA-40D9-A333-A1DB7583788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98870-904D-4F8F-A87F-71D2A82C136E}" type="presOf" srcId="{DD76BE37-773B-401F-8501-E47622F89C01}" destId="{90433688-48FE-4B79-B825-CC63F1CA5735}" srcOrd="0" destOrd="1" presId="urn:microsoft.com/office/officeart/2005/8/layout/chevron2"/>
    <dgm:cxn modelId="{D6AD53AE-8DC7-4004-BBD5-B71EF2E7B92A}" srcId="{48CA4085-4F83-4BB1-BE71-174036282242}" destId="{BEE7604C-5284-4F47-9DC3-55B457A2E9D3}" srcOrd="1" destOrd="0" parTransId="{D0EA4281-8544-4F15-A722-89D44690B1C8}" sibTransId="{562F5C68-8061-432C-A76A-3DE3802E6A14}"/>
    <dgm:cxn modelId="{D2146011-4360-40B6-9D8D-E378E3D7F446}" srcId="{27BC309F-FBE3-44E1-B80F-CBB221CA4E9F}" destId="{89E874F2-3967-4BE6-BA7D-C7AD889AA172}" srcOrd="0" destOrd="0" parTransId="{310E66CC-8F08-4771-A285-1734A7CDDC91}" sibTransId="{8D905C58-811D-42BA-B561-D0AFC2FBD29E}"/>
    <dgm:cxn modelId="{7805A8F4-E736-4F69-A92F-5A27C321BB1F}" type="presOf" srcId="{3642975A-984B-4D87-B001-F50D126506AF}" destId="{6EB86594-509E-4B28-B3F6-4E4667DF683A}" srcOrd="0" destOrd="0" presId="urn:microsoft.com/office/officeart/2005/8/layout/chevron2"/>
    <dgm:cxn modelId="{0BFA2523-4876-41B2-8ADA-68DE07E75534}" srcId="{48CA4085-4F83-4BB1-BE71-174036282242}" destId="{3642975A-984B-4D87-B001-F50D126506AF}" srcOrd="0" destOrd="0" parTransId="{F2602B03-ADFF-4CDE-82DC-B48E37630015}" sibTransId="{A37949F9-E44D-45F8-9AD9-EFF6C4898777}"/>
    <dgm:cxn modelId="{7892D847-EDA6-47F0-851D-D56CCDBD1227}" type="presOf" srcId="{27BC309F-FBE3-44E1-B80F-CBB221CA4E9F}" destId="{A5D48744-A749-4453-B07F-B9D218912BC2}" srcOrd="0" destOrd="0" presId="urn:microsoft.com/office/officeart/2005/8/layout/chevron2"/>
    <dgm:cxn modelId="{A7F4BB73-3F34-4BFA-901B-52CADC4186B2}" type="presOf" srcId="{BEE7604C-5284-4F47-9DC3-55B457A2E9D3}" destId="{6EB86594-509E-4B28-B3F6-4E4667DF683A}" srcOrd="0" destOrd="1" presId="urn:microsoft.com/office/officeart/2005/8/layout/chevron2"/>
    <dgm:cxn modelId="{60A5F25A-4501-4FEC-811C-611D18BE7B85}" type="presOf" srcId="{48CA4085-4F83-4BB1-BE71-174036282242}" destId="{C3A00FF2-6023-4994-A49C-993B31438F11}" srcOrd="0" destOrd="0" presId="urn:microsoft.com/office/officeart/2005/8/layout/chevron2"/>
    <dgm:cxn modelId="{AAA9EA72-7325-4D09-B2B7-673A6A0F86B5}" type="presOf" srcId="{50EF673F-1F0C-47DC-92D7-A12E05505A1C}" destId="{B98E94B2-D9AB-48FD-829B-72DC15B84C46}" srcOrd="0" destOrd="0" presId="urn:microsoft.com/office/officeart/2005/8/layout/chevron2"/>
    <dgm:cxn modelId="{986108AC-4EC5-4A54-BAE8-DCD984720B96}" srcId="{27BC309F-FBE3-44E1-B80F-CBB221CA4E9F}" destId="{8BE5358A-A409-4A40-9E54-8167FEBCCA28}" srcOrd="1" destOrd="0" parTransId="{209204CF-5A51-4102-B788-CE20502E4C57}" sibTransId="{424AFCED-ABB7-4C92-8DB1-4FD7D2F2274D}"/>
    <dgm:cxn modelId="{AA3E4E48-83D1-4BBC-86E2-8F3CC0B1D78F}" type="presOf" srcId="{E90CA6AC-E50B-4540-A37E-1F9F07370CC2}" destId="{148092F0-A114-4054-87E1-EB455CFA6576}" srcOrd="0" destOrd="0" presId="urn:microsoft.com/office/officeart/2005/8/layout/chevron2"/>
    <dgm:cxn modelId="{C712EB0B-A4C6-4C8E-88BA-9500B6DD0765}" srcId="{E90CA6AC-E50B-4540-A37E-1F9F07370CC2}" destId="{27BC309F-FBE3-44E1-B80F-CBB221CA4E9F}" srcOrd="2" destOrd="0" parTransId="{448A537E-038A-4A84-AE86-E87722FC242B}" sibTransId="{20087DB0-2B13-429A-8F93-7D0AE4B9856C}"/>
    <dgm:cxn modelId="{F62E897B-AAA4-4B33-AC32-79607F265DB2}" type="presOf" srcId="{8BE5358A-A409-4A40-9E54-8167FEBCCA28}" destId="{108B544F-0A7F-40A5-B08A-F694534E74BE}" srcOrd="0" destOrd="1" presId="urn:microsoft.com/office/officeart/2005/8/layout/chevron2"/>
    <dgm:cxn modelId="{D477E02F-6231-4B19-862D-9F47E9578C9C}" srcId="{E90CA6AC-E50B-4540-A37E-1F9F07370CC2}" destId="{48CA4085-4F83-4BB1-BE71-174036282242}" srcOrd="1" destOrd="0" parTransId="{CD9E8A38-452B-46A8-A3B5-9C39E2D5795A}" sibTransId="{3A95F88A-5360-4C3E-B38B-D7276366710A}"/>
    <dgm:cxn modelId="{C042FFA4-8A8C-4306-ADC6-21A475C1DA42}" type="presOf" srcId="{CEA0E438-A9BD-47D9-BBDD-180CE2FF3637}" destId="{84DC5B09-814D-456F-9812-942AE459F7BA}" srcOrd="0" destOrd="0" presId="urn:microsoft.com/office/officeart/2005/8/layout/chevron2"/>
    <dgm:cxn modelId="{770CFEEA-3BD0-4EF3-88C4-86593664BF5D}" srcId="{50EF673F-1F0C-47DC-92D7-A12E05505A1C}" destId="{32374E34-7219-4BD2-BB68-CFCAFEA5F71E}" srcOrd="0" destOrd="0" parTransId="{FC021A73-D9C3-4432-993B-64D4055E86E6}" sibTransId="{A2A7D13E-AD80-49AC-9555-004631F35D28}"/>
    <dgm:cxn modelId="{27E24199-D09C-4B80-B0D2-D8803FAB137B}" type="presOf" srcId="{E54BA810-7CDA-40D9-A333-A1DB75837889}" destId="{C195011E-937F-4982-BD81-6401A8DB4FF6}" srcOrd="0" destOrd="0" presId="urn:microsoft.com/office/officeart/2005/8/layout/chevron2"/>
    <dgm:cxn modelId="{D717E6D4-E65C-43CC-819F-CD9A749C3D42}" type="presOf" srcId="{89E874F2-3967-4BE6-BA7D-C7AD889AA172}" destId="{108B544F-0A7F-40A5-B08A-F694534E74BE}" srcOrd="0" destOrd="0" presId="urn:microsoft.com/office/officeart/2005/8/layout/chevron2"/>
    <dgm:cxn modelId="{EC709C7C-47BF-4A0F-89FD-84C12E5B9711}" srcId="{E90CA6AC-E50B-4540-A37E-1F9F07370CC2}" destId="{E54BA810-7CDA-40D9-A333-A1DB75837889}" srcOrd="3" destOrd="0" parTransId="{C9757D54-D872-4596-B6B7-2BC2C58A4874}" sibTransId="{6071E354-EB2B-4865-8D35-3E5D374F8849}"/>
    <dgm:cxn modelId="{F27ED1B8-45D0-4886-B757-142345F72337}" type="presOf" srcId="{32374E34-7219-4BD2-BB68-CFCAFEA5F71E}" destId="{90433688-48FE-4B79-B825-CC63F1CA5735}" srcOrd="0" destOrd="0" presId="urn:microsoft.com/office/officeart/2005/8/layout/chevron2"/>
    <dgm:cxn modelId="{406D0836-12BB-413B-B192-D9995A41C241}" srcId="{E90CA6AC-E50B-4540-A37E-1F9F07370CC2}" destId="{50EF673F-1F0C-47DC-92D7-A12E05505A1C}" srcOrd="0" destOrd="0" parTransId="{BEA88613-36A5-4AB1-92A8-2E8B83665354}" sibTransId="{CCB65ABF-8245-422C-8496-FF2427931321}"/>
    <dgm:cxn modelId="{29617762-FBEE-42E5-95D2-F51166CA8B61}" srcId="{E54BA810-7CDA-40D9-A333-A1DB75837889}" destId="{CEA0E438-A9BD-47D9-BBDD-180CE2FF3637}" srcOrd="0" destOrd="0" parTransId="{AFA4F46E-3CD1-4617-A3D6-50C420094814}" sibTransId="{33FA52F0-B7F9-4938-9F0C-AD4BF85904A0}"/>
    <dgm:cxn modelId="{DE1F1275-3D8C-429D-A4E3-A173F2B5576E}" srcId="{50EF673F-1F0C-47DC-92D7-A12E05505A1C}" destId="{DD76BE37-773B-401F-8501-E47622F89C01}" srcOrd="1" destOrd="0" parTransId="{F8925A60-4562-4B9C-B481-95327BD5F1D9}" sibTransId="{AD8F84C4-1DBA-43E5-BD20-6E58A06E7AD1}"/>
    <dgm:cxn modelId="{1635EA4E-9341-45F4-BCB3-823125968779}" type="presParOf" srcId="{148092F0-A114-4054-87E1-EB455CFA6576}" destId="{2B5D673A-1D93-416E-A563-D2AE486FB0B0}" srcOrd="0" destOrd="0" presId="urn:microsoft.com/office/officeart/2005/8/layout/chevron2"/>
    <dgm:cxn modelId="{F6F19D3D-305F-409A-A952-801313450214}" type="presParOf" srcId="{2B5D673A-1D93-416E-A563-D2AE486FB0B0}" destId="{B98E94B2-D9AB-48FD-829B-72DC15B84C46}" srcOrd="0" destOrd="0" presId="urn:microsoft.com/office/officeart/2005/8/layout/chevron2"/>
    <dgm:cxn modelId="{679F0E80-0FB5-4A4D-9440-E23F837863B8}" type="presParOf" srcId="{2B5D673A-1D93-416E-A563-D2AE486FB0B0}" destId="{90433688-48FE-4B79-B825-CC63F1CA5735}" srcOrd="1" destOrd="0" presId="urn:microsoft.com/office/officeart/2005/8/layout/chevron2"/>
    <dgm:cxn modelId="{996FE4F5-1F48-4D67-B2BC-17482A88DCCE}" type="presParOf" srcId="{148092F0-A114-4054-87E1-EB455CFA6576}" destId="{C3DD15E8-BE6F-406F-A2C5-8104600200CF}" srcOrd="1" destOrd="0" presId="urn:microsoft.com/office/officeart/2005/8/layout/chevron2"/>
    <dgm:cxn modelId="{18F3E06D-B48B-46C9-8DB7-B5D1A43F6BB3}" type="presParOf" srcId="{148092F0-A114-4054-87E1-EB455CFA6576}" destId="{E6FD6DEF-223C-4109-8958-34F5762948D2}" srcOrd="2" destOrd="0" presId="urn:microsoft.com/office/officeart/2005/8/layout/chevron2"/>
    <dgm:cxn modelId="{A43F3D2C-38B3-4DC6-AE9A-B7A25D055655}" type="presParOf" srcId="{E6FD6DEF-223C-4109-8958-34F5762948D2}" destId="{C3A00FF2-6023-4994-A49C-993B31438F11}" srcOrd="0" destOrd="0" presId="urn:microsoft.com/office/officeart/2005/8/layout/chevron2"/>
    <dgm:cxn modelId="{C9553A4F-88BB-4BF0-9ADA-6591DC7B8BB7}" type="presParOf" srcId="{E6FD6DEF-223C-4109-8958-34F5762948D2}" destId="{6EB86594-509E-4B28-B3F6-4E4667DF683A}" srcOrd="1" destOrd="0" presId="urn:microsoft.com/office/officeart/2005/8/layout/chevron2"/>
    <dgm:cxn modelId="{FD9C5060-45B9-4165-AACF-35A641EBF95D}" type="presParOf" srcId="{148092F0-A114-4054-87E1-EB455CFA6576}" destId="{C9229AFB-D5E2-450C-8AE3-5ED90A45EC59}" srcOrd="3" destOrd="0" presId="urn:microsoft.com/office/officeart/2005/8/layout/chevron2"/>
    <dgm:cxn modelId="{3BB54B41-42F7-4CA9-B21E-2B6CECE47633}" type="presParOf" srcId="{148092F0-A114-4054-87E1-EB455CFA6576}" destId="{C8283BCC-E0C0-4954-A51D-E9629C269B83}" srcOrd="4" destOrd="0" presId="urn:microsoft.com/office/officeart/2005/8/layout/chevron2"/>
    <dgm:cxn modelId="{029A0ACA-BC28-409F-B04A-795A582399E3}" type="presParOf" srcId="{C8283BCC-E0C0-4954-A51D-E9629C269B83}" destId="{A5D48744-A749-4453-B07F-B9D218912BC2}" srcOrd="0" destOrd="0" presId="urn:microsoft.com/office/officeart/2005/8/layout/chevron2"/>
    <dgm:cxn modelId="{CED5F664-9A8D-422F-8930-AA544EFC41FE}" type="presParOf" srcId="{C8283BCC-E0C0-4954-A51D-E9629C269B83}" destId="{108B544F-0A7F-40A5-B08A-F694534E74BE}" srcOrd="1" destOrd="0" presId="urn:microsoft.com/office/officeart/2005/8/layout/chevron2"/>
    <dgm:cxn modelId="{ADBED840-17DE-4B64-8168-F0E3FC70075E}" type="presParOf" srcId="{148092F0-A114-4054-87E1-EB455CFA6576}" destId="{EB77282D-8C96-43B6-AB1C-9C7A85962740}" srcOrd="5" destOrd="0" presId="urn:microsoft.com/office/officeart/2005/8/layout/chevron2"/>
    <dgm:cxn modelId="{AF260856-5D8E-402E-B08A-D57A82429019}" type="presParOf" srcId="{148092F0-A114-4054-87E1-EB455CFA6576}" destId="{C87F8C5C-14C9-471E-BB06-F6141FCA7EA7}" srcOrd="6" destOrd="0" presId="urn:microsoft.com/office/officeart/2005/8/layout/chevron2"/>
    <dgm:cxn modelId="{48D865C9-D4AC-4E0A-A96C-A78F6BA6D2CF}" type="presParOf" srcId="{C87F8C5C-14C9-471E-BB06-F6141FCA7EA7}" destId="{C195011E-937F-4982-BD81-6401A8DB4FF6}" srcOrd="0" destOrd="0" presId="urn:microsoft.com/office/officeart/2005/8/layout/chevron2"/>
    <dgm:cxn modelId="{77A9C0A7-F8F7-45C4-B69B-7A40281DF11A}" type="presParOf" srcId="{C87F8C5C-14C9-471E-BB06-F6141FCA7EA7}" destId="{84DC5B09-814D-456F-9812-942AE459F7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94B2-D9AB-48FD-829B-72DC15B84C46}">
      <dsp:nvSpPr>
        <dsp:cNvPr id="0" name=""/>
        <dsp:cNvSpPr/>
      </dsp:nvSpPr>
      <dsp:spPr>
        <a:xfrm rot="5400000">
          <a:off x="-237970" y="239526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SPECIFICATION</a:t>
          </a:r>
          <a:endParaRPr lang="en-US" sz="1100" kern="1200" dirty="0"/>
        </a:p>
      </dsp:txBody>
      <dsp:txXfrm rot="-5400000">
        <a:off x="1" y="556821"/>
        <a:ext cx="1110529" cy="475941"/>
      </dsp:txXfrm>
    </dsp:sp>
    <dsp:sp modelId="{90433688-48FE-4B79-B825-CC63F1CA5735}">
      <dsp:nvSpPr>
        <dsp:cNvPr id="0" name=""/>
        <dsp:cNvSpPr/>
      </dsp:nvSpPr>
      <dsp:spPr>
        <a:xfrm rot="5400000">
          <a:off x="3697261" y="-2585176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customers and engineers define the software to be produced and the constraints on its operation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what the system should do and its development constraints</a:t>
          </a:r>
          <a:endParaRPr lang="en-US" sz="1600" kern="1200" dirty="0"/>
        </a:p>
      </dsp:txBody>
      <dsp:txXfrm rot="-5400000">
        <a:off x="1110529" y="51895"/>
        <a:ext cx="6154331" cy="930527"/>
      </dsp:txXfrm>
    </dsp:sp>
    <dsp:sp modelId="{C3A00FF2-6023-4994-A49C-993B31438F11}">
      <dsp:nvSpPr>
        <dsp:cNvPr id="0" name=""/>
        <dsp:cNvSpPr/>
      </dsp:nvSpPr>
      <dsp:spPr>
        <a:xfrm rot="5400000">
          <a:off x="-237970" y="1682398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DEVELOPMENT</a:t>
          </a:r>
          <a:endParaRPr lang="en-US" sz="1100" kern="1200" dirty="0"/>
        </a:p>
      </dsp:txBody>
      <dsp:txXfrm rot="-5400000">
        <a:off x="1" y="1999693"/>
        <a:ext cx="1110529" cy="475941"/>
      </dsp:txXfrm>
    </dsp:sp>
    <dsp:sp modelId="{6EB86594-509E-4B28-B3F6-4E4667DF683A}">
      <dsp:nvSpPr>
        <dsp:cNvPr id="0" name=""/>
        <dsp:cNvSpPr/>
      </dsp:nvSpPr>
      <dsp:spPr>
        <a:xfrm rot="5400000">
          <a:off x="3697261" y="-1142304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Software is designed and programmed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 rot="-5400000">
        <a:off x="1110529" y="1494767"/>
        <a:ext cx="6154331" cy="930527"/>
      </dsp:txXfrm>
    </dsp:sp>
    <dsp:sp modelId="{A5D48744-A749-4453-B07F-B9D218912BC2}">
      <dsp:nvSpPr>
        <dsp:cNvPr id="0" name=""/>
        <dsp:cNvSpPr/>
      </dsp:nvSpPr>
      <dsp:spPr>
        <a:xfrm rot="5400000">
          <a:off x="-237970" y="3125271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VALIDATION</a:t>
          </a:r>
          <a:endParaRPr lang="en-US" sz="1100" kern="1200" dirty="0"/>
        </a:p>
      </dsp:txBody>
      <dsp:txXfrm rot="-5400000">
        <a:off x="1" y="3442566"/>
        <a:ext cx="1110529" cy="475941"/>
      </dsp:txXfrm>
    </dsp:sp>
    <dsp:sp modelId="{108B544F-0A7F-40A5-B08A-F694534E74BE}">
      <dsp:nvSpPr>
        <dsp:cNvPr id="0" name=""/>
        <dsp:cNvSpPr/>
      </dsp:nvSpPr>
      <dsp:spPr>
        <a:xfrm rot="5400000">
          <a:off x="3697261" y="300568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software is checked to ensure that it is what the customer requires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 rot="-5400000">
        <a:off x="1110529" y="2937640"/>
        <a:ext cx="6154331" cy="930527"/>
      </dsp:txXfrm>
    </dsp:sp>
    <dsp:sp modelId="{C195011E-937F-4982-BD81-6401A8DB4FF6}">
      <dsp:nvSpPr>
        <dsp:cNvPr id="0" name=""/>
        <dsp:cNvSpPr/>
      </dsp:nvSpPr>
      <dsp:spPr>
        <a:xfrm rot="5400000">
          <a:off x="-237970" y="4568144"/>
          <a:ext cx="1586470" cy="1110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EVOLUTION</a:t>
          </a:r>
          <a:endParaRPr lang="en-US" sz="1100" kern="1200" dirty="0"/>
        </a:p>
      </dsp:txBody>
      <dsp:txXfrm rot="-5400000">
        <a:off x="1" y="4885439"/>
        <a:ext cx="1110529" cy="475941"/>
      </dsp:txXfrm>
    </dsp:sp>
    <dsp:sp modelId="{84DC5B09-814D-456F-9812-942AE459F7BA}">
      <dsp:nvSpPr>
        <dsp:cNvPr id="0" name=""/>
        <dsp:cNvSpPr/>
      </dsp:nvSpPr>
      <dsp:spPr>
        <a:xfrm rot="5400000">
          <a:off x="3697261" y="1743441"/>
          <a:ext cx="1031205" cy="6204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software is modified to adapt it to changing customer and market requirements</a:t>
          </a:r>
          <a:endParaRPr lang="en-US" sz="1600" kern="1200" dirty="0"/>
        </a:p>
      </dsp:txBody>
      <dsp:txXfrm rot="-5400000">
        <a:off x="1110529" y="4380513"/>
        <a:ext cx="6154331" cy="93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07B7B-1A06-4DFD-AF69-F2D1011E69E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B169F-9895-4289-9D2D-E7709215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B169F-9895-4289-9D2D-E7709215E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A65CB72-61AD-41F7-B8CE-7A5F6C8927C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2E5F02F-2979-4CBC-B5E3-996F367C7D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Abhinav\Software Engineering\images\software requirement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-98861" y="99670"/>
            <a:ext cx="9229006" cy="668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15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scope</a:t>
            </a:r>
          </a:p>
          <a:p>
            <a:r>
              <a:rPr lang="en-US" dirty="0"/>
              <a:t>Decide its verification and control</a:t>
            </a:r>
          </a:p>
          <a:p>
            <a:r>
              <a:rPr lang="en-US" dirty="0"/>
              <a:t>Divide the project into various smaller parts for ease of management.</a:t>
            </a:r>
          </a:p>
          <a:p>
            <a:r>
              <a:rPr lang="en-US" dirty="0"/>
              <a:t>Verify the scope</a:t>
            </a:r>
          </a:p>
          <a:p>
            <a:r>
              <a:rPr lang="en-US" dirty="0"/>
              <a:t>Control the scope by incorporating changes to the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size </a:t>
            </a:r>
            <a:r>
              <a:rPr lang="en-US" dirty="0" smtClean="0"/>
              <a:t>estimation</a:t>
            </a:r>
          </a:p>
          <a:p>
            <a:r>
              <a:rPr lang="en-US" dirty="0"/>
              <a:t>Effort </a:t>
            </a:r>
            <a:r>
              <a:rPr lang="en-US" dirty="0" smtClean="0"/>
              <a:t>estimation</a:t>
            </a:r>
          </a:p>
          <a:p>
            <a:r>
              <a:rPr lang="en-US" dirty="0"/>
              <a:t>Time </a:t>
            </a:r>
            <a:r>
              <a:rPr lang="en-US" dirty="0" smtClean="0"/>
              <a:t>estimation</a:t>
            </a:r>
          </a:p>
          <a:p>
            <a:r>
              <a:rPr lang="en-US" dirty="0"/>
              <a:t>Cost </a:t>
            </a:r>
            <a:r>
              <a:rPr lang="en-US" dirty="0" smtClean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3629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Break down the project tasks into </a:t>
            </a:r>
            <a:r>
              <a:rPr lang="en-US" dirty="0" smtClean="0"/>
              <a:t>smaller and manageable </a:t>
            </a:r>
            <a:r>
              <a:rPr lang="en-US" dirty="0"/>
              <a:t>form</a:t>
            </a:r>
          </a:p>
          <a:p>
            <a:pPr algn="just"/>
            <a:r>
              <a:rPr lang="en-US" dirty="0"/>
              <a:t>Find out various tasks and correlate them</a:t>
            </a:r>
          </a:p>
          <a:p>
            <a:pPr algn="just"/>
            <a:r>
              <a:rPr lang="en-US" dirty="0"/>
              <a:t>Estimate time frame required for each task</a:t>
            </a:r>
          </a:p>
          <a:p>
            <a:pPr algn="just"/>
            <a:r>
              <a:rPr lang="en-US" dirty="0"/>
              <a:t>Divide time into work-units</a:t>
            </a:r>
          </a:p>
          <a:p>
            <a:pPr algn="just"/>
            <a:r>
              <a:rPr lang="en-US" dirty="0"/>
              <a:t>Assign adequate number of work-units for each task</a:t>
            </a:r>
          </a:p>
          <a:p>
            <a:pPr algn="just"/>
            <a:r>
              <a:rPr lang="en-US" dirty="0"/>
              <a:t>Calculate total time required for the project from start to </a:t>
            </a:r>
            <a:r>
              <a:rPr lang="en-US" dirty="0" smtClean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Categorize</a:t>
            </a:r>
          </a:p>
          <a:p>
            <a:r>
              <a:rPr lang="en-US" dirty="0" smtClean="0"/>
              <a:t>Manage</a:t>
            </a:r>
          </a:p>
          <a:p>
            <a:r>
              <a:rPr lang="en-US" dirty="0"/>
              <a:t>Monitor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29537"/>
            <a:ext cx="8381999" cy="35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PERT </a:t>
            </a:r>
            <a:r>
              <a:rPr lang="en-US" dirty="0" smtClean="0"/>
              <a:t>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95" y="2163191"/>
            <a:ext cx="7723809" cy="3552381"/>
          </a:xfrm>
        </p:spPr>
      </p:pic>
    </p:spTree>
    <p:extLst>
      <p:ext uri="{BB962C8B-B14F-4D97-AF65-F5344CB8AC3E}">
        <p14:creationId xmlns:p14="http://schemas.microsoft.com/office/powerpoint/2010/main" val="3847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HISTOGRAM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3419475" cy="3505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9800"/>
            <a:ext cx="44672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Identifies </a:t>
            </a:r>
            <a:r>
              <a:rPr lang="en-US" dirty="0"/>
              <a:t>interdependent tasks in the </a:t>
            </a:r>
            <a:r>
              <a:rPr lang="en-US" dirty="0" smtClean="0"/>
              <a:t>project</a:t>
            </a:r>
          </a:p>
          <a:p>
            <a:pPr algn="just"/>
            <a:r>
              <a:rPr lang="en-US" dirty="0" smtClean="0"/>
              <a:t>Helps to </a:t>
            </a:r>
            <a:r>
              <a:rPr lang="en-US" dirty="0"/>
              <a:t>find out the shortest path or critical path to complete the project </a:t>
            </a:r>
            <a:r>
              <a:rPr lang="en-US" dirty="0" smtClean="0"/>
              <a:t>successfully Like PERT diagram, each event is allotted a specific time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CAPABILITY MATURITY MODEL(CMM)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CMM </a:t>
            </a:r>
            <a:r>
              <a:rPr lang="en-US" dirty="0" smtClean="0"/>
              <a:t> is </a:t>
            </a:r>
            <a:r>
              <a:rPr lang="en-US" dirty="0"/>
              <a:t>a method to evaluate and measure the maturity of the software development process of an organization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CMM </a:t>
            </a:r>
            <a:r>
              <a:rPr lang="en-US" dirty="0"/>
              <a:t>was originally developed for Software Development and Maintenance but later it was developed </a:t>
            </a:r>
            <a:r>
              <a:rPr lang="en-US" dirty="0" smtClean="0"/>
              <a:t>for</a:t>
            </a:r>
          </a:p>
          <a:p>
            <a:pPr algn="just"/>
            <a:r>
              <a:rPr lang="en-US" dirty="0" smtClean="0"/>
              <a:t>Systems Engineering</a:t>
            </a:r>
          </a:p>
          <a:p>
            <a:pPr algn="just"/>
            <a:r>
              <a:rPr lang="en-US" dirty="0" smtClean="0"/>
              <a:t>Supplier Sourcing</a:t>
            </a:r>
          </a:p>
          <a:p>
            <a:pPr algn="just"/>
            <a:r>
              <a:rPr lang="en-US" dirty="0" smtClean="0"/>
              <a:t>Integrated </a:t>
            </a:r>
            <a:r>
              <a:rPr lang="en-US" dirty="0"/>
              <a:t>Product and Process </a:t>
            </a:r>
            <a:r>
              <a:rPr lang="en-US" dirty="0" smtClean="0"/>
              <a:t>Development</a:t>
            </a:r>
          </a:p>
          <a:p>
            <a:pPr algn="just"/>
            <a:r>
              <a:rPr lang="en-US" dirty="0" smtClean="0"/>
              <a:t>People CMM</a:t>
            </a:r>
          </a:p>
          <a:p>
            <a:pPr algn="just"/>
            <a:r>
              <a:rPr lang="en-US" dirty="0" smtClean="0"/>
              <a:t>Software </a:t>
            </a:r>
            <a:r>
              <a:rPr lang="en-US" dirty="0"/>
              <a:t>Acquisition</a:t>
            </a:r>
          </a:p>
        </p:txBody>
      </p:sp>
    </p:spTree>
    <p:extLst>
      <p:ext uri="{BB962C8B-B14F-4D97-AF65-F5344CB8AC3E}">
        <p14:creationId xmlns:p14="http://schemas.microsoft.com/office/powerpoint/2010/main" val="20962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73563"/>
          </a:xfrm>
        </p:spPr>
        <p:txBody>
          <a:bodyPr/>
          <a:lstStyle/>
          <a:p>
            <a:pPr algn="just"/>
            <a:r>
              <a:rPr lang="en-US" dirty="0" smtClean="0"/>
              <a:t>CMM measures </a:t>
            </a:r>
            <a:r>
              <a:rPr lang="en-US" dirty="0"/>
              <a:t>the maturity of the software development process on a scale of 1 to 5</a:t>
            </a:r>
          </a:p>
          <a:p>
            <a:pPr algn="just"/>
            <a:r>
              <a:rPr lang="en-US" dirty="0"/>
              <a:t>Level One :</a:t>
            </a:r>
            <a:r>
              <a:rPr lang="en-US" dirty="0" smtClean="0"/>
              <a:t>Initial</a:t>
            </a:r>
          </a:p>
          <a:p>
            <a:pPr algn="just"/>
            <a:r>
              <a:rPr lang="en-US" dirty="0"/>
              <a:t>Level Two: </a:t>
            </a:r>
            <a:r>
              <a:rPr lang="en-US" dirty="0" smtClean="0"/>
              <a:t>Repeatable</a:t>
            </a:r>
          </a:p>
          <a:p>
            <a:pPr algn="just"/>
            <a:r>
              <a:rPr lang="en-US" dirty="0"/>
              <a:t>Level Three: </a:t>
            </a:r>
            <a:r>
              <a:rPr lang="en-US" dirty="0" smtClean="0"/>
              <a:t>Defined</a:t>
            </a:r>
          </a:p>
          <a:p>
            <a:pPr algn="just"/>
            <a:r>
              <a:rPr lang="en-US" dirty="0"/>
              <a:t>Level Four: </a:t>
            </a:r>
            <a:r>
              <a:rPr lang="en-US" dirty="0" smtClean="0"/>
              <a:t>Managed</a:t>
            </a:r>
          </a:p>
          <a:p>
            <a:pPr algn="just"/>
            <a:r>
              <a:rPr lang="en-US" dirty="0"/>
              <a:t>Level Five: Optimizing</a:t>
            </a:r>
          </a:p>
        </p:txBody>
      </p:sp>
    </p:spTree>
    <p:extLst>
      <p:ext uri="{BB962C8B-B14F-4D97-AF65-F5344CB8AC3E}">
        <p14:creationId xmlns:p14="http://schemas.microsoft.com/office/powerpoint/2010/main" val="28710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1" y="609600"/>
            <a:ext cx="9011709" cy="6758782"/>
          </a:xfrm>
        </p:spPr>
      </p:pic>
    </p:spTree>
    <p:extLst>
      <p:ext uri="{BB962C8B-B14F-4D97-AF65-F5344CB8AC3E}">
        <p14:creationId xmlns:p14="http://schemas.microsoft.com/office/powerpoint/2010/main" val="27705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Waterfall Model was the first Process Model to be </a:t>
            </a:r>
            <a:r>
              <a:rPr lang="en-US" dirty="0" smtClean="0"/>
              <a:t>introduced</a:t>
            </a:r>
          </a:p>
          <a:p>
            <a:pPr algn="just"/>
            <a:r>
              <a:rPr lang="en-US" dirty="0" smtClean="0"/>
              <a:t>Easy to understand and use</a:t>
            </a:r>
          </a:p>
          <a:p>
            <a:pPr algn="just"/>
            <a:r>
              <a:rPr lang="en-US" dirty="0"/>
              <a:t>It is also referred to as a linear-sequential life cycle </a:t>
            </a:r>
            <a:r>
              <a:rPr lang="en-US" dirty="0" smtClean="0"/>
              <a:t>model</a:t>
            </a:r>
          </a:p>
          <a:p>
            <a:pPr algn="just"/>
            <a:r>
              <a:rPr lang="en-US" dirty="0"/>
              <a:t>Each phase is signed off before moving to the next</a:t>
            </a:r>
          </a:p>
        </p:txBody>
      </p:sp>
    </p:spTree>
    <p:extLst>
      <p:ext uri="{BB962C8B-B14F-4D97-AF65-F5344CB8AC3E}">
        <p14:creationId xmlns:p14="http://schemas.microsoft.com/office/powerpoint/2010/main" val="39017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0"/>
            <a:ext cx="7924800" cy="5878933"/>
          </a:xfrm>
        </p:spPr>
      </p:pic>
    </p:spTree>
    <p:extLst>
      <p:ext uri="{BB962C8B-B14F-4D97-AF65-F5344CB8AC3E}">
        <p14:creationId xmlns:p14="http://schemas.microsoft.com/office/powerpoint/2010/main" val="28276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Requirements are very well documented, clear and </a:t>
            </a:r>
            <a:r>
              <a:rPr lang="en-US" dirty="0" smtClean="0"/>
              <a:t>fixed</a:t>
            </a:r>
            <a:endParaRPr lang="en-US" dirty="0"/>
          </a:p>
          <a:p>
            <a:pPr algn="just"/>
            <a:r>
              <a:rPr lang="en-US" dirty="0"/>
              <a:t>Product definition is </a:t>
            </a:r>
            <a:r>
              <a:rPr lang="en-US" dirty="0" smtClean="0"/>
              <a:t>stable</a:t>
            </a:r>
            <a:endParaRPr lang="en-US" dirty="0"/>
          </a:p>
          <a:p>
            <a:pPr algn="just"/>
            <a:r>
              <a:rPr lang="en-US" dirty="0"/>
              <a:t>Technology is understood and is not </a:t>
            </a:r>
            <a:r>
              <a:rPr lang="en-US" dirty="0" smtClean="0"/>
              <a:t>dynamic</a:t>
            </a:r>
            <a:endParaRPr lang="en-US" dirty="0"/>
          </a:p>
          <a:p>
            <a:pPr algn="just"/>
            <a:r>
              <a:rPr lang="en-US" dirty="0"/>
              <a:t>There are no ambiguous </a:t>
            </a:r>
            <a:r>
              <a:rPr lang="en-US" dirty="0" smtClean="0"/>
              <a:t>requirements</a:t>
            </a:r>
            <a:endParaRPr lang="en-US" dirty="0"/>
          </a:p>
          <a:p>
            <a:pPr algn="just"/>
            <a:r>
              <a:rPr lang="en-US" dirty="0"/>
              <a:t>Ample resources with required expertise are available to support the </a:t>
            </a:r>
            <a:r>
              <a:rPr lang="en-US" dirty="0" smtClean="0"/>
              <a:t>product</a:t>
            </a:r>
            <a:endParaRPr lang="en-US" dirty="0"/>
          </a:p>
          <a:p>
            <a:pPr algn="just"/>
            <a:r>
              <a:rPr lang="en-US" dirty="0"/>
              <a:t>The project is </a:t>
            </a:r>
            <a:r>
              <a:rPr lang="en-US" dirty="0" smtClean="0"/>
              <a:t>short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Simple and easy to understand and use</a:t>
            </a:r>
          </a:p>
          <a:p>
            <a:pPr algn="just"/>
            <a:r>
              <a:rPr lang="en-US" dirty="0"/>
              <a:t>Easy to manage due to the rigidity of the model. Each phase has specific deliverables and a review </a:t>
            </a:r>
            <a:r>
              <a:rPr lang="en-US" dirty="0" smtClean="0"/>
              <a:t>process</a:t>
            </a:r>
            <a:endParaRPr lang="en-US" dirty="0"/>
          </a:p>
          <a:p>
            <a:pPr algn="just"/>
            <a:r>
              <a:rPr lang="en-US" dirty="0"/>
              <a:t>Phases are processed and completed one at a time.</a:t>
            </a:r>
          </a:p>
          <a:p>
            <a:pPr algn="just"/>
            <a:r>
              <a:rPr lang="en-US" dirty="0"/>
              <a:t>Works well for smaller projects where requirements are very well </a:t>
            </a:r>
            <a:r>
              <a:rPr lang="en-US" dirty="0" smtClean="0"/>
              <a:t>understood</a:t>
            </a:r>
            <a:endParaRPr lang="en-US" dirty="0"/>
          </a:p>
          <a:p>
            <a:pPr algn="just"/>
            <a:r>
              <a:rPr lang="en-US" dirty="0"/>
              <a:t>Clearly defined </a:t>
            </a:r>
            <a:r>
              <a:rPr lang="en-US" dirty="0" smtClean="0"/>
              <a:t>stages</a:t>
            </a:r>
            <a:endParaRPr lang="en-US" dirty="0"/>
          </a:p>
          <a:p>
            <a:pPr algn="just"/>
            <a:r>
              <a:rPr lang="en-US" dirty="0"/>
              <a:t>Well understood </a:t>
            </a:r>
            <a:r>
              <a:rPr lang="en-US" dirty="0" smtClean="0"/>
              <a:t>milestones</a:t>
            </a:r>
            <a:endParaRPr lang="en-US" dirty="0"/>
          </a:p>
          <a:p>
            <a:pPr algn="just"/>
            <a:r>
              <a:rPr lang="en-US" dirty="0"/>
              <a:t>Easy to arrange </a:t>
            </a:r>
            <a:r>
              <a:rPr lang="en-US" dirty="0" smtClean="0"/>
              <a:t>tasks</a:t>
            </a:r>
            <a:endParaRPr lang="en-US" dirty="0"/>
          </a:p>
          <a:p>
            <a:pPr algn="just"/>
            <a:r>
              <a:rPr lang="en-US" dirty="0"/>
              <a:t>Process and results are well </a:t>
            </a:r>
            <a:r>
              <a:rPr lang="en-US" dirty="0" smtClean="0"/>
              <a:t>documented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High </a:t>
            </a:r>
            <a:r>
              <a:rPr lang="en-US" sz="2600" dirty="0"/>
              <a:t>amounts of risk and </a:t>
            </a:r>
            <a:r>
              <a:rPr lang="en-US" sz="2600" dirty="0" smtClean="0"/>
              <a:t>uncertainty</a:t>
            </a:r>
            <a:endParaRPr lang="en-US" sz="2600" dirty="0"/>
          </a:p>
          <a:p>
            <a:r>
              <a:rPr lang="en-US" sz="2600" dirty="0"/>
              <a:t>Difficult to manage complex </a:t>
            </a:r>
            <a:r>
              <a:rPr lang="en-US" sz="2600" dirty="0" smtClean="0"/>
              <a:t>project</a:t>
            </a:r>
          </a:p>
          <a:p>
            <a:r>
              <a:rPr lang="en-US" sz="2600" dirty="0" smtClean="0"/>
              <a:t>Poor </a:t>
            </a:r>
            <a:r>
              <a:rPr lang="en-US" sz="2600" dirty="0"/>
              <a:t>model for long and ongoing </a:t>
            </a:r>
            <a:r>
              <a:rPr lang="en-US" sz="2600" dirty="0" smtClean="0"/>
              <a:t>projects</a:t>
            </a:r>
            <a:endParaRPr lang="en-US" sz="2600" dirty="0"/>
          </a:p>
          <a:p>
            <a:r>
              <a:rPr lang="en-US" sz="2600" dirty="0" smtClean="0"/>
              <a:t>It </a:t>
            </a:r>
            <a:r>
              <a:rPr lang="en-US" sz="2600" dirty="0"/>
              <a:t>is difficult to measure progress within </a:t>
            </a:r>
            <a:r>
              <a:rPr lang="en-US" sz="2600" dirty="0" smtClean="0"/>
              <a:t>stages</a:t>
            </a:r>
            <a:endParaRPr lang="en-US" sz="2600" dirty="0"/>
          </a:p>
          <a:p>
            <a:r>
              <a:rPr lang="en-US" sz="2600" dirty="0"/>
              <a:t>Cannot accommodate changing </a:t>
            </a:r>
            <a:r>
              <a:rPr lang="en-US" sz="2600" dirty="0" smtClean="0"/>
              <a:t>requirements</a:t>
            </a:r>
            <a:endParaRPr lang="en-US" sz="2600" dirty="0"/>
          </a:p>
          <a:p>
            <a:r>
              <a:rPr lang="en-US" sz="2600" dirty="0"/>
              <a:t>Adjusting scope during the life cycle can end a </a:t>
            </a:r>
            <a:r>
              <a:rPr lang="en-US" sz="2600" dirty="0" smtClean="0"/>
              <a:t>project</a:t>
            </a:r>
            <a:endParaRPr lang="en-US" sz="2600" dirty="0"/>
          </a:p>
          <a:p>
            <a:r>
              <a:rPr lang="en-US" sz="2600" dirty="0"/>
              <a:t>Integration is done as a "</a:t>
            </a:r>
            <a:r>
              <a:rPr lang="en-US" sz="2600" dirty="0" smtClean="0"/>
              <a:t>big-bang” </a:t>
            </a:r>
            <a:r>
              <a:rPr lang="en-US" sz="2600" dirty="0"/>
              <a:t>at the very end, which doesn't allow identifying any technological or business bottleneck or challenges </a:t>
            </a:r>
            <a:r>
              <a:rPr lang="en-US" sz="2600" dirty="0" smtClean="0"/>
              <a:t>early</a:t>
            </a:r>
            <a:endParaRPr lang="en-US" sz="2600" dirty="0"/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are very well </a:t>
            </a:r>
            <a:r>
              <a:rPr lang="en-US" dirty="0" smtClean="0"/>
              <a:t>known</a:t>
            </a:r>
            <a:endParaRPr lang="en-US" dirty="0"/>
          </a:p>
          <a:p>
            <a:r>
              <a:rPr lang="en-US" dirty="0"/>
              <a:t>Product definition is </a:t>
            </a:r>
            <a:r>
              <a:rPr lang="en-US" dirty="0" smtClean="0"/>
              <a:t>stable</a:t>
            </a:r>
            <a:endParaRPr lang="en-US" dirty="0"/>
          </a:p>
          <a:p>
            <a:r>
              <a:rPr lang="en-US" dirty="0"/>
              <a:t>Technology is well </a:t>
            </a:r>
            <a:r>
              <a:rPr lang="en-US" dirty="0" smtClean="0"/>
              <a:t>understood</a:t>
            </a:r>
            <a:endParaRPr lang="en-US" dirty="0"/>
          </a:p>
          <a:p>
            <a:r>
              <a:rPr lang="en-US" dirty="0"/>
              <a:t>New version of an existing </a:t>
            </a:r>
            <a:r>
              <a:rPr lang="en-US" dirty="0" smtClean="0"/>
              <a:t>product</a:t>
            </a:r>
            <a:endParaRPr lang="en-US" dirty="0"/>
          </a:p>
          <a:p>
            <a:r>
              <a:rPr lang="en-US" dirty="0"/>
              <a:t>Porting an existing product to a new </a:t>
            </a:r>
            <a:r>
              <a:rPr lang="en-US" dirty="0" smtClean="0"/>
              <a:t>platform</a:t>
            </a:r>
            <a:endParaRPr lang="en-US" dirty="0"/>
          </a:p>
          <a:p>
            <a:r>
              <a:rPr lang="en-US" dirty="0"/>
              <a:t>Large organization with structured cross-functional </a:t>
            </a:r>
            <a:r>
              <a:rPr lang="en-US" dirty="0" smtClean="0"/>
              <a:t>teams</a:t>
            </a:r>
            <a:endParaRPr lang="en-US" dirty="0"/>
          </a:p>
          <a:p>
            <a:r>
              <a:rPr lang="en-US" dirty="0"/>
              <a:t>Communication channels are well established within the organization and with the customer as </a:t>
            </a:r>
            <a:r>
              <a:rPr lang="en-US" dirty="0" smtClean="0"/>
              <a:t>well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software is divided into separate modules(components) and each of those modules have  separate set of water fall activities including requirement gathering and analysis design implementation deployment ad maintenance.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30" y="2362200"/>
            <a:ext cx="9179029" cy="3200400"/>
          </a:xfrm>
        </p:spPr>
      </p:pic>
    </p:spTree>
    <p:extLst>
      <p:ext uri="{BB962C8B-B14F-4D97-AF65-F5344CB8AC3E}">
        <p14:creationId xmlns:p14="http://schemas.microsoft.com/office/powerpoint/2010/main" val="25587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" y="854131"/>
            <a:ext cx="9058470" cy="6003869"/>
          </a:xfrm>
        </p:spPr>
      </p:pic>
    </p:spTree>
    <p:extLst>
      <p:ext uri="{BB962C8B-B14F-4D97-AF65-F5344CB8AC3E}">
        <p14:creationId xmlns:p14="http://schemas.microsoft.com/office/powerpoint/2010/main" val="42053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Set of activities and associated results that produce a software product.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feedback is received after the delivery of each component</a:t>
            </a:r>
          </a:p>
          <a:p>
            <a:r>
              <a:rPr lang="en-US" dirty="0" smtClean="0"/>
              <a:t>Risk of requirement change is reduces</a:t>
            </a:r>
          </a:p>
          <a:p>
            <a:r>
              <a:rPr lang="en-US" dirty="0" smtClean="0"/>
              <a:t>More flexible</a:t>
            </a:r>
          </a:p>
          <a:p>
            <a:r>
              <a:rPr lang="en-US" dirty="0" smtClean="0"/>
              <a:t>easy to test and debug </a:t>
            </a:r>
          </a:p>
          <a:p>
            <a:r>
              <a:rPr lang="en-US" dirty="0" smtClean="0"/>
              <a:t>Give quick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proper plan to integrate the components</a:t>
            </a:r>
          </a:p>
          <a:p>
            <a:r>
              <a:rPr lang="en-US" dirty="0" smtClean="0"/>
              <a:t>Need a proper design to integrate the components</a:t>
            </a:r>
          </a:p>
          <a:p>
            <a:r>
              <a:rPr lang="en-US" dirty="0" smtClean="0"/>
              <a:t>More expensive as compared to water fall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spiral model is a risk-driven software development process model. Based on the unique risk patterns of a given project, the spiral model guides a team to adopt elements of one or more process </a:t>
            </a:r>
            <a:r>
              <a:rPr lang="en-US" dirty="0" smtClean="0"/>
              <a:t>models </a:t>
            </a:r>
            <a:r>
              <a:rPr lang="en-US" dirty="0"/>
              <a:t>such as incremental, waterfall, or evolutionary prototyping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development team in Spiral-SDLC model starts with a small set of requirement and goes through each development phase for those set of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0866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project is large</a:t>
            </a:r>
          </a:p>
          <a:p>
            <a:pPr algn="just"/>
            <a:r>
              <a:rPr lang="en-US" dirty="0"/>
              <a:t>When releases are required to be frequent</a:t>
            </a:r>
          </a:p>
          <a:p>
            <a:pPr algn="just"/>
            <a:r>
              <a:rPr lang="en-US" dirty="0"/>
              <a:t>When creation of a prototype is applicable</a:t>
            </a:r>
          </a:p>
          <a:p>
            <a:pPr algn="just"/>
            <a:r>
              <a:rPr lang="en-US" dirty="0"/>
              <a:t>When risk and costs evaluation is important</a:t>
            </a:r>
          </a:p>
          <a:p>
            <a:pPr algn="just"/>
            <a:r>
              <a:rPr lang="en-US" dirty="0"/>
              <a:t>For medium to high-risk projects</a:t>
            </a:r>
          </a:p>
          <a:p>
            <a:pPr algn="just"/>
            <a:r>
              <a:rPr lang="en-US" dirty="0"/>
              <a:t>When requirements are unclear and complex</a:t>
            </a:r>
          </a:p>
          <a:p>
            <a:pPr algn="just"/>
            <a:r>
              <a:rPr lang="en-US" dirty="0"/>
              <a:t>When changes may require at any time</a:t>
            </a:r>
          </a:p>
          <a:p>
            <a:pPr algn="just"/>
            <a:r>
              <a:rPr lang="en-US" dirty="0"/>
              <a:t>When long term project commitment is not feasible due to changes in economic priorities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Additional </a:t>
            </a:r>
            <a:r>
              <a:rPr lang="en-US" dirty="0"/>
              <a:t>functionality or changes can be done at a later stage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Cost </a:t>
            </a:r>
            <a:r>
              <a:rPr lang="en-US" dirty="0"/>
              <a:t>estimation becomes easy as the prototype building is done in small fragments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Continuous </a:t>
            </a:r>
            <a:r>
              <a:rPr lang="en-US" dirty="0"/>
              <a:t>or repeated development helps in risk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Development </a:t>
            </a:r>
            <a:r>
              <a:rPr lang="en-US" dirty="0"/>
              <a:t>is fast and features are added in a systematic way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is always a space for customer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Risk </a:t>
            </a:r>
            <a:r>
              <a:rPr lang="en-US" dirty="0"/>
              <a:t>of not meeting the schedule or budget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works best for large projects only also demands risk assessment expertise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its smooth operation spiral model protocol needs to be followed strictly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Documentation </a:t>
            </a:r>
            <a:r>
              <a:rPr lang="en-US" dirty="0"/>
              <a:t>is more as it has intermediate phases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not advisable for smaller project, it might cost them a lot</a:t>
            </a:r>
          </a:p>
        </p:txBody>
      </p:sp>
    </p:spTree>
    <p:extLst>
      <p:ext uri="{BB962C8B-B14F-4D97-AF65-F5344CB8AC3E}">
        <p14:creationId xmlns:p14="http://schemas.microsoft.com/office/powerpoint/2010/main" val="7250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368300"/>
            <a:ext cx="9753600" cy="7366000"/>
          </a:xfrm>
        </p:spPr>
      </p:pic>
    </p:spTree>
    <p:extLst>
      <p:ext uri="{BB962C8B-B14F-4D97-AF65-F5344CB8AC3E}">
        <p14:creationId xmlns:p14="http://schemas.microsoft.com/office/powerpoint/2010/main" val="32343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Specification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Development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Validation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2634273"/>
              </p:ext>
            </p:extLst>
          </p:nvPr>
        </p:nvGraphicFramePr>
        <p:xfrm>
          <a:off x="838200" y="609600"/>
          <a:ext cx="73152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2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</a:t>
            </a:r>
            <a:r>
              <a:rPr lang="en-US" dirty="0" smtClean="0"/>
              <a:t>omplete </a:t>
            </a:r>
            <a:r>
              <a:rPr lang="en-US" dirty="0"/>
              <a:t>procedure of software development from requirement gathering to testing and </a:t>
            </a:r>
            <a:r>
              <a:rPr lang="en-US" dirty="0" smtClean="0"/>
              <a:t>maintenance </a:t>
            </a:r>
            <a:r>
              <a:rPr lang="en-US" dirty="0"/>
              <a:t>carried out according to the execution </a:t>
            </a:r>
            <a:r>
              <a:rPr lang="en-US" dirty="0" smtClean="0"/>
              <a:t>methodologies </a:t>
            </a:r>
            <a:r>
              <a:rPr lang="en-US" dirty="0"/>
              <a:t>in a specified period of time to achieve intended software product.</a:t>
            </a:r>
          </a:p>
        </p:txBody>
      </p:sp>
    </p:spTree>
    <p:extLst>
      <p:ext uri="{BB962C8B-B14F-4D97-AF65-F5344CB8AC3E}">
        <p14:creationId xmlns:p14="http://schemas.microsoft.com/office/powerpoint/2010/main" val="3776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667000"/>
            <a:ext cx="3619500" cy="3133549"/>
          </a:xfrm>
        </p:spPr>
      </p:pic>
    </p:spTree>
    <p:extLst>
      <p:ext uri="{BB962C8B-B14F-4D97-AF65-F5344CB8AC3E}">
        <p14:creationId xmlns:p14="http://schemas.microsoft.com/office/powerpoint/2010/main" val="8340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project  </a:t>
            </a:r>
            <a:r>
              <a:rPr lang="en-US" dirty="0"/>
              <a:t>Management </a:t>
            </a:r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Project Planning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Scope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Project Estimation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 set of multiple processes, which facilitates software </a:t>
            </a:r>
            <a:r>
              <a:rPr lang="en-US" dirty="0" smtClean="0"/>
              <a:t>production</a:t>
            </a:r>
          </a:p>
          <a:p>
            <a:pPr algn="just"/>
            <a:r>
              <a:rPr lang="en-US" dirty="0"/>
              <a:t>P</a:t>
            </a:r>
            <a:r>
              <a:rPr lang="en-US" dirty="0" smtClean="0"/>
              <a:t>erformed </a:t>
            </a:r>
            <a:r>
              <a:rPr lang="en-US" dirty="0"/>
              <a:t>before the production of software actually </a:t>
            </a:r>
            <a:r>
              <a:rPr lang="en-US" dirty="0" smtClean="0"/>
              <a:t>starts</a:t>
            </a:r>
          </a:p>
        </p:txBody>
      </p:sp>
    </p:spTree>
    <p:extLst>
      <p:ext uri="{BB962C8B-B14F-4D97-AF65-F5344CB8AC3E}">
        <p14:creationId xmlns:p14="http://schemas.microsoft.com/office/powerpoint/2010/main" val="1226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0" ma:contentTypeDescription="Create a new document." ma:contentTypeScope="" ma:versionID="c6b368fc24814e6c23490b2f6ba7f816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4d449bd6ef5dc9ae8feb79abf0a71d93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5ACE32-3859-4009-B3F6-9EB42CC9BA79}"/>
</file>

<file path=customXml/itemProps2.xml><?xml version="1.0" encoding="utf-8"?>
<ds:datastoreItem xmlns:ds="http://schemas.openxmlformats.org/officeDocument/2006/customXml" ds:itemID="{65C4E8F4-7B02-4BB1-8A60-E786A280D2F7}"/>
</file>

<file path=customXml/itemProps3.xml><?xml version="1.0" encoding="utf-8"?>
<ds:datastoreItem xmlns:ds="http://schemas.openxmlformats.org/officeDocument/2006/customXml" ds:itemID="{F041A72E-FF1B-421F-9FA1-0B9D8C1F1A2D}"/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1476</TotalTime>
  <Words>873</Words>
  <Application>Microsoft Office PowerPoint</Application>
  <PresentationFormat>On-screen Show (4:3)</PresentationFormat>
  <Paragraphs>143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Apothecary</vt:lpstr>
      <vt:lpstr>PowerPoint Presentation</vt:lpstr>
      <vt:lpstr>SOFTWARE PROCESS</vt:lpstr>
      <vt:lpstr>Software Process</vt:lpstr>
      <vt:lpstr>GENERIC ACTIVITIES</vt:lpstr>
      <vt:lpstr>PowerPoint Presentation</vt:lpstr>
      <vt:lpstr>PROJECT</vt:lpstr>
      <vt:lpstr>PowerPoint Presentation</vt:lpstr>
      <vt:lpstr>Software project  Management Activities</vt:lpstr>
      <vt:lpstr>PROJECT PLANNING</vt:lpstr>
      <vt:lpstr>SCOPE MANAGEMENT</vt:lpstr>
      <vt:lpstr>project ESTIMATION</vt:lpstr>
      <vt:lpstr>PROJECT SCHEDULING</vt:lpstr>
      <vt:lpstr>PROJECT RISK MANAGEMENT</vt:lpstr>
      <vt:lpstr>PROJECT MANGEMENT TOOLS</vt:lpstr>
      <vt:lpstr>PERT Chart</vt:lpstr>
      <vt:lpstr>RESOURCE HISTOGRAM</vt:lpstr>
      <vt:lpstr>Critical path analysis</vt:lpstr>
      <vt:lpstr>CAPABILITY MATURITY MODEL(CMM)</vt:lpstr>
      <vt:lpstr>PowerPoint Presentation</vt:lpstr>
      <vt:lpstr>PowerPoint Presentation</vt:lpstr>
      <vt:lpstr>WATERFALL MODEL </vt:lpstr>
      <vt:lpstr>PowerPoint Presentation</vt:lpstr>
      <vt:lpstr>APPLICATION</vt:lpstr>
      <vt:lpstr>PROS</vt:lpstr>
      <vt:lpstr>CONS</vt:lpstr>
      <vt:lpstr>PowerPoint Presentation</vt:lpstr>
      <vt:lpstr>INCREMENTAL MODEL </vt:lpstr>
      <vt:lpstr>PowerPoint Presentation</vt:lpstr>
      <vt:lpstr>PowerPoint Presentation</vt:lpstr>
      <vt:lpstr>pros</vt:lpstr>
      <vt:lpstr>cons</vt:lpstr>
      <vt:lpstr>SPIRAL MODEL</vt:lpstr>
      <vt:lpstr>WHEN??????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</dc:title>
  <dc:creator>Chiran</dc:creator>
  <cp:lastModifiedBy>Chiran</cp:lastModifiedBy>
  <cp:revision>57</cp:revision>
  <dcterms:created xsi:type="dcterms:W3CDTF">2019-05-27T14:44:03Z</dcterms:created>
  <dcterms:modified xsi:type="dcterms:W3CDTF">2020-06-07T14:41:19Z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