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1" r:id="rId21"/>
    <p:sldId id="277" r:id="rId22"/>
    <p:sldId id="278" r:id="rId23"/>
    <p:sldId id="280" r:id="rId24"/>
    <p:sldId id="279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9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9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8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0988-9909-44D9-9849-72E190A5BEF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CBB7-C773-421E-8512-88D8F49A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D:\Abhinav\Software Engineering\images\software requiremen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749945" cy="633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191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Specification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algn="just">
              <a:buNone/>
              <a:tabLst>
                <a:tab pos="228600" algn="l"/>
                <a:tab pos="457200" algn="l"/>
                <a:tab pos="914400" algn="l"/>
              </a:tabLst>
            </a:pPr>
            <a:endParaRPr lang="en-US" sz="2400" b="1" dirty="0"/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Separate functionality from implementation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 process-oriented systems specification language is required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 specification must encompass the environment in which the system operates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 specification must be a cognitive model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 specification must be operational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 specification must be tolerant of incompleteness and augmentable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 specification must be localized and loosely coupled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1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8A8358AC-E149-49FE-8F51-7F524B590F01}" type="slidenum">
              <a:rPr lang="en-US"/>
              <a:pPr/>
              <a:t>11</a:t>
            </a:fld>
            <a:endParaRPr lang="en-US"/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136525" y="188913"/>
            <a:ext cx="8778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tabLst>
                <a:tab pos="228600" algn="l"/>
                <a:tab pos="457200" algn="l"/>
                <a:tab pos="914400" algn="l"/>
              </a:tabLst>
            </a:pPr>
            <a:r>
              <a:rPr lang="en-US" sz="3600" b="1" dirty="0"/>
              <a:t>Review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81000" y="1405483"/>
            <a:ext cx="7848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marL="800100" lvl="1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Review of analysis documents like specification.</a:t>
            </a:r>
          </a:p>
          <a:p>
            <a:pPr marL="800100" lvl="1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Review should first be conducted at a macroscopic level</a:t>
            </a:r>
          </a:p>
          <a:p>
            <a:pPr marL="800100" lvl="1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Conducted by customer and developer.</a:t>
            </a:r>
          </a:p>
          <a:p>
            <a:pPr marL="800100" lvl="1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Results in modifications to: 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Functions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Performance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Information representation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Constraints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Validation criteria</a:t>
            </a:r>
          </a:p>
        </p:txBody>
      </p:sp>
    </p:spTree>
    <p:extLst>
      <p:ext uri="{BB962C8B-B14F-4D97-AF65-F5344CB8AC3E}">
        <p14:creationId xmlns:p14="http://schemas.microsoft.com/office/powerpoint/2010/main" val="280542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73486958-EB53-4273-90A7-048B05686DE2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36525" y="188913"/>
            <a:ext cx="877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 dirty="0"/>
              <a:t>The Analyst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381000" y="949911"/>
            <a:ext cx="8153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The basic responsibility of the analyst can be said to be the following:</a:t>
            </a:r>
          </a:p>
          <a:p>
            <a:pPr marL="800100" lvl="1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To analyze and define systems of optimum performance, i.e. an output that fully meets management objectives</a:t>
            </a:r>
          </a:p>
          <a:p>
            <a:pPr marL="800100" lvl="1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The analyst must also exhibit the ability to: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Grasp abstract concept, partition them and generate solutions based on each division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Understand implicit information, separate them and treat them individually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Absorb pertinent facts from conflicting sources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Understand the customer environment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Apply hardware and/or software system elements to the customer environment</a:t>
            </a:r>
          </a:p>
          <a:p>
            <a:pPr marL="1257300" lvl="2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Communicate well in written and verbal form</a:t>
            </a:r>
          </a:p>
        </p:txBody>
      </p:sp>
    </p:spTree>
    <p:extLst>
      <p:ext uri="{BB962C8B-B14F-4D97-AF65-F5344CB8AC3E}">
        <p14:creationId xmlns:p14="http://schemas.microsoft.com/office/powerpoint/2010/main" val="228503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2D924302-DC85-445F-8334-7F004325D15F}" type="slidenum">
              <a:rPr lang="en-US"/>
              <a:pPr/>
              <a:t>13</a:t>
            </a:fld>
            <a:endParaRPr lang="en-US"/>
          </a:p>
        </p:txBody>
      </p:sp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136525" y="188913"/>
            <a:ext cx="877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/>
              <a:t>Problems in Requirement Analysis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81000" y="953086"/>
            <a:ext cx="8153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Requirement analysis is a communication-intensive activity. i.e. where communication is concerned, noise, i.e. miscommunication, will always occur.</a:t>
            </a:r>
          </a:p>
          <a:p>
            <a:pPr marL="342900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Thus problems like miscommunication and omission often occur between analyst and customer. </a:t>
            </a:r>
          </a:p>
          <a:p>
            <a:pPr marL="342900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Successful acquisition of information cannot be guaranteed.</a:t>
            </a:r>
          </a:p>
          <a:p>
            <a:pPr marL="342900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Analyst have difficulties:</a:t>
            </a:r>
          </a:p>
          <a:p>
            <a:pPr marL="800100" lvl="1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In getting pertinent (appropriate) information </a:t>
            </a:r>
          </a:p>
          <a:p>
            <a:pPr marL="800100" lvl="1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Handling large and complex problems, i.e. as complexity increases, effort increases</a:t>
            </a:r>
          </a:p>
          <a:p>
            <a:pPr marL="800100" lvl="1" indent="-342900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Accommodating changes that occur during and after analysis</a:t>
            </a:r>
          </a:p>
          <a:p>
            <a:pPr marL="342900" indent="-342900" algn="just">
              <a:buFontTx/>
              <a:buChar char="•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marL="342900" indent="-342900" algn="just">
              <a:buFontTx/>
              <a:buChar char="•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05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31040309-3BD9-4024-A26A-03BB27CDFCA9}" type="slidenum">
              <a:rPr lang="en-US"/>
              <a:pPr/>
              <a:t>14</a:t>
            </a:fld>
            <a:endParaRPr lang="en-US"/>
          </a:p>
        </p:txBody>
      </p:sp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136525" y="188913"/>
            <a:ext cx="877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/>
              <a:t>Causes for the Problems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04800" y="874216"/>
            <a:ext cx="8153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Poor communication that makes information acquisition difficult</a:t>
            </a:r>
          </a:p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Inadequate techniques and tools for developing specification</a:t>
            </a:r>
          </a:p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Tendency to take short-cuts during requirements analysis tasks, leading to unstable design</a:t>
            </a:r>
          </a:p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Failure to consider alternative solutions before software is specified on both parts of analyst and customer. i.e. are there better ways to do this?</a:t>
            </a:r>
          </a:p>
        </p:txBody>
      </p:sp>
    </p:spTree>
    <p:extLst>
      <p:ext uri="{BB962C8B-B14F-4D97-AF65-F5344CB8AC3E}">
        <p14:creationId xmlns:p14="http://schemas.microsoft.com/office/powerpoint/2010/main" val="177137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Functional requirement defines a function of a system or its component, where a function is described as a specification of behavior between outputs and inputs.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involve calculations, technical details, data manipulation and processing, and other specific functionality that define what a system is supposed to accomplish.</a:t>
            </a:r>
          </a:p>
        </p:txBody>
      </p:sp>
    </p:spTree>
    <p:extLst>
      <p:ext uri="{BB962C8B-B14F-4D97-AF65-F5344CB8AC3E}">
        <p14:creationId xmlns:p14="http://schemas.microsoft.com/office/powerpoint/2010/main" val="138618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Describe the behavior of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Support users goals, tasks or activities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Detailed and specified in the system design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contain unique name and number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Helps to reader to understand why requirement is needed. </a:t>
            </a:r>
          </a:p>
        </p:txBody>
      </p:sp>
    </p:spTree>
    <p:extLst>
      <p:ext uri="{BB962C8B-B14F-4D97-AF65-F5344CB8AC3E}">
        <p14:creationId xmlns:p14="http://schemas.microsoft.com/office/powerpoint/2010/main" val="44092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Requirement Should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Description of data to be entered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Description of operation performed by each screen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Description of work flows performed by the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Who can enter the data into a system </a:t>
            </a:r>
          </a:p>
        </p:txBody>
      </p:sp>
    </p:spTree>
    <p:extLst>
      <p:ext uri="{BB962C8B-B14F-4D97-AF65-F5344CB8AC3E}">
        <p14:creationId xmlns:p14="http://schemas.microsoft.com/office/powerpoint/2010/main" val="259135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 Functional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How system works?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make system more tangible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Related the usability of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Judge the operation of system, rather than specific behaviors</a:t>
            </a:r>
          </a:p>
        </p:txBody>
      </p:sp>
    </p:spTree>
    <p:extLst>
      <p:ext uri="{BB962C8B-B14F-4D97-AF65-F5344CB8AC3E}">
        <p14:creationId xmlns:p14="http://schemas.microsoft.com/office/powerpoint/2010/main" val="941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Non Functional Requirement Should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Usability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Reliability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Performance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Supportability</a:t>
            </a:r>
          </a:p>
        </p:txBody>
      </p:sp>
    </p:spTree>
    <p:extLst>
      <p:ext uri="{BB962C8B-B14F-4D97-AF65-F5344CB8AC3E}">
        <p14:creationId xmlns:p14="http://schemas.microsoft.com/office/powerpoint/2010/main" val="157759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altLang="en-US" dirty="0"/>
              <a:t>Requirements engineering helps software engineers to better understand the problem they are to solve.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altLang="en-US" dirty="0"/>
              <a:t>Who does it?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GB" altLang="en-US" dirty="0"/>
              <a:t>		Software engineers (system analysts) 		and other project stakeholders e.g. 		managers, customers, end-users, etc.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GB" altLang="en-US" dirty="0"/>
              <a:t>Why is it important?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GB" altLang="en-US" dirty="0"/>
              <a:t>		It is important to understand what 		the customer wants.</a:t>
            </a:r>
          </a:p>
        </p:txBody>
      </p:sp>
    </p:spTree>
    <p:extLst>
      <p:ext uri="{BB962C8B-B14F-4D97-AF65-F5344CB8AC3E}">
        <p14:creationId xmlns:p14="http://schemas.microsoft.com/office/powerpoint/2010/main" val="2393438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3869287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software requirements are description of features and functionalities of the target system</a:t>
            </a:r>
          </a:p>
          <a:p>
            <a:pPr marL="0" indent="0" algn="just">
              <a:buNone/>
            </a:pPr>
            <a:r>
              <a:rPr lang="en-US" dirty="0"/>
              <a:t>Requirements convey the expectations of users from the </a:t>
            </a:r>
            <a:r>
              <a:rPr lang="en-US"/>
              <a:t>software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 Engineering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Feasibility Study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Requirement Gathering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Software Requirement Specification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Software Requirement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60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Clear</a:t>
            </a:r>
          </a:p>
          <a:p>
            <a:r>
              <a:rPr lang="en-US" dirty="0"/>
              <a:t>Correct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Coherent(Logical)</a:t>
            </a:r>
          </a:p>
          <a:p>
            <a:r>
              <a:rPr lang="en-US" dirty="0"/>
              <a:t>Comprehensible</a:t>
            </a:r>
          </a:p>
          <a:p>
            <a:r>
              <a:rPr lang="en-US" dirty="0"/>
              <a:t>Modifiable</a:t>
            </a:r>
          </a:p>
          <a:p>
            <a:r>
              <a:rPr lang="en-US" dirty="0"/>
              <a:t>Verifiable</a:t>
            </a:r>
          </a:p>
          <a:p>
            <a:r>
              <a:rPr lang="en-US" dirty="0"/>
              <a:t>Prioritized</a:t>
            </a:r>
          </a:p>
          <a:p>
            <a:r>
              <a:rPr lang="en-US" dirty="0"/>
              <a:t>Unambiguous(specific)</a:t>
            </a:r>
          </a:p>
          <a:p>
            <a:r>
              <a:rPr lang="en-US" dirty="0"/>
              <a:t>Traceable</a:t>
            </a:r>
          </a:p>
          <a:p>
            <a:r>
              <a:rPr lang="en-US" dirty="0"/>
              <a:t>Credible source</a:t>
            </a:r>
          </a:p>
        </p:txBody>
      </p:sp>
    </p:spTree>
    <p:extLst>
      <p:ext uri="{BB962C8B-B14F-4D97-AF65-F5344CB8AC3E}">
        <p14:creationId xmlns:p14="http://schemas.microsoft.com/office/powerpoint/2010/main" val="83646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operate</a:t>
            </a:r>
          </a:p>
          <a:p>
            <a:r>
              <a:rPr lang="en-US" dirty="0"/>
              <a:t>quick in response</a:t>
            </a:r>
          </a:p>
          <a:p>
            <a:r>
              <a:rPr lang="en-US" dirty="0"/>
              <a:t>effectively handling operational errors</a:t>
            </a:r>
          </a:p>
          <a:p>
            <a:r>
              <a:rPr lang="en-US" dirty="0"/>
              <a:t>providing simple yet consistent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26415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System requirements are the configuration that a system must have in order for a hardware or software application to run smoothly and efficiently</a:t>
            </a:r>
          </a:p>
        </p:txBody>
      </p:sp>
    </p:spTree>
    <p:extLst>
      <p:ext uri="{BB962C8B-B14F-4D97-AF65-F5344CB8AC3E}">
        <p14:creationId xmlns:p14="http://schemas.microsoft.com/office/powerpoint/2010/main" val="137100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All the expected functionalities out of the application are documented in terms of “Requirements” and this document is called a Requirement document</a:t>
            </a:r>
          </a:p>
        </p:txBody>
      </p:sp>
    </p:spTree>
    <p:extLst>
      <p:ext uri="{BB962C8B-B14F-4D97-AF65-F5344CB8AC3E}">
        <p14:creationId xmlns:p14="http://schemas.microsoft.com/office/powerpoint/2010/main" val="341332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Requirement</a:t>
            </a:r>
            <a:r>
              <a:rPr lang="en-GB" dirty="0"/>
              <a:t> </a:t>
            </a:r>
            <a:r>
              <a:rPr lang="en-GB" b="1" dirty="0"/>
              <a:t>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Requirement Analysis the process of discovering, refinement, modeling and specification in a software project.</a:t>
            </a:r>
          </a:p>
          <a:p>
            <a:pPr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 Will always involve both the customer and system engineer,    	allowing the system engineer to achieve a set of </a:t>
            </a:r>
            <a:r>
              <a:rPr lang="en-US" sz="2400" b="1" i="1" dirty="0"/>
              <a:t>objectives</a:t>
            </a:r>
            <a:r>
              <a:rPr lang="en-US" sz="2400" dirty="0"/>
              <a:t>:</a:t>
            </a:r>
          </a:p>
          <a:p>
            <a:pPr lvl="1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Specify software function and performance</a:t>
            </a:r>
          </a:p>
          <a:p>
            <a:pPr lvl="1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Indicate software interface with other system elements</a:t>
            </a:r>
          </a:p>
          <a:p>
            <a:pPr lvl="1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Establish design constraints that the software must meet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3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Requirement</a:t>
            </a:r>
            <a:r>
              <a:rPr lang="en-GB" dirty="0"/>
              <a:t> </a:t>
            </a:r>
            <a:r>
              <a:rPr lang="en-GB" b="1" dirty="0"/>
              <a:t>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Requirement Analysis is also concerned with the preparation of the </a:t>
            </a:r>
            <a:r>
              <a:rPr lang="en-US" sz="2400" b="1" i="1" dirty="0"/>
              <a:t>Software Specification</a:t>
            </a:r>
            <a:r>
              <a:rPr lang="en-US" sz="2400" dirty="0"/>
              <a:t>: </a:t>
            </a:r>
          </a:p>
          <a:p>
            <a:pPr lvl="1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 formal document that specifies in precise terms the functional and performance requirements of the software. </a:t>
            </a:r>
          </a:p>
          <a:p>
            <a:pPr lvl="1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lvl="1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Specification document in turn will allow the developer and customer to assess quality once the software itself has been built. </a:t>
            </a:r>
          </a:p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The software developer performing Requirement analysis would often be known as the </a:t>
            </a:r>
            <a:r>
              <a:rPr lang="en-US" sz="2400" b="1" dirty="0"/>
              <a:t>analyst. </a:t>
            </a:r>
            <a:endParaRPr lang="en-US" sz="2400" dirty="0"/>
          </a:p>
          <a:p>
            <a:pPr algn="just"/>
            <a:endParaRPr lang="en-GB" sz="36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0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Analysis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Software requirement analysis can be divided into an ordered sequence of five main areas of effort, namely:</a:t>
            </a:r>
          </a:p>
          <a:p>
            <a:pPr>
              <a:buFontTx/>
              <a:buChar char="•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lvl="1" algn="just">
              <a:buFont typeface="Wingdings" pitchFamily="2" charset="2"/>
              <a:buChar char="q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Problem Recognition</a:t>
            </a:r>
          </a:p>
          <a:p>
            <a:pPr lvl="1" algn="just">
              <a:buFont typeface="Wingdings" pitchFamily="2" charset="2"/>
              <a:buChar char="q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Evaluation and Synthesis</a:t>
            </a:r>
          </a:p>
          <a:p>
            <a:pPr lvl="1" algn="just">
              <a:buFont typeface="Wingdings" pitchFamily="2" charset="2"/>
              <a:buChar char="q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Modeling</a:t>
            </a:r>
          </a:p>
          <a:p>
            <a:pPr lvl="1" algn="just">
              <a:buFont typeface="Wingdings" pitchFamily="2" charset="2"/>
              <a:buChar char="q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Specification</a:t>
            </a:r>
          </a:p>
          <a:p>
            <a:pPr lvl="1" algn="just">
              <a:buFont typeface="Wingdings" pitchFamily="2" charset="2"/>
              <a:buChar char="q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Goal of analyst here is </a:t>
            </a:r>
            <a:r>
              <a:rPr lang="en-US" sz="2400" b="1" dirty="0"/>
              <a:t>recognition of the basic problem elements</a:t>
            </a:r>
            <a:r>
              <a:rPr lang="en-US" sz="2400" dirty="0"/>
              <a:t> as perceived by user and customer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Understand software in the system context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Define software scope</a:t>
            </a:r>
          </a:p>
          <a:p>
            <a:pPr marL="457200" lvl="1" indent="0" algn="just">
              <a:buNone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Analyst will also need to establish contact with management and technical staff of the customer and software development organization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28600" algn="l"/>
                <a:tab pos="457200" algn="l"/>
                <a:tab pos="914400" algn="l"/>
              </a:tabLst>
            </a:pPr>
            <a:r>
              <a:rPr lang="en-US" b="1" dirty="0"/>
              <a:t>Evaluation and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The analyst must now evaluate the flow and content of information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Define and elaborate all software functions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b="1" dirty="0"/>
              <a:t>Understand software behavior </a:t>
            </a:r>
            <a:r>
              <a:rPr lang="en-US" sz="2400" dirty="0"/>
              <a:t>in the context of events that affect the system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Establish system interface characteristics and uncover design constraints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Throughout this step, the emphasis is on </a:t>
            </a:r>
            <a:r>
              <a:rPr lang="en-US" sz="2400" b="1" dirty="0"/>
              <a:t>what must be done, not how it will be done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This step will continue </a:t>
            </a:r>
            <a:r>
              <a:rPr lang="en-US" sz="2400" b="1" dirty="0"/>
              <a:t>until both the analyst and customer feels confident</a:t>
            </a:r>
            <a:r>
              <a:rPr lang="en-US" sz="2400" dirty="0"/>
              <a:t> that software can be adequately specified for subsequent development steps.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28600" algn="l"/>
                <a:tab pos="457200" algn="l"/>
                <a:tab pos="914400" algn="l"/>
              </a:tabLst>
            </a:pPr>
            <a:r>
              <a:rPr lang="en-US" b="1" dirty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00100" lvl="1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The analyst will then </a:t>
            </a:r>
            <a:r>
              <a:rPr lang="en-US" sz="2400" b="1" dirty="0"/>
              <a:t>create models of the system </a:t>
            </a:r>
            <a:r>
              <a:rPr lang="en-US" sz="2400" dirty="0"/>
              <a:t>that will enable better understanding of data and control flow.</a:t>
            </a:r>
          </a:p>
          <a:p>
            <a:pPr marL="800100" lvl="1" indent="-342900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Models serve a number of important roles:</a:t>
            </a:r>
          </a:p>
          <a:p>
            <a:pPr lvl="2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dirty="0"/>
              <a:t>Aids in </a:t>
            </a:r>
            <a:r>
              <a:rPr lang="en-US" b="1" dirty="0"/>
              <a:t>understanding the information</a:t>
            </a:r>
            <a:r>
              <a:rPr lang="en-US" dirty="0"/>
              <a:t>, function and behavior of a system.</a:t>
            </a:r>
          </a:p>
          <a:p>
            <a:pPr lvl="2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dirty="0"/>
              <a:t>Makes requirement analysis task easier and more systematic</a:t>
            </a:r>
          </a:p>
          <a:p>
            <a:pPr lvl="2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dirty="0"/>
              <a:t>It serves as a basis for creating specification for the software.</a:t>
            </a:r>
          </a:p>
          <a:p>
            <a:pPr lvl="2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dirty="0"/>
              <a:t>Becomes the </a:t>
            </a:r>
            <a:r>
              <a:rPr lang="en-US" b="1" dirty="0"/>
              <a:t>focal point for review</a:t>
            </a:r>
            <a:endParaRPr lang="en-US" dirty="0"/>
          </a:p>
          <a:p>
            <a:pPr lvl="2" algn="just">
              <a:buFont typeface="Wingdings" pitchFamily="2" charset="2"/>
              <a:buChar char="ü"/>
              <a:tabLst>
                <a:tab pos="228600" algn="l"/>
                <a:tab pos="457200" algn="l"/>
                <a:tab pos="914400" algn="l"/>
              </a:tabLst>
            </a:pPr>
            <a:r>
              <a:rPr lang="en-US" dirty="0"/>
              <a:t>Becomes the </a:t>
            </a:r>
            <a:r>
              <a:rPr lang="en-US" b="1" dirty="0"/>
              <a:t>foundation for design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5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The specification is a representation of software that can be reviewed and approved by the customer.</a:t>
            </a:r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lvl="1" algn="just">
              <a:buFont typeface="Wingdings" pitchFamily="2" charset="2"/>
              <a:buChar char="Ø"/>
              <a:tabLst>
                <a:tab pos="228600" algn="l"/>
                <a:tab pos="457200" algn="l"/>
                <a:tab pos="914400" algn="l"/>
              </a:tabLst>
            </a:pPr>
            <a:r>
              <a:rPr lang="en-US" sz="2400" dirty="0"/>
              <a:t>Usually developed as a joint effort between the developer and the customer.</a:t>
            </a:r>
          </a:p>
          <a:p>
            <a:pPr lvl="1" algn="just">
              <a:buFontTx/>
              <a:buChar char="•"/>
              <a:tabLst>
                <a:tab pos="228600" algn="l"/>
                <a:tab pos="457200" algn="l"/>
                <a:tab pos="914400" algn="l"/>
              </a:tabLst>
            </a:pP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7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0" ma:contentTypeDescription="Create a new document." ma:contentTypeScope="" ma:versionID="c6b368fc24814e6c23490b2f6ba7f816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4d449bd6ef5dc9ae8feb79abf0a71d93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CB2223-1CD5-4D79-AFE1-3012C00E73FE}"/>
</file>

<file path=customXml/itemProps2.xml><?xml version="1.0" encoding="utf-8"?>
<ds:datastoreItem xmlns:ds="http://schemas.openxmlformats.org/officeDocument/2006/customXml" ds:itemID="{5DA757DE-019C-44AF-A20E-E5DB7207D35B}"/>
</file>

<file path=customXml/itemProps3.xml><?xml version="1.0" encoding="utf-8"?>
<ds:datastoreItem xmlns:ds="http://schemas.openxmlformats.org/officeDocument/2006/customXml" ds:itemID="{17A61E35-B0ED-4C4B-86A9-81802790BB46}"/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1099</Words>
  <Application>Microsoft Office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PowerPoint Presentation</vt:lpstr>
      <vt:lpstr>Introduction</vt:lpstr>
      <vt:lpstr>Requirement Analysis</vt:lpstr>
      <vt:lpstr>Requirement Analysis</vt:lpstr>
      <vt:lpstr>Analysis Tasks</vt:lpstr>
      <vt:lpstr>Problem Recognition</vt:lpstr>
      <vt:lpstr>Evaluation and Synthesis</vt:lpstr>
      <vt:lpstr>Modeling</vt:lpstr>
      <vt:lpstr>Specification</vt:lpstr>
      <vt:lpstr>Specification Principles</vt:lpstr>
      <vt:lpstr>PowerPoint Presentation</vt:lpstr>
      <vt:lpstr>PowerPoint Presentation</vt:lpstr>
      <vt:lpstr>PowerPoint Presentation</vt:lpstr>
      <vt:lpstr>PowerPoint Presentation</vt:lpstr>
      <vt:lpstr>Functional Requirement </vt:lpstr>
      <vt:lpstr>Functional Requirement</vt:lpstr>
      <vt:lpstr>Functional Requirement Should Include</vt:lpstr>
      <vt:lpstr>Non Functional Requirement</vt:lpstr>
      <vt:lpstr>Non Functional Requirement Should Include</vt:lpstr>
      <vt:lpstr>PowerPoint Presentation</vt:lpstr>
      <vt:lpstr>Software Requirement</vt:lpstr>
      <vt:lpstr>Requirement Engineering Process</vt:lpstr>
      <vt:lpstr>Software Requirements Characteristics</vt:lpstr>
      <vt:lpstr>User Requirement</vt:lpstr>
      <vt:lpstr>System Requirement</vt:lpstr>
      <vt:lpstr>Software Requirement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</dc:creator>
  <cp:lastModifiedBy>CHIRAN</cp:lastModifiedBy>
  <cp:revision>35</cp:revision>
  <dcterms:created xsi:type="dcterms:W3CDTF">2019-06-25T03:12:42Z</dcterms:created>
  <dcterms:modified xsi:type="dcterms:W3CDTF">2020-07-20T03:41:01Z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