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0" r:id="rId4"/>
    <p:sldId id="266" r:id="rId5"/>
    <p:sldId id="259" r:id="rId6"/>
    <p:sldId id="260" r:id="rId7"/>
    <p:sldId id="261" r:id="rId8"/>
    <p:sldId id="262" r:id="rId9"/>
    <p:sldId id="263" r:id="rId10"/>
    <p:sldId id="268" r:id="rId11"/>
    <p:sldId id="264" r:id="rId12"/>
    <p:sldId id="265" r:id="rId13"/>
    <p:sldId id="271" r:id="rId14"/>
    <p:sldId id="272" r:id="rId15"/>
    <p:sldId id="273" r:id="rId16"/>
    <p:sldId id="274" r:id="rId17"/>
    <p:sldId id="282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9B5A3-015E-4133-A396-921F90414F81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180D-1BE4-444C-BFDF-97455A156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73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9B5A3-015E-4133-A396-921F90414F81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180D-1BE4-444C-BFDF-97455A156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91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9B5A3-015E-4133-A396-921F90414F81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180D-1BE4-444C-BFDF-97455A156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6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9B5A3-015E-4133-A396-921F90414F81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180D-1BE4-444C-BFDF-97455A156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1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9B5A3-015E-4133-A396-921F90414F81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180D-1BE4-444C-BFDF-97455A156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54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9B5A3-015E-4133-A396-921F90414F81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180D-1BE4-444C-BFDF-97455A156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1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9B5A3-015E-4133-A396-921F90414F81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180D-1BE4-444C-BFDF-97455A156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25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9B5A3-015E-4133-A396-921F90414F81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180D-1BE4-444C-BFDF-97455A156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3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9B5A3-015E-4133-A396-921F90414F81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180D-1BE4-444C-BFDF-97455A156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0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9B5A3-015E-4133-A396-921F90414F81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180D-1BE4-444C-BFDF-97455A156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3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9B5A3-015E-4133-A396-921F90414F81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180D-1BE4-444C-BFDF-97455A156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78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9B5A3-015E-4133-A396-921F90414F81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4180D-1BE4-444C-BFDF-97455A156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23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Reliability is one of the metrics that are used to measure quality.</a:t>
            </a:r>
          </a:p>
          <a:p>
            <a:pPr algn="just"/>
            <a:r>
              <a:rPr lang="en-US" dirty="0" smtClean="0"/>
              <a:t>If the users of a system rarely experience failure, the system is considered to be more reliable than one that fails more often.</a:t>
            </a:r>
          </a:p>
          <a:p>
            <a:pPr algn="just"/>
            <a:r>
              <a:rPr lang="en-US" dirty="0" smtClean="0"/>
              <a:t>A system without faults is considered to be highly reliable.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18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39984"/>
            <a:ext cx="4038600" cy="2446394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011859"/>
            <a:ext cx="4038600" cy="3702645"/>
          </a:xfrm>
        </p:spPr>
      </p:pic>
    </p:spTree>
    <p:extLst>
      <p:ext uri="{BB962C8B-B14F-4D97-AF65-F5344CB8AC3E}">
        <p14:creationId xmlns:p14="http://schemas.microsoft.com/office/powerpoint/2010/main" val="340691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OP in different 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/>
              <a:t>Use an OP as a guiding document in designing user interfaces.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Use an OP to design early version of a software for release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Use an OP to determine where to put more resources in a software.</a:t>
            </a:r>
          </a:p>
          <a:p>
            <a:pPr marL="0" indent="0" algn="just">
              <a:buNone/>
            </a:pPr>
            <a:r>
              <a:rPr lang="en-US" dirty="0" smtClean="0"/>
              <a:t>Note: For accurate estimation of reliability of a system, test the system in the same way it will be actually used in the field.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76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reliability methodologies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Critical systems (spacecraft, aircraft, nuclear power plant etc. ) require a high level of dependability in their operation. Dependability means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Fault avoidance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Fault tolerance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Fault removal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Fault forecasting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12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Fault </a:t>
            </a:r>
            <a:r>
              <a:rPr lang="en-US" dirty="0" smtClean="0"/>
              <a:t>avoidance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Prevent </a:t>
            </a:r>
            <a:r>
              <a:rPr lang="en-US" dirty="0"/>
              <a:t>the introduction of faults during the development of the software</a:t>
            </a:r>
          </a:p>
          <a:p>
            <a:pPr marL="0" indent="0" algn="just">
              <a:buNone/>
            </a:pPr>
            <a:r>
              <a:rPr lang="en-US" dirty="0"/>
              <a:t>How?</a:t>
            </a:r>
          </a:p>
          <a:p>
            <a:pPr algn="just"/>
            <a:r>
              <a:rPr lang="en-US" dirty="0"/>
              <a:t>Use standards and </a:t>
            </a:r>
            <a:r>
              <a:rPr lang="en-US" dirty="0" smtClean="0"/>
              <a:t>guidelines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How </a:t>
            </a:r>
            <a:r>
              <a:rPr lang="en-US" dirty="0"/>
              <a:t>to implement the code?</a:t>
            </a:r>
          </a:p>
          <a:p>
            <a:pPr marL="0" indent="0" algn="just">
              <a:buNone/>
            </a:pPr>
            <a:r>
              <a:rPr lang="en-US" dirty="0" smtClean="0"/>
              <a:t>	When </a:t>
            </a:r>
            <a:r>
              <a:rPr lang="en-US" dirty="0"/>
              <a:t>and where to use functions, pointers etc.,</a:t>
            </a:r>
          </a:p>
          <a:p>
            <a:pPr algn="just"/>
            <a:r>
              <a:rPr lang="en-US" dirty="0"/>
              <a:t>Use formal methods</a:t>
            </a:r>
          </a:p>
          <a:p>
            <a:pPr marL="0" indent="0" algn="just">
              <a:buNone/>
            </a:pPr>
            <a:r>
              <a:rPr lang="en-US" dirty="0" smtClean="0"/>
              <a:t>	to </a:t>
            </a:r>
            <a:r>
              <a:rPr lang="en-US" dirty="0"/>
              <a:t>verify system working</a:t>
            </a:r>
          </a:p>
          <a:p>
            <a:pPr algn="just"/>
            <a:r>
              <a:rPr lang="en-US" dirty="0"/>
              <a:t>Methods against software aging</a:t>
            </a:r>
          </a:p>
          <a:p>
            <a:pPr marL="0" indent="0" algn="just">
              <a:buNone/>
            </a:pPr>
            <a:r>
              <a:rPr lang="en-US" dirty="0" smtClean="0"/>
              <a:t>	to </a:t>
            </a:r>
            <a:r>
              <a:rPr lang="en-US" dirty="0"/>
              <a:t>prevent memory leaks-system crash</a:t>
            </a:r>
          </a:p>
        </p:txBody>
      </p:sp>
    </p:spTree>
    <p:extLst>
      <p:ext uri="{BB962C8B-B14F-4D97-AF65-F5344CB8AC3E}">
        <p14:creationId xmlns:p14="http://schemas.microsoft.com/office/powerpoint/2010/main" val="25632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Fault </a:t>
            </a:r>
            <a:r>
              <a:rPr lang="en-US" dirty="0" smtClean="0"/>
              <a:t>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Used </a:t>
            </a:r>
            <a:r>
              <a:rPr lang="en-US" dirty="0"/>
              <a:t>to address the shortcoming of fault avoidance</a:t>
            </a:r>
          </a:p>
          <a:p>
            <a:pPr algn="just"/>
            <a:r>
              <a:rPr lang="en-US" dirty="0"/>
              <a:t>How?</a:t>
            </a:r>
          </a:p>
          <a:p>
            <a:pPr marL="0" indent="0">
              <a:buNone/>
            </a:pPr>
            <a:r>
              <a:rPr lang="en-US" dirty="0" smtClean="0"/>
              <a:t>	By </a:t>
            </a:r>
            <a:r>
              <a:rPr lang="en-US" dirty="0"/>
              <a:t>mitigating the risks</a:t>
            </a:r>
          </a:p>
          <a:p>
            <a:pPr marL="0" indent="0" algn="just">
              <a:buNone/>
            </a:pPr>
            <a:r>
              <a:rPr lang="en-US" dirty="0"/>
              <a:t>there will be some potential or hidden faults remaining in software.</a:t>
            </a:r>
          </a:p>
        </p:txBody>
      </p:sp>
    </p:spTree>
    <p:extLst>
      <p:ext uri="{BB962C8B-B14F-4D97-AF65-F5344CB8AC3E}">
        <p14:creationId xmlns:p14="http://schemas.microsoft.com/office/powerpoint/2010/main" val="212894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Fault </a:t>
            </a:r>
            <a:r>
              <a:rPr lang="en-US" dirty="0" smtClean="0"/>
              <a:t>removal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Aim </a:t>
            </a:r>
            <a:r>
              <a:rPr lang="en-US" dirty="0"/>
              <a:t>at detecting and fixing faults once the code has been developed</a:t>
            </a:r>
          </a:p>
          <a:p>
            <a:r>
              <a:rPr lang="en-US" dirty="0"/>
              <a:t>How?</a:t>
            </a:r>
          </a:p>
          <a:p>
            <a:pPr marL="0" indent="0">
              <a:buNone/>
            </a:pPr>
            <a:r>
              <a:rPr lang="en-US" dirty="0"/>
              <a:t>	Testing techniques</a:t>
            </a:r>
          </a:p>
          <a:p>
            <a:pPr marL="0" indent="0">
              <a:buNone/>
            </a:pPr>
            <a:r>
              <a:rPr lang="en-US" dirty="0"/>
              <a:t>	Using various methods and verification</a:t>
            </a:r>
          </a:p>
          <a:p>
            <a:pPr marL="0" indent="0">
              <a:buNone/>
            </a:pPr>
            <a:r>
              <a:rPr lang="en-US" dirty="0"/>
              <a:t>	Analysis ( Dynamic , Semantic etc.,)</a:t>
            </a:r>
          </a:p>
        </p:txBody>
      </p:sp>
    </p:spTree>
    <p:extLst>
      <p:ext uri="{BB962C8B-B14F-4D97-AF65-F5344CB8AC3E}">
        <p14:creationId xmlns:p14="http://schemas.microsoft.com/office/powerpoint/2010/main" val="100163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Fault </a:t>
            </a:r>
            <a:r>
              <a:rPr lang="en-US" dirty="0" smtClean="0"/>
              <a:t>forecasting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Estimating </a:t>
            </a:r>
            <a:r>
              <a:rPr lang="en-US" dirty="0"/>
              <a:t>the presence of faults.</a:t>
            </a:r>
          </a:p>
          <a:p>
            <a:pPr algn="just"/>
            <a:r>
              <a:rPr lang="en-US" dirty="0"/>
              <a:t>Occurrence and consequences of failure.</a:t>
            </a:r>
          </a:p>
          <a:p>
            <a:pPr algn="just"/>
            <a:r>
              <a:rPr lang="en-US" dirty="0"/>
              <a:t>Main aim of fault forecasting is predicting the </a:t>
            </a:r>
            <a:r>
              <a:rPr lang="en-US" dirty="0" smtClean="0"/>
              <a:t>reliability </a:t>
            </a:r>
            <a:r>
              <a:rPr lang="en-US" dirty="0"/>
              <a:t>of a software product reliability.</a:t>
            </a:r>
          </a:p>
          <a:p>
            <a:pPr algn="just"/>
            <a:r>
              <a:rPr lang="en-US" dirty="0"/>
              <a:t>They are mainly concerned with reliability models.</a:t>
            </a:r>
          </a:p>
        </p:txBody>
      </p:sp>
    </p:spTree>
    <p:extLst>
      <p:ext uri="{BB962C8B-B14F-4D97-AF65-F5344CB8AC3E}">
        <p14:creationId xmlns:p14="http://schemas.microsoft.com/office/powerpoint/2010/main" val="224578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SOFWARE RELIABILITY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Probability of failure on demand</a:t>
            </a:r>
          </a:p>
          <a:p>
            <a:r>
              <a:rPr lang="en-US" dirty="0" smtClean="0"/>
              <a:t>Rate of occurrence of failure</a:t>
            </a:r>
          </a:p>
          <a:p>
            <a:r>
              <a:rPr lang="en-US" dirty="0" smtClean="0"/>
              <a:t>Mean time to failure</a:t>
            </a:r>
          </a:p>
          <a:p>
            <a:r>
              <a:rPr lang="en-US" smtClean="0"/>
              <a:t>Availability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65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Software Reliability Models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fault forecasting methodologies includes the reliability models.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Return </a:t>
            </a:r>
            <a:r>
              <a:rPr lang="en-US" dirty="0"/>
              <a:t>us the reliability of the software or predict the reliability of the software.</a:t>
            </a:r>
          </a:p>
        </p:txBody>
      </p:sp>
    </p:spTree>
    <p:extLst>
      <p:ext uri="{BB962C8B-B14F-4D97-AF65-F5344CB8AC3E}">
        <p14:creationId xmlns:p14="http://schemas.microsoft.com/office/powerpoint/2010/main" val="392282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Software reuse is the process of </a:t>
            </a:r>
            <a:r>
              <a:rPr lang="en-US" dirty="0" smtClean="0"/>
              <a:t>implementing or </a:t>
            </a:r>
            <a:r>
              <a:rPr lang="en-US" dirty="0"/>
              <a:t>updating software systems using </a:t>
            </a:r>
            <a:r>
              <a:rPr lang="en-US" dirty="0" smtClean="0"/>
              <a:t>existing software </a:t>
            </a:r>
            <a:r>
              <a:rPr lang="en-US" dirty="0"/>
              <a:t>components.</a:t>
            </a:r>
          </a:p>
          <a:p>
            <a:pPr algn="just"/>
            <a:r>
              <a:rPr lang="en-US" dirty="0" smtClean="0"/>
              <a:t>To </a:t>
            </a:r>
            <a:r>
              <a:rPr lang="en-US" dirty="0"/>
              <a:t>achieve better software quality </a:t>
            </a:r>
            <a:r>
              <a:rPr lang="en-US" dirty="0" smtClean="0"/>
              <a:t>more quickly </a:t>
            </a:r>
            <a:r>
              <a:rPr lang="en-US" dirty="0"/>
              <a:t>at lower costs, software engineers </a:t>
            </a:r>
            <a:r>
              <a:rPr lang="en-US" dirty="0" smtClean="0"/>
              <a:t>are beginning </a:t>
            </a:r>
            <a:r>
              <a:rPr lang="en-US" dirty="0"/>
              <a:t>to adopt systematic reuse as </a:t>
            </a:r>
            <a:r>
              <a:rPr lang="en-US" dirty="0" smtClean="0"/>
              <a:t>a design process.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381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dirty="0" smtClean="0"/>
              <a:t>Failure</a:t>
            </a:r>
          </a:p>
          <a:p>
            <a:pPr algn="just"/>
            <a:r>
              <a:rPr lang="en-US" dirty="0" smtClean="0"/>
              <a:t>If observable outcome of a program execution is different from the expected outcome.</a:t>
            </a:r>
          </a:p>
          <a:p>
            <a:pPr marL="0" indent="0" algn="just">
              <a:buNone/>
            </a:pPr>
            <a:r>
              <a:rPr lang="en-US" dirty="0" smtClean="0"/>
              <a:t>Fault</a:t>
            </a:r>
          </a:p>
          <a:p>
            <a:pPr algn="just"/>
            <a:r>
              <a:rPr lang="en-US" dirty="0" smtClean="0"/>
              <a:t>Cause of failure(condition that causes software to fail)</a:t>
            </a:r>
          </a:p>
          <a:p>
            <a:pPr marL="0" indent="0" algn="just">
              <a:buNone/>
            </a:pPr>
            <a:r>
              <a:rPr lang="en-US" dirty="0" smtClean="0"/>
              <a:t>Time</a:t>
            </a:r>
          </a:p>
          <a:p>
            <a:pPr algn="just"/>
            <a:r>
              <a:rPr lang="en-US" dirty="0" smtClean="0"/>
              <a:t>If the time gap between two successive failures is short, we say that the system is less reliable. Two types of time models are: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Execution time(actual CPU time taken to execute)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Calendar time (regular time that we use)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08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CHEAPER PRODUCTS : It includes </a:t>
            </a:r>
            <a:r>
              <a:rPr lang="en-US" dirty="0" smtClean="0"/>
              <a:t>shorter development time, easier maintenance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 smtClean="0"/>
              <a:t> </a:t>
            </a:r>
            <a:r>
              <a:rPr lang="en-US" dirty="0"/>
              <a:t>BETTER QUALITY PRODUCTS : Code that </a:t>
            </a:r>
            <a:r>
              <a:rPr lang="en-US" dirty="0" smtClean="0"/>
              <a:t>was written </a:t>
            </a:r>
            <a:r>
              <a:rPr lang="en-US" dirty="0"/>
              <a:t>for reuse should has </a:t>
            </a:r>
            <a:r>
              <a:rPr lang="en-US" dirty="0" smtClean="0"/>
              <a:t>better specifications </a:t>
            </a:r>
            <a:r>
              <a:rPr lang="en-US" dirty="0"/>
              <a:t>and should be </a:t>
            </a:r>
            <a:r>
              <a:rPr lang="en-US" dirty="0" smtClean="0"/>
              <a:t>thoroughly tested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57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REUSE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 </a:t>
            </a:r>
            <a:r>
              <a:rPr lang="en-US" dirty="0"/>
              <a:t>It is </a:t>
            </a:r>
            <a:r>
              <a:rPr lang="en-US" dirty="0" smtClean="0"/>
              <a:t>cheaper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produces less buggy </a:t>
            </a:r>
            <a:r>
              <a:rPr lang="en-US" dirty="0" smtClean="0"/>
              <a:t>code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saves your time since you don’t have to continuously reinvent the </a:t>
            </a:r>
            <a:r>
              <a:rPr lang="en-US" dirty="0" smtClean="0"/>
              <a:t>wheel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also helps the </a:t>
            </a:r>
            <a:r>
              <a:rPr lang="en-US" dirty="0" smtClean="0"/>
              <a:t>developers</a:t>
            </a:r>
          </a:p>
          <a:p>
            <a:pPr algn="just"/>
            <a:r>
              <a:rPr lang="en-US" dirty="0" smtClean="0"/>
              <a:t>Higher </a:t>
            </a:r>
            <a:r>
              <a:rPr lang="en-US" dirty="0"/>
              <a:t>quality </a:t>
            </a:r>
            <a:r>
              <a:rPr lang="en-US" dirty="0" smtClean="0"/>
              <a:t>products</a:t>
            </a:r>
          </a:p>
          <a:p>
            <a:pPr algn="just"/>
            <a:r>
              <a:rPr lang="en-US" dirty="0" smtClean="0"/>
              <a:t>Less </a:t>
            </a:r>
            <a:r>
              <a:rPr lang="en-US" dirty="0"/>
              <a:t>development </a:t>
            </a:r>
            <a:r>
              <a:rPr lang="en-US" dirty="0" smtClean="0"/>
              <a:t>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99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REUSE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Concerning motivation and driving </a:t>
            </a:r>
            <a:r>
              <a:rPr lang="en-US" dirty="0" smtClean="0"/>
              <a:t>factors, reuse </a:t>
            </a:r>
            <a:r>
              <a:rPr lang="en-US" dirty="0"/>
              <a:t>can be :</a:t>
            </a:r>
          </a:p>
          <a:p>
            <a:pPr algn="just"/>
            <a:r>
              <a:rPr lang="en-US" b="1" dirty="0" smtClean="0"/>
              <a:t>Opportunistic </a:t>
            </a:r>
            <a:r>
              <a:rPr lang="en-US" dirty="0"/>
              <a:t>- While getting ready to begin </a:t>
            </a:r>
            <a:r>
              <a:rPr lang="en-US" dirty="0" smtClean="0"/>
              <a:t>a project</a:t>
            </a:r>
            <a:r>
              <a:rPr lang="en-US" dirty="0"/>
              <a:t>, the team realizes that there </a:t>
            </a:r>
            <a:r>
              <a:rPr lang="en-US" dirty="0" smtClean="0"/>
              <a:t>are existing </a:t>
            </a:r>
            <a:r>
              <a:rPr lang="en-US" dirty="0"/>
              <a:t>components that they can reused.</a:t>
            </a:r>
          </a:p>
          <a:p>
            <a:pPr algn="just"/>
            <a:r>
              <a:rPr lang="en-US" b="1" dirty="0" smtClean="0"/>
              <a:t>Planned</a:t>
            </a:r>
            <a:r>
              <a:rPr lang="en-US" dirty="0" smtClean="0"/>
              <a:t> - </a:t>
            </a:r>
            <a:r>
              <a:rPr lang="en-US" dirty="0"/>
              <a:t>A team strategically </a:t>
            </a:r>
            <a:r>
              <a:rPr lang="en-US" dirty="0" smtClean="0"/>
              <a:t>designs components </a:t>
            </a:r>
            <a:r>
              <a:rPr lang="en-US" dirty="0"/>
              <a:t>so that they'll be reusable </a:t>
            </a:r>
            <a:r>
              <a:rPr lang="en-US" dirty="0" smtClean="0"/>
              <a:t>in future </a:t>
            </a:r>
            <a:r>
              <a:rPr lang="en-US" dirty="0"/>
              <a:t>projects.</a:t>
            </a:r>
          </a:p>
        </p:txBody>
      </p:sp>
    </p:spTree>
    <p:extLst>
      <p:ext uri="{BB962C8B-B14F-4D97-AF65-F5344CB8AC3E}">
        <p14:creationId xmlns:p14="http://schemas.microsoft.com/office/powerpoint/2010/main" val="3420697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Application System </a:t>
            </a:r>
            <a:r>
              <a:rPr lang="en-US" b="1" dirty="0" smtClean="0"/>
              <a:t>Reuse </a:t>
            </a:r>
            <a:r>
              <a:rPr lang="en-US" dirty="0" smtClean="0"/>
              <a:t>-  </a:t>
            </a:r>
            <a:r>
              <a:rPr lang="en-US" dirty="0"/>
              <a:t>It is concerned with reusing an entire application inside </a:t>
            </a:r>
            <a:r>
              <a:rPr lang="en-US" dirty="0" smtClean="0"/>
              <a:t>another</a:t>
            </a:r>
          </a:p>
          <a:p>
            <a:pPr algn="just"/>
            <a:r>
              <a:rPr lang="en-US" b="1" dirty="0" smtClean="0"/>
              <a:t>Component </a:t>
            </a:r>
            <a:r>
              <a:rPr lang="en-US" b="1" dirty="0"/>
              <a:t>Reuse </a:t>
            </a:r>
            <a:r>
              <a:rPr lang="en-US" dirty="0" smtClean="0"/>
              <a:t>- </a:t>
            </a:r>
            <a:r>
              <a:rPr lang="en-US" dirty="0"/>
              <a:t>It is concerned with components of one application reused in another application.</a:t>
            </a:r>
          </a:p>
        </p:txBody>
      </p:sp>
    </p:spTree>
    <p:extLst>
      <p:ext uri="{BB962C8B-B14F-4D97-AF65-F5344CB8AC3E}">
        <p14:creationId xmlns:p14="http://schemas.microsoft.com/office/powerpoint/2010/main" val="3662294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BARRIERS TO MAKING SOFTWARE AVAILABLE FOR REUSE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Increased </a:t>
            </a:r>
            <a:r>
              <a:rPr lang="en-US" dirty="0"/>
              <a:t>maintenance </a:t>
            </a:r>
            <a:r>
              <a:rPr lang="en-US" dirty="0" smtClean="0"/>
              <a:t>cost</a:t>
            </a:r>
          </a:p>
          <a:p>
            <a:r>
              <a:rPr lang="en-US" dirty="0" smtClean="0"/>
              <a:t>Lack </a:t>
            </a:r>
            <a:r>
              <a:rPr lang="en-US" dirty="0"/>
              <a:t>of tool </a:t>
            </a:r>
            <a:r>
              <a:rPr lang="en-US" dirty="0" smtClean="0"/>
              <a:t>support</a:t>
            </a:r>
          </a:p>
          <a:p>
            <a:r>
              <a:rPr lang="en-US" dirty="0" smtClean="0"/>
              <a:t>Lack </a:t>
            </a:r>
            <a:r>
              <a:rPr lang="en-US" dirty="0"/>
              <a:t>of knowledge.</a:t>
            </a:r>
          </a:p>
        </p:txBody>
      </p:sp>
    </p:spTree>
    <p:extLst>
      <p:ext uri="{BB962C8B-B14F-4D97-AF65-F5344CB8AC3E}">
        <p14:creationId xmlns:p14="http://schemas.microsoft.com/office/powerpoint/2010/main" val="2175368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/>
              <a:t>MTTF: Mean Time To Failure</a:t>
            </a:r>
          </a:p>
          <a:p>
            <a:pPr algn="just"/>
            <a:r>
              <a:rPr lang="en-US" sz="2800" dirty="0"/>
              <a:t>MTTR: Mean Time To Repair</a:t>
            </a:r>
          </a:p>
          <a:p>
            <a:pPr algn="just"/>
            <a:r>
              <a:rPr lang="en-US" sz="2800" dirty="0"/>
              <a:t>MTBF: Mean Time Between Failures (= MTTF + MTTR</a:t>
            </a:r>
            <a:r>
              <a:rPr lang="en-US" sz="2800" dirty="0" smtClean="0"/>
              <a:t>)</a:t>
            </a:r>
          </a:p>
          <a:p>
            <a:pPr algn="just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657600"/>
            <a:ext cx="8548255" cy="299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10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dirty="0"/>
              <a:t>Failure: External behavior is incorrect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Fault: Discrepancy in code that causes a </a:t>
            </a:r>
            <a:r>
              <a:rPr lang="en-US" dirty="0" smtClean="0"/>
              <a:t>		     failure</a:t>
            </a:r>
            <a:r>
              <a:rPr lang="en-US" dirty="0"/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Error: Human mistake that caused fault</a:t>
            </a:r>
          </a:p>
        </p:txBody>
      </p:sp>
    </p:spTree>
    <p:extLst>
      <p:ext uri="{BB962C8B-B14F-4D97-AF65-F5344CB8AC3E}">
        <p14:creationId xmlns:p14="http://schemas.microsoft.com/office/powerpoint/2010/main" val="36624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Definition of Software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dirty="0" smtClean="0"/>
              <a:t>First definition</a:t>
            </a:r>
          </a:p>
          <a:p>
            <a:pPr marL="0" indent="0" algn="just">
              <a:buNone/>
            </a:pPr>
            <a:r>
              <a:rPr lang="en-US" dirty="0" smtClean="0"/>
              <a:t>Software reliability is defined as the probability of failure-free</a:t>
            </a:r>
          </a:p>
          <a:p>
            <a:pPr marL="0" indent="0" algn="just">
              <a:buNone/>
            </a:pPr>
            <a:r>
              <a:rPr lang="en-US" dirty="0" smtClean="0"/>
              <a:t>operation of a software system for a specified time in a specified environment.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Key elements of the above definition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Probability of failure-free operation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Length of time of failure-free operation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A given execution environment</a:t>
            </a:r>
          </a:p>
          <a:p>
            <a:pPr marL="0" indent="0" algn="just">
              <a:buNone/>
            </a:pPr>
            <a:r>
              <a:rPr lang="en-US" dirty="0" smtClean="0"/>
              <a:t>Example</a:t>
            </a:r>
          </a:p>
          <a:p>
            <a:pPr marL="0" indent="0" algn="just">
              <a:buNone/>
            </a:pPr>
            <a:r>
              <a:rPr lang="en-US" dirty="0" smtClean="0"/>
              <a:t>The probability that a PC in a store is up and running for</a:t>
            </a:r>
          </a:p>
          <a:p>
            <a:pPr marL="0" indent="0" algn="just">
              <a:buNone/>
            </a:pPr>
            <a:r>
              <a:rPr lang="en-US" dirty="0" smtClean="0"/>
              <a:t>eight hours without crash is 0.99.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9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 smtClean="0"/>
              <a:t>Second definition </a:t>
            </a:r>
          </a:p>
          <a:p>
            <a:pPr marL="0" indent="0" algn="just">
              <a:buNone/>
            </a:pPr>
            <a:r>
              <a:rPr lang="en-US" dirty="0" smtClean="0"/>
              <a:t>Failure intensity is a measure of the reliability of a software system operating in a given environment. </a:t>
            </a:r>
          </a:p>
          <a:p>
            <a:pPr marL="0" indent="0" algn="just">
              <a:buNone/>
            </a:pPr>
            <a:r>
              <a:rPr lang="en-US" dirty="0" smtClean="0"/>
              <a:t>Example: An air traffic control system fails once in two years.</a:t>
            </a:r>
          </a:p>
          <a:p>
            <a:pPr marL="0" indent="0" algn="just">
              <a:buNone/>
            </a:pPr>
            <a:r>
              <a:rPr lang="en-US" dirty="0" smtClean="0"/>
              <a:t>Comparing the two</a:t>
            </a:r>
          </a:p>
          <a:p>
            <a:pPr marL="0" indent="0" algn="just">
              <a:buNone/>
            </a:pPr>
            <a:r>
              <a:rPr lang="en-US" dirty="0" smtClean="0"/>
              <a:t>The first puts emphasis on MTTF, whereas the second on count.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05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Factors influencing software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User’s perception- Reliability of a software depends upon two categories of information.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The number of faults present in the software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The ways user operate the system-Operational profile</a:t>
            </a:r>
          </a:p>
          <a:p>
            <a:pPr marL="0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704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Fault count is influenced by following: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/>
              <a:t>Size and complexity of code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Characteristics of development process used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Education, experience and training of development personnel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Operational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48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Operational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An OP describes how actual users operate a system.</a:t>
            </a:r>
          </a:p>
          <a:p>
            <a:pPr marL="0" indent="0" algn="just">
              <a:buNone/>
            </a:pPr>
            <a:r>
              <a:rPr lang="en-US" dirty="0" smtClean="0"/>
              <a:t>Two ways to represent operational profiles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Tabular</a:t>
            </a:r>
            <a:endParaRPr lang="en-US" dirty="0"/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Graphical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40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3D4F66354AEE4CAA487BCF786ADB94" ma:contentTypeVersion="10" ma:contentTypeDescription="Create a new document." ma:contentTypeScope="" ma:versionID="c6b368fc24814e6c23490b2f6ba7f816">
  <xsd:schema xmlns:xsd="http://www.w3.org/2001/XMLSchema" xmlns:xs="http://www.w3.org/2001/XMLSchema" xmlns:p="http://schemas.microsoft.com/office/2006/metadata/properties" xmlns:ns2="0644ddd5-6f65-42bc-a3e0-87d5faa24e7b" targetNamespace="http://schemas.microsoft.com/office/2006/metadata/properties" ma:root="true" ma:fieldsID="4d449bd6ef5dc9ae8feb79abf0a71d93" ns2:_="">
    <xsd:import namespace="0644ddd5-6f65-42bc-a3e0-87d5faa24e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44ddd5-6f65-42bc-a3e0-87d5faa24e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1CFAE7C-7175-47C1-A804-BBB0E68E571A}"/>
</file>

<file path=customXml/itemProps2.xml><?xml version="1.0" encoding="utf-8"?>
<ds:datastoreItem xmlns:ds="http://schemas.openxmlformats.org/officeDocument/2006/customXml" ds:itemID="{5EE4E2D8-0A6B-439B-9B19-8F831F1FD2C0}"/>
</file>

<file path=customXml/itemProps3.xml><?xml version="1.0" encoding="utf-8"?>
<ds:datastoreItem xmlns:ds="http://schemas.openxmlformats.org/officeDocument/2006/customXml" ds:itemID="{3A888609-EC0E-4FF2-B6DC-DDA1831900EA}"/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808</Words>
  <Application>Microsoft Office PowerPoint</Application>
  <PresentationFormat>On-screen Show (4:3)</PresentationFormat>
  <Paragraphs>121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Wingdings</vt:lpstr>
      <vt:lpstr>Office Theme</vt:lpstr>
      <vt:lpstr>Reliability</vt:lpstr>
      <vt:lpstr>Key concepts</vt:lpstr>
      <vt:lpstr>PowerPoint Presentation</vt:lpstr>
      <vt:lpstr>IEEE</vt:lpstr>
      <vt:lpstr>Definition of Software Reliability</vt:lpstr>
      <vt:lpstr>PowerPoint Presentation</vt:lpstr>
      <vt:lpstr>Factors influencing software reliability</vt:lpstr>
      <vt:lpstr>Fault count is influenced by following:</vt:lpstr>
      <vt:lpstr>Operational Profile</vt:lpstr>
      <vt:lpstr>PowerPoint Presentation</vt:lpstr>
      <vt:lpstr>Use of OP in different ways</vt:lpstr>
      <vt:lpstr>Software reliability methodologies</vt:lpstr>
      <vt:lpstr>Fault avoidance</vt:lpstr>
      <vt:lpstr>Fault tolerance</vt:lpstr>
      <vt:lpstr>Fault removal</vt:lpstr>
      <vt:lpstr>Fault forecasting</vt:lpstr>
      <vt:lpstr>SOFWARE RELIABILITY METRICS</vt:lpstr>
      <vt:lpstr>Why Software Reliability Models?</vt:lpstr>
      <vt:lpstr>SOFTWARE REUSE</vt:lpstr>
      <vt:lpstr>PURPOSE</vt:lpstr>
      <vt:lpstr>BENEFITS OF REUSE</vt:lpstr>
      <vt:lpstr>TYPES OF REUSE</vt:lpstr>
      <vt:lpstr>CONT.</vt:lpstr>
      <vt:lpstr>BARRIERS TO MAKING SOFTWARE AVAILABLE FOR REUSE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Chiran</dc:creator>
  <cp:lastModifiedBy>Lenovo</cp:lastModifiedBy>
  <cp:revision>32</cp:revision>
  <dcterms:created xsi:type="dcterms:W3CDTF">2019-07-14T15:51:43Z</dcterms:created>
  <dcterms:modified xsi:type="dcterms:W3CDTF">2020-08-09T04:44:47Z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0x010100A23D4F66354AEE4CAA487BCF786ADB94</vt:lpwstr>
  </property>
</Properties>
</file>