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7" r:id="rId6"/>
    <p:sldId id="258" r:id="rId7"/>
    <p:sldId id="259" r:id="rId8"/>
    <p:sldId id="260" r:id="rId9"/>
    <p:sldId id="265" r:id="rId10"/>
    <p:sldId id="261" r:id="rId11"/>
    <p:sldId id="262" r:id="rId12"/>
    <p:sldId id="263" r:id="rId13"/>
    <p:sldId id="264" r:id="rId14"/>
    <p:sldId id="266" r:id="rId15"/>
    <p:sldId id="268" r:id="rId16"/>
    <p:sldId id="270" r:id="rId17"/>
    <p:sldId id="269" r:id="rId18"/>
    <p:sldId id="271" r:id="rId19"/>
    <p:sldId id="272" r:id="rId20"/>
    <p:sldId id="273" r:id="rId21"/>
    <p:sldId id="27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8826-1859-45F6-B325-9252EC5BC759}" v="5" dt="2020-06-05T00:43:15.870"/>
    <p1510:client id="{D7E3CCD9-244B-4C3C-B5DC-A474C9E22D17}" v="1" dt="2020-06-09T14:24:06.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bhabi Pradhan" userId="S::sambhabi.pradhan@tcmit.edu.np::b5a38ce3-71e6-49fa-a50d-0f14c22c966c" providerId="AD" clId="Web-{D7E3CCD9-244B-4C3C-B5DC-A474C9E22D17}"/>
    <pc:docChg chg="modSld">
      <pc:chgData name="Sambhabi Pradhan" userId="S::sambhabi.pradhan@tcmit.edu.np::b5a38ce3-71e6-49fa-a50d-0f14c22c966c" providerId="AD" clId="Web-{D7E3CCD9-244B-4C3C-B5DC-A474C9E22D17}" dt="2020-06-09T14:24:06.909" v="0" actId="1076"/>
      <pc:docMkLst>
        <pc:docMk/>
      </pc:docMkLst>
      <pc:sldChg chg="modSp">
        <pc:chgData name="Sambhabi Pradhan" userId="S::sambhabi.pradhan@tcmit.edu.np::b5a38ce3-71e6-49fa-a50d-0f14c22c966c" providerId="AD" clId="Web-{D7E3CCD9-244B-4C3C-B5DC-A474C9E22D17}" dt="2020-06-09T14:24:06.909" v="0" actId="1076"/>
        <pc:sldMkLst>
          <pc:docMk/>
          <pc:sldMk cId="1326685118" sldId="263"/>
        </pc:sldMkLst>
        <pc:spChg chg="mod">
          <ac:chgData name="Sambhabi Pradhan" userId="S::sambhabi.pradhan@tcmit.edu.np::b5a38ce3-71e6-49fa-a50d-0f14c22c966c" providerId="AD" clId="Web-{D7E3CCD9-244B-4C3C-B5DC-A474C9E22D17}" dt="2020-06-09T14:24:06.909" v="0" actId="1076"/>
          <ac:spMkLst>
            <pc:docMk/>
            <pc:sldMk cId="1326685118" sldId="263"/>
            <ac:spMk id="2" creationId="{00000000-0000-0000-0000-000000000000}"/>
          </ac:spMkLst>
        </pc:spChg>
      </pc:sldChg>
    </pc:docChg>
  </pc:docChgLst>
  <pc:docChgLst>
    <pc:chgData name="Noble Koirala" userId="S::noble.koirala@tcmit.edu.np::8905e041-e0e8-4ea5-b4c0-ffcd175a3ddd" providerId="AD" clId="Web-{73318826-1859-45F6-B325-9252EC5BC759}"/>
    <pc:docChg chg="modSld">
      <pc:chgData name="Noble Koirala" userId="S::noble.koirala@tcmit.edu.np::8905e041-e0e8-4ea5-b4c0-ffcd175a3ddd" providerId="AD" clId="Web-{73318826-1859-45F6-B325-9252EC5BC759}" dt="2020-06-05T00:43:15.870" v="4" actId="20577"/>
      <pc:docMkLst>
        <pc:docMk/>
      </pc:docMkLst>
      <pc:sldChg chg="modSp">
        <pc:chgData name="Noble Koirala" userId="S::noble.koirala@tcmit.edu.np::8905e041-e0e8-4ea5-b4c0-ffcd175a3ddd" providerId="AD" clId="Web-{73318826-1859-45F6-B325-9252EC5BC759}" dt="2020-06-05T00:42:20.339" v="2" actId="20577"/>
        <pc:sldMkLst>
          <pc:docMk/>
          <pc:sldMk cId="1326685118" sldId="263"/>
        </pc:sldMkLst>
        <pc:spChg chg="mod">
          <ac:chgData name="Noble Koirala" userId="S::noble.koirala@tcmit.edu.np::8905e041-e0e8-4ea5-b4c0-ffcd175a3ddd" providerId="AD" clId="Web-{73318826-1859-45F6-B325-9252EC5BC759}" dt="2020-06-05T00:42:20.339" v="2" actId="20577"/>
          <ac:spMkLst>
            <pc:docMk/>
            <pc:sldMk cId="1326685118"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61267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52460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482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61690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089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308730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05137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03888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8F8E64-E69C-4ACF-81C8-B242B0A0963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40542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15100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8F8E64-E69C-4ACF-81C8-B242B0A0963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4095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8F8E64-E69C-4ACF-81C8-B242B0A0963B}"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24835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8F8E64-E69C-4ACF-81C8-B242B0A0963B}"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75382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F8E64-E69C-4ACF-81C8-B242B0A0963B}"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10206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2312578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63563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8F8E64-E69C-4ACF-81C8-B242B0A0963B}" type="datetimeFigureOut">
              <a:rPr lang="en-US" smtClean="0"/>
              <a:t>6/9/2020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6843A2-7B2D-41CE-80B0-33E533ED822E}" type="slidenum">
              <a:rPr lang="en-US" smtClean="0"/>
              <a:t>‹#›</a:t>
            </a:fld>
            <a:endParaRPr lang="en-US"/>
          </a:p>
        </p:txBody>
      </p:sp>
    </p:spTree>
    <p:extLst>
      <p:ext uri="{BB962C8B-B14F-4D97-AF65-F5344CB8AC3E}">
        <p14:creationId xmlns:p14="http://schemas.microsoft.com/office/powerpoint/2010/main" val="31170327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12" y="2514600"/>
            <a:ext cx="10165975" cy="2262781"/>
          </a:xfrm>
        </p:spPr>
        <p:txBody>
          <a:bodyPr>
            <a:normAutofit/>
          </a:bodyPr>
          <a:lstStyle/>
          <a:p>
            <a:r>
              <a:rPr lang="en-US" dirty="0"/>
              <a:t>Fundamentals of Algorithm</a:t>
            </a:r>
            <a:br>
              <a:rPr lang="en-US" dirty="0"/>
            </a:br>
            <a:r>
              <a:rPr lang="en-US" dirty="0"/>
              <a:t>(FA)</a:t>
            </a:r>
          </a:p>
        </p:txBody>
      </p:sp>
      <p:sp>
        <p:nvSpPr>
          <p:cNvPr id="3" name="Subtitle 2"/>
          <p:cNvSpPr>
            <a:spLocks noGrp="1"/>
          </p:cNvSpPr>
          <p:nvPr>
            <p:ph type="subTitle" idx="1"/>
          </p:nvPr>
        </p:nvSpPr>
        <p:spPr/>
        <p:txBody>
          <a:bodyPr>
            <a:normAutofit lnSpcReduction="10000"/>
          </a:bodyPr>
          <a:lstStyle/>
          <a:p>
            <a:pPr algn="r"/>
            <a:r>
              <a:rPr lang="en-US" dirty="0"/>
              <a:t>Omkar Basnet</a:t>
            </a:r>
          </a:p>
          <a:p>
            <a:pPr algn="r"/>
            <a:r>
              <a:rPr lang="en-US" dirty="0"/>
              <a:t> Academic </a:t>
            </a:r>
            <a:r>
              <a:rPr lang="en-US" dirty="0" err="1"/>
              <a:t>Incharge</a:t>
            </a:r>
            <a:r>
              <a:rPr lang="en-US" dirty="0"/>
              <a:t> , CSIT/BCA</a:t>
            </a:r>
          </a:p>
          <a:p>
            <a:pPr algn="r"/>
            <a:r>
              <a:rPr lang="en-US" dirty="0"/>
              <a:t>Texas international college</a:t>
            </a:r>
          </a:p>
        </p:txBody>
      </p:sp>
    </p:spTree>
    <p:extLst>
      <p:ext uri="{BB962C8B-B14F-4D97-AF65-F5344CB8AC3E}">
        <p14:creationId xmlns:p14="http://schemas.microsoft.com/office/powerpoint/2010/main" val="6855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lstStyle/>
          <a:p>
            <a:r>
              <a:rPr lang="en-US" dirty="0"/>
              <a:t>The analysis of algorithm gives good insight of the algorithm.</a:t>
            </a:r>
          </a:p>
          <a:p>
            <a:r>
              <a:rPr lang="en-US" dirty="0"/>
              <a:t>It basically deals with the process of analyzing time and space complexity, after designing the algorithm  with the capability of handling large amount of data.</a:t>
            </a:r>
          </a:p>
          <a:p>
            <a:r>
              <a:rPr lang="en-US" dirty="0"/>
              <a:t>Then programmer must answer the following questions:</a:t>
            </a:r>
          </a:p>
          <a:p>
            <a:r>
              <a:rPr lang="en-US" dirty="0"/>
              <a:t>Is the algorithm correct?</a:t>
            </a:r>
          </a:p>
          <a:p>
            <a:pPr lvl="1"/>
            <a:r>
              <a:rPr lang="en-US" dirty="0"/>
              <a:t>The algorithm generates the required result or not?/ Does  the algorithm terminates for all the inputs under problem domain?</a:t>
            </a:r>
          </a:p>
          <a:p>
            <a:r>
              <a:rPr lang="en-US" dirty="0"/>
              <a:t>How long will my program take to execute completely?</a:t>
            </a:r>
          </a:p>
          <a:p>
            <a:r>
              <a:rPr lang="en-US" dirty="0"/>
              <a:t>Why my program runout memory?</a:t>
            </a:r>
          </a:p>
          <a:p>
            <a:endParaRPr lang="en-US" dirty="0"/>
          </a:p>
        </p:txBody>
      </p:sp>
    </p:spTree>
    <p:extLst>
      <p:ext uri="{BB962C8B-B14F-4D97-AF65-F5344CB8AC3E}">
        <p14:creationId xmlns:p14="http://schemas.microsoft.com/office/powerpoint/2010/main" val="310537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t>To answer these questions there is </a:t>
            </a:r>
            <a:r>
              <a:rPr lang="en-US" sz="2400" dirty="0">
                <a:solidFill>
                  <a:srgbClr val="FF0000"/>
                </a:solidFill>
              </a:rPr>
              <a:t>scientific method/model  </a:t>
            </a:r>
            <a:r>
              <a:rPr lang="en-US" sz="2400" dirty="0">
                <a:solidFill>
                  <a:schemeClr val="tx1"/>
                </a:solidFill>
              </a:rPr>
              <a:t>which  includes following operations:</a:t>
            </a:r>
          </a:p>
          <a:p>
            <a:pPr lvl="1"/>
            <a:r>
              <a:rPr lang="en-US" sz="2000" dirty="0">
                <a:solidFill>
                  <a:schemeClr val="tx1"/>
                </a:solidFill>
              </a:rPr>
              <a:t>Observe some features generally with precise measurement.</a:t>
            </a:r>
          </a:p>
          <a:p>
            <a:pPr lvl="1"/>
            <a:r>
              <a:rPr lang="en-US" sz="2000" dirty="0">
                <a:solidFill>
                  <a:schemeClr val="tx1"/>
                </a:solidFill>
              </a:rPr>
              <a:t>Hypothesize a model that is consistent with the observation.</a:t>
            </a:r>
          </a:p>
          <a:p>
            <a:pPr lvl="1"/>
            <a:r>
              <a:rPr lang="en-US" sz="2000" dirty="0">
                <a:solidFill>
                  <a:schemeClr val="tx1"/>
                </a:solidFill>
              </a:rPr>
              <a:t>Predict event with hypothesis.</a:t>
            </a:r>
          </a:p>
          <a:p>
            <a:pPr lvl="1"/>
            <a:r>
              <a:rPr lang="en-US" sz="2000" dirty="0">
                <a:solidFill>
                  <a:schemeClr val="tx1"/>
                </a:solidFill>
              </a:rPr>
              <a:t>Verify the predictions by making further observations.</a:t>
            </a:r>
          </a:p>
          <a:p>
            <a:pPr lvl="1"/>
            <a:r>
              <a:rPr lang="en-US" sz="2000" dirty="0">
                <a:solidFill>
                  <a:schemeClr val="tx1"/>
                </a:solidFill>
              </a:rPr>
              <a:t>Validate by repeating until the hypothesis and observation agree.</a:t>
            </a:r>
          </a:p>
          <a:p>
            <a:endParaRPr lang="en-US" sz="2400" dirty="0">
              <a:solidFill>
                <a:schemeClr val="tx1"/>
              </a:solidFill>
            </a:endParaRPr>
          </a:p>
        </p:txBody>
      </p:sp>
    </p:spTree>
    <p:extLst>
      <p:ext uri="{BB962C8B-B14F-4D97-AF65-F5344CB8AC3E}">
        <p14:creationId xmlns:p14="http://schemas.microsoft.com/office/powerpoint/2010/main" val="78157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solidFill>
                  <a:schemeClr val="tx1"/>
                </a:solidFill>
              </a:rPr>
              <a:t>The scientific model can be analyzed in java programming by analyzing the time complexity by built in function stopwatch.java , which evaluates the complete runtime of program.</a:t>
            </a:r>
          </a:p>
          <a:p>
            <a:pPr marL="457200" lvl="1" indent="0">
              <a:buNone/>
            </a:pPr>
            <a:r>
              <a:rPr lang="en-US" sz="2200" dirty="0">
                <a:solidFill>
                  <a:schemeClr val="tx1"/>
                </a:solidFill>
              </a:rPr>
              <a:t>Public class stopwatch {</a:t>
            </a:r>
          </a:p>
          <a:p>
            <a:pPr marL="1371600" lvl="3" indent="0">
              <a:buNone/>
            </a:pPr>
            <a:r>
              <a:rPr lang="en-US" sz="1800" dirty="0">
                <a:solidFill>
                  <a:schemeClr val="tx1"/>
                </a:solidFill>
              </a:rPr>
              <a:t>Stopwatch() // creates stopwatch</a:t>
            </a:r>
          </a:p>
          <a:p>
            <a:pPr marL="1371600" lvl="3" indent="0">
              <a:buNone/>
            </a:pPr>
            <a:r>
              <a:rPr lang="en-US" sz="1800" dirty="0">
                <a:solidFill>
                  <a:schemeClr val="tx1"/>
                </a:solidFill>
              </a:rPr>
              <a:t>Double </a:t>
            </a:r>
            <a:r>
              <a:rPr lang="en-US" sz="1800" dirty="0" err="1">
                <a:solidFill>
                  <a:schemeClr val="tx1"/>
                </a:solidFill>
              </a:rPr>
              <a:t>elapsedTime</a:t>
            </a:r>
            <a:r>
              <a:rPr lang="en-US" sz="1800" dirty="0">
                <a:solidFill>
                  <a:schemeClr val="tx1"/>
                </a:solidFill>
              </a:rPr>
              <a:t>() // return elapsed time</a:t>
            </a:r>
          </a:p>
          <a:p>
            <a:pPr marL="0" indent="0" algn="ctr">
              <a:buNone/>
            </a:pPr>
            <a:r>
              <a:rPr lang="en-US" sz="2400" i="1" dirty="0">
                <a:solidFill>
                  <a:schemeClr val="tx1"/>
                </a:solidFill>
              </a:rPr>
              <a:t>The time is measured by threesum.java function</a:t>
            </a:r>
          </a:p>
          <a:p>
            <a:pPr marL="1371600" lvl="3" indent="0">
              <a:buNone/>
            </a:pPr>
            <a:endParaRPr lang="en-US" sz="1800" dirty="0">
              <a:solidFill>
                <a:schemeClr val="tx1"/>
              </a:solidFill>
            </a:endParaRPr>
          </a:p>
        </p:txBody>
      </p:sp>
    </p:spTree>
    <p:extLst>
      <p:ext uri="{BB962C8B-B14F-4D97-AF65-F5344CB8AC3E}">
        <p14:creationId xmlns:p14="http://schemas.microsoft.com/office/powerpoint/2010/main" val="110443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solidFill>
                  <a:schemeClr val="tx1"/>
                </a:solidFill>
              </a:rPr>
              <a:t>The Mathematical  model</a:t>
            </a:r>
          </a:p>
          <a:p>
            <a:pPr lvl="1"/>
            <a:r>
              <a:rPr lang="en-US" sz="2000" dirty="0">
                <a:solidFill>
                  <a:schemeClr val="tx1"/>
                </a:solidFill>
              </a:rPr>
              <a:t>In mathematical model we basically focus on two terms :</a:t>
            </a:r>
          </a:p>
          <a:p>
            <a:pPr lvl="2"/>
            <a:r>
              <a:rPr lang="en-US" sz="1800" dirty="0">
                <a:solidFill>
                  <a:schemeClr val="tx1"/>
                </a:solidFill>
              </a:rPr>
              <a:t>Tilde Approximation</a:t>
            </a:r>
          </a:p>
          <a:p>
            <a:pPr lvl="2"/>
            <a:r>
              <a:rPr lang="en-US" sz="1800" dirty="0">
                <a:solidFill>
                  <a:schemeClr val="tx1"/>
                </a:solidFill>
              </a:rPr>
              <a:t>Order of growth classification.</a:t>
            </a:r>
          </a:p>
          <a:p>
            <a:pPr lvl="2"/>
            <a:endParaRPr lang="en-US" sz="1800" dirty="0">
              <a:solidFill>
                <a:schemeClr val="tx1"/>
              </a:solidFill>
            </a:endParaRPr>
          </a:p>
          <a:p>
            <a:pPr lvl="1"/>
            <a:r>
              <a:rPr lang="en-US" sz="2000" dirty="0">
                <a:solidFill>
                  <a:srgbClr val="FF0000"/>
                </a:solidFill>
              </a:rPr>
              <a:t>Tilde approximation </a:t>
            </a:r>
            <a:r>
              <a:rPr lang="en-US" sz="2000" dirty="0">
                <a:solidFill>
                  <a:schemeClr val="tx1"/>
                </a:solidFill>
              </a:rPr>
              <a:t>discards lower order term of a complexity function to simplify the problem and </a:t>
            </a:r>
            <a:r>
              <a:rPr lang="en-US" sz="2000" dirty="0">
                <a:solidFill>
                  <a:srgbClr val="FF0000"/>
                </a:solidFill>
              </a:rPr>
              <a:t>order of growth </a:t>
            </a:r>
            <a:r>
              <a:rPr lang="en-US" sz="2000" dirty="0">
                <a:solidFill>
                  <a:schemeClr val="tx1"/>
                </a:solidFill>
              </a:rPr>
              <a:t>is calculated by analyzing the power associated with variable.</a:t>
            </a:r>
          </a:p>
          <a:p>
            <a:pPr lvl="1"/>
            <a:endParaRPr lang="en-US" dirty="0">
              <a:solidFill>
                <a:schemeClr val="tx1"/>
              </a:solidFill>
            </a:endParaRPr>
          </a:p>
        </p:txBody>
      </p:sp>
    </p:spTree>
    <p:extLst>
      <p:ext uri="{BB962C8B-B14F-4D97-AF65-F5344CB8AC3E}">
        <p14:creationId xmlns:p14="http://schemas.microsoft.com/office/powerpoint/2010/main" val="4854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solidFill>
                  <a:schemeClr val="tx1"/>
                </a:solidFill>
              </a:rPr>
              <a:t>The Mathematical  model</a:t>
            </a:r>
          </a:p>
          <a:p>
            <a:pPr lvl="1"/>
            <a:r>
              <a:rPr lang="en-US" dirty="0">
                <a:solidFill>
                  <a:schemeClr val="tx1"/>
                </a:solidFill>
              </a:rPr>
              <a:t>For </a:t>
            </a:r>
            <a:r>
              <a:rPr lang="en-US" dirty="0" err="1">
                <a:solidFill>
                  <a:schemeClr val="tx1"/>
                </a:solidFill>
              </a:rPr>
              <a:t>eg</a:t>
            </a:r>
            <a:r>
              <a:rPr lang="en-US" dirty="0">
                <a:solidFill>
                  <a:schemeClr val="tx1"/>
                </a:solidFill>
              </a:rPr>
              <a:t>: </a:t>
            </a:r>
          </a:p>
          <a:p>
            <a:pPr marL="914400" lvl="2" indent="0">
              <a:buNone/>
            </a:pPr>
            <a:r>
              <a:rPr lang="en-US" dirty="0">
                <a:solidFill>
                  <a:schemeClr val="tx1"/>
                </a:solidFill>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18" y="3111545"/>
            <a:ext cx="8799494" cy="2634499"/>
          </a:xfrm>
          <a:prstGeom prst="rect">
            <a:avLst/>
          </a:prstGeom>
        </p:spPr>
      </p:pic>
    </p:spTree>
    <p:extLst>
      <p:ext uri="{BB962C8B-B14F-4D97-AF65-F5344CB8AC3E}">
        <p14:creationId xmlns:p14="http://schemas.microsoft.com/office/powerpoint/2010/main" val="260132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solidFill>
                  <a:schemeClr val="tx1"/>
                </a:solidFill>
              </a:rPr>
              <a:t>Different types of order of growth:</a:t>
            </a:r>
          </a:p>
          <a:p>
            <a:pPr lvl="1"/>
            <a:endParaRPr lang="en-US" sz="1800" dirty="0">
              <a:solidFill>
                <a:schemeClr val="tx1"/>
              </a:solidFill>
            </a:endParaRPr>
          </a:p>
          <a:p>
            <a:pPr lvl="1"/>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652691"/>
            <a:ext cx="7220802" cy="27394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370" y="5795199"/>
            <a:ext cx="10331952" cy="635114"/>
          </a:xfrm>
          <a:prstGeom prst="rect">
            <a:avLst/>
          </a:prstGeom>
        </p:spPr>
      </p:pic>
    </p:spTree>
    <p:extLst>
      <p:ext uri="{BB962C8B-B14F-4D97-AF65-F5344CB8AC3E}">
        <p14:creationId xmlns:p14="http://schemas.microsoft.com/office/powerpoint/2010/main" val="121877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solidFill>
                  <a:schemeClr val="tx1"/>
                </a:solidFill>
              </a:rPr>
              <a:t>Theory of algorithm</a:t>
            </a:r>
          </a:p>
          <a:p>
            <a:pPr lvl="1"/>
            <a:r>
              <a:rPr lang="en-US" sz="2000" dirty="0">
                <a:solidFill>
                  <a:schemeClr val="tx1"/>
                </a:solidFill>
              </a:rPr>
              <a:t>GOAL : establish difficulty to the problem and develop optimal algorithm.</a:t>
            </a:r>
          </a:p>
          <a:p>
            <a:pPr lvl="1"/>
            <a:endParaRPr lang="en-US" sz="2000" dirty="0">
              <a:solidFill>
                <a:schemeClr val="tx1"/>
              </a:solidFill>
            </a:endParaRPr>
          </a:p>
          <a:p>
            <a:pPr lvl="1"/>
            <a:r>
              <a:rPr lang="en-US" dirty="0">
                <a:solidFill>
                  <a:schemeClr val="tx1"/>
                </a:solidFill>
              </a:rPr>
              <a:t>Where the analysis of algorithm is done  in three ways:</a:t>
            </a:r>
          </a:p>
          <a:p>
            <a:pPr lvl="2"/>
            <a:r>
              <a:rPr lang="en-US" dirty="0">
                <a:solidFill>
                  <a:schemeClr val="tx1"/>
                </a:solidFill>
              </a:rPr>
              <a:t>Best case</a:t>
            </a:r>
          </a:p>
          <a:p>
            <a:pPr lvl="2"/>
            <a:r>
              <a:rPr lang="en-US" dirty="0">
                <a:solidFill>
                  <a:schemeClr val="tx1"/>
                </a:solidFill>
              </a:rPr>
              <a:t>Average case </a:t>
            </a:r>
          </a:p>
          <a:p>
            <a:pPr lvl="2"/>
            <a:r>
              <a:rPr lang="en-US" dirty="0">
                <a:solidFill>
                  <a:schemeClr val="tx1"/>
                </a:solidFill>
              </a:rPr>
              <a:t>Worst case</a:t>
            </a:r>
          </a:p>
          <a:p>
            <a:pPr lvl="2"/>
            <a:endParaRPr lang="en-US" dirty="0">
              <a:solidFill>
                <a:schemeClr val="tx1"/>
              </a:solidFill>
            </a:endParaRPr>
          </a:p>
        </p:txBody>
      </p:sp>
    </p:spTree>
    <p:extLst>
      <p:ext uri="{BB962C8B-B14F-4D97-AF65-F5344CB8AC3E}">
        <p14:creationId xmlns:p14="http://schemas.microsoft.com/office/powerpoint/2010/main" val="69445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solidFill>
                  <a:schemeClr val="tx1"/>
                </a:solidFill>
              </a:rPr>
              <a:t>Theory of algorithm</a:t>
            </a:r>
          </a:p>
          <a:p>
            <a:pPr lvl="2"/>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669672"/>
            <a:ext cx="8164064" cy="1352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4022411"/>
            <a:ext cx="7818165" cy="2767774"/>
          </a:xfrm>
          <a:prstGeom prst="rect">
            <a:avLst/>
          </a:prstGeom>
        </p:spPr>
      </p:pic>
    </p:spTree>
    <p:extLst>
      <p:ext uri="{BB962C8B-B14F-4D97-AF65-F5344CB8AC3E}">
        <p14:creationId xmlns:p14="http://schemas.microsoft.com/office/powerpoint/2010/main" val="292806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925" y="301698"/>
            <a:ext cx="8911687" cy="810105"/>
          </a:xfrm>
        </p:spPr>
        <p:txBody>
          <a:bodyPr>
            <a:noAutofit/>
          </a:bodyPr>
          <a:lstStyle/>
          <a:p>
            <a:r>
              <a:rPr lang="en-US" sz="4400" dirty="0"/>
              <a:t>Analyzing algorithms</a:t>
            </a:r>
          </a:p>
        </p:txBody>
      </p:sp>
      <p:sp>
        <p:nvSpPr>
          <p:cNvPr id="3" name="Content Placeholder 2"/>
          <p:cNvSpPr>
            <a:spLocks noGrp="1"/>
          </p:cNvSpPr>
          <p:nvPr>
            <p:ph idx="1"/>
          </p:nvPr>
        </p:nvSpPr>
        <p:spPr>
          <a:xfrm>
            <a:off x="2589212" y="1184375"/>
            <a:ext cx="8915400" cy="4726847"/>
          </a:xfrm>
        </p:spPr>
        <p:txBody>
          <a:bodyPr>
            <a:noAutofit/>
          </a:bodyPr>
          <a:lstStyle/>
          <a:p>
            <a:pPr lvl="2"/>
            <a:endParaRPr lang="en-US"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270" y="1111804"/>
            <a:ext cx="5517552" cy="4507404"/>
          </a:xfrm>
          <a:prstGeom prst="rect">
            <a:avLst/>
          </a:prstGeom>
        </p:spPr>
      </p:pic>
    </p:spTree>
    <p:extLst>
      <p:ext uri="{BB962C8B-B14F-4D97-AF65-F5344CB8AC3E}">
        <p14:creationId xmlns:p14="http://schemas.microsoft.com/office/powerpoint/2010/main" val="201112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Analyzing algorithms</a:t>
            </a:r>
          </a:p>
        </p:txBody>
      </p:sp>
      <p:sp>
        <p:nvSpPr>
          <p:cNvPr id="3" name="Content Placeholder 2"/>
          <p:cNvSpPr>
            <a:spLocks noGrp="1"/>
          </p:cNvSpPr>
          <p:nvPr>
            <p:ph idx="1"/>
          </p:nvPr>
        </p:nvSpPr>
        <p:spPr/>
        <p:txBody>
          <a:bodyPr>
            <a:noAutofit/>
          </a:bodyPr>
          <a:lstStyle/>
          <a:p>
            <a:r>
              <a:rPr lang="en-US" sz="2400" dirty="0">
                <a:solidFill>
                  <a:schemeClr val="tx1"/>
                </a:solidFill>
              </a:rPr>
              <a:t>Theory of algorithm</a:t>
            </a:r>
          </a:p>
          <a:p>
            <a:pPr lvl="1"/>
            <a:r>
              <a:rPr lang="en-US" sz="2200" dirty="0">
                <a:solidFill>
                  <a:schemeClr val="tx1"/>
                </a:solidFill>
              </a:rPr>
              <a:t>The analysis of algorithm can be done by using asymptotic notation to get mathematical function of best, worst and average case.the asymptotic notations are:</a:t>
            </a:r>
          </a:p>
          <a:p>
            <a:pPr lvl="2"/>
            <a:r>
              <a:rPr lang="en-US" sz="2000" dirty="0">
                <a:solidFill>
                  <a:schemeClr val="tx1"/>
                </a:solidFill>
              </a:rPr>
              <a:t>Big O (worst case)</a:t>
            </a:r>
          </a:p>
          <a:p>
            <a:pPr lvl="2"/>
            <a:r>
              <a:rPr lang="en-US" sz="2000" dirty="0">
                <a:solidFill>
                  <a:schemeClr val="tx1"/>
                </a:solidFill>
              </a:rPr>
              <a:t>Big Omega (Best Case)</a:t>
            </a:r>
          </a:p>
          <a:p>
            <a:pPr lvl="2"/>
            <a:r>
              <a:rPr lang="en-US" sz="2000" dirty="0">
                <a:solidFill>
                  <a:schemeClr val="tx1"/>
                </a:solidFill>
              </a:rPr>
              <a:t>Big Theta </a:t>
            </a:r>
            <a:r>
              <a:rPr lang="en-US" sz="2000">
                <a:solidFill>
                  <a:schemeClr val="tx1"/>
                </a:solidFill>
              </a:rPr>
              <a:t>(average case)</a:t>
            </a:r>
            <a:endParaRPr lang="en-US" sz="2000" dirty="0">
              <a:solidFill>
                <a:schemeClr val="tx1"/>
              </a:solidFill>
            </a:endParaRPr>
          </a:p>
          <a:p>
            <a:pPr lvl="1"/>
            <a:endParaRPr lang="en-US" sz="2200"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16953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one (</a:t>
            </a:r>
            <a:r>
              <a:rPr lang="en-US" sz="2400" i="1" dirty="0"/>
              <a:t>6 teaching hours</a:t>
            </a:r>
            <a:r>
              <a:rPr lang="en-US" dirty="0"/>
              <a:t>)</a:t>
            </a:r>
          </a:p>
        </p:txBody>
      </p:sp>
      <p:sp>
        <p:nvSpPr>
          <p:cNvPr id="3" name="Content Placeholder 2"/>
          <p:cNvSpPr>
            <a:spLocks noGrp="1"/>
          </p:cNvSpPr>
          <p:nvPr>
            <p:ph idx="1"/>
          </p:nvPr>
        </p:nvSpPr>
        <p:spPr/>
        <p:txBody>
          <a:bodyPr>
            <a:normAutofit lnSpcReduction="10000"/>
          </a:bodyPr>
          <a:lstStyle/>
          <a:p>
            <a:r>
              <a:rPr lang="en-US" sz="2800" dirty="0"/>
              <a:t>Introduction to algorithm</a:t>
            </a:r>
          </a:p>
          <a:p>
            <a:r>
              <a:rPr lang="en-US" sz="2800" dirty="0"/>
              <a:t>Implementation issues</a:t>
            </a:r>
          </a:p>
          <a:p>
            <a:pPr lvl="1"/>
            <a:r>
              <a:rPr lang="en-US" sz="2400" dirty="0"/>
              <a:t>(completeness, time and space complexity, optimality)</a:t>
            </a:r>
          </a:p>
          <a:p>
            <a:pPr lvl="1"/>
            <a:r>
              <a:rPr lang="en-US" sz="2400" dirty="0"/>
              <a:t>Implementation issues with data structure</a:t>
            </a:r>
          </a:p>
          <a:p>
            <a:pPr lvl="1"/>
            <a:r>
              <a:rPr lang="en-US" sz="2400" dirty="0"/>
              <a:t>Errors and implementation of API</a:t>
            </a:r>
          </a:p>
          <a:p>
            <a:r>
              <a:rPr lang="en-US" sz="2800" dirty="0"/>
              <a:t>Analyzing algorithms</a:t>
            </a:r>
          </a:p>
          <a:p>
            <a:pPr lvl="1"/>
            <a:r>
              <a:rPr lang="en-US" sz="2400" dirty="0"/>
              <a:t>Scientific , mathematical and theory of computation</a:t>
            </a:r>
          </a:p>
          <a:p>
            <a:endParaRPr lang="en-US" dirty="0"/>
          </a:p>
          <a:p>
            <a:endParaRPr lang="en-US" dirty="0"/>
          </a:p>
          <a:p>
            <a:pPr lvl="1"/>
            <a:endParaRPr lang="en-US" dirty="0"/>
          </a:p>
        </p:txBody>
      </p:sp>
    </p:spTree>
    <p:extLst>
      <p:ext uri="{BB962C8B-B14F-4D97-AF65-F5344CB8AC3E}">
        <p14:creationId xmlns:p14="http://schemas.microsoft.com/office/powerpoint/2010/main" val="134356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 to algorithm</a:t>
            </a:r>
          </a:p>
        </p:txBody>
      </p:sp>
      <p:sp>
        <p:nvSpPr>
          <p:cNvPr id="3" name="Content Placeholder 2"/>
          <p:cNvSpPr>
            <a:spLocks noGrp="1"/>
          </p:cNvSpPr>
          <p:nvPr>
            <p:ph idx="1"/>
          </p:nvPr>
        </p:nvSpPr>
        <p:spPr/>
        <p:txBody>
          <a:bodyPr>
            <a:normAutofit/>
          </a:bodyPr>
          <a:lstStyle/>
          <a:p>
            <a:pPr algn="just"/>
            <a:r>
              <a:rPr lang="en-US" sz="2800" dirty="0"/>
              <a:t>An  algorithm is the well defined computational procedure that takes some values , set of values as </a:t>
            </a:r>
            <a:r>
              <a:rPr lang="en-US" sz="2800" b="1" dirty="0">
                <a:solidFill>
                  <a:srgbClr val="FF0000"/>
                </a:solidFill>
              </a:rPr>
              <a:t>input </a:t>
            </a:r>
            <a:r>
              <a:rPr lang="en-US" sz="2800" dirty="0"/>
              <a:t>and produces some values or set of values as </a:t>
            </a:r>
            <a:r>
              <a:rPr lang="en-US" sz="2800" b="1" dirty="0">
                <a:solidFill>
                  <a:srgbClr val="FF0000"/>
                </a:solidFill>
              </a:rPr>
              <a:t>output. </a:t>
            </a:r>
          </a:p>
          <a:p>
            <a:pPr marL="0" indent="0" algn="ctr">
              <a:buNone/>
            </a:pPr>
            <a:r>
              <a:rPr lang="en-US" sz="2800" b="1" dirty="0">
                <a:solidFill>
                  <a:srgbClr val="FF0000"/>
                </a:solidFill>
              </a:rPr>
              <a:t>Or</a:t>
            </a:r>
          </a:p>
          <a:p>
            <a:pPr algn="just"/>
            <a:r>
              <a:rPr lang="en-US" sz="2800" dirty="0"/>
              <a:t>An algorithm is the sequence of computational steps that transforms the input intro the </a:t>
            </a:r>
            <a:r>
              <a:rPr lang="en-US" sz="2800" b="1" dirty="0">
                <a:solidFill>
                  <a:srgbClr val="FF0000"/>
                </a:solidFill>
              </a:rPr>
              <a:t>input </a:t>
            </a:r>
            <a:r>
              <a:rPr lang="en-US" sz="2800" b="1" dirty="0"/>
              <a:t> </a:t>
            </a:r>
            <a:r>
              <a:rPr lang="en-US" sz="2800" dirty="0"/>
              <a:t>into </a:t>
            </a:r>
            <a:r>
              <a:rPr lang="en-US" sz="2800" b="1" dirty="0">
                <a:solidFill>
                  <a:srgbClr val="FF0000"/>
                </a:solidFill>
              </a:rPr>
              <a:t>output</a:t>
            </a:r>
            <a:r>
              <a:rPr lang="en-US" sz="2800" b="1" dirty="0"/>
              <a:t>.</a:t>
            </a:r>
          </a:p>
        </p:txBody>
      </p:sp>
    </p:spTree>
    <p:extLst>
      <p:ext uri="{BB962C8B-B14F-4D97-AF65-F5344CB8AC3E}">
        <p14:creationId xmlns:p14="http://schemas.microsoft.com/office/powerpoint/2010/main" val="213438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algorithm</a:t>
            </a:r>
          </a:p>
        </p:txBody>
      </p:sp>
      <p:sp>
        <p:nvSpPr>
          <p:cNvPr id="3" name="Content Placeholder 2"/>
          <p:cNvSpPr>
            <a:spLocks noGrp="1"/>
          </p:cNvSpPr>
          <p:nvPr>
            <p:ph idx="1"/>
          </p:nvPr>
        </p:nvSpPr>
        <p:spPr/>
        <p:txBody>
          <a:bodyPr>
            <a:normAutofit fontScale="85000" lnSpcReduction="10000"/>
          </a:bodyPr>
          <a:lstStyle/>
          <a:p>
            <a:r>
              <a:rPr lang="en-US" sz="3200" b="1" dirty="0"/>
              <a:t>Input  : </a:t>
            </a:r>
            <a:r>
              <a:rPr lang="en-US" sz="3200" dirty="0"/>
              <a:t>must take some inputs</a:t>
            </a:r>
          </a:p>
          <a:p>
            <a:r>
              <a:rPr lang="en-US" sz="3200" b="1" dirty="0"/>
              <a:t>Output : </a:t>
            </a:r>
            <a:r>
              <a:rPr lang="en-US" sz="3200" dirty="0"/>
              <a:t>must produce output after providing set of inputs</a:t>
            </a:r>
          </a:p>
          <a:p>
            <a:r>
              <a:rPr lang="en-US" sz="3200" b="1" dirty="0"/>
              <a:t>Definiteness : </a:t>
            </a:r>
            <a:r>
              <a:rPr lang="en-US" sz="3200" dirty="0"/>
              <a:t>each steps must be clear and unambiguous</a:t>
            </a:r>
            <a:endParaRPr lang="en-US" sz="3200" b="1" dirty="0"/>
          </a:p>
          <a:p>
            <a:r>
              <a:rPr lang="en-US" sz="3200" b="1" dirty="0"/>
              <a:t>Finiteness : </a:t>
            </a:r>
            <a:r>
              <a:rPr lang="en-US" sz="3200" dirty="0"/>
              <a:t>must terminates after some finite steps.</a:t>
            </a:r>
          </a:p>
          <a:p>
            <a:r>
              <a:rPr lang="en-US" sz="3200" b="1" dirty="0"/>
              <a:t>Effectiveness : </a:t>
            </a:r>
            <a:r>
              <a:rPr lang="en-US" sz="3200" dirty="0"/>
              <a:t>each step must be carried out in finite time.</a:t>
            </a:r>
            <a:endParaRPr lang="en-US" sz="3200" b="1" dirty="0"/>
          </a:p>
        </p:txBody>
      </p:sp>
    </p:spTree>
    <p:extLst>
      <p:ext uri="{BB962C8B-B14F-4D97-AF65-F5344CB8AC3E}">
        <p14:creationId xmlns:p14="http://schemas.microsoft.com/office/powerpoint/2010/main" val="4929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br>
            <a:r>
              <a:rPr lang="en-US" b="1" dirty="0"/>
              <a:t>Implementation issues</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sz="2800" dirty="0"/>
              <a:t>We need designing and implementation concepts of an algorithm because there are multiple algorithms to solve the single problem.</a:t>
            </a:r>
          </a:p>
          <a:p>
            <a:pPr algn="just"/>
            <a:endParaRPr lang="en-US" sz="2800" dirty="0"/>
          </a:p>
          <a:p>
            <a:pPr algn="just"/>
            <a:r>
              <a:rPr lang="en-US" sz="2800" dirty="0"/>
              <a:t>After getting the proper knowledge we can easily select proper algorithm among available by analyzing the different performance measures.</a:t>
            </a:r>
          </a:p>
        </p:txBody>
      </p:sp>
    </p:spTree>
    <p:extLst>
      <p:ext uri="{BB962C8B-B14F-4D97-AF65-F5344CB8AC3E}">
        <p14:creationId xmlns:p14="http://schemas.microsoft.com/office/powerpoint/2010/main" val="319469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br>
            <a:r>
              <a:rPr lang="en-US" b="1" dirty="0"/>
              <a:t>Implementation issues</a:t>
            </a:r>
            <a:br>
              <a:rPr lang="en-US" b="1" dirty="0"/>
            </a:br>
            <a:endParaRPr lang="en-US" b="1" dirty="0"/>
          </a:p>
        </p:txBody>
      </p:sp>
      <p:sp>
        <p:nvSpPr>
          <p:cNvPr id="3" name="Content Placeholder 2"/>
          <p:cNvSpPr>
            <a:spLocks noGrp="1"/>
          </p:cNvSpPr>
          <p:nvPr>
            <p:ph idx="1"/>
          </p:nvPr>
        </p:nvSpPr>
        <p:spPr/>
        <p:txBody>
          <a:bodyPr/>
          <a:lstStyle/>
          <a:p>
            <a:pPr lvl="0"/>
            <a:r>
              <a:rPr lang="en-US" sz="2000" b="1" dirty="0"/>
              <a:t>Completeness: </a:t>
            </a:r>
            <a:r>
              <a:rPr lang="en-US" sz="2000" dirty="0"/>
              <a:t>An algorithm is said to be complete if it definitely finds solution to the problem, if exist. </a:t>
            </a:r>
          </a:p>
          <a:p>
            <a:r>
              <a:rPr lang="en-US" sz="2000" dirty="0"/>
              <a:t> </a:t>
            </a:r>
            <a:r>
              <a:rPr lang="en-US" sz="2000" b="1" dirty="0"/>
              <a:t>Time Complexity: </a:t>
            </a:r>
            <a:r>
              <a:rPr lang="en-US" sz="2000" dirty="0"/>
              <a:t>How long (worst or average case) does it take to find a solution? Usually measured in terms of the</a:t>
            </a:r>
            <a:r>
              <a:rPr lang="en-US" sz="2000" b="1" dirty="0"/>
              <a:t> number of nodes expanded</a:t>
            </a:r>
            <a:endParaRPr lang="en-US" sz="2000" dirty="0"/>
          </a:p>
          <a:p>
            <a:pPr lvl="0"/>
            <a:r>
              <a:rPr lang="en-US" sz="2000" b="1" dirty="0"/>
              <a:t>Space Complexity: </a:t>
            </a:r>
            <a:r>
              <a:rPr lang="en-US" sz="2000" dirty="0"/>
              <a:t>How much space is used by the algorithm? Usually measured in terms of the </a:t>
            </a:r>
            <a:r>
              <a:rPr lang="en-US" sz="2000" b="1" dirty="0"/>
              <a:t>maximum number of nodes in memory at a time</a:t>
            </a:r>
            <a:endParaRPr lang="en-US" sz="2000" dirty="0"/>
          </a:p>
          <a:p>
            <a:pPr lvl="0"/>
            <a:r>
              <a:rPr lang="en-US" sz="2000" b="1" dirty="0"/>
              <a:t>Optimality/Admissibility: </a:t>
            </a:r>
            <a:r>
              <a:rPr lang="en-US" sz="2000" dirty="0"/>
              <a:t>If a solution is found, is it guaranteed to be an optimal one? For example, is it the one with minimum cost?</a:t>
            </a:r>
          </a:p>
          <a:p>
            <a:endParaRPr lang="en-US" dirty="0"/>
          </a:p>
        </p:txBody>
      </p:sp>
    </p:spTree>
    <p:extLst>
      <p:ext uri="{BB962C8B-B14F-4D97-AF65-F5344CB8AC3E}">
        <p14:creationId xmlns:p14="http://schemas.microsoft.com/office/powerpoint/2010/main" val="34629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Implementation issues with data structure</a:t>
            </a:r>
          </a:p>
        </p:txBody>
      </p:sp>
      <p:sp>
        <p:nvSpPr>
          <p:cNvPr id="3" name="Content Placeholder 2"/>
          <p:cNvSpPr>
            <a:spLocks noGrp="1"/>
          </p:cNvSpPr>
          <p:nvPr>
            <p:ph idx="1"/>
          </p:nvPr>
        </p:nvSpPr>
        <p:spPr/>
        <p:txBody>
          <a:bodyPr>
            <a:normAutofit/>
          </a:bodyPr>
          <a:lstStyle/>
          <a:p>
            <a:r>
              <a:rPr lang="en-US" b="1" dirty="0"/>
              <a:t>What is data structure?</a:t>
            </a:r>
          </a:p>
          <a:p>
            <a:r>
              <a:rPr lang="en-US" dirty="0"/>
              <a:t>Data structure is a way of organizing all data items and establishing relationship among those data items.</a:t>
            </a:r>
          </a:p>
          <a:p>
            <a:r>
              <a:rPr lang="en-US" dirty="0"/>
              <a:t>Data structures are the building blocks of a program.</a:t>
            </a:r>
          </a:p>
          <a:p>
            <a:r>
              <a:rPr lang="en-US" b="1" dirty="0"/>
              <a:t>Data structure mainly specifies the following four things:</a:t>
            </a:r>
          </a:p>
          <a:p>
            <a:pPr marL="0" indent="0">
              <a:buNone/>
            </a:pPr>
            <a:r>
              <a:rPr lang="en-US" dirty="0"/>
              <a:t>		Organization of data.</a:t>
            </a:r>
          </a:p>
          <a:p>
            <a:pPr marL="0" indent="0">
              <a:buNone/>
            </a:pPr>
            <a:r>
              <a:rPr lang="en-US" dirty="0"/>
              <a:t>		Accessing methods</a:t>
            </a:r>
          </a:p>
          <a:p>
            <a:pPr marL="0" indent="0">
              <a:buNone/>
            </a:pPr>
            <a:r>
              <a:rPr lang="en-US" dirty="0"/>
              <a:t>		Degree of associativity</a:t>
            </a:r>
          </a:p>
          <a:p>
            <a:pPr marL="0" indent="0">
              <a:buNone/>
            </a:pPr>
            <a:r>
              <a:rPr lang="en-US" dirty="0"/>
              <a:t>		Processing alternatives for information</a:t>
            </a:r>
          </a:p>
        </p:txBody>
      </p:sp>
    </p:spTree>
    <p:extLst>
      <p:ext uri="{BB962C8B-B14F-4D97-AF65-F5344CB8AC3E}">
        <p14:creationId xmlns:p14="http://schemas.microsoft.com/office/powerpoint/2010/main" val="349282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Implementation issues with data structure</a:t>
            </a:r>
          </a:p>
        </p:txBody>
      </p:sp>
      <p:sp>
        <p:nvSpPr>
          <p:cNvPr id="3" name="Content Placeholder 2"/>
          <p:cNvSpPr>
            <a:spLocks noGrp="1"/>
          </p:cNvSpPr>
          <p:nvPr>
            <p:ph idx="1"/>
          </p:nvPr>
        </p:nvSpPr>
        <p:spPr/>
        <p:txBody>
          <a:bodyPr>
            <a:normAutofit/>
          </a:bodyPr>
          <a:lstStyle/>
          <a:p>
            <a:r>
              <a:rPr lang="en-US" dirty="0"/>
              <a:t>To develop a program of an algorithm, we should select an appropriate data structure for that algorithm. </a:t>
            </a:r>
          </a:p>
          <a:p>
            <a:r>
              <a:rPr lang="en-US" dirty="0"/>
              <a:t>Therefore algorithm and its associated data structures form a program.</a:t>
            </a:r>
          </a:p>
          <a:p>
            <a:pPr marL="0" indent="0">
              <a:buNone/>
            </a:pPr>
            <a:r>
              <a:rPr lang="en-US" b="1" dirty="0"/>
              <a:t>			Algorithm + Data structure = Program</a:t>
            </a:r>
          </a:p>
          <a:p>
            <a:pPr marL="0" indent="0">
              <a:buNone/>
            </a:pPr>
            <a:endParaRPr lang="en-US" i="1" dirty="0">
              <a:solidFill>
                <a:srgbClr val="FF0000"/>
              </a:solidFill>
            </a:endParaRPr>
          </a:p>
          <a:p>
            <a:pPr marL="0" indent="0">
              <a:buNone/>
            </a:pPr>
            <a:r>
              <a:rPr lang="en-US" i="1" dirty="0">
                <a:solidFill>
                  <a:srgbClr val="FF0000"/>
                </a:solidFill>
              </a:rPr>
              <a:t>“</a:t>
            </a:r>
            <a:r>
              <a:rPr lang="en-US" i="1" dirty="0"/>
              <a:t>While managing the data structure in program design we must be able to analyze the processing time of static and dynamic data structure along with the object oriented concept such as inheritance , encapsulation , errors and exceptions etc.</a:t>
            </a:r>
            <a:r>
              <a:rPr lang="en-US" i="1" dirty="0">
                <a:solidFill>
                  <a:srgbClr val="FF0000"/>
                </a:solidFill>
              </a:rPr>
              <a:t>”</a:t>
            </a:r>
          </a:p>
        </p:txBody>
      </p:sp>
    </p:spTree>
    <p:extLst>
      <p:ext uri="{BB962C8B-B14F-4D97-AF65-F5344CB8AC3E}">
        <p14:creationId xmlns:p14="http://schemas.microsoft.com/office/powerpoint/2010/main" val="4021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2737"/>
            <a:ext cx="8911687" cy="1280890"/>
          </a:xfrm>
        </p:spPr>
        <p:txBody>
          <a:bodyPr>
            <a:noAutofit/>
          </a:bodyPr>
          <a:lstStyle/>
          <a:p>
            <a:pPr lvl="1" algn="l" defTabSz="457200" rtl="0">
              <a:spcBef>
                <a:spcPct val="0"/>
              </a:spcBef>
            </a:pPr>
            <a:r>
              <a:rPr lang="en-US" sz="4400" dirty="0"/>
              <a:t>Errors and implementation of API</a:t>
            </a:r>
            <a:endParaRPr lang="en-US" sz="4800" dirty="0"/>
          </a:p>
        </p:txBody>
      </p:sp>
      <p:sp>
        <p:nvSpPr>
          <p:cNvPr id="3" name="Content Placeholder 2"/>
          <p:cNvSpPr>
            <a:spLocks noGrp="1"/>
          </p:cNvSpPr>
          <p:nvPr>
            <p:ph idx="1"/>
          </p:nvPr>
        </p:nvSpPr>
        <p:spPr/>
        <p:txBody>
          <a:bodyPr vert="horz" lIns="91440" tIns="45720" rIns="91440" bIns="45720" rtlCol="0" anchor="t">
            <a:normAutofit/>
          </a:bodyPr>
          <a:lstStyle/>
          <a:p>
            <a:endParaRPr lang="en-US" dirty="0"/>
          </a:p>
          <a:p>
            <a:r>
              <a:rPr lang="en-US" dirty="0"/>
              <a:t>Assignment 1#</a:t>
            </a:r>
          </a:p>
          <a:p>
            <a:pPr lvl="1"/>
            <a:r>
              <a:rPr lang="en-US" dirty="0"/>
              <a:t>What are the errors that arises while implementing the algorithm?</a:t>
            </a:r>
          </a:p>
          <a:p>
            <a:pPr lvl="1"/>
            <a:r>
              <a:rPr lang="en-US" dirty="0"/>
              <a:t>What is API? Why it is important in effective programming ? Explain the implementation procedure of API in programming.</a:t>
            </a:r>
          </a:p>
        </p:txBody>
      </p:sp>
    </p:spTree>
    <p:extLst>
      <p:ext uri="{BB962C8B-B14F-4D97-AF65-F5344CB8AC3E}">
        <p14:creationId xmlns:p14="http://schemas.microsoft.com/office/powerpoint/2010/main" val="13266851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9" ma:contentTypeDescription="Create a new document." ma:contentTypeScope="" ma:versionID="7e74e9e1a705ca2c4ff53ba9ed380528">
  <xsd:schema xmlns:xsd="http://www.w3.org/2001/XMLSchema" xmlns:xs="http://www.w3.org/2001/XMLSchema" xmlns:p="http://schemas.microsoft.com/office/2006/metadata/properties" xmlns:ns2="0644ddd5-6f65-42bc-a3e0-87d5faa24e7b" targetNamespace="http://schemas.microsoft.com/office/2006/metadata/properties" ma:root="true" ma:fieldsID="b93e62abf197d63c314ac1c87e8e0a18"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E5E693-F0FB-42E3-9FCA-335367102F6E}">
  <ds:schemaRefs>
    <ds:schemaRef ds:uri="http://schemas.microsoft.com/sharepoint/v3/contenttype/forms"/>
  </ds:schemaRefs>
</ds:datastoreItem>
</file>

<file path=customXml/itemProps2.xml><?xml version="1.0" encoding="utf-8"?>
<ds:datastoreItem xmlns:ds="http://schemas.openxmlformats.org/officeDocument/2006/customXml" ds:itemID="{8DA3563A-CC08-4735-8C61-E51464A116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C43AB2A-828A-4568-9B32-AD4C4A9CD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44ddd5-6f65-42bc-a3e0-87d5faa24e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234</TotalTime>
  <Words>694</Words>
  <Application>Microsoft Office PowerPoint</Application>
  <PresentationFormat>Widescreen</PresentationFormat>
  <Paragraphs>103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Fundamentals of Algorithm (FA)</vt:lpstr>
      <vt:lpstr>Chapter one (6 teaching hours)</vt:lpstr>
      <vt:lpstr>Introduction to algorithm</vt:lpstr>
      <vt:lpstr>Characteristics of algorithm</vt:lpstr>
      <vt:lpstr> Implementation issues </vt:lpstr>
      <vt:lpstr> Implementation issues </vt:lpstr>
      <vt:lpstr>Implementation issues with data structure</vt:lpstr>
      <vt:lpstr>Implementation issues with data structure</vt:lpstr>
      <vt:lpstr>Errors and implementation of API</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Algorithm (FA)</dc:title>
  <dc:creator>Omkar Basnet</dc:creator>
  <cp:lastModifiedBy>Omkar Basnet</cp:lastModifiedBy>
  <cp:revision>32</cp:revision>
  <dcterms:created xsi:type="dcterms:W3CDTF">2020-06-02T14:15:31Z</dcterms:created>
  <dcterms:modified xsi:type="dcterms:W3CDTF">2020-06-09T14:24:07Z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