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7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82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896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3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2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0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9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83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6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7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3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8E64-E69C-4ACF-81C8-B242B0A0963B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6843A2-7B2D-41CE-80B0-33E533ED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012" y="2514600"/>
            <a:ext cx="10165975" cy="2262781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Fundamentals of Algorithm</a:t>
            </a:r>
            <a:br>
              <a:rPr lang="en-US" dirty="0" smtClean="0"/>
            </a:br>
            <a:r>
              <a:rPr lang="en-US" dirty="0" smtClean="0"/>
              <a:t>(FA)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Omkar Basnet</a:t>
            </a:r>
          </a:p>
          <a:p>
            <a:pPr algn="r"/>
            <a:r>
              <a:rPr lang="en-US" dirty="0" smtClean="0"/>
              <a:t> Academic </a:t>
            </a:r>
            <a:r>
              <a:rPr lang="en-US" dirty="0" err="1" smtClean="0"/>
              <a:t>Incharge</a:t>
            </a:r>
            <a:r>
              <a:rPr lang="en-US" dirty="0" smtClean="0"/>
              <a:t> , CSIT/BCA</a:t>
            </a:r>
          </a:p>
          <a:p>
            <a:pPr algn="r"/>
            <a:r>
              <a:rPr lang="en-US" dirty="0" smtClean="0"/>
              <a:t>Texas international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228" y="0"/>
            <a:ext cx="7112572" cy="682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Model of Computation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Some other model of computation are:</a:t>
            </a:r>
          </a:p>
          <a:p>
            <a:pPr lvl="1" algn="just"/>
            <a:r>
              <a:rPr lang="en-US" sz="1800" dirty="0" smtClean="0"/>
              <a:t>In most of the cases we use RAM model to analysis the algorithm. Some other computational models are as follows:</a:t>
            </a:r>
          </a:p>
          <a:p>
            <a:pPr lvl="1" algn="just"/>
            <a:r>
              <a:rPr lang="en-US" sz="1800" dirty="0" smtClean="0"/>
              <a:t>Logical circuit(Boolean Algebra)</a:t>
            </a:r>
          </a:p>
          <a:p>
            <a:pPr lvl="1" algn="just"/>
            <a:r>
              <a:rPr lang="en-US" sz="1800" dirty="0" smtClean="0"/>
              <a:t>Finite state machine: automata theory , where computational steps are represented as nodes.</a:t>
            </a:r>
          </a:p>
          <a:p>
            <a:pPr lvl="1" algn="just"/>
            <a:r>
              <a:rPr lang="en-US" sz="1800" dirty="0" smtClean="0"/>
              <a:t>Turing machine</a:t>
            </a:r>
          </a:p>
          <a:p>
            <a:pPr lvl="1" algn="just"/>
            <a:r>
              <a:rPr lang="en-US" sz="1800" dirty="0" smtClean="0"/>
              <a:t>Push down finite automata etc. 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068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5156" y="2427111"/>
            <a:ext cx="8884355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347" y="2452910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LETS SEE YOU ON NEXT CHAPTER  ||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0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of chapter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getting into chapter  two lets do something</a:t>
            </a:r>
          </a:p>
          <a:p>
            <a:r>
              <a:rPr lang="en-US" dirty="0" smtClean="0"/>
              <a:t>Calculate the Tilde approximation and order of growth of following complexity function</a:t>
            </a:r>
          </a:p>
          <a:p>
            <a:pPr lvl="1"/>
            <a:r>
              <a:rPr lang="en-US" dirty="0" smtClean="0"/>
              <a:t>3n+8  </a:t>
            </a:r>
          </a:p>
          <a:p>
            <a:pPr lvl="2"/>
            <a:r>
              <a:rPr lang="en-US" dirty="0" smtClean="0"/>
              <a:t>Tilde approximation : 3n , order of growth : O(n)</a:t>
            </a:r>
          </a:p>
          <a:p>
            <a:pPr lvl="1"/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+2</a:t>
            </a:r>
          </a:p>
          <a:p>
            <a:pPr lvl="1"/>
            <a:r>
              <a:rPr lang="en-US" dirty="0"/>
              <a:t>n</a:t>
            </a:r>
            <a:r>
              <a:rPr lang="en-US" baseline="30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+100 n + 50</a:t>
            </a:r>
          </a:p>
          <a:p>
            <a:pPr lvl="1"/>
            <a:r>
              <a:rPr lang="en-US" dirty="0"/>
              <a:t>2n</a:t>
            </a:r>
            <a:r>
              <a:rPr lang="en-US" baseline="30000" dirty="0"/>
              <a:t>3</a:t>
            </a:r>
            <a:r>
              <a:rPr lang="en-US" dirty="0"/>
              <a:t>+ </a:t>
            </a:r>
            <a:r>
              <a:rPr lang="en-US" dirty="0" smtClean="0"/>
              <a:t>2n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Log n + 5n</a:t>
            </a:r>
            <a:r>
              <a:rPr lang="en-US" baseline="30000" dirty="0" smtClean="0"/>
              <a:t> 2</a:t>
            </a:r>
            <a:endParaRPr lang="en-US" dirty="0"/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logn</a:t>
            </a:r>
            <a:r>
              <a:rPr lang="en-US" dirty="0" smtClean="0"/>
              <a:t>+ 87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two</a:t>
            </a:r>
            <a:r>
              <a:rPr lang="en-US" dirty="0" smtClean="0"/>
              <a:t> (</a:t>
            </a:r>
            <a:r>
              <a:rPr lang="en-US" sz="2400" i="1" dirty="0" smtClean="0"/>
              <a:t>3</a:t>
            </a:r>
            <a:r>
              <a:rPr lang="en-US" sz="2400" i="1" dirty="0" smtClean="0"/>
              <a:t> </a:t>
            </a:r>
            <a:r>
              <a:rPr lang="en-US" sz="2400" i="1" dirty="0" smtClean="0"/>
              <a:t>teaching hours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Model of computation</a:t>
            </a:r>
          </a:p>
          <a:p>
            <a:pPr lvl="1"/>
            <a:r>
              <a:rPr lang="en-US" sz="2600" dirty="0" smtClean="0"/>
              <a:t>Introduction and types</a:t>
            </a:r>
            <a:endParaRPr lang="en-US" sz="2600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6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Model of Computation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Computation model or </a:t>
            </a:r>
            <a:r>
              <a:rPr lang="en-US" sz="2000" dirty="0" smtClean="0">
                <a:solidFill>
                  <a:srgbClr val="FF0000"/>
                </a:solidFill>
              </a:rPr>
              <a:t>model of computation </a:t>
            </a:r>
            <a:r>
              <a:rPr lang="en-US" sz="2000" dirty="0" smtClean="0"/>
              <a:t>is a mathematical model in computational science that requires extensive computational resource to study the behavior of complex system by computer simulation (virtually).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22" y="3532089"/>
            <a:ext cx="8162689" cy="27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8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Model of Computation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RAM (Random access Machine) Model :</a:t>
            </a:r>
          </a:p>
          <a:p>
            <a:pPr lvl="1" algn="just"/>
            <a:r>
              <a:rPr lang="en-US" sz="1800" dirty="0" smtClean="0"/>
              <a:t>In this model , the basic operation such as +, -, *, etc. takes unit or constant time i.e. 1.</a:t>
            </a:r>
          </a:p>
          <a:p>
            <a:pPr lvl="1" algn="just"/>
            <a:r>
              <a:rPr lang="en-US" sz="1800" dirty="0" smtClean="0"/>
              <a:t>Loops and subroutines (if……else) are not basic operations.(i.e. we cannot guarantee that the complexity is constant or simply one.)</a:t>
            </a:r>
          </a:p>
          <a:p>
            <a:pPr lvl="1" algn="just"/>
            <a:r>
              <a:rPr lang="en-US" sz="1800" dirty="0" smtClean="0"/>
              <a:t>Each memory reference is one step.</a:t>
            </a:r>
          </a:p>
          <a:p>
            <a:pPr lvl="1" algn="just"/>
            <a:r>
              <a:rPr lang="en-US" sz="1800" dirty="0" smtClean="0"/>
              <a:t>We measure runtime of algorithm by counting the total steps.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55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Model of Computation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RAM (Random access Machine) Model :</a:t>
            </a:r>
          </a:p>
          <a:p>
            <a:pPr lvl="1" algn="just"/>
            <a:r>
              <a:rPr lang="en-US" sz="1800" dirty="0" smtClean="0"/>
              <a:t>For example: </a:t>
            </a:r>
          </a:p>
          <a:p>
            <a:pPr marL="0" indent="0">
              <a:buNone/>
            </a:pPr>
            <a:r>
              <a:rPr lang="en-US" sz="1400" dirty="0" smtClean="0"/>
              <a:t>	Print </a:t>
            </a:r>
            <a:r>
              <a:rPr lang="en-US" sz="1400" dirty="0"/>
              <a:t>(“ Enter the any number”)     	// basic statement takes unit time  === 1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Scanf</a:t>
            </a:r>
            <a:r>
              <a:rPr lang="en-US" sz="1400" dirty="0"/>
              <a:t>(%d, a) 				</a:t>
            </a:r>
            <a:r>
              <a:rPr lang="en-US" sz="1400" dirty="0" smtClean="0"/>
              <a:t>	// </a:t>
            </a:r>
            <a:r>
              <a:rPr lang="en-US" sz="1400" dirty="0"/>
              <a:t>basic statement takes unit time === 1</a:t>
            </a:r>
          </a:p>
          <a:p>
            <a:pPr marL="0" indent="0">
              <a:buNone/>
            </a:pPr>
            <a:r>
              <a:rPr lang="en-US" sz="1400" dirty="0" smtClean="0"/>
              <a:t>	Print</a:t>
            </a:r>
            <a:r>
              <a:rPr lang="en-US" sz="1400" dirty="0"/>
              <a:t>(“enter another number ”)		// basic statement takes unit time === 1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sum = </a:t>
            </a:r>
            <a:r>
              <a:rPr lang="en-US" sz="1400" dirty="0" err="1"/>
              <a:t>a+b</a:t>
            </a:r>
            <a:r>
              <a:rPr lang="en-US" sz="1400" dirty="0"/>
              <a:t> 				</a:t>
            </a:r>
            <a:r>
              <a:rPr lang="en-US" sz="1400" dirty="0" smtClean="0"/>
              <a:t>	// </a:t>
            </a:r>
            <a:r>
              <a:rPr lang="en-US" sz="1400" dirty="0"/>
              <a:t>basic statement takes unit time == 1</a:t>
            </a:r>
          </a:p>
          <a:p>
            <a:pPr marL="0" indent="0">
              <a:buNone/>
            </a:pPr>
            <a:r>
              <a:rPr lang="en-US" sz="1400" dirty="0" smtClean="0"/>
              <a:t>	Print </a:t>
            </a:r>
            <a:r>
              <a:rPr lang="en-US" sz="1400" dirty="0"/>
              <a:t>(value of sum)			</a:t>
            </a:r>
            <a:r>
              <a:rPr lang="en-US" sz="1400" dirty="0" smtClean="0"/>
              <a:t>	//</a:t>
            </a:r>
            <a:r>
              <a:rPr lang="en-US" sz="1400" dirty="0"/>
              <a:t>basic statement takes unit time === 1</a:t>
            </a:r>
          </a:p>
          <a:p>
            <a:pPr marL="0" indent="0">
              <a:buNone/>
            </a:pPr>
            <a:r>
              <a:rPr lang="en-US" sz="1400" dirty="0" smtClean="0"/>
              <a:t>	Time Complexity= O(1) constant order of growth</a:t>
            </a:r>
            <a:endParaRPr lang="en-US" sz="1400" dirty="0"/>
          </a:p>
          <a:p>
            <a:pPr lvl="1"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087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2925" y="4797778"/>
            <a:ext cx="8820142" cy="677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Model of Computation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RAM (Random access Machine) Model :</a:t>
            </a:r>
          </a:p>
          <a:p>
            <a:pPr lvl="1" algn="just"/>
            <a:r>
              <a:rPr lang="en-US" sz="1800" dirty="0" smtClean="0"/>
              <a:t>For example: </a:t>
            </a:r>
          </a:p>
          <a:p>
            <a:pPr marL="800100" lvl="2" indent="0">
              <a:buNone/>
            </a:pPr>
            <a:r>
              <a:rPr lang="en-US" sz="1000" dirty="0" smtClean="0"/>
              <a:t>	</a:t>
            </a: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 &lt;=n 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		// </a:t>
            </a:r>
            <a:r>
              <a:rPr lang="en-US" dirty="0"/>
              <a:t>not a basic statement(</a:t>
            </a:r>
            <a:r>
              <a:rPr lang="en-US" dirty="0">
                <a:solidFill>
                  <a:srgbClr val="FF0000"/>
                </a:solidFill>
              </a:rPr>
              <a:t>executes n times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	m=m+2 			// </a:t>
            </a:r>
            <a:r>
              <a:rPr lang="en-US" dirty="0"/>
              <a:t>basic statement constant time </a:t>
            </a:r>
            <a:r>
              <a:rPr lang="en-US" dirty="0">
                <a:solidFill>
                  <a:srgbClr val="FF0000"/>
                </a:solidFill>
              </a:rPr>
              <a:t>(unit) or lets say c</a:t>
            </a:r>
          </a:p>
          <a:p>
            <a:pPr marL="800100" lvl="2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800100" lvl="2" indent="0">
              <a:buNone/>
            </a:pPr>
            <a:r>
              <a:rPr lang="en-US" sz="2000" dirty="0"/>
              <a:t>Time complexity = </a:t>
            </a:r>
            <a:r>
              <a:rPr lang="en-US" sz="2000" dirty="0" smtClean="0">
                <a:solidFill>
                  <a:srgbClr val="FF0000"/>
                </a:solidFill>
              </a:rPr>
              <a:t>c * n </a:t>
            </a:r>
            <a:r>
              <a:rPr lang="en-US" sz="2000" dirty="0">
                <a:solidFill>
                  <a:srgbClr val="FF0000"/>
                </a:solidFill>
              </a:rPr>
              <a:t>= O(n)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In case of if… else the only statement is executed(either if or else) so time complexity will be addition of condition and the statement of executed block.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Model of Computation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RAM (Random access Machine) Model :</a:t>
            </a:r>
          </a:p>
          <a:p>
            <a:pPr lvl="1" algn="just"/>
            <a:r>
              <a:rPr lang="en-US" sz="1800" dirty="0" smtClean="0"/>
              <a:t>For example: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064584"/>
            <a:ext cx="3639058" cy="2467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85" y="1626718"/>
            <a:ext cx="3657547" cy="449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0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28" y="268112"/>
            <a:ext cx="7917694" cy="64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027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9" ma:contentTypeDescription="Create a new document." ma:contentTypeScope="" ma:versionID="7e74e9e1a705ca2c4ff53ba9ed380528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b93e62abf197d63c314ac1c87e8e0a18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B00DC2-3DD2-4D23-947E-CEECB86BCF68}"/>
</file>

<file path=customXml/itemProps2.xml><?xml version="1.0" encoding="utf-8"?>
<ds:datastoreItem xmlns:ds="http://schemas.openxmlformats.org/officeDocument/2006/customXml" ds:itemID="{9237AC3E-6030-4DC8-8BBC-1B8E4C5F6ECF}"/>
</file>

<file path=customXml/itemProps3.xml><?xml version="1.0" encoding="utf-8"?>
<ds:datastoreItem xmlns:ds="http://schemas.openxmlformats.org/officeDocument/2006/customXml" ds:itemID="{212389FD-1B0C-4B58-BDC3-F72BC05B00F0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</TotalTime>
  <Words>305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Century Gothic</vt:lpstr>
      <vt:lpstr>Wingdings 3</vt:lpstr>
      <vt:lpstr>Wisp</vt:lpstr>
      <vt:lpstr>Fundamentals of Algorithm (FA)</vt:lpstr>
      <vt:lpstr>Revision of chapter 1:</vt:lpstr>
      <vt:lpstr>Chapter two (3 teaching hours)</vt:lpstr>
      <vt:lpstr>Model of Computation</vt:lpstr>
      <vt:lpstr>Model of Computation</vt:lpstr>
      <vt:lpstr>Model of Computation</vt:lpstr>
      <vt:lpstr>Model of Computation</vt:lpstr>
      <vt:lpstr>Model of Computation</vt:lpstr>
      <vt:lpstr>PowerPoint Presentation</vt:lpstr>
      <vt:lpstr>PowerPoint Presentation</vt:lpstr>
      <vt:lpstr>Model of Computation</vt:lpstr>
      <vt:lpstr>   LETS SEE YOU ON NEXT CHAPTER  ||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Algorithm (FA)</dc:title>
  <dc:creator>Omkar Basnet</dc:creator>
  <cp:lastModifiedBy>Omkar Basnet</cp:lastModifiedBy>
  <cp:revision>41</cp:revision>
  <dcterms:created xsi:type="dcterms:W3CDTF">2020-06-02T14:15:31Z</dcterms:created>
  <dcterms:modified xsi:type="dcterms:W3CDTF">2020-06-05T05:49:31Z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