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8" r:id="rId8"/>
    <p:sldId id="269" r:id="rId9"/>
    <p:sldId id="270" r:id="rId10"/>
    <p:sldId id="271" r:id="rId11"/>
    <p:sldId id="27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7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825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0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0896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30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70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8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2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0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9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83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2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6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57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3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F8E64-E69C-4ACF-81C8-B242B0A0963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012" y="2514600"/>
            <a:ext cx="10165975" cy="2262781"/>
          </a:xfrm>
        </p:spPr>
        <p:txBody>
          <a:bodyPr>
            <a:normAutofit/>
          </a:bodyPr>
          <a:lstStyle/>
          <a:p>
            <a:r>
              <a:rPr lang="en-US" dirty="0" smtClean="0"/>
              <a:t>Fundamentals of Algorithm</a:t>
            </a:r>
            <a:br>
              <a:rPr lang="en-US" dirty="0" smtClean="0"/>
            </a:br>
            <a:r>
              <a:rPr lang="en-US" dirty="0" smtClean="0"/>
              <a:t>(FA)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Omkar Basnet</a:t>
            </a:r>
          </a:p>
          <a:p>
            <a:pPr algn="r"/>
            <a:r>
              <a:rPr lang="en-US" dirty="0" smtClean="0"/>
              <a:t> Academic </a:t>
            </a:r>
            <a:r>
              <a:rPr lang="en-US" dirty="0" err="1" smtClean="0"/>
              <a:t>Incharge</a:t>
            </a:r>
            <a:r>
              <a:rPr lang="en-US" dirty="0" smtClean="0"/>
              <a:t> , CSIT/BCA</a:t>
            </a:r>
          </a:p>
          <a:p>
            <a:pPr algn="r"/>
            <a:r>
              <a:rPr lang="en-US" dirty="0" smtClean="0"/>
              <a:t>Texas international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0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756" y="624110"/>
            <a:ext cx="5046133" cy="1280890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/>
              <a:t>Brute-Force </a:t>
            </a:r>
            <a:r>
              <a:rPr lang="en-US" sz="4000" b="1" dirty="0" smtClean="0"/>
              <a:t> maxima  Algorithm </a:t>
            </a:r>
            <a:endParaRPr lang="en-US" sz="40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756" y="1998134"/>
            <a:ext cx="4572328" cy="460586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584" y="0"/>
            <a:ext cx="5005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3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756" y="624110"/>
            <a:ext cx="5046133" cy="1280890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/>
              <a:t>Brute-Force </a:t>
            </a:r>
            <a:r>
              <a:rPr lang="en-US" sz="4000" b="1" dirty="0" smtClean="0"/>
              <a:t> maxima  Algorithm </a:t>
            </a:r>
            <a:endParaRPr lang="en-US" sz="40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756" y="1998134"/>
            <a:ext cx="4572328" cy="460586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98" y="0"/>
            <a:ext cx="5509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2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5156" y="2427111"/>
            <a:ext cx="8884355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9379" y="2452910"/>
            <a:ext cx="9122656" cy="12808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LETS SEE YOU ON NEXT CLASS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0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of chapter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Calculate the running time of following algorithms:</a:t>
            </a:r>
          </a:p>
          <a:p>
            <a:pPr lvl="1"/>
            <a:r>
              <a:rPr lang="en-US" sz="2800" dirty="0" smtClean="0"/>
              <a:t>Evaluating the given number prime or not</a:t>
            </a:r>
          </a:p>
          <a:p>
            <a:pPr lvl="1"/>
            <a:r>
              <a:rPr lang="en-US" sz="2800" dirty="0" smtClean="0"/>
              <a:t>Calculating sum of n numbers.</a:t>
            </a:r>
          </a:p>
          <a:p>
            <a:pPr lvl="1"/>
            <a:r>
              <a:rPr lang="en-US" sz="2800" dirty="0" smtClean="0"/>
              <a:t>Addition of 2*2 matrix using array</a:t>
            </a:r>
          </a:p>
          <a:p>
            <a:pPr lvl="1"/>
            <a:r>
              <a:rPr lang="en-US" sz="2800" dirty="0" smtClean="0"/>
              <a:t>Evaluating given number even or odd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18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given number even or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Print (Enter number) // constant time (unit time)== 1</a:t>
            </a:r>
          </a:p>
          <a:p>
            <a:pPr marL="0" indent="0">
              <a:buNone/>
            </a:pPr>
            <a:r>
              <a:rPr lang="en-US" dirty="0" smtClean="0"/>
              <a:t>Scan(“%</a:t>
            </a:r>
            <a:r>
              <a:rPr lang="en-US" dirty="0" err="1" smtClean="0"/>
              <a:t>d”,n</a:t>
            </a:r>
            <a:r>
              <a:rPr lang="en-US" dirty="0" smtClean="0"/>
              <a:t>) // unit time ==1</a:t>
            </a:r>
          </a:p>
          <a:p>
            <a:pPr marL="0" indent="0">
              <a:buNone/>
            </a:pPr>
            <a:r>
              <a:rPr lang="en-US" dirty="0" smtClean="0"/>
              <a:t>If(n%10==0)  // constant time  c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 print (“even”) //1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Else {</a:t>
            </a:r>
          </a:p>
          <a:p>
            <a:pPr marL="457200" lvl="1" indent="0">
              <a:buNone/>
            </a:pPr>
            <a:r>
              <a:rPr lang="en-US" dirty="0" smtClean="0"/>
              <a:t>Print(“odd”)  // 1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Total time is 1+1+C+(</a:t>
            </a:r>
            <a:r>
              <a:rPr lang="en-US" dirty="0" smtClean="0">
                <a:solidFill>
                  <a:srgbClr val="FF0000"/>
                </a:solidFill>
              </a:rPr>
              <a:t>either if i.e. 1 or else 1</a:t>
            </a:r>
            <a:r>
              <a:rPr lang="en-US" dirty="0" smtClean="0"/>
              <a:t>) </a:t>
            </a:r>
            <a:r>
              <a:rPr lang="en-US" sz="2600" b="1" dirty="0" smtClean="0">
                <a:solidFill>
                  <a:srgbClr val="00B050"/>
                </a:solidFill>
              </a:rPr>
              <a:t>choose larger runtime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But the complexity of both subroutines are same so</a:t>
            </a:r>
          </a:p>
          <a:p>
            <a:pPr marL="0" indent="0">
              <a:buNone/>
            </a:pPr>
            <a:r>
              <a:rPr lang="en-US" dirty="0" smtClean="0"/>
              <a:t>T.C.= 1+1+C+1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O(1)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6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Chapter three(</a:t>
            </a:r>
            <a:r>
              <a:rPr lang="en-US" sz="4000" dirty="0" smtClean="0"/>
              <a:t>8 teaching hours</a:t>
            </a:r>
            <a:r>
              <a:rPr lang="en-US" sz="5400" dirty="0" smtClean="0"/>
              <a:t>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Analysis of </a:t>
            </a:r>
            <a:r>
              <a:rPr lang="en-US" sz="2800" b="1" dirty="0" smtClean="0"/>
              <a:t>Brute-Force Algorithm</a:t>
            </a:r>
          </a:p>
          <a:p>
            <a:pPr marL="457200" lvl="1" indent="0" algn="just">
              <a:buNone/>
            </a:pPr>
            <a:r>
              <a:rPr lang="en-US" sz="2600" dirty="0" smtClean="0"/>
              <a:t>(Running time analysis)</a:t>
            </a:r>
          </a:p>
          <a:p>
            <a:pPr algn="just"/>
            <a:r>
              <a:rPr lang="en-US" sz="2800" dirty="0" smtClean="0"/>
              <a:t>Analysis of </a:t>
            </a:r>
            <a:r>
              <a:rPr lang="en-US" sz="2800" b="1" dirty="0" smtClean="0"/>
              <a:t>Brute-Force maxima Algorithm</a:t>
            </a:r>
          </a:p>
          <a:p>
            <a:pPr algn="just"/>
            <a:r>
              <a:rPr lang="en-US" sz="2800" dirty="0" smtClean="0"/>
              <a:t>Introduction of </a:t>
            </a:r>
            <a:r>
              <a:rPr lang="en-US" sz="2800" b="1" dirty="0"/>
              <a:t>P</a:t>
            </a:r>
            <a:r>
              <a:rPr lang="en-US" sz="2800" b="1" dirty="0" smtClean="0"/>
              <a:t>lane Sweep </a:t>
            </a:r>
            <a:r>
              <a:rPr lang="en-US" sz="2800" b="1" dirty="0"/>
              <a:t>A</a:t>
            </a:r>
            <a:r>
              <a:rPr lang="en-US" sz="2800" b="1" dirty="0" smtClean="0"/>
              <a:t>lgorithm</a:t>
            </a:r>
          </a:p>
          <a:p>
            <a:pPr algn="just"/>
            <a:r>
              <a:rPr lang="en-US" sz="2800" dirty="0" smtClean="0"/>
              <a:t>Comparison</a:t>
            </a:r>
            <a:r>
              <a:rPr lang="en-US" sz="2800" b="1" dirty="0" smtClean="0"/>
              <a:t> between plane sweep and Brute-Force Algorithm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3438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Analysis </a:t>
            </a:r>
            <a:r>
              <a:rPr lang="en-US" sz="4000" dirty="0"/>
              <a:t>of Brute-Force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Brute-Force Algorithm </a:t>
            </a:r>
            <a:endParaRPr lang="en-US" sz="2000" b="1" dirty="0" smtClean="0"/>
          </a:p>
          <a:p>
            <a:pPr lvl="1" algn="just"/>
            <a:r>
              <a:rPr lang="en-US" dirty="0" smtClean="0"/>
              <a:t>It is straight forward approach to solve a problem , usually based on the problem statement and definition of the concept involved.</a:t>
            </a:r>
          </a:p>
          <a:p>
            <a:pPr lvl="1" algn="just"/>
            <a:r>
              <a:rPr lang="en-US" sz="1800" dirty="0" smtClean="0"/>
              <a:t>Applicable to a very wide variety of problems such as sorting , searching , matrix multiplication , string matching etc.</a:t>
            </a:r>
          </a:p>
          <a:p>
            <a:pPr lvl="1" algn="just"/>
            <a:r>
              <a:rPr lang="en-US" sz="1800" dirty="0" smtClean="0"/>
              <a:t>The analysis of brute-force algorithm can be done in 3-sum technique to find out the unique pair of sets</a:t>
            </a:r>
          </a:p>
        </p:txBody>
      </p:sp>
    </p:spTree>
    <p:extLst>
      <p:ext uri="{BB962C8B-B14F-4D97-AF65-F5344CB8AC3E}">
        <p14:creationId xmlns:p14="http://schemas.microsoft.com/office/powerpoint/2010/main" val="365355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5400" b="1" dirty="0"/>
              <a:t>Brute-Force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0756" y="2133600"/>
            <a:ext cx="5232320" cy="3777622"/>
          </a:xfrm>
        </p:spPr>
        <p:txBody>
          <a:bodyPr>
            <a:normAutofit fontScale="92500" lnSpcReduction="10000"/>
          </a:bodyPr>
          <a:lstStyle/>
          <a:p>
            <a:pPr lvl="1" algn="just"/>
            <a:r>
              <a:rPr lang="en-US" sz="1800" b="1" dirty="0" smtClean="0"/>
              <a:t>3-sum technique to find out the unique pair of sets</a:t>
            </a:r>
          </a:p>
          <a:p>
            <a:pPr marL="914400" lvl="2" indent="0" algn="just">
              <a:spcBef>
                <a:spcPts val="0"/>
              </a:spcBef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>
                <a:latin typeface="Bodoni MT" panose="02070603080606020203" pitchFamily="18" charset="0"/>
                <a:cs typeface="Arial" panose="020B0604020202020204" pitchFamily="34" charset="0"/>
              </a:rPr>
              <a:t>f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or(</a:t>
            </a:r>
            <a:r>
              <a:rPr lang="en-US" sz="16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=0; </a:t>
            </a:r>
            <a:r>
              <a:rPr lang="en-US" sz="16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&lt;n; </a:t>
            </a:r>
            <a:r>
              <a:rPr lang="en-US" sz="16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++)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{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for(j=0</a:t>
            </a:r>
            <a:r>
              <a:rPr lang="en-US" sz="1600" dirty="0">
                <a:latin typeface="Bodoni MT" panose="02070603080606020203" pitchFamily="18" charset="0"/>
                <a:cs typeface="Arial" panose="020B0604020202020204" pitchFamily="34" charset="0"/>
              </a:rPr>
              <a:t>; 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j&lt;n</a:t>
            </a:r>
            <a:r>
              <a:rPr lang="en-US" sz="1600" dirty="0">
                <a:latin typeface="Bodoni MT" panose="02070603080606020203" pitchFamily="18" charset="0"/>
                <a:cs typeface="Arial" panose="020B0604020202020204" pitchFamily="34" charset="0"/>
              </a:rPr>
              <a:t>; </a:t>
            </a:r>
            <a:r>
              <a:rPr lang="en-US" sz="16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j++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)</a:t>
            </a:r>
            <a:endParaRPr lang="en-US" sz="1600" dirty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{</a:t>
            </a:r>
            <a:endParaRPr lang="en-US" sz="1600" dirty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for(k=0</a:t>
            </a:r>
            <a:r>
              <a:rPr lang="en-US" sz="1600" dirty="0">
                <a:latin typeface="Bodoni MT" panose="02070603080606020203" pitchFamily="18" charset="0"/>
                <a:cs typeface="Arial" panose="020B0604020202020204" pitchFamily="34" charset="0"/>
              </a:rPr>
              <a:t>; 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k&lt;n</a:t>
            </a:r>
            <a:r>
              <a:rPr lang="en-US" sz="1600" dirty="0">
                <a:latin typeface="Bodoni MT" panose="02070603080606020203" pitchFamily="18" charset="0"/>
                <a:cs typeface="Arial" panose="020B0604020202020204" pitchFamily="34" charset="0"/>
              </a:rPr>
              <a:t>; 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k++)</a:t>
            </a:r>
            <a:endParaRPr lang="en-US" sz="1600" dirty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	{ 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	If (a[</a:t>
            </a:r>
            <a:r>
              <a:rPr lang="en-US" sz="16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],a[j],a[k]== 0)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		{      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		count ++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		}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	return (a[</a:t>
            </a:r>
            <a:r>
              <a:rPr lang="en-US" sz="16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Bodoni MT" panose="02070603080606020203" pitchFamily="18" charset="0"/>
                <a:cs typeface="Arial" panose="020B0604020202020204" pitchFamily="34" charset="0"/>
              </a:rPr>
              <a:t>],a[j],a[k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]);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	}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}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}</a:t>
            </a:r>
            <a:endParaRPr lang="en-US" sz="1600" dirty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lvl="2" algn="just"/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total complexity of 3-sum brute-force algorithm is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Space complexity is :</a:t>
            </a:r>
          </a:p>
          <a:p>
            <a:r>
              <a:rPr lang="en-US" dirty="0" smtClean="0"/>
              <a:t>They need to store given sets and the matching status along with number of matching sets so</a:t>
            </a:r>
          </a:p>
          <a:p>
            <a:r>
              <a:rPr lang="en-US" dirty="0" smtClean="0"/>
              <a:t>Space complexity is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7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706" y="635397"/>
            <a:ext cx="4259431" cy="2457757"/>
          </a:xfrm>
        </p:spPr>
        <p:txBody>
          <a:bodyPr>
            <a:normAutofit/>
          </a:bodyPr>
          <a:lstStyle/>
          <a:p>
            <a:pPr algn="just"/>
            <a:r>
              <a:rPr lang="en-US" sz="5400" b="1" dirty="0" smtClean="0"/>
              <a:t>Brute-Force </a:t>
            </a:r>
            <a:r>
              <a:rPr lang="en-US" sz="5400" b="1" dirty="0"/>
              <a:t>Algorithm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074333" y="3556000"/>
            <a:ext cx="3093156" cy="2343933"/>
          </a:xfrm>
        </p:spPr>
        <p:txBody>
          <a:bodyPr/>
          <a:lstStyle/>
          <a:p>
            <a:r>
              <a:rPr lang="en-US" b="1" dirty="0" smtClean="0"/>
              <a:t>How does it works ???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37" y="0"/>
            <a:ext cx="502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1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5400" b="1" dirty="0"/>
              <a:t>Brute-Force Algorithm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COMPLETE THIS CLASSWORK</a:t>
            </a:r>
          </a:p>
          <a:p>
            <a:pPr lvl="1"/>
            <a:r>
              <a:rPr lang="en-US" dirty="0" smtClean="0"/>
              <a:t>Consider the value of n=3 and trace the </a:t>
            </a:r>
            <a:r>
              <a:rPr lang="en-US" smtClean="0"/>
              <a:t>Brute-force algorithm.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3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99022" y="4436533"/>
            <a:ext cx="3668889" cy="316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756" y="624110"/>
            <a:ext cx="9833855" cy="128089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5400" b="1" dirty="0"/>
              <a:t>Brute-Force </a:t>
            </a:r>
            <a:r>
              <a:rPr lang="en-US" sz="5400" b="1" dirty="0" smtClean="0"/>
              <a:t> maxima  Algorithm 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0755" y="2133600"/>
            <a:ext cx="5519991" cy="4143022"/>
          </a:xfrm>
        </p:spPr>
        <p:txBody>
          <a:bodyPr>
            <a:normAutofit fontScale="70000" lnSpcReduction="20000"/>
          </a:bodyPr>
          <a:lstStyle/>
          <a:p>
            <a:pPr marL="457200" lvl="1" indent="0" algn="just">
              <a:buNone/>
            </a:pPr>
            <a:r>
              <a:rPr lang="en-US" sz="1800" b="1" dirty="0" smtClean="0">
                <a:latin typeface="Bodoni MT" panose="02070603080606020203" pitchFamily="18" charset="0"/>
                <a:cs typeface="Arial" panose="020B0604020202020204" pitchFamily="34" charset="0"/>
              </a:rPr>
              <a:t>MAXIMA</a:t>
            </a:r>
            <a:r>
              <a:rPr lang="en-US" sz="1800" dirty="0" smtClean="0">
                <a:latin typeface="Bodoni MT" panose="02070603080606020203" pitchFamily="18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int</a:t>
            </a:r>
            <a:r>
              <a:rPr lang="en-US" sz="1800" dirty="0" smtClean="0">
                <a:latin typeface="Bodoni MT" panose="02070603080606020203" pitchFamily="18" charset="0"/>
                <a:cs typeface="Arial" panose="020B0604020202020204" pitchFamily="34" charset="0"/>
              </a:rPr>
              <a:t> n, print (1…… n)) // maximum of p(0….. </a:t>
            </a:r>
            <a:r>
              <a:rPr lang="en-US" sz="1800" dirty="0">
                <a:latin typeface="Bodoni MT" panose="02070603080606020203" pitchFamily="18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latin typeface="Bodoni MT" panose="02070603080606020203" pitchFamily="18" charset="0"/>
                <a:cs typeface="Arial" panose="020B0604020202020204" pitchFamily="34" charset="0"/>
              </a:rPr>
              <a:t>-1)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Bodoni MT" panose="02070603080606020203" pitchFamily="18" charset="0"/>
                <a:cs typeface="Arial" panose="020B0604020202020204" pitchFamily="34" charset="0"/>
              </a:rPr>
              <a:t>	{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Bodoni MT" panose="02070603080606020203" pitchFamily="18" charset="0"/>
                <a:cs typeface="Arial" panose="020B0604020202020204" pitchFamily="34" charset="0"/>
              </a:rPr>
              <a:t>	For </a:t>
            </a:r>
            <a:r>
              <a:rPr lang="en-US" sz="18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latin typeface="Bodoni MT" panose="02070603080606020203" pitchFamily="18" charset="0"/>
                <a:cs typeface="Arial" panose="020B0604020202020204" pitchFamily="34" charset="0"/>
              </a:rPr>
              <a:t>=1 to n</a:t>
            </a:r>
          </a:p>
          <a:p>
            <a:pPr marL="457200" lvl="1" indent="0">
              <a:buNone/>
            </a:pPr>
            <a:r>
              <a:rPr lang="en-US" sz="1800" dirty="0">
                <a:latin typeface="Bodoni MT" panose="02070603080606020203" pitchFamily="18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Bodoni MT" panose="02070603080606020203" pitchFamily="18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dirty="0">
                <a:latin typeface="Bodoni MT" panose="02070603080606020203" pitchFamily="18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Bodoni MT" panose="02070603080606020203" pitchFamily="18" charset="0"/>
                <a:cs typeface="Arial" panose="020B0604020202020204" pitchFamily="34" charset="0"/>
              </a:rPr>
              <a:t>maximal =TRUE// </a:t>
            </a:r>
            <a:r>
              <a:rPr lang="en-US" sz="1400" dirty="0" smtClean="0">
                <a:latin typeface="Bodoni MT" panose="02070603080606020203" pitchFamily="18" charset="0"/>
                <a:cs typeface="Arial" panose="020B0604020202020204" pitchFamily="34" charset="0"/>
              </a:rPr>
              <a:t>p[</a:t>
            </a:r>
            <a:r>
              <a:rPr lang="en-US" sz="14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Bodoni MT" panose="02070603080606020203" pitchFamily="18" charset="0"/>
                <a:cs typeface="Arial" panose="020B0604020202020204" pitchFamily="34" charset="0"/>
              </a:rPr>
              <a:t>] is maximum by default</a:t>
            </a:r>
          </a:p>
          <a:p>
            <a:pPr marL="457200" lvl="1" indent="0">
              <a:buNone/>
            </a:pPr>
            <a:r>
              <a:rPr lang="en-US" sz="1400" dirty="0">
                <a:latin typeface="Bodoni MT" panose="02070603080606020203" pitchFamily="18" charset="0"/>
                <a:cs typeface="Arial" panose="020B0604020202020204" pitchFamily="34" charset="0"/>
              </a:rPr>
              <a:t>	</a:t>
            </a:r>
            <a:r>
              <a:rPr lang="en-US" sz="1800" dirty="0">
                <a:latin typeface="Bodoni MT" panose="02070603080606020203" pitchFamily="18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latin typeface="Bodoni MT" panose="02070603080606020203" pitchFamily="18" charset="0"/>
                <a:cs typeface="Arial" panose="020B0604020202020204" pitchFamily="34" charset="0"/>
              </a:rPr>
              <a:t>or j = 1 to n </a:t>
            </a:r>
          </a:p>
          <a:p>
            <a:pPr marL="457200" lvl="1" indent="0">
              <a:buNone/>
            </a:pPr>
            <a:r>
              <a:rPr lang="en-US" sz="1800" dirty="0">
                <a:latin typeface="Bodoni MT" panose="02070603080606020203" pitchFamily="18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Bodoni MT" panose="02070603080606020203" pitchFamily="18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Bodoni MT" panose="02070603080606020203" pitchFamily="18" charset="0"/>
                <a:cs typeface="Arial" panose="020B0604020202020204" pitchFamily="34" charset="0"/>
              </a:rPr>
              <a:t>If</a:t>
            </a:r>
            <a:r>
              <a:rPr lang="en-US" sz="1700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(I != j) </a:t>
            </a:r>
            <a:r>
              <a:rPr lang="en-US" sz="1700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AND </a:t>
            </a:r>
            <a:r>
              <a:rPr lang="en-US" sz="1700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(</a:t>
            </a:r>
            <a:r>
              <a:rPr lang="en-US" sz="1700" dirty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P[</a:t>
            </a:r>
            <a:r>
              <a:rPr lang="en-US" sz="1700" dirty="0" err="1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].X ≤ </a:t>
            </a:r>
            <a:r>
              <a:rPr lang="en-US" sz="1700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 p[j</a:t>
            </a:r>
            <a:r>
              <a:rPr lang="en-US" sz="1700" dirty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].</a:t>
            </a:r>
            <a:r>
              <a:rPr lang="en-US" sz="1700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X) </a:t>
            </a:r>
            <a:r>
              <a:rPr lang="en-US" sz="1700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AND</a:t>
            </a:r>
            <a:r>
              <a:rPr lang="en-US" sz="1700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 (P[</a:t>
            </a:r>
            <a:r>
              <a:rPr lang="en-US" sz="1700" dirty="0" err="1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].Y </a:t>
            </a:r>
            <a:r>
              <a:rPr lang="en-US" sz="1700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≤ p[j</a:t>
            </a:r>
            <a:r>
              <a:rPr lang="en-US" sz="1700" dirty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].</a:t>
            </a:r>
            <a:r>
              <a:rPr lang="en-US" sz="1700" dirty="0" smtClean="0">
                <a:solidFill>
                  <a:srgbClr val="FF0000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Y)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	{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maximal =FALSE // p[</a:t>
            </a:r>
            <a:r>
              <a:rPr lang="en-US" sz="1800" dirty="0" err="1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 is dominated by p[j]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	Break; 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}}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If</a:t>
            </a:r>
            <a:r>
              <a:rPr lang="en-US" sz="1800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 (maximal) </a:t>
            </a:r>
            <a:r>
              <a:rPr lang="en-US" sz="2300" b="1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output </a:t>
            </a:r>
            <a:r>
              <a:rPr lang="en-US" sz="2300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p[</a:t>
            </a:r>
            <a:r>
              <a:rPr lang="en-US" sz="2300" dirty="0" err="1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2300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 // no one dominate p[</a:t>
            </a:r>
            <a:r>
              <a:rPr lang="en-US" sz="2300" dirty="0" err="1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2300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chemeClr val="tx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}}</a:t>
            </a:r>
            <a:endParaRPr lang="en-US" sz="2300" dirty="0">
              <a:solidFill>
                <a:schemeClr val="tx1"/>
              </a:solidFill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Bodoni MT" panose="02070603080606020203" pitchFamily="18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1" algn="just"/>
            <a:r>
              <a:rPr lang="en-US" sz="3400" dirty="0"/>
              <a:t>In this algorithm we will analyze the 2D maxima algorithm.</a:t>
            </a:r>
          </a:p>
          <a:p>
            <a:pPr lvl="1" algn="just"/>
            <a:r>
              <a:rPr lang="en-US" sz="3400" dirty="0">
                <a:latin typeface="Bodoni MT" panose="02070603080606020203" pitchFamily="18" charset="0"/>
                <a:cs typeface="Arial" panose="020B0604020202020204" pitchFamily="34" charset="0"/>
              </a:rPr>
              <a:t>The main aim of algorithm is to find out the maximum set/number of first loop i.e.</a:t>
            </a:r>
          </a:p>
          <a:p>
            <a:pPr marL="457200" lvl="1" indent="0" algn="ctr">
              <a:buNone/>
            </a:pPr>
            <a:r>
              <a:rPr lang="en-US" sz="2600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P[</a:t>
            </a:r>
            <a:r>
              <a:rPr lang="en-US" sz="2600" dirty="0" err="1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2600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].X ≥p[j].X Or P[</a:t>
            </a:r>
            <a:r>
              <a:rPr lang="en-US" sz="2600" dirty="0" err="1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2600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].Y ≥p[j].Y</a:t>
            </a:r>
            <a:endParaRPr lang="en-US" sz="2300" dirty="0">
              <a:solidFill>
                <a:schemeClr val="bg1"/>
              </a:solidFill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lvl="1"/>
            <a:r>
              <a:rPr lang="en-US" sz="3400" dirty="0">
                <a:latin typeface="Bodoni MT" panose="02070603080606020203" pitchFamily="18" charset="0"/>
                <a:cs typeface="Arial" panose="020B0604020202020204" pitchFamily="34" charset="0"/>
              </a:rPr>
              <a:t>Then only produce the output.</a:t>
            </a: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45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9" ma:contentTypeDescription="Create a new document." ma:contentTypeScope="" ma:versionID="7e74e9e1a705ca2c4ff53ba9ed380528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b93e62abf197d63c314ac1c87e8e0a18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97CFBD-ADB2-4A1C-9D2E-5A86BDBA5D48}"/>
</file>

<file path=customXml/itemProps2.xml><?xml version="1.0" encoding="utf-8"?>
<ds:datastoreItem xmlns:ds="http://schemas.openxmlformats.org/officeDocument/2006/customXml" ds:itemID="{4EBF03B7-5BC5-45AF-8A17-68DB6DF34783}"/>
</file>

<file path=customXml/itemProps3.xml><?xml version="1.0" encoding="utf-8"?>
<ds:datastoreItem xmlns:ds="http://schemas.openxmlformats.org/officeDocument/2006/customXml" ds:itemID="{6A5655B4-49B0-4295-B245-561622B6AC28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434</TotalTime>
  <Words>398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Bodoni MT</vt:lpstr>
      <vt:lpstr>Century Gothic</vt:lpstr>
      <vt:lpstr>Wingdings 3</vt:lpstr>
      <vt:lpstr>Wisp</vt:lpstr>
      <vt:lpstr>Fundamentals of Algorithm (FA)</vt:lpstr>
      <vt:lpstr>Revision of chapter 2:</vt:lpstr>
      <vt:lpstr>Evaluating given number even or odd</vt:lpstr>
      <vt:lpstr>Chapter three(8 teaching hours)</vt:lpstr>
      <vt:lpstr>Analysis of Brute-Force Algorithm</vt:lpstr>
      <vt:lpstr>Brute-Force Algorithm </vt:lpstr>
      <vt:lpstr>Brute-Force Algorithm </vt:lpstr>
      <vt:lpstr>Brute-Force Algorithm </vt:lpstr>
      <vt:lpstr>Brute-Force  maxima  Algorithm </vt:lpstr>
      <vt:lpstr>Brute-Force  maxima  Algorithm </vt:lpstr>
      <vt:lpstr>Brute-Force  maxima  Algorithm </vt:lpstr>
      <vt:lpstr>   LETS SEE YOU ON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Algorithm (FA)</dc:title>
  <dc:creator>Omkar Basnet</dc:creator>
  <cp:lastModifiedBy>Omkar Basnet</cp:lastModifiedBy>
  <cp:revision>62</cp:revision>
  <dcterms:created xsi:type="dcterms:W3CDTF">2020-06-02T14:15:31Z</dcterms:created>
  <dcterms:modified xsi:type="dcterms:W3CDTF">2020-06-17T01:27:26Z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