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F3DFE-2A49-45B8-BAC9-A340ED567D92}"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19EDA-24C2-4F4D-8F57-CBCC57859D2F}" type="slidenum">
              <a:rPr lang="en-US" smtClean="0"/>
              <a:t>‹#›</a:t>
            </a:fld>
            <a:endParaRPr lang="en-US"/>
          </a:p>
        </p:txBody>
      </p:sp>
    </p:spTree>
    <p:extLst>
      <p:ext uri="{BB962C8B-B14F-4D97-AF65-F5344CB8AC3E}">
        <p14:creationId xmlns:p14="http://schemas.microsoft.com/office/powerpoint/2010/main" val="2226657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DD4A68"/>
                </a:solidFill>
                <a:effectLst/>
              </a:rPr>
              <a:t>File</a:t>
            </a:r>
            <a:r>
              <a:rPr lang="en-US" dirty="0"/>
              <a:t> </a:t>
            </a:r>
            <a:r>
              <a:rPr lang="en-US" dirty="0" err="1"/>
              <a:t>myObj</a:t>
            </a:r>
            <a:r>
              <a:rPr lang="en-US" dirty="0"/>
              <a:t> </a:t>
            </a:r>
            <a:r>
              <a:rPr lang="en-US" dirty="0">
                <a:solidFill>
                  <a:srgbClr val="9A6E3A"/>
                </a:solidFill>
                <a:effectLst/>
              </a:rPr>
              <a:t>=</a:t>
            </a:r>
            <a:r>
              <a:rPr lang="en-US" dirty="0"/>
              <a:t> </a:t>
            </a:r>
            <a:r>
              <a:rPr lang="en-US" dirty="0">
                <a:solidFill>
                  <a:srgbClr val="0077AA"/>
                </a:solidFill>
                <a:effectLst/>
              </a:rPr>
              <a:t>new</a:t>
            </a:r>
            <a:r>
              <a:rPr lang="en-US" dirty="0"/>
              <a:t> </a:t>
            </a:r>
            <a:r>
              <a:rPr lang="en-US" dirty="0">
                <a:solidFill>
                  <a:srgbClr val="DD4A68"/>
                </a:solidFill>
                <a:effectLst/>
              </a:rPr>
              <a:t>File</a:t>
            </a:r>
            <a:r>
              <a:rPr lang="en-US" dirty="0">
                <a:solidFill>
                  <a:srgbClr val="999999"/>
                </a:solidFill>
                <a:effectLst/>
              </a:rPr>
              <a:t>(</a:t>
            </a:r>
            <a:r>
              <a:rPr lang="en-US" dirty="0">
                <a:solidFill>
                  <a:srgbClr val="669900"/>
                </a:solidFill>
                <a:effectLst/>
              </a:rPr>
              <a:t>"C:\\Users\\MyName\\filename.txt"</a:t>
            </a:r>
            <a:r>
              <a:rPr lang="en-US" dirty="0">
                <a:solidFill>
                  <a:srgbClr val="999999"/>
                </a:solidFill>
                <a:effectLst/>
              </a:rPr>
              <a:t>);</a:t>
            </a:r>
            <a:endParaRPr lang="en-US" dirty="0"/>
          </a:p>
        </p:txBody>
      </p:sp>
      <p:sp>
        <p:nvSpPr>
          <p:cNvPr id="4" name="Slide Number Placeholder 3"/>
          <p:cNvSpPr>
            <a:spLocks noGrp="1"/>
          </p:cNvSpPr>
          <p:nvPr>
            <p:ph type="sldNum" sz="quarter" idx="5"/>
          </p:nvPr>
        </p:nvSpPr>
        <p:spPr/>
        <p:txBody>
          <a:bodyPr/>
          <a:lstStyle/>
          <a:p>
            <a:fld id="{7F019EDA-24C2-4F4D-8F57-CBCC57859D2F}" type="slidenum">
              <a:rPr lang="en-US" smtClean="0"/>
              <a:t>4</a:t>
            </a:fld>
            <a:endParaRPr lang="en-US"/>
          </a:p>
        </p:txBody>
      </p:sp>
    </p:spTree>
    <p:extLst>
      <p:ext uri="{BB962C8B-B14F-4D97-AF65-F5344CB8AC3E}">
        <p14:creationId xmlns:p14="http://schemas.microsoft.com/office/powerpoint/2010/main" val="278399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FBEB714-7B8E-4C92-9828-D4436306C32D}" type="datetimeFigureOut">
              <a:rPr lang="en-US" smtClean="0"/>
              <a:t>7/2/2020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D1EE532-32CD-41EA-9D1C-BA26E1674E4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378713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EB714-7B8E-4C92-9828-D4436306C32D}"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98283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EB714-7B8E-4C92-9828-D4436306C32D}"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118351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EB714-7B8E-4C92-9828-D4436306C32D}"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3615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FBEB714-7B8E-4C92-9828-D4436306C32D}" type="datetimeFigureOut">
              <a:rPr lang="en-US" smtClean="0"/>
              <a:t>7/2/2020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D1EE532-32CD-41EA-9D1C-BA26E1674E4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221807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EB714-7B8E-4C92-9828-D4436306C32D}"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173796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EB714-7B8E-4C92-9828-D4436306C32D}" type="datetimeFigureOut">
              <a:rPr lang="en-US" smtClean="0"/>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147071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EB714-7B8E-4C92-9828-D4436306C32D}" type="datetimeFigureOut">
              <a:rPr lang="en-US" smtClean="0"/>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186681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EB714-7B8E-4C92-9828-D4436306C32D}" type="datetimeFigureOut">
              <a:rPr lang="en-US" smtClean="0"/>
              <a:t>7/2/2020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EE532-32CD-41EA-9D1C-BA26E1674E43}" type="slidenum">
              <a:rPr lang="en-US" smtClean="0"/>
              <a:t>‹#›</a:t>
            </a:fld>
            <a:endParaRPr lang="en-US"/>
          </a:p>
        </p:txBody>
      </p:sp>
    </p:spTree>
    <p:extLst>
      <p:ext uri="{BB962C8B-B14F-4D97-AF65-F5344CB8AC3E}">
        <p14:creationId xmlns:p14="http://schemas.microsoft.com/office/powerpoint/2010/main" val="386334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FBEB714-7B8E-4C92-9828-D4436306C32D}" type="datetimeFigureOut">
              <a:rPr lang="en-US" smtClean="0"/>
              <a:t>7/2/2020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D1EE532-32CD-41EA-9D1C-BA26E1674E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980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FBEB714-7B8E-4C92-9828-D4436306C32D}" type="datetimeFigureOut">
              <a:rPr lang="en-US" smtClean="0"/>
              <a:t>7/2/2020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D1EE532-32CD-41EA-9D1C-BA26E1674E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599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FBEB714-7B8E-4C92-9828-D4436306C32D}" type="datetimeFigureOut">
              <a:rPr lang="en-US" smtClean="0"/>
              <a:t>7/2/2020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D1EE532-32CD-41EA-9D1C-BA26E1674E4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356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43B8-834B-46A3-B61A-E066770EB7F0}"/>
              </a:ext>
            </a:extLst>
          </p:cNvPr>
          <p:cNvSpPr>
            <a:spLocks noGrp="1"/>
          </p:cNvSpPr>
          <p:nvPr>
            <p:ph type="ctrTitle"/>
          </p:nvPr>
        </p:nvSpPr>
        <p:spPr/>
        <p:txBody>
          <a:bodyPr/>
          <a:lstStyle/>
          <a:p>
            <a:r>
              <a:rPr lang="en-US" dirty="0"/>
              <a:t>File Handling	</a:t>
            </a:r>
          </a:p>
        </p:txBody>
      </p:sp>
      <p:sp>
        <p:nvSpPr>
          <p:cNvPr id="3" name="Subtitle 2">
            <a:extLst>
              <a:ext uri="{FF2B5EF4-FFF2-40B4-BE49-F238E27FC236}">
                <a16:creationId xmlns:a16="http://schemas.microsoft.com/office/drawing/2014/main" id="{EBAEEA8B-97B0-44DA-B881-3C480F46FA09}"/>
              </a:ext>
            </a:extLst>
          </p:cNvPr>
          <p:cNvSpPr>
            <a:spLocks noGrp="1"/>
          </p:cNvSpPr>
          <p:nvPr>
            <p:ph type="subTitle" idx="1"/>
          </p:nvPr>
        </p:nvSpPr>
        <p:spPr/>
        <p:txBody>
          <a:bodyPr/>
          <a:lstStyle/>
          <a:p>
            <a:r>
              <a:rPr lang="en-US" dirty="0"/>
              <a:t>In java</a:t>
            </a:r>
          </a:p>
        </p:txBody>
      </p:sp>
    </p:spTree>
    <p:extLst>
      <p:ext uri="{BB962C8B-B14F-4D97-AF65-F5344CB8AC3E}">
        <p14:creationId xmlns:p14="http://schemas.microsoft.com/office/powerpoint/2010/main" val="26784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9AC8-451A-4B6C-80B0-D43B201D92F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FCAE21-2EFF-4009-8419-CA2955865389}"/>
              </a:ext>
            </a:extLst>
          </p:cNvPr>
          <p:cNvSpPr>
            <a:spLocks noGrp="1"/>
          </p:cNvSpPr>
          <p:nvPr>
            <p:ph idx="1"/>
          </p:nvPr>
        </p:nvSpPr>
        <p:spPr>
          <a:xfrm>
            <a:off x="1470074" y="1638300"/>
            <a:ext cx="9601200" cy="3581400"/>
          </a:xfrm>
        </p:spPr>
        <p:txBody>
          <a:bodyPr/>
          <a:lstStyle/>
          <a:p>
            <a:pPr marL="0" indent="0" algn="l">
              <a:buNone/>
            </a:pPr>
            <a:r>
              <a:rPr lang="en-US" b="0" i="0" dirty="0">
                <a:solidFill>
                  <a:srgbClr val="000000"/>
                </a:solidFill>
                <a:effectLst/>
                <a:latin typeface="Segoe UI" panose="020B0502040204020203" pitchFamily="34" charset="0"/>
              </a:rPr>
              <a:t>The File class from the java.io package, allows us to work with files.</a:t>
            </a:r>
          </a:p>
          <a:p>
            <a:pPr marL="0" indent="0" algn="l">
              <a:buNone/>
            </a:pPr>
            <a:endParaRPr lang="en-US" b="0" i="0" dirty="0">
              <a:solidFill>
                <a:srgbClr val="000000"/>
              </a:solidFill>
              <a:effectLst/>
              <a:latin typeface="Segoe UI" panose="020B0502040204020203" pitchFamily="34" charset="0"/>
            </a:endParaRPr>
          </a:p>
          <a:p>
            <a:pPr marL="0" indent="0" algn="l">
              <a:buNone/>
            </a:pPr>
            <a:r>
              <a:rPr lang="en-US" b="0" i="0" dirty="0">
                <a:solidFill>
                  <a:srgbClr val="000000"/>
                </a:solidFill>
                <a:effectLst/>
                <a:latin typeface="Segoe UI" panose="020B0502040204020203" pitchFamily="34" charset="0"/>
              </a:rPr>
              <a:t>To use the File class, create an object of the class, and specify the filename or directory name:</a:t>
            </a:r>
          </a:p>
          <a:p>
            <a:pPr marL="0" indent="0" algn="l">
              <a:buNone/>
            </a:pPr>
            <a:endParaRPr lang="en-US" dirty="0">
              <a:solidFill>
                <a:srgbClr val="000000"/>
              </a:solidFill>
              <a:latin typeface="Segoe UI" panose="020B0502040204020203" pitchFamily="34" charset="0"/>
            </a:endParaRPr>
          </a:p>
          <a:p>
            <a:pPr marL="0" indent="0" algn="l">
              <a:buNone/>
            </a:pPr>
            <a:r>
              <a:rPr lang="en-US" b="0" i="0" dirty="0">
                <a:solidFill>
                  <a:srgbClr val="000000"/>
                </a:solidFill>
                <a:effectLst/>
                <a:latin typeface="Segoe UI" panose="020B0502040204020203" pitchFamily="34" charset="0"/>
              </a:rPr>
              <a:t>import </a:t>
            </a:r>
            <a:r>
              <a:rPr lang="en-US" b="0" i="0" dirty="0" err="1">
                <a:solidFill>
                  <a:srgbClr val="000000"/>
                </a:solidFill>
                <a:effectLst/>
                <a:latin typeface="Segoe UI" panose="020B0502040204020203" pitchFamily="34" charset="0"/>
              </a:rPr>
              <a:t>java.io.File</a:t>
            </a:r>
            <a:r>
              <a:rPr lang="en-US" b="0" i="0" dirty="0">
                <a:solidFill>
                  <a:srgbClr val="000000"/>
                </a:solidFill>
                <a:effectLst/>
                <a:latin typeface="Segoe UI" panose="020B0502040204020203" pitchFamily="34" charset="0"/>
              </a:rPr>
              <a:t>;  // Import the File class</a:t>
            </a:r>
          </a:p>
          <a:p>
            <a:pPr marL="0" indent="0" algn="l">
              <a:buNone/>
            </a:pPr>
            <a:endParaRPr lang="en-US" b="0" i="0" dirty="0">
              <a:solidFill>
                <a:srgbClr val="000000"/>
              </a:solidFill>
              <a:effectLst/>
              <a:latin typeface="Segoe UI" panose="020B0502040204020203" pitchFamily="34" charset="0"/>
            </a:endParaRPr>
          </a:p>
          <a:p>
            <a:pPr marL="0" indent="0" algn="l">
              <a:buNone/>
            </a:pPr>
            <a:r>
              <a:rPr lang="en-US" b="0" i="0" dirty="0">
                <a:solidFill>
                  <a:srgbClr val="000000"/>
                </a:solidFill>
                <a:effectLst/>
                <a:latin typeface="Segoe UI" panose="020B0502040204020203" pitchFamily="34" charset="0"/>
              </a:rPr>
              <a:t>File </a:t>
            </a:r>
            <a:r>
              <a:rPr lang="en-US" b="0" i="0" dirty="0" err="1">
                <a:solidFill>
                  <a:srgbClr val="000000"/>
                </a:solidFill>
                <a:effectLst/>
                <a:latin typeface="Segoe UI" panose="020B0502040204020203" pitchFamily="34" charset="0"/>
              </a:rPr>
              <a:t>myObj</a:t>
            </a:r>
            <a:r>
              <a:rPr lang="en-US" b="0" i="0" dirty="0">
                <a:solidFill>
                  <a:srgbClr val="000000"/>
                </a:solidFill>
                <a:effectLst/>
                <a:latin typeface="Segoe UI" panose="020B0502040204020203" pitchFamily="34" charset="0"/>
              </a:rPr>
              <a:t> = new File("filename.txt"); // Specify the filename</a:t>
            </a:r>
          </a:p>
        </p:txBody>
      </p:sp>
    </p:spTree>
    <p:extLst>
      <p:ext uri="{BB962C8B-B14F-4D97-AF65-F5344CB8AC3E}">
        <p14:creationId xmlns:p14="http://schemas.microsoft.com/office/powerpoint/2010/main" val="413753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63A84-6A9C-495D-BAD5-22EBD3365CF8}"/>
              </a:ext>
            </a:extLst>
          </p:cNvPr>
          <p:cNvSpPr>
            <a:spLocks noGrp="1"/>
          </p:cNvSpPr>
          <p:nvPr>
            <p:ph idx="1"/>
          </p:nvPr>
        </p:nvSpPr>
        <p:spPr>
          <a:xfrm>
            <a:off x="1295400" y="880110"/>
            <a:ext cx="9601200" cy="3581400"/>
          </a:xfrm>
        </p:spPr>
        <p:txBody>
          <a:bodyPr/>
          <a:lstStyle/>
          <a:p>
            <a:pPr marL="0" indent="0" algn="l" fontAlgn="base">
              <a:buNone/>
            </a:pPr>
            <a:r>
              <a:rPr lang="en-US" b="0" i="0" dirty="0">
                <a:effectLst/>
                <a:latin typeface="Roboto" panose="02000000000000000000" pitchFamily="2" charset="0"/>
              </a:rPr>
              <a:t>The File class has many useful methods for creating and getting information about files. For example:</a:t>
            </a:r>
          </a:p>
          <a:p>
            <a:pPr marL="0" indent="0" algn="l" fontAlgn="base">
              <a:buNone/>
            </a:pPr>
            <a:endParaRPr lang="en-US" dirty="0">
              <a:latin typeface="Roboto" panose="02000000000000000000" pitchFamily="2" charset="0"/>
            </a:endParaRPr>
          </a:p>
          <a:p>
            <a:pPr marL="0" indent="0" algn="l" fontAlgn="base">
              <a:buNone/>
            </a:pPr>
            <a:endParaRPr lang="en-US" dirty="0"/>
          </a:p>
        </p:txBody>
      </p:sp>
      <p:graphicFrame>
        <p:nvGraphicFramePr>
          <p:cNvPr id="5" name="Table 4">
            <a:extLst>
              <a:ext uri="{FF2B5EF4-FFF2-40B4-BE49-F238E27FC236}">
                <a16:creationId xmlns:a16="http://schemas.microsoft.com/office/drawing/2014/main" id="{89CF16C7-2CE0-47EB-B980-86134124CFDA}"/>
              </a:ext>
            </a:extLst>
          </p:cNvPr>
          <p:cNvGraphicFramePr>
            <a:graphicFrameLocks noGrp="1"/>
          </p:cNvGraphicFramePr>
          <p:nvPr>
            <p:extLst>
              <p:ext uri="{D42A27DB-BD31-4B8C-83A1-F6EECF244321}">
                <p14:modId xmlns:p14="http://schemas.microsoft.com/office/powerpoint/2010/main" val="104287519"/>
              </p:ext>
            </p:extLst>
          </p:nvPr>
        </p:nvGraphicFramePr>
        <p:xfrm>
          <a:off x="1295400" y="1871003"/>
          <a:ext cx="9874347" cy="4740813"/>
        </p:xfrm>
        <a:graphic>
          <a:graphicData uri="http://schemas.openxmlformats.org/drawingml/2006/table">
            <a:tbl>
              <a:tblPr/>
              <a:tblGrid>
                <a:gridCol w="2474235">
                  <a:extLst>
                    <a:ext uri="{9D8B030D-6E8A-4147-A177-3AD203B41FA5}">
                      <a16:colId xmlns:a16="http://schemas.microsoft.com/office/drawing/2014/main" val="2438012586"/>
                    </a:ext>
                  </a:extLst>
                </a:gridCol>
                <a:gridCol w="1480023">
                  <a:extLst>
                    <a:ext uri="{9D8B030D-6E8A-4147-A177-3AD203B41FA5}">
                      <a16:colId xmlns:a16="http://schemas.microsoft.com/office/drawing/2014/main" val="3901760589"/>
                    </a:ext>
                  </a:extLst>
                </a:gridCol>
                <a:gridCol w="5920089">
                  <a:extLst>
                    <a:ext uri="{9D8B030D-6E8A-4147-A177-3AD203B41FA5}">
                      <a16:colId xmlns:a16="http://schemas.microsoft.com/office/drawing/2014/main" val="2571115235"/>
                    </a:ext>
                  </a:extLst>
                </a:gridCol>
              </a:tblGrid>
              <a:tr h="430983">
                <a:tc>
                  <a:txBody>
                    <a:bodyPr/>
                    <a:lstStyle/>
                    <a:p>
                      <a:pPr algn="l" fontAlgn="t"/>
                      <a:r>
                        <a:rPr lang="en-US" sz="1400">
                          <a:effectLst/>
                        </a:rPr>
                        <a:t>Method</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Type</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3545530"/>
                  </a:ext>
                </a:extLst>
              </a:tr>
              <a:tr h="430983">
                <a:tc>
                  <a:txBody>
                    <a:bodyPr/>
                    <a:lstStyle/>
                    <a:p>
                      <a:pPr algn="l" fontAlgn="t"/>
                      <a:r>
                        <a:rPr lang="en-US" sz="1400">
                          <a:effectLst/>
                        </a:rPr>
                        <a:t>canRead()</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Tests whether the file is readable or not</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97796543"/>
                  </a:ext>
                </a:extLst>
              </a:tr>
              <a:tr h="430983">
                <a:tc>
                  <a:txBody>
                    <a:bodyPr/>
                    <a:lstStyle/>
                    <a:p>
                      <a:pPr algn="l" fontAlgn="t"/>
                      <a:r>
                        <a:rPr lang="en-US" sz="1400">
                          <a:effectLst/>
                        </a:rPr>
                        <a:t>canWrite()</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Tests whether the file is writable or not</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4940311"/>
                  </a:ext>
                </a:extLst>
              </a:tr>
              <a:tr h="430983">
                <a:tc>
                  <a:txBody>
                    <a:bodyPr/>
                    <a:lstStyle/>
                    <a:p>
                      <a:pPr algn="l" fontAlgn="t"/>
                      <a:r>
                        <a:rPr lang="en-US" sz="1400">
                          <a:effectLst/>
                        </a:rPr>
                        <a:t>createNewFile()</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Creates an empty file</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70012492"/>
                  </a:ext>
                </a:extLst>
              </a:tr>
              <a:tr h="430983">
                <a:tc>
                  <a:txBody>
                    <a:bodyPr/>
                    <a:lstStyle/>
                    <a:p>
                      <a:pPr algn="l" fontAlgn="t"/>
                      <a:r>
                        <a:rPr lang="en-US" sz="1400">
                          <a:effectLst/>
                        </a:rPr>
                        <a:t>delete()</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Deletes a file</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49677363"/>
                  </a:ext>
                </a:extLst>
              </a:tr>
              <a:tr h="430983">
                <a:tc>
                  <a:txBody>
                    <a:bodyPr/>
                    <a:lstStyle/>
                    <a:p>
                      <a:pPr algn="l" fontAlgn="t"/>
                      <a:r>
                        <a:rPr lang="en-US" sz="1400">
                          <a:effectLst/>
                        </a:rPr>
                        <a:t>exists()</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Tests whether the file exists</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62529710"/>
                  </a:ext>
                </a:extLst>
              </a:tr>
              <a:tr h="430983">
                <a:tc>
                  <a:txBody>
                    <a:bodyPr/>
                    <a:lstStyle/>
                    <a:p>
                      <a:pPr algn="l" fontAlgn="t"/>
                      <a:r>
                        <a:rPr lang="en-US" sz="1400">
                          <a:effectLst/>
                        </a:rPr>
                        <a:t>getName()</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String</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the name of the file</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3804471"/>
                  </a:ext>
                </a:extLst>
              </a:tr>
              <a:tr h="430983">
                <a:tc>
                  <a:txBody>
                    <a:bodyPr/>
                    <a:lstStyle/>
                    <a:p>
                      <a:pPr algn="l" fontAlgn="t"/>
                      <a:r>
                        <a:rPr lang="en-US" sz="1400">
                          <a:effectLst/>
                        </a:rPr>
                        <a:t>getAbsolutePath()</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String</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Returns the absolute pathname of the file</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33550309"/>
                  </a:ext>
                </a:extLst>
              </a:tr>
              <a:tr h="430983">
                <a:tc>
                  <a:txBody>
                    <a:bodyPr/>
                    <a:lstStyle/>
                    <a:p>
                      <a:pPr algn="l" fontAlgn="t"/>
                      <a:r>
                        <a:rPr lang="en-US" sz="1400">
                          <a:effectLst/>
                        </a:rPr>
                        <a:t>length()</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Long</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the size of the file in bytes</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57354472"/>
                  </a:ext>
                </a:extLst>
              </a:tr>
              <a:tr h="430983">
                <a:tc>
                  <a:txBody>
                    <a:bodyPr/>
                    <a:lstStyle/>
                    <a:p>
                      <a:pPr algn="l" fontAlgn="t"/>
                      <a:r>
                        <a:rPr lang="en-US" sz="1400">
                          <a:effectLst/>
                        </a:rPr>
                        <a:t>list()</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String[]</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Returns an array of the files in the directory</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0942115"/>
                  </a:ext>
                </a:extLst>
              </a:tr>
              <a:tr h="430983">
                <a:tc>
                  <a:txBody>
                    <a:bodyPr/>
                    <a:lstStyle/>
                    <a:p>
                      <a:pPr algn="l" fontAlgn="t"/>
                      <a:r>
                        <a:rPr lang="en-US" sz="1400">
                          <a:effectLst/>
                        </a:rPr>
                        <a:t>mkdir()</a:t>
                      </a:r>
                    </a:p>
                  </a:txBody>
                  <a:tcPr marL="116279"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Boolean</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Creates a directory</a:t>
                      </a:r>
                    </a:p>
                  </a:txBody>
                  <a:tcPr marL="58140" marR="58140" marT="58140" marB="5814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4056776"/>
                  </a:ext>
                </a:extLst>
              </a:tr>
            </a:tbl>
          </a:graphicData>
        </a:graphic>
      </p:graphicFrame>
    </p:spTree>
    <p:extLst>
      <p:ext uri="{BB962C8B-B14F-4D97-AF65-F5344CB8AC3E}">
        <p14:creationId xmlns:p14="http://schemas.microsoft.com/office/powerpoint/2010/main" val="11699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C349-AD98-4A84-8B14-4DE99F6E7A08}"/>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Create a File</a:t>
            </a:r>
          </a:p>
        </p:txBody>
      </p:sp>
      <p:sp>
        <p:nvSpPr>
          <p:cNvPr id="3" name="Content Placeholder 2">
            <a:extLst>
              <a:ext uri="{FF2B5EF4-FFF2-40B4-BE49-F238E27FC236}">
                <a16:creationId xmlns:a16="http://schemas.microsoft.com/office/drawing/2014/main" id="{67B2EA04-4DEC-4DA0-8E68-5C5DE558106B}"/>
              </a:ext>
            </a:extLst>
          </p:cNvPr>
          <p:cNvSpPr>
            <a:spLocks noGrp="1"/>
          </p:cNvSpPr>
          <p:nvPr>
            <p:ph idx="1"/>
          </p:nvPr>
        </p:nvSpPr>
        <p:spPr>
          <a:xfrm>
            <a:off x="1371600" y="1378634"/>
            <a:ext cx="10332720" cy="5219114"/>
          </a:xfrm>
        </p:spPr>
        <p:txBody>
          <a:bodyPr>
            <a:normAutofit fontScale="55000" lnSpcReduction="20000"/>
          </a:bodyPr>
          <a:lstStyle/>
          <a:p>
            <a:pPr marL="0" indent="0">
              <a:buNone/>
            </a:pPr>
            <a:r>
              <a:rPr lang="en-US" dirty="0"/>
              <a:t>import </a:t>
            </a:r>
            <a:r>
              <a:rPr lang="en-US" dirty="0" err="1"/>
              <a:t>java.io.File</a:t>
            </a:r>
            <a:r>
              <a:rPr lang="en-US" dirty="0"/>
              <a:t>;  // Import the File class</a:t>
            </a:r>
          </a:p>
          <a:p>
            <a:pPr marL="0" indent="0">
              <a:buNone/>
            </a:pPr>
            <a:r>
              <a:rPr lang="en-US" dirty="0"/>
              <a:t>import </a:t>
            </a:r>
            <a:r>
              <a:rPr lang="en-US" dirty="0" err="1"/>
              <a:t>java.io.IOException</a:t>
            </a:r>
            <a:r>
              <a:rPr lang="en-US" dirty="0"/>
              <a:t>;  // Import the </a:t>
            </a:r>
            <a:r>
              <a:rPr lang="en-US" dirty="0" err="1"/>
              <a:t>IOException</a:t>
            </a:r>
            <a:r>
              <a:rPr lang="en-US" dirty="0"/>
              <a:t> class to handle errors</a:t>
            </a:r>
          </a:p>
          <a:p>
            <a:pPr marL="0" indent="0">
              <a:buNone/>
            </a:pPr>
            <a:endParaRPr lang="en-US" dirty="0"/>
          </a:p>
          <a:p>
            <a:pPr marL="0" indent="0">
              <a:buNone/>
            </a:pPr>
            <a:r>
              <a:rPr lang="en-US" dirty="0"/>
              <a:t>public class </a:t>
            </a:r>
            <a:r>
              <a:rPr lang="en-US" dirty="0" err="1"/>
              <a:t>CreateFile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File </a:t>
            </a:r>
            <a:r>
              <a:rPr lang="en-US" dirty="0" err="1"/>
              <a:t>myObj</a:t>
            </a:r>
            <a:r>
              <a:rPr lang="en-US" dirty="0"/>
              <a:t> = new File("filename.txt");</a:t>
            </a:r>
          </a:p>
          <a:p>
            <a:pPr marL="0" indent="0">
              <a:buNone/>
            </a:pPr>
            <a:r>
              <a:rPr lang="en-US" dirty="0"/>
              <a:t>      if (</a:t>
            </a:r>
            <a:r>
              <a:rPr lang="en-US" dirty="0" err="1"/>
              <a:t>myObj.createNewFile</a:t>
            </a:r>
            <a:r>
              <a:rPr lang="en-US" dirty="0"/>
              <a:t>()) {</a:t>
            </a:r>
          </a:p>
          <a:p>
            <a:pPr marL="0" indent="0">
              <a:buNone/>
            </a:pPr>
            <a:r>
              <a:rPr lang="en-US" dirty="0"/>
              <a:t>        </a:t>
            </a:r>
            <a:r>
              <a:rPr lang="en-US" dirty="0" err="1"/>
              <a:t>System.out.println</a:t>
            </a:r>
            <a:r>
              <a:rPr lang="en-US" dirty="0"/>
              <a:t>("File created: " + </a:t>
            </a:r>
            <a:r>
              <a:rPr lang="en-US" dirty="0" err="1"/>
              <a:t>myObj.getName</a:t>
            </a:r>
            <a:r>
              <a:rPr lang="en-US" dirty="0"/>
              <a:t>());</a:t>
            </a:r>
          </a:p>
          <a:p>
            <a:pPr marL="0" indent="0">
              <a:buNone/>
            </a:pPr>
            <a:r>
              <a:rPr lang="en-US" dirty="0"/>
              <a:t>      } else {</a:t>
            </a:r>
          </a:p>
          <a:p>
            <a:pPr marL="0" indent="0">
              <a:buNone/>
            </a:pPr>
            <a:r>
              <a:rPr lang="en-US" dirty="0"/>
              <a:t>        </a:t>
            </a:r>
            <a:r>
              <a:rPr lang="en-US" dirty="0" err="1"/>
              <a:t>System.out.println</a:t>
            </a:r>
            <a:r>
              <a:rPr lang="en-US" dirty="0"/>
              <a:t>("File already exists.");</a:t>
            </a:r>
          </a:p>
          <a:p>
            <a:pPr marL="0" indent="0">
              <a:buNone/>
            </a:pPr>
            <a:r>
              <a:rPr lang="en-US" dirty="0"/>
              <a:t>      }</a:t>
            </a:r>
          </a:p>
          <a:p>
            <a:pPr marL="0" indent="0">
              <a:buNone/>
            </a:pPr>
            <a:r>
              <a:rPr lang="en-US" dirty="0"/>
              <a:t>    } catch (</a:t>
            </a:r>
            <a:r>
              <a:rPr lang="en-US" dirty="0" err="1"/>
              <a:t>IOException</a:t>
            </a:r>
            <a:r>
              <a:rPr lang="en-US" dirty="0"/>
              <a:t> e) {</a:t>
            </a:r>
          </a:p>
          <a:p>
            <a:pPr marL="0" indent="0">
              <a:buNone/>
            </a:pPr>
            <a:r>
              <a:rPr lang="en-US" dirty="0"/>
              <a:t>      </a:t>
            </a:r>
            <a:r>
              <a:rPr lang="en-US" dirty="0" err="1"/>
              <a:t>System.out.println</a:t>
            </a:r>
            <a:r>
              <a:rPr lang="en-US" dirty="0"/>
              <a:t>("An error occurred.");</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09127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2925-0867-496B-A7C7-ECDB163DB385}"/>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Write To a File</a:t>
            </a:r>
          </a:p>
        </p:txBody>
      </p:sp>
      <p:sp>
        <p:nvSpPr>
          <p:cNvPr id="3" name="Content Placeholder 2">
            <a:extLst>
              <a:ext uri="{FF2B5EF4-FFF2-40B4-BE49-F238E27FC236}">
                <a16:creationId xmlns:a16="http://schemas.microsoft.com/office/drawing/2014/main" id="{4ECBA8C4-4863-418F-90DC-805275B100B1}"/>
              </a:ext>
            </a:extLst>
          </p:cNvPr>
          <p:cNvSpPr>
            <a:spLocks noGrp="1"/>
          </p:cNvSpPr>
          <p:nvPr>
            <p:ph idx="1"/>
          </p:nvPr>
        </p:nvSpPr>
        <p:spPr>
          <a:xfrm>
            <a:off x="1371600" y="1638300"/>
            <a:ext cx="9601200" cy="3581400"/>
          </a:xfrm>
        </p:spPr>
        <p:txBody>
          <a:bodyPr>
            <a:normAutofit/>
          </a:bodyPr>
          <a:lstStyle/>
          <a:p>
            <a:pPr marL="0" indent="0">
              <a:buNone/>
            </a:pPr>
            <a:r>
              <a:rPr lang="en-US" dirty="0"/>
              <a:t>we use the </a:t>
            </a:r>
            <a:r>
              <a:rPr lang="en-US" dirty="0" err="1"/>
              <a:t>FileWriter</a:t>
            </a:r>
            <a:r>
              <a:rPr lang="en-US" dirty="0"/>
              <a:t> class together with its write() method to write some text to the file we created in the example above. Note that when you are done writing to the file, you should close it with the close() method:</a:t>
            </a:r>
          </a:p>
        </p:txBody>
      </p:sp>
    </p:spTree>
    <p:extLst>
      <p:ext uri="{BB962C8B-B14F-4D97-AF65-F5344CB8AC3E}">
        <p14:creationId xmlns:p14="http://schemas.microsoft.com/office/powerpoint/2010/main" val="72317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18E97-8BC9-4570-B710-6CBDAEC0C0FD}"/>
              </a:ext>
            </a:extLst>
          </p:cNvPr>
          <p:cNvSpPr>
            <a:spLocks noGrp="1"/>
          </p:cNvSpPr>
          <p:nvPr>
            <p:ph idx="1"/>
          </p:nvPr>
        </p:nvSpPr>
        <p:spPr>
          <a:xfrm>
            <a:off x="1371600" y="422031"/>
            <a:ext cx="9601200" cy="5445369"/>
          </a:xfrm>
        </p:spPr>
        <p:txBody>
          <a:bodyPr>
            <a:normAutofit fontScale="77500" lnSpcReduction="20000"/>
          </a:bodyPr>
          <a:lstStyle/>
          <a:p>
            <a:pPr marL="0" indent="0">
              <a:buNone/>
            </a:pPr>
            <a:r>
              <a:rPr lang="en-US" dirty="0"/>
              <a:t>import </a:t>
            </a:r>
            <a:r>
              <a:rPr lang="en-US" dirty="0" err="1"/>
              <a:t>java.io.FileWriter</a:t>
            </a:r>
            <a:r>
              <a:rPr lang="en-US" dirty="0"/>
              <a:t>;   // Import the </a:t>
            </a:r>
            <a:r>
              <a:rPr lang="en-US" dirty="0" err="1"/>
              <a:t>FileWriter</a:t>
            </a:r>
            <a:r>
              <a:rPr lang="en-US" dirty="0"/>
              <a:t> class</a:t>
            </a:r>
          </a:p>
          <a:p>
            <a:pPr marL="0" indent="0">
              <a:buNone/>
            </a:pPr>
            <a:r>
              <a:rPr lang="en-US" dirty="0"/>
              <a:t>import </a:t>
            </a:r>
            <a:r>
              <a:rPr lang="en-US" dirty="0" err="1"/>
              <a:t>java.io.IOException</a:t>
            </a:r>
            <a:r>
              <a:rPr lang="en-US" dirty="0"/>
              <a:t>;  // Import the </a:t>
            </a:r>
            <a:r>
              <a:rPr lang="en-US" dirty="0" err="1"/>
              <a:t>IOException</a:t>
            </a:r>
            <a:r>
              <a:rPr lang="en-US" dirty="0"/>
              <a:t> class to handle errors</a:t>
            </a:r>
          </a:p>
          <a:p>
            <a:pPr marL="0" indent="0">
              <a:buNone/>
            </a:pPr>
            <a:endParaRPr lang="en-US" dirty="0"/>
          </a:p>
          <a:p>
            <a:pPr marL="0" indent="0">
              <a:buNone/>
            </a:pPr>
            <a:r>
              <a:rPr lang="en-US" dirty="0"/>
              <a:t>public class </a:t>
            </a:r>
            <a:r>
              <a:rPr lang="en-US" dirty="0" err="1"/>
              <a:t>WriteToFile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a:t>
            </a:r>
            <a:r>
              <a:rPr lang="en-US" dirty="0" err="1"/>
              <a:t>FileWriter</a:t>
            </a:r>
            <a:r>
              <a:rPr lang="en-US" dirty="0"/>
              <a:t> </a:t>
            </a:r>
            <a:r>
              <a:rPr lang="en-US" dirty="0" err="1"/>
              <a:t>myWriter</a:t>
            </a:r>
            <a:r>
              <a:rPr lang="en-US" dirty="0"/>
              <a:t> = new </a:t>
            </a:r>
            <a:r>
              <a:rPr lang="en-US" dirty="0" err="1"/>
              <a:t>FileWriter</a:t>
            </a:r>
            <a:r>
              <a:rPr lang="en-US" dirty="0"/>
              <a:t>("filename.txt");</a:t>
            </a:r>
          </a:p>
          <a:p>
            <a:pPr marL="0" indent="0">
              <a:buNone/>
            </a:pPr>
            <a:r>
              <a:rPr lang="en-US" dirty="0"/>
              <a:t>      </a:t>
            </a:r>
            <a:r>
              <a:rPr lang="en-US" dirty="0" err="1"/>
              <a:t>myWriter.write</a:t>
            </a:r>
            <a:r>
              <a:rPr lang="en-US" dirty="0"/>
              <a:t>("Files in Java might be tricky, but it is fun enough!");</a:t>
            </a:r>
          </a:p>
          <a:p>
            <a:pPr marL="0" indent="0">
              <a:buNone/>
            </a:pPr>
            <a:r>
              <a:rPr lang="en-US" dirty="0"/>
              <a:t>      </a:t>
            </a:r>
            <a:r>
              <a:rPr lang="en-US" dirty="0" err="1"/>
              <a:t>myWriter.close</a:t>
            </a:r>
            <a:r>
              <a:rPr lang="en-US" dirty="0"/>
              <a:t>();</a:t>
            </a:r>
          </a:p>
          <a:p>
            <a:pPr marL="0" indent="0">
              <a:buNone/>
            </a:pPr>
            <a:r>
              <a:rPr lang="en-US" dirty="0"/>
              <a:t>      </a:t>
            </a:r>
            <a:r>
              <a:rPr lang="en-US" dirty="0" err="1"/>
              <a:t>System.out.println</a:t>
            </a:r>
            <a:r>
              <a:rPr lang="en-US" dirty="0"/>
              <a:t>("Successfully wrote to the file.");</a:t>
            </a:r>
          </a:p>
          <a:p>
            <a:pPr marL="0" indent="0">
              <a:buNone/>
            </a:pPr>
            <a:r>
              <a:rPr lang="en-US" dirty="0"/>
              <a:t>    } catch (</a:t>
            </a:r>
            <a:r>
              <a:rPr lang="en-US" dirty="0" err="1"/>
              <a:t>IOException</a:t>
            </a:r>
            <a:r>
              <a:rPr lang="en-US" dirty="0"/>
              <a:t> e) {</a:t>
            </a:r>
          </a:p>
          <a:p>
            <a:pPr marL="0" indent="0">
              <a:buNone/>
            </a:pPr>
            <a:r>
              <a:rPr lang="en-US" dirty="0"/>
              <a:t>      </a:t>
            </a:r>
            <a:r>
              <a:rPr lang="en-US" dirty="0" err="1"/>
              <a:t>System.out.println</a:t>
            </a:r>
            <a:r>
              <a:rPr lang="en-US" dirty="0"/>
              <a:t>("An error occurred.");</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1900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4698-C383-4AA0-9214-876699B1B9F9}"/>
              </a:ext>
            </a:extLst>
          </p:cNvPr>
          <p:cNvSpPr>
            <a:spLocks noGrp="1"/>
          </p:cNvSpPr>
          <p:nvPr>
            <p:ph type="title"/>
          </p:nvPr>
        </p:nvSpPr>
        <p:spPr>
          <a:xfrm>
            <a:off x="1371600" y="207498"/>
            <a:ext cx="9601200" cy="720970"/>
          </a:xfrm>
        </p:spPr>
        <p:txBody>
          <a:bodyPr>
            <a:normAutofit fontScale="90000"/>
          </a:bodyPr>
          <a:lstStyle/>
          <a:p>
            <a:r>
              <a:rPr lang="en-US" b="0" i="0" dirty="0">
                <a:solidFill>
                  <a:srgbClr val="000000"/>
                </a:solidFill>
                <a:effectLst/>
                <a:latin typeface="Segoe UI" panose="020B0502040204020203" pitchFamily="34" charset="0"/>
              </a:rPr>
              <a:t>Read a File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8F5F4AD-80B2-4EAB-8DD8-32C4AAE62AB4}"/>
              </a:ext>
            </a:extLst>
          </p:cNvPr>
          <p:cNvSpPr>
            <a:spLocks noGrp="1"/>
          </p:cNvSpPr>
          <p:nvPr>
            <p:ph idx="1"/>
          </p:nvPr>
        </p:nvSpPr>
        <p:spPr>
          <a:xfrm>
            <a:off x="1371600" y="928469"/>
            <a:ext cx="9601200" cy="6358596"/>
          </a:xfrm>
        </p:spPr>
        <p:txBody>
          <a:bodyPr>
            <a:normAutofit fontScale="62500" lnSpcReduction="20000"/>
          </a:bodyPr>
          <a:lstStyle/>
          <a:p>
            <a:pPr marL="0" indent="0">
              <a:buNone/>
            </a:pPr>
            <a:r>
              <a:rPr lang="en-US" dirty="0"/>
              <a:t>we use the Scanner class to read the contents of the text file</a:t>
            </a:r>
          </a:p>
          <a:p>
            <a:pPr marL="0" indent="0">
              <a:buNone/>
            </a:pPr>
            <a:r>
              <a:rPr lang="en-US" dirty="0"/>
              <a:t>import </a:t>
            </a:r>
            <a:r>
              <a:rPr lang="en-US" dirty="0" err="1"/>
              <a:t>java.io.File</a:t>
            </a:r>
            <a:r>
              <a:rPr lang="en-US" dirty="0"/>
              <a:t>;  // Import the File class</a:t>
            </a:r>
          </a:p>
          <a:p>
            <a:pPr marL="0" indent="0">
              <a:buNone/>
            </a:pPr>
            <a:r>
              <a:rPr lang="en-US" dirty="0"/>
              <a:t>import </a:t>
            </a:r>
            <a:r>
              <a:rPr lang="en-US" dirty="0" err="1"/>
              <a:t>java.io.FileNotFoundException</a:t>
            </a:r>
            <a:r>
              <a:rPr lang="en-US" dirty="0"/>
              <a:t>;  // Import this class to handle errors</a:t>
            </a:r>
          </a:p>
          <a:p>
            <a:pPr marL="0" indent="0">
              <a:buNone/>
            </a:pPr>
            <a:r>
              <a:rPr lang="en-US" dirty="0"/>
              <a:t>import </a:t>
            </a:r>
            <a:r>
              <a:rPr lang="en-US" dirty="0" err="1"/>
              <a:t>java.util.Scanner</a:t>
            </a:r>
            <a:r>
              <a:rPr lang="en-US" dirty="0"/>
              <a:t>; // Import the Scanner class to read text files</a:t>
            </a:r>
          </a:p>
          <a:p>
            <a:pPr marL="0" indent="0">
              <a:buNone/>
            </a:pPr>
            <a:endParaRPr lang="en-US" dirty="0"/>
          </a:p>
          <a:p>
            <a:pPr marL="0" indent="0">
              <a:buNone/>
            </a:pPr>
            <a:r>
              <a:rPr lang="en-US" dirty="0"/>
              <a:t>public class </a:t>
            </a:r>
            <a:r>
              <a:rPr lang="en-US" dirty="0" err="1"/>
              <a:t>ReadFile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File </a:t>
            </a:r>
            <a:r>
              <a:rPr lang="en-US" dirty="0" err="1"/>
              <a:t>myObj</a:t>
            </a:r>
            <a:r>
              <a:rPr lang="en-US" dirty="0"/>
              <a:t> = new File("filename.txt");</a:t>
            </a:r>
          </a:p>
          <a:p>
            <a:pPr marL="0" indent="0">
              <a:buNone/>
            </a:pPr>
            <a:r>
              <a:rPr lang="en-US" dirty="0"/>
              <a:t>      Scanner </a:t>
            </a:r>
            <a:r>
              <a:rPr lang="en-US" dirty="0" err="1"/>
              <a:t>myReader</a:t>
            </a:r>
            <a:r>
              <a:rPr lang="en-US" dirty="0"/>
              <a:t> = new Scanner(</a:t>
            </a:r>
            <a:r>
              <a:rPr lang="en-US" dirty="0" err="1"/>
              <a:t>myObj</a:t>
            </a:r>
            <a:r>
              <a:rPr lang="en-US" dirty="0"/>
              <a:t>);</a:t>
            </a:r>
          </a:p>
          <a:p>
            <a:pPr marL="0" indent="0">
              <a:buNone/>
            </a:pPr>
            <a:r>
              <a:rPr lang="en-US" dirty="0"/>
              <a:t>      while (</a:t>
            </a:r>
            <a:r>
              <a:rPr lang="en-US" dirty="0" err="1"/>
              <a:t>myReader.hasNextLine</a:t>
            </a:r>
            <a:r>
              <a:rPr lang="en-US" dirty="0"/>
              <a:t>()) {</a:t>
            </a:r>
          </a:p>
          <a:p>
            <a:pPr marL="0" indent="0">
              <a:buNone/>
            </a:pPr>
            <a:r>
              <a:rPr lang="en-US" dirty="0"/>
              <a:t>        String data = </a:t>
            </a:r>
            <a:r>
              <a:rPr lang="en-US" dirty="0" err="1"/>
              <a:t>myReader.nextLine</a:t>
            </a:r>
            <a:r>
              <a:rPr lang="en-US" dirty="0"/>
              <a:t>();</a:t>
            </a:r>
          </a:p>
          <a:p>
            <a:pPr marL="0" indent="0">
              <a:buNone/>
            </a:pPr>
            <a:r>
              <a:rPr lang="en-US" dirty="0"/>
              <a:t>        </a:t>
            </a:r>
            <a:r>
              <a:rPr lang="en-US" dirty="0" err="1"/>
              <a:t>System.out.println</a:t>
            </a:r>
            <a:r>
              <a:rPr lang="en-US" dirty="0"/>
              <a:t>(data);</a:t>
            </a:r>
          </a:p>
          <a:p>
            <a:pPr marL="0" indent="0">
              <a:buNone/>
            </a:pPr>
            <a:r>
              <a:rPr lang="en-US" dirty="0"/>
              <a:t>      }</a:t>
            </a:r>
          </a:p>
          <a:p>
            <a:pPr marL="0" indent="0">
              <a:buNone/>
            </a:pPr>
            <a:r>
              <a:rPr lang="en-US" dirty="0"/>
              <a:t>      </a:t>
            </a:r>
            <a:r>
              <a:rPr lang="en-US" dirty="0" err="1"/>
              <a:t>myReader.close</a:t>
            </a:r>
            <a:r>
              <a:rPr lang="en-US" dirty="0"/>
              <a:t>();</a:t>
            </a:r>
          </a:p>
          <a:p>
            <a:pPr marL="0" indent="0">
              <a:buNone/>
            </a:pPr>
            <a:r>
              <a:rPr lang="en-US" dirty="0"/>
              <a:t>    } catch (</a:t>
            </a:r>
            <a:r>
              <a:rPr lang="en-US" dirty="0" err="1"/>
              <a:t>FileNotFoundException</a:t>
            </a:r>
            <a:r>
              <a:rPr lang="en-US" dirty="0"/>
              <a:t> e) {</a:t>
            </a:r>
          </a:p>
          <a:p>
            <a:pPr marL="0" indent="0">
              <a:buNone/>
            </a:pPr>
            <a:r>
              <a:rPr lang="en-US" dirty="0"/>
              <a:t>      </a:t>
            </a:r>
            <a:r>
              <a:rPr lang="en-US" dirty="0" err="1"/>
              <a:t>System.out.println</a:t>
            </a:r>
            <a:r>
              <a:rPr lang="en-US" dirty="0"/>
              <a:t>("An error occurred.");</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66026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AC8A-DAC5-4160-8FFE-9F4C2229FAF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Delete a File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14008AA-DF4E-463A-977C-7E19A9A01087}"/>
              </a:ext>
            </a:extLst>
          </p:cNvPr>
          <p:cNvSpPr>
            <a:spLocks noGrp="1"/>
          </p:cNvSpPr>
          <p:nvPr>
            <p:ph idx="1"/>
          </p:nvPr>
        </p:nvSpPr>
        <p:spPr>
          <a:xfrm>
            <a:off x="1371600" y="1744394"/>
            <a:ext cx="9601200" cy="4123006"/>
          </a:xfrm>
        </p:spPr>
        <p:txBody>
          <a:bodyPr>
            <a:normAutofit fontScale="85000" lnSpcReduction="20000"/>
          </a:bodyPr>
          <a:lstStyle/>
          <a:p>
            <a:pPr marL="0" indent="0">
              <a:buNone/>
            </a:pPr>
            <a:r>
              <a:rPr lang="en-US" dirty="0"/>
              <a:t>import </a:t>
            </a:r>
            <a:r>
              <a:rPr lang="en-US" dirty="0" err="1"/>
              <a:t>java.io.File</a:t>
            </a:r>
            <a:r>
              <a:rPr lang="en-US" dirty="0"/>
              <a:t>;  // Import the File class</a:t>
            </a:r>
          </a:p>
          <a:p>
            <a:pPr marL="0" indent="0">
              <a:buNone/>
            </a:pPr>
            <a:endParaRPr lang="en-US" dirty="0"/>
          </a:p>
          <a:p>
            <a:pPr marL="0" indent="0">
              <a:buNone/>
            </a:pPr>
            <a:r>
              <a:rPr lang="en-US" dirty="0"/>
              <a:t>public class </a:t>
            </a:r>
            <a:r>
              <a:rPr lang="en-US" dirty="0" err="1"/>
              <a:t>DeleteFile</a:t>
            </a:r>
            <a:r>
              <a:rPr lang="en-US" dirty="0"/>
              <a:t> {</a:t>
            </a:r>
          </a:p>
          <a:p>
            <a:pPr marL="0" indent="0">
              <a:buNone/>
            </a:pPr>
            <a:r>
              <a:rPr lang="en-US" dirty="0"/>
              <a:t>  public static void main(String[] </a:t>
            </a:r>
            <a:r>
              <a:rPr lang="en-US" dirty="0" err="1"/>
              <a:t>args</a:t>
            </a:r>
            <a:r>
              <a:rPr lang="en-US" dirty="0"/>
              <a:t>) { </a:t>
            </a:r>
          </a:p>
          <a:p>
            <a:pPr marL="0" indent="0">
              <a:buNone/>
            </a:pPr>
            <a:r>
              <a:rPr lang="en-US" dirty="0"/>
              <a:t>    File </a:t>
            </a:r>
            <a:r>
              <a:rPr lang="en-US" dirty="0" err="1"/>
              <a:t>myObj</a:t>
            </a:r>
            <a:r>
              <a:rPr lang="en-US" dirty="0"/>
              <a:t> = new File("filename.txt"); </a:t>
            </a:r>
          </a:p>
          <a:p>
            <a:pPr marL="0" indent="0">
              <a:buNone/>
            </a:pPr>
            <a:r>
              <a:rPr lang="en-US" dirty="0"/>
              <a:t>    if (</a:t>
            </a:r>
            <a:r>
              <a:rPr lang="en-US" dirty="0" err="1"/>
              <a:t>myObj.delete</a:t>
            </a:r>
            <a:r>
              <a:rPr lang="en-US" dirty="0"/>
              <a:t>()) { </a:t>
            </a:r>
          </a:p>
          <a:p>
            <a:pPr marL="0" indent="0">
              <a:buNone/>
            </a:pPr>
            <a:r>
              <a:rPr lang="en-US" dirty="0"/>
              <a:t>      </a:t>
            </a:r>
            <a:r>
              <a:rPr lang="en-US" dirty="0" err="1"/>
              <a:t>System.out.println</a:t>
            </a:r>
            <a:r>
              <a:rPr lang="en-US" dirty="0"/>
              <a:t>("Deleted the file: " + </a:t>
            </a:r>
            <a:r>
              <a:rPr lang="en-US" dirty="0" err="1"/>
              <a:t>myObj.getName</a:t>
            </a:r>
            <a:r>
              <a:rPr lang="en-US" dirty="0"/>
              <a:t>());</a:t>
            </a:r>
          </a:p>
          <a:p>
            <a:pPr marL="0" indent="0">
              <a:buNone/>
            </a:pPr>
            <a:r>
              <a:rPr lang="en-US" dirty="0"/>
              <a:t>    } else {</a:t>
            </a:r>
          </a:p>
          <a:p>
            <a:pPr marL="0" indent="0">
              <a:buNone/>
            </a:pPr>
            <a:r>
              <a:rPr lang="en-US" dirty="0"/>
              <a:t>      </a:t>
            </a:r>
            <a:r>
              <a:rPr lang="en-US" dirty="0" err="1"/>
              <a:t>System.out.println</a:t>
            </a:r>
            <a:r>
              <a:rPr lang="en-US" dirty="0"/>
              <a:t>("Failed to delete the file.");</a:t>
            </a:r>
          </a:p>
          <a:p>
            <a:pPr marL="0" indent="0">
              <a:buNone/>
            </a:pPr>
            <a:r>
              <a:rPr lang="en-US" dirty="0"/>
              <a:t>    }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8562238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9" ma:contentTypeDescription="Create a new document." ma:contentTypeScope="" ma:versionID="7e74e9e1a705ca2c4ff53ba9ed380528">
  <xsd:schema xmlns:xsd="http://www.w3.org/2001/XMLSchema" xmlns:xs="http://www.w3.org/2001/XMLSchema" xmlns:p="http://schemas.microsoft.com/office/2006/metadata/properties" xmlns:ns2="0644ddd5-6f65-42bc-a3e0-87d5faa24e7b" targetNamespace="http://schemas.microsoft.com/office/2006/metadata/properties" ma:root="true" ma:fieldsID="b93e62abf197d63c314ac1c87e8e0a18"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222ED0-FF74-4431-B793-3BC49AD0711E}"/>
</file>

<file path=customXml/itemProps2.xml><?xml version="1.0" encoding="utf-8"?>
<ds:datastoreItem xmlns:ds="http://schemas.openxmlformats.org/officeDocument/2006/customXml" ds:itemID="{0DDF9595-7405-4193-A128-0935D923B4FF}"/>
</file>

<file path=customXml/itemProps3.xml><?xml version="1.0" encoding="utf-8"?>
<ds:datastoreItem xmlns:ds="http://schemas.openxmlformats.org/officeDocument/2006/customXml" ds:itemID="{B2377C92-6E3C-4818-AD7F-2D2E1420541A}"/>
</file>

<file path=docProps/app.xml><?xml version="1.0" encoding="utf-8"?>
<Properties xmlns="http://schemas.openxmlformats.org/officeDocument/2006/extended-properties" xmlns:vt="http://schemas.openxmlformats.org/officeDocument/2006/docPropsVTypes">
  <Template>Crop</Template>
  <TotalTime>45</TotalTime>
  <Words>747</Words>
  <Application>Microsoft Office PowerPoint</Application>
  <PresentationFormat>Widescreen</PresentationFormat>
  <Paragraphs>118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Roboto</vt:lpstr>
      <vt:lpstr>Segoe UI</vt:lpstr>
      <vt:lpstr>Crop</vt:lpstr>
      <vt:lpstr>File Handling </vt:lpstr>
      <vt:lpstr>Introduction</vt:lpstr>
      <vt:lpstr>PowerPoint Presentation</vt:lpstr>
      <vt:lpstr>Create a File</vt:lpstr>
      <vt:lpstr>Write To a File</vt:lpstr>
      <vt:lpstr>PowerPoint Presentation</vt:lpstr>
      <vt:lpstr>Read a File </vt:lpstr>
      <vt:lpstr>Delete a File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dc:title>
  <dc:creator>Dipendra km</dc:creator>
  <cp:lastModifiedBy>Dipendra km</cp:lastModifiedBy>
  <cp:revision>16</cp:revision>
  <dcterms:created xsi:type="dcterms:W3CDTF">2020-07-02T02:11:53Z</dcterms:created>
  <dcterms:modified xsi:type="dcterms:W3CDTF">2020-07-02T02:57:45Z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