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6" r:id="rId16"/>
    <p:sldId id="277" r:id="rId17"/>
    <p:sldId id="270" r:id="rId18"/>
    <p:sldId id="271" r:id="rId19"/>
    <p:sldId id="272" r:id="rId20"/>
    <p:sldId id="273" r:id="rId21"/>
    <p:sldId id="274" r:id="rId22"/>
    <p:sldId id="275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12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B78F1-BC5E-47DB-AD09-5C23799EFBAB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4788A-7B02-44BB-9201-721F450A2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9D83E-68F6-487B-AF27-65F4E780F608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0E3A1-EA9A-4D2D-989A-352FC7DF2F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0E3A1-EA9A-4D2D-989A-352FC7DF2FF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0E3A1-EA9A-4D2D-989A-352FC7DF2FF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1/7/2018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B0BE87-AC35-4E71-926F-0ED3D8804E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1/7/2018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B0BE87-AC35-4E71-926F-0ED3D8804E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1/7/2018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B0BE87-AC35-4E71-926F-0ED3D8804E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1/7/2018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B0BE87-AC35-4E71-926F-0ED3D8804E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1/7/2018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B0BE87-AC35-4E71-926F-0ED3D8804E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1/7/2018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B0BE87-AC35-4E71-926F-0ED3D8804E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1/7/2018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B0BE87-AC35-4E71-926F-0ED3D8804E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1/7/2018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B0BE87-AC35-4E71-926F-0ED3D8804E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1/7/2018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B0BE87-AC35-4E71-926F-0ED3D8804E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1/7/2018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B0BE87-AC35-4E71-926F-0ED3D8804E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1/7/2018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B0BE87-AC35-4E71-926F-0ED3D8804E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en-US" smtClean="0"/>
              <a:t>1/7/2018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9B0BE87-AC35-4E71-926F-0ED3D8804E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981200"/>
            <a:ext cx="6781800" cy="860425"/>
          </a:xfrm>
        </p:spPr>
        <p:txBody>
          <a:bodyPr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00400"/>
            <a:ext cx="6400800" cy="914400"/>
          </a:xfrm>
        </p:spPr>
        <p:txBody>
          <a:bodyPr>
            <a:normAutofit fontScale="92500"/>
          </a:bodyPr>
          <a:lstStyle/>
          <a:p>
            <a:pPr algn="ctr"/>
            <a:r>
              <a:rPr lang="en-US" sz="4000" dirty="0" smtClean="0"/>
              <a:t>(Hyper Text Markup Language)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E87-AC35-4E71-926F-0ED3D8804EB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E87-AC35-4E71-926F-0ED3D8804EB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7" name="Picture 3" descr="C:\Users\Navraj\Pictures\Screenshots\Screenshot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57200"/>
            <a:ext cx="6107112" cy="3470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The &lt;font&gt; tag specifies the font face, font size, and color of text.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So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supported attributes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are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face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for font family,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size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for font size and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color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for flow color for it.</a:t>
            </a:r>
          </a:p>
          <a:p>
            <a:pPr>
              <a:buNone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&lt;font  face=“Arial” size=“18” color=“red”&gt;This </a:t>
            </a:r>
            <a:r>
              <a:rPr lang="en-US" sz="1600" smtClean="0">
                <a:latin typeface="Calibri" pitchFamily="34" charset="0"/>
                <a:cs typeface="Calibri" pitchFamily="34" charset="0"/>
              </a:rPr>
              <a:t>is paragraph&lt;/font&gt;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Color Codes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We can define color or bgcolor value as predefined color (for example red, green, blue, white etc.)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All the colors can be specified as a six character or three character  hexadecimal value: 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RRGGBB or RGB (R=Red, G=Green and B= Blue)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(FF0000 – red)  (888888 – gray)  (004400 – dark green) (FFFF00 – yellow)</a:t>
            </a:r>
          </a:p>
          <a:p>
            <a:pPr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E87-AC35-4E71-926F-0ED3D8804EBE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HTML tables allow us to arrange data like text, images, links, other tables, etc. into rows and columns of cells.</a:t>
            </a:r>
          </a:p>
          <a:p>
            <a:r>
              <a:rPr lang="en-US" sz="2000" dirty="0" smtClean="0"/>
              <a:t>The HTML tables are created using the </a:t>
            </a:r>
            <a:r>
              <a:rPr lang="en-US" sz="2000" b="1" dirty="0" smtClean="0"/>
              <a:t>&lt;table&gt;</a:t>
            </a:r>
            <a:r>
              <a:rPr lang="en-US" sz="2000" dirty="0" smtClean="0"/>
              <a:t> tag.</a:t>
            </a:r>
          </a:p>
          <a:p>
            <a:r>
              <a:rPr lang="en-US" sz="2000" b="1" dirty="0" smtClean="0"/>
              <a:t>&lt;</a:t>
            </a:r>
            <a:r>
              <a:rPr lang="en-US" sz="2000" b="1" dirty="0" err="1" smtClean="0"/>
              <a:t>tr</a:t>
            </a:r>
            <a:r>
              <a:rPr lang="en-US" sz="2000" b="1" dirty="0" smtClean="0"/>
              <a:t>&gt;</a:t>
            </a:r>
            <a:r>
              <a:rPr lang="en-US" sz="2000" dirty="0" smtClean="0"/>
              <a:t> tag is used to create table rows.</a:t>
            </a:r>
          </a:p>
          <a:p>
            <a:r>
              <a:rPr lang="en-US" sz="2000" b="1" dirty="0" smtClean="0"/>
              <a:t>&lt;td&gt; &amp; &lt;</a:t>
            </a:r>
            <a:r>
              <a:rPr lang="en-US" sz="2000" b="1" dirty="0" err="1" smtClean="0"/>
              <a:t>th</a:t>
            </a:r>
            <a:r>
              <a:rPr lang="en-US" sz="2000" b="1" dirty="0" smtClean="0"/>
              <a:t>&gt;</a:t>
            </a:r>
            <a:r>
              <a:rPr lang="en-US" sz="2000" dirty="0" smtClean="0"/>
              <a:t> tag is used to create data cells. The elements under &lt;td&gt; are regular and left aligned by default.</a:t>
            </a:r>
          </a:p>
          <a:p>
            <a:r>
              <a:rPr lang="en-US" sz="2000" b="1" dirty="0" smtClean="0"/>
              <a:t>&lt;caption&gt; </a:t>
            </a:r>
            <a:r>
              <a:rPr lang="en-US" sz="2000" dirty="0" smtClean="0"/>
              <a:t>tag is used to defines a table caption. tag must be inserted immediately after the &lt;table&gt; tag.  You can specify only one caption per table.  </a:t>
            </a:r>
          </a:p>
          <a:p>
            <a:r>
              <a:rPr lang="en-US" sz="2000" b="1" i="1" dirty="0" smtClean="0"/>
              <a:t>bgcolor</a:t>
            </a:r>
            <a:r>
              <a:rPr lang="en-US" sz="2000" b="1" dirty="0" smtClean="0"/>
              <a:t>,  </a:t>
            </a:r>
            <a:r>
              <a:rPr lang="en-US" sz="2000" b="1" i="1" dirty="0" smtClean="0"/>
              <a:t>background</a:t>
            </a:r>
            <a:r>
              <a:rPr lang="en-US" sz="2000" b="1" dirty="0" smtClean="0"/>
              <a:t>,  </a:t>
            </a:r>
            <a:r>
              <a:rPr lang="en-US" sz="2000" b="1" i="1" dirty="0" err="1" smtClean="0"/>
              <a:t>bordercolor</a:t>
            </a:r>
            <a:r>
              <a:rPr lang="en-US" sz="2000" b="1" i="1" dirty="0" smtClean="0"/>
              <a:t>,  width, </a:t>
            </a:r>
            <a:r>
              <a:rPr lang="en-US" sz="2000" b="1" dirty="0" smtClean="0"/>
              <a:t> </a:t>
            </a:r>
            <a:r>
              <a:rPr lang="en-US" sz="2000" dirty="0" smtClean="0"/>
              <a:t> attributes are used in table tag.</a:t>
            </a:r>
            <a:endParaRPr lang="en-US" sz="2000" b="1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E87-AC35-4E71-926F-0ED3D8804EBE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attributes and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E87-AC35-4E71-926F-0ED3D8804EBE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1752601"/>
          <a:ext cx="7226475" cy="431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825"/>
                <a:gridCol w="2408825"/>
                <a:gridCol w="2408825"/>
              </a:tblGrid>
              <a:tr h="3615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Attribute</a:t>
                      </a:r>
                    </a:p>
                    <a:p>
                      <a:pPr algn="ctr"/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Options</a:t>
                      </a:r>
                    </a:p>
                    <a:p>
                      <a:pPr algn="ctr"/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Functions</a:t>
                      </a:r>
                    </a:p>
                    <a:p>
                      <a:pPr algn="ctr"/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</a:tr>
              <a:tr h="2193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align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left, right and center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Horizontally</a:t>
                      </a:r>
                      <a:r>
                        <a:rPr lang="en-US" sz="1800" baseline="0" dirty="0" smtClean="0">
                          <a:latin typeface="Calibri" pitchFamily="34" charset="0"/>
                          <a:cs typeface="Calibri" pitchFamily="34" charset="0"/>
                        </a:rPr>
                        <a:t> align table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</a:tr>
              <a:tr h="2193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border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1,0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Specify border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</a:tr>
              <a:tr h="3362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bgcolor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Numeric, hexadecimal and RGB value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Place background </a:t>
                      </a:r>
                      <a:r>
                        <a:rPr lang="en-US" sz="1800" smtClean="0">
                          <a:latin typeface="Calibri" pitchFamily="34" charset="0"/>
                          <a:cs typeface="Calibri" pitchFamily="34" charset="0"/>
                        </a:rPr>
                        <a:t>color behind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table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</a:tr>
              <a:tr h="3362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background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URL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Place background</a:t>
                      </a:r>
                      <a:r>
                        <a:rPr lang="en-US" sz="1800" baseline="0" dirty="0" smtClean="0">
                          <a:latin typeface="Calibri" pitchFamily="34" charset="0"/>
                          <a:cs typeface="Calibri" pitchFamily="34" charset="0"/>
                        </a:rPr>
                        <a:t> image behind table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</a:tr>
              <a:tr h="476911"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cellpadding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Number in pixel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space between the cell wall and the cell content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</a:tr>
              <a:tr h="336270"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cellspacing</a:t>
                      </a:r>
                      <a:endParaRPr lang="en-US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Calibri" pitchFamily="34" charset="0"/>
                          <a:cs typeface="Calibri" pitchFamily="34" charset="0"/>
                        </a:rPr>
                        <a:t>Number in pixel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space between cells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E87-AC35-4E71-926F-0ED3D8804EBE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838200"/>
          <a:ext cx="7226475" cy="382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825"/>
                <a:gridCol w="2408825"/>
                <a:gridCol w="2408825"/>
              </a:tblGrid>
              <a:tr h="3615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Attribute</a:t>
                      </a:r>
                    </a:p>
                    <a:p>
                      <a:pPr algn="ctr"/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Options</a:t>
                      </a:r>
                    </a:p>
                    <a:p>
                      <a:pPr algn="ctr"/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Functions</a:t>
                      </a:r>
                    </a:p>
                    <a:p>
                      <a:pPr algn="ctr"/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</a:tr>
              <a:tr h="2193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frame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Void, above, below, hsides, lhs, rhs, vsides, box, border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Border</a:t>
                      </a:r>
                      <a:r>
                        <a:rPr lang="en-US" sz="1800" baseline="0" dirty="0" smtClean="0">
                          <a:latin typeface="Calibri" pitchFamily="34" charset="0"/>
                          <a:cs typeface="Calibri" pitchFamily="34" charset="0"/>
                        </a:rPr>
                        <a:t> lines outside table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</a:tr>
              <a:tr h="2193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rules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None,  groups, rows, cols, all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Border</a:t>
                      </a:r>
                      <a:r>
                        <a:rPr lang="en-US" sz="1800" baseline="0" dirty="0" smtClean="0">
                          <a:latin typeface="Calibri" pitchFamily="34" charset="0"/>
                          <a:cs typeface="Calibri" pitchFamily="34" charset="0"/>
                        </a:rPr>
                        <a:t> lines inside table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</a:tr>
              <a:tr h="2193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Calibri" pitchFamily="34" charset="0"/>
                          <a:cs typeface="Calibri" pitchFamily="34" charset="0"/>
                        </a:rPr>
                        <a:t>rowspan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number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merge two or more rows in single row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</a:tr>
              <a:tr h="2193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Calibri" pitchFamily="34" charset="0"/>
                          <a:cs typeface="Calibri" pitchFamily="34" charset="0"/>
                        </a:rPr>
                        <a:t>colspan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number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merge two or more column in single column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Table Header, Body, and Footer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Tables can be divided into a header, a body, and a foot.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head and foot are rather similar to headers and footers in a word-processed document that remain the same for every page, while the body is the main content holder of the table.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1800" b="1" dirty="0" err="1" smtClean="0">
                <a:latin typeface="Calibri" pitchFamily="34" charset="0"/>
                <a:cs typeface="Calibri" pitchFamily="34" charset="0"/>
              </a:rPr>
              <a:t>thead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&gt;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 − to create a separate table header.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1800" b="1" dirty="0" err="1" smtClean="0">
                <a:latin typeface="Calibri" pitchFamily="34" charset="0"/>
                <a:cs typeface="Calibri" pitchFamily="34" charset="0"/>
              </a:rPr>
              <a:t>tbody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&gt;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 − to indicate the main body of the table.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1800" b="1" dirty="0" err="1" smtClean="0">
                <a:latin typeface="Calibri" pitchFamily="34" charset="0"/>
                <a:cs typeface="Calibri" pitchFamily="34" charset="0"/>
              </a:rPr>
              <a:t>tfoot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&gt;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 − to create a separate table footer.</a:t>
            </a:r>
          </a:p>
          <a:p>
            <a:pPr>
              <a:buNone/>
            </a:pPr>
            <a:r>
              <a:rPr lang="en-US" sz="2400" b="1" dirty="0" smtClean="0"/>
              <a:t>Nested Tables</a:t>
            </a:r>
          </a:p>
          <a:p>
            <a:r>
              <a:rPr lang="en-US" sz="1800" dirty="0" smtClean="0"/>
              <a:t>one table inside another table. 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E87-AC35-4E71-926F-0ED3D8804EBE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8736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Complete Table Example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E87-AC35-4E71-926F-0ED3D8804EB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762000"/>
            <a:ext cx="7239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&lt;html&gt;   </a:t>
            </a:r>
          </a:p>
          <a:p>
            <a:r>
              <a:rPr lang="en-US" sz="1200" dirty="0" smtClean="0"/>
              <a:t>     &lt;head&gt;      </a:t>
            </a:r>
          </a:p>
          <a:p>
            <a:r>
              <a:rPr lang="en-US" sz="1200" dirty="0" smtClean="0"/>
              <a:t>          &lt;title&gt;HTML Table Background&lt;/title&gt;  </a:t>
            </a:r>
          </a:p>
          <a:p>
            <a:r>
              <a:rPr lang="en-US" sz="1200" dirty="0" smtClean="0"/>
              <a:t>     &lt;/head&gt;</a:t>
            </a:r>
          </a:p>
          <a:p>
            <a:r>
              <a:rPr lang="en-US" sz="1200" dirty="0" smtClean="0"/>
              <a:t>     &lt;body&gt;</a:t>
            </a:r>
          </a:p>
          <a:p>
            <a:r>
              <a:rPr lang="en-US" sz="1200" dirty="0" smtClean="0"/>
              <a:t>          &lt;table border = “1“ width="400"&gt;</a:t>
            </a:r>
          </a:p>
          <a:p>
            <a:r>
              <a:rPr lang="en-US" sz="1200" dirty="0" smtClean="0"/>
              <a:t>              &lt;caption align="bottom"&gt;fig: table 1&lt;/caption&gt;</a:t>
            </a:r>
          </a:p>
          <a:p>
            <a:r>
              <a:rPr lang="en-US" sz="1200" dirty="0" smtClean="0"/>
              <a:t>	&lt;</a:t>
            </a:r>
            <a:r>
              <a:rPr lang="en-US" sz="1200" dirty="0" err="1" smtClean="0"/>
              <a:t>thead</a:t>
            </a:r>
            <a:r>
              <a:rPr lang="en-US" sz="1200" dirty="0" smtClean="0"/>
              <a:t>&gt;             </a:t>
            </a:r>
          </a:p>
          <a:p>
            <a:r>
              <a:rPr lang="en-US" sz="1200" dirty="0" smtClean="0"/>
              <a:t>	     &lt;</a:t>
            </a:r>
            <a:r>
              <a:rPr lang="en-US" sz="1200" dirty="0" err="1" smtClean="0"/>
              <a:t>tr</a:t>
            </a:r>
            <a:r>
              <a:rPr lang="en-US" sz="1200" dirty="0" smtClean="0"/>
              <a:t>&gt;                </a:t>
            </a:r>
          </a:p>
          <a:p>
            <a:r>
              <a:rPr lang="en-US" sz="1200" dirty="0" smtClean="0"/>
              <a:t>	          &lt;</a:t>
            </a:r>
            <a:r>
              <a:rPr lang="en-US" sz="1200" dirty="0" err="1" smtClean="0"/>
              <a:t>th</a:t>
            </a:r>
            <a:r>
              <a:rPr lang="en-US" sz="1200" dirty="0" smtClean="0"/>
              <a:t> </a:t>
            </a:r>
            <a:r>
              <a:rPr lang="en-US" sz="1200" dirty="0" err="1" smtClean="0"/>
              <a:t>colspan</a:t>
            </a:r>
            <a:r>
              <a:rPr lang="en-US" sz="1200" dirty="0" smtClean="0"/>
              <a:t>="3" align="center"&gt;This is table header&lt;/</a:t>
            </a:r>
            <a:r>
              <a:rPr lang="en-US" sz="1200" dirty="0" err="1" smtClean="0"/>
              <a:t>th</a:t>
            </a:r>
            <a:r>
              <a:rPr lang="en-US" sz="1200" dirty="0" smtClean="0"/>
              <a:t>&gt;             	     </a:t>
            </a:r>
          </a:p>
          <a:p>
            <a:r>
              <a:rPr lang="en-US" sz="1200" dirty="0" smtClean="0"/>
              <a:t>	     &lt;/</a:t>
            </a:r>
            <a:r>
              <a:rPr lang="en-US" sz="1200" dirty="0" err="1" smtClean="0"/>
              <a:t>tr</a:t>
            </a:r>
            <a:r>
              <a:rPr lang="en-US" sz="1200" dirty="0" smtClean="0"/>
              <a:t>&gt;         </a:t>
            </a:r>
          </a:p>
          <a:p>
            <a:r>
              <a:rPr lang="en-US" sz="1200" dirty="0" smtClean="0"/>
              <a:t>	&lt;/</a:t>
            </a:r>
            <a:r>
              <a:rPr lang="en-US" sz="1200" dirty="0" err="1" smtClean="0"/>
              <a:t>thead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	&lt;</a:t>
            </a:r>
            <a:r>
              <a:rPr lang="en-US" sz="1200" dirty="0" err="1" smtClean="0"/>
              <a:t>tfoot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	     &lt;</a:t>
            </a:r>
            <a:r>
              <a:rPr lang="en-US" sz="1200" dirty="0" err="1" smtClean="0"/>
              <a:t>tr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	          &lt;</a:t>
            </a:r>
            <a:r>
              <a:rPr lang="en-US" sz="1200" dirty="0" err="1" smtClean="0"/>
              <a:t>th</a:t>
            </a:r>
            <a:r>
              <a:rPr lang="en-US" sz="1200" dirty="0" smtClean="0"/>
              <a:t> </a:t>
            </a:r>
            <a:r>
              <a:rPr lang="en-US" sz="1200" dirty="0" err="1" smtClean="0"/>
              <a:t>colspan</a:t>
            </a:r>
            <a:r>
              <a:rPr lang="en-US" sz="1200" dirty="0" smtClean="0"/>
              <a:t>=“3” align=“center”&gt;This is table footer&lt;/</a:t>
            </a:r>
            <a:r>
              <a:rPr lang="en-US" sz="1200" dirty="0" err="1" smtClean="0"/>
              <a:t>th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	     &lt;/</a:t>
            </a:r>
            <a:r>
              <a:rPr lang="en-US" sz="1200" dirty="0" err="1" smtClean="0"/>
              <a:t>tr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	&lt;/</a:t>
            </a:r>
            <a:r>
              <a:rPr lang="en-US" sz="1200" dirty="0" err="1" smtClean="0"/>
              <a:t>tfoot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	&lt;</a:t>
            </a:r>
            <a:r>
              <a:rPr lang="en-US" sz="1200" dirty="0" err="1" smtClean="0"/>
              <a:t>tbody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	      &lt;</a:t>
            </a:r>
            <a:r>
              <a:rPr lang="en-US" sz="1200" dirty="0" err="1" smtClean="0"/>
              <a:t>tr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	           &lt;</a:t>
            </a:r>
            <a:r>
              <a:rPr lang="en-US" sz="1200" dirty="0" err="1" smtClean="0"/>
              <a:t>th</a:t>
            </a:r>
            <a:r>
              <a:rPr lang="en-US" sz="1200" dirty="0" smtClean="0"/>
              <a:t>&gt;SN&lt;/</a:t>
            </a:r>
            <a:r>
              <a:rPr lang="en-US" sz="1200" dirty="0" err="1" smtClean="0"/>
              <a:t>th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	           &lt;</a:t>
            </a:r>
            <a:r>
              <a:rPr lang="en-US" sz="1200" dirty="0" err="1" smtClean="0"/>
              <a:t>th</a:t>
            </a:r>
            <a:r>
              <a:rPr lang="en-US" sz="1200" dirty="0" smtClean="0"/>
              <a:t>&gt;Name&lt;/</a:t>
            </a:r>
            <a:r>
              <a:rPr lang="en-US" sz="1200" dirty="0" err="1" smtClean="0"/>
              <a:t>th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	           &lt;</a:t>
            </a:r>
            <a:r>
              <a:rPr lang="en-US" sz="1200" dirty="0" err="1" smtClean="0"/>
              <a:t>th</a:t>
            </a:r>
            <a:r>
              <a:rPr lang="en-US" sz="1200" dirty="0" smtClean="0"/>
              <a:t>&gt;Marks&lt;/</a:t>
            </a:r>
            <a:r>
              <a:rPr lang="en-US" sz="1200" dirty="0" err="1" smtClean="0"/>
              <a:t>th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	      &lt;/</a:t>
            </a:r>
            <a:r>
              <a:rPr lang="en-US" sz="1200" dirty="0" err="1" smtClean="0"/>
              <a:t>tr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	      &lt;</a:t>
            </a:r>
            <a:r>
              <a:rPr lang="en-US" sz="1200" dirty="0" err="1" smtClean="0"/>
              <a:t>tr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	           &lt;td&gt;1&lt;/td&gt;</a:t>
            </a:r>
          </a:p>
          <a:p>
            <a:r>
              <a:rPr lang="en-US" sz="1200" dirty="0" smtClean="0"/>
              <a:t>	           &lt;</a:t>
            </a:r>
            <a:r>
              <a:rPr lang="en-US" sz="1200" dirty="0" err="1" smtClean="0"/>
              <a:t>th</a:t>
            </a:r>
            <a:r>
              <a:rPr lang="en-US" sz="1200" dirty="0" smtClean="0"/>
              <a:t>&gt;Ram&lt;/</a:t>
            </a:r>
            <a:r>
              <a:rPr lang="en-US" sz="1200" dirty="0" err="1" smtClean="0"/>
              <a:t>th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	           &lt;</a:t>
            </a:r>
            <a:r>
              <a:rPr lang="en-US" sz="1200" dirty="0" err="1" smtClean="0"/>
              <a:t>th</a:t>
            </a:r>
            <a:r>
              <a:rPr lang="en-US" sz="1200" dirty="0" smtClean="0"/>
              <a:t>&gt;100&lt;/</a:t>
            </a:r>
            <a:r>
              <a:rPr lang="en-US" sz="1200" dirty="0" err="1" smtClean="0"/>
              <a:t>th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	      &lt;/</a:t>
            </a:r>
            <a:r>
              <a:rPr lang="en-US" sz="1200" dirty="0" err="1" smtClean="0"/>
              <a:t>tr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	&lt;</a:t>
            </a:r>
            <a:r>
              <a:rPr lang="en-US" sz="1200" dirty="0" err="1" smtClean="0"/>
              <a:t>tbody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         &lt;/table&gt;</a:t>
            </a:r>
          </a:p>
          <a:p>
            <a:r>
              <a:rPr lang="en-US" sz="1200" dirty="0" smtClean="0"/>
              <a:t>     &lt;/body&gt;</a:t>
            </a:r>
          </a:p>
          <a:p>
            <a:r>
              <a:rPr lang="en-US" sz="1200" dirty="0" smtClean="0"/>
              <a:t>&lt;/html&gt;</a:t>
            </a:r>
            <a:endParaRPr 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>
            <a:normAutofit/>
          </a:bodyPr>
          <a:lstStyle/>
          <a:p>
            <a:r>
              <a:rPr lang="en-US" b="1" dirty="0" smtClean="0"/>
              <a:t>HTML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Lists are used to group together related pieces of information so they are clearly associated with each other and easy to read.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frequently used for navigation as well as general content.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help create a well-structured, more accessible, easy-to-maintain document.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There are three types of lists.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Unordered List, Ordered List and Description List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E87-AC35-4E71-926F-0ED3D8804EBE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Unordered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unordered list is a collection of related items that have no special order or sequence.</a:t>
            </a:r>
          </a:p>
          <a:p>
            <a:r>
              <a:rPr lang="en-US" sz="1800" b="1" dirty="0" smtClean="0"/>
              <a:t>&lt;</a:t>
            </a:r>
            <a:r>
              <a:rPr lang="en-US" sz="1800" b="1" dirty="0" err="1" smtClean="0"/>
              <a:t>ul</a:t>
            </a:r>
            <a:r>
              <a:rPr lang="en-US" sz="1800" b="1" dirty="0" smtClean="0"/>
              <a:t>&gt; </a:t>
            </a:r>
            <a:r>
              <a:rPr lang="en-US" sz="1800" dirty="0" smtClean="0"/>
              <a:t>tag is used to create this type of list.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Each item In this list is marked with a bullet.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dirty="0" smtClean="0"/>
              <a:t>&lt;html&gt; </a:t>
            </a:r>
          </a:p>
          <a:p>
            <a:pPr>
              <a:buNone/>
            </a:pPr>
            <a:r>
              <a:rPr lang="en-US" sz="1800" dirty="0" smtClean="0"/>
              <a:t>		&lt;head&gt; </a:t>
            </a:r>
          </a:p>
          <a:p>
            <a:pPr>
              <a:buNone/>
            </a:pPr>
            <a:r>
              <a:rPr lang="en-US" sz="1800" dirty="0" smtClean="0"/>
              <a:t>		          &lt;title&gt;HTML Unordered List&lt;/title&gt; </a:t>
            </a:r>
          </a:p>
          <a:p>
            <a:pPr>
              <a:buNone/>
            </a:pPr>
            <a:r>
              <a:rPr lang="en-US" sz="1800" dirty="0" smtClean="0"/>
              <a:t>		&lt;/head&gt; </a:t>
            </a:r>
          </a:p>
          <a:p>
            <a:pPr>
              <a:buNone/>
            </a:pPr>
            <a:r>
              <a:rPr lang="en-US" sz="1800" dirty="0" smtClean="0"/>
              <a:t>		&lt;body&gt; </a:t>
            </a:r>
          </a:p>
          <a:p>
            <a:pPr>
              <a:buNone/>
            </a:pPr>
            <a:r>
              <a:rPr lang="en-US" sz="1800" dirty="0" smtClean="0"/>
              <a:t>		          &lt;</a:t>
            </a:r>
            <a:r>
              <a:rPr lang="en-US" sz="1800" dirty="0" err="1" smtClean="0"/>
              <a:t>ul</a:t>
            </a:r>
            <a:r>
              <a:rPr lang="en-US" sz="1800" dirty="0" smtClean="0"/>
              <a:t>&gt; </a:t>
            </a:r>
          </a:p>
          <a:p>
            <a:pPr>
              <a:buNone/>
            </a:pPr>
            <a:r>
              <a:rPr lang="en-US" sz="1800" dirty="0" smtClean="0"/>
              <a:t>		               &lt;</a:t>
            </a:r>
            <a:r>
              <a:rPr lang="en-US" sz="1800" dirty="0" err="1" smtClean="0"/>
              <a:t>li</a:t>
            </a:r>
            <a:r>
              <a:rPr lang="en-US" sz="1800" dirty="0" smtClean="0"/>
              <a:t>&gt;List One&lt;/</a:t>
            </a:r>
            <a:r>
              <a:rPr lang="en-US" sz="1800" dirty="0" err="1" smtClean="0"/>
              <a:t>li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		               &lt;</a:t>
            </a:r>
            <a:r>
              <a:rPr lang="en-US" sz="1800" dirty="0" err="1" smtClean="0"/>
              <a:t>li</a:t>
            </a:r>
            <a:r>
              <a:rPr lang="en-US" sz="1800" dirty="0" smtClean="0"/>
              <a:t>&gt;List Two&lt;/</a:t>
            </a:r>
            <a:r>
              <a:rPr lang="en-US" sz="1800" dirty="0" err="1" smtClean="0"/>
              <a:t>li</a:t>
            </a:r>
            <a:r>
              <a:rPr lang="en-US" sz="1800" dirty="0" smtClean="0"/>
              <a:t>&gt; </a:t>
            </a:r>
          </a:p>
          <a:p>
            <a:pPr>
              <a:buNone/>
            </a:pPr>
            <a:r>
              <a:rPr lang="en-US" sz="1800" dirty="0" smtClean="0"/>
              <a:t>		               &lt;</a:t>
            </a:r>
            <a:r>
              <a:rPr lang="en-US" sz="1800" dirty="0" err="1" smtClean="0"/>
              <a:t>li</a:t>
            </a:r>
            <a:r>
              <a:rPr lang="en-US" sz="1800" dirty="0" smtClean="0"/>
              <a:t>&gt;List Three&lt;/</a:t>
            </a:r>
            <a:r>
              <a:rPr lang="en-US" sz="1800" dirty="0" err="1" smtClean="0"/>
              <a:t>li</a:t>
            </a:r>
            <a:r>
              <a:rPr lang="en-US" sz="1800" dirty="0" smtClean="0"/>
              <a:t>&gt; </a:t>
            </a:r>
          </a:p>
          <a:p>
            <a:pPr>
              <a:buNone/>
            </a:pPr>
            <a:r>
              <a:rPr lang="en-US" sz="1800" dirty="0" smtClean="0"/>
              <a:t>		               &lt;</a:t>
            </a:r>
            <a:r>
              <a:rPr lang="en-US" sz="1800" dirty="0" err="1" smtClean="0"/>
              <a:t>li</a:t>
            </a:r>
            <a:r>
              <a:rPr lang="en-US" sz="1800" dirty="0" smtClean="0"/>
              <a:t>&gt;List Four&lt;/</a:t>
            </a:r>
            <a:r>
              <a:rPr lang="en-US" sz="1800" dirty="0" err="1" smtClean="0"/>
              <a:t>li</a:t>
            </a:r>
            <a:r>
              <a:rPr lang="en-US" sz="1800" dirty="0" smtClean="0"/>
              <a:t>&gt; </a:t>
            </a:r>
          </a:p>
          <a:p>
            <a:pPr>
              <a:buNone/>
            </a:pPr>
            <a:r>
              <a:rPr lang="en-US" sz="1800" dirty="0" smtClean="0"/>
              <a:t>		          &lt;/</a:t>
            </a:r>
            <a:r>
              <a:rPr lang="en-US" sz="1800" dirty="0" err="1" smtClean="0"/>
              <a:t>ul</a:t>
            </a:r>
            <a:r>
              <a:rPr lang="en-US" sz="1800" dirty="0" smtClean="0"/>
              <a:t>&gt; </a:t>
            </a:r>
          </a:p>
          <a:p>
            <a:pPr>
              <a:buNone/>
            </a:pPr>
            <a:r>
              <a:rPr lang="en-US" sz="1800" dirty="0" smtClean="0"/>
              <a:t>		&lt;/body&gt; </a:t>
            </a:r>
          </a:p>
          <a:p>
            <a:pPr>
              <a:buNone/>
            </a:pPr>
            <a:r>
              <a:rPr lang="en-US" sz="1800" dirty="0" smtClean="0"/>
              <a:t>	&lt;/html&gt;</a:t>
            </a:r>
            <a:endParaRPr lang="en-US" sz="1800" b="1" dirty="0" smtClean="0">
              <a:latin typeface="Calibri" pitchFamily="34" charset="0"/>
              <a:cs typeface="Calibri" pitchFamily="34" charset="0"/>
            </a:endParaRP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E87-AC35-4E71-926F-0ED3D8804EB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2514600"/>
            <a:ext cx="27432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Output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List One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List Two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List Three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List Four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81000"/>
            <a:ext cx="7498080" cy="6096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Type Attribute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type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 attribute for &lt;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ul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 tag to specify the type of bullet.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possible values for type attribute are disc, square and circle.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&lt;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ul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type=“circle”&gt;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&lt;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li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&gt;List One&lt;/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li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&lt;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li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&gt;List Two&lt;/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li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&lt;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li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&gt;List Three&lt;/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li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&lt;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li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&gt;List Four&lt;/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li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&lt;/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ul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Another Example:</a:t>
            </a:r>
          </a:p>
          <a:p>
            <a:pPr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&lt;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ul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type=“square”&gt;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&lt;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li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&gt;List One&lt;/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li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&lt;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li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&gt;List Two&lt;/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li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&lt;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li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&gt;List Three&lt;/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li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&lt;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li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&gt;List Four&lt;/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li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&lt;/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ul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By default unordered list specify disc value for its type attribute.</a:t>
            </a:r>
          </a:p>
          <a:p>
            <a:pPr>
              <a:buNone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endParaRPr lang="en-US" sz="18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E87-AC35-4E71-926F-0ED3D8804EB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1600200"/>
            <a:ext cx="27432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Output</a:t>
            </a:r>
          </a:p>
          <a:p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List One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List Two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List Three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List Four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3655874"/>
            <a:ext cx="27432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Output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List One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List Two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List Three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List Four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76400"/>
            <a:ext cx="749808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&lt;!DOCTYPE html&gt;</a:t>
            </a:r>
          </a:p>
          <a:p>
            <a:pPr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&lt;html&gt;</a:t>
            </a:r>
          </a:p>
          <a:p>
            <a:pPr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	&lt;head&gt;</a:t>
            </a:r>
          </a:p>
          <a:p>
            <a:pPr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		&lt;title&gt;This is title&lt;/title&gt;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	&lt;/head&gt;</a:t>
            </a:r>
          </a:p>
          <a:p>
            <a:pPr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&lt;body&gt;</a:t>
            </a:r>
          </a:p>
          <a:p>
            <a:pPr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en-US" sz="280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80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&lt;!--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write something here --&gt;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	&lt;/body&gt;</a:t>
            </a:r>
          </a:p>
          <a:p>
            <a:pPr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&lt;/html&gt;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E87-AC35-4E71-926F-0ED3D8804EB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Also called numbered list.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Used when we required to put list in specific order then this list is used.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created by using 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1800" b="1" dirty="0" err="1" smtClean="0">
                <a:latin typeface="Calibri" pitchFamily="34" charset="0"/>
                <a:cs typeface="Calibri" pitchFamily="34" charset="0"/>
              </a:rPr>
              <a:t>ol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&gt;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 tag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dirty="0" smtClean="0"/>
              <a:t>&lt;html&gt; </a:t>
            </a:r>
          </a:p>
          <a:p>
            <a:pPr>
              <a:buNone/>
            </a:pPr>
            <a:r>
              <a:rPr lang="en-US" sz="1800" dirty="0" smtClean="0"/>
              <a:t>		&lt;head&gt; </a:t>
            </a:r>
          </a:p>
          <a:p>
            <a:pPr>
              <a:buNone/>
            </a:pPr>
            <a:r>
              <a:rPr lang="en-US" sz="1800" dirty="0" smtClean="0"/>
              <a:t>		          &lt;title&gt;HTML Ordered List&lt;/title&gt; </a:t>
            </a:r>
          </a:p>
          <a:p>
            <a:pPr>
              <a:buNone/>
            </a:pPr>
            <a:r>
              <a:rPr lang="en-US" sz="1800" dirty="0" smtClean="0"/>
              <a:t>		&lt;/head&gt; </a:t>
            </a:r>
          </a:p>
          <a:p>
            <a:pPr>
              <a:buNone/>
            </a:pPr>
            <a:r>
              <a:rPr lang="en-US" sz="1800" dirty="0" smtClean="0"/>
              <a:t>		&lt;body&gt; </a:t>
            </a:r>
          </a:p>
          <a:p>
            <a:pPr>
              <a:buNone/>
            </a:pPr>
            <a:r>
              <a:rPr lang="en-US" sz="1800" dirty="0" smtClean="0"/>
              <a:t>		          &lt;</a:t>
            </a:r>
            <a:r>
              <a:rPr lang="en-US" sz="1800" dirty="0" err="1" smtClean="0"/>
              <a:t>ol</a:t>
            </a:r>
            <a:r>
              <a:rPr lang="en-US" sz="1800" dirty="0" smtClean="0"/>
              <a:t>&gt; </a:t>
            </a:r>
          </a:p>
          <a:p>
            <a:pPr>
              <a:buNone/>
            </a:pPr>
            <a:r>
              <a:rPr lang="en-US" sz="1800" dirty="0" smtClean="0"/>
              <a:t>		               &lt;</a:t>
            </a:r>
            <a:r>
              <a:rPr lang="en-US" sz="1800" dirty="0" err="1" smtClean="0"/>
              <a:t>li</a:t>
            </a:r>
            <a:r>
              <a:rPr lang="en-US" sz="1800" dirty="0" smtClean="0"/>
              <a:t>&gt;List One&lt;/</a:t>
            </a:r>
            <a:r>
              <a:rPr lang="en-US" sz="1800" dirty="0" err="1" smtClean="0"/>
              <a:t>li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		               &lt;</a:t>
            </a:r>
            <a:r>
              <a:rPr lang="en-US" sz="1800" dirty="0" err="1" smtClean="0"/>
              <a:t>li</a:t>
            </a:r>
            <a:r>
              <a:rPr lang="en-US" sz="1800" dirty="0" smtClean="0"/>
              <a:t>&gt;List Two&lt;/</a:t>
            </a:r>
            <a:r>
              <a:rPr lang="en-US" sz="1800" dirty="0" err="1" smtClean="0"/>
              <a:t>li</a:t>
            </a:r>
            <a:r>
              <a:rPr lang="en-US" sz="1800" dirty="0" smtClean="0"/>
              <a:t>&gt; </a:t>
            </a:r>
          </a:p>
          <a:p>
            <a:pPr>
              <a:buNone/>
            </a:pPr>
            <a:r>
              <a:rPr lang="en-US" sz="1800" dirty="0" smtClean="0"/>
              <a:t>		               &lt;</a:t>
            </a:r>
            <a:r>
              <a:rPr lang="en-US" sz="1800" dirty="0" err="1" smtClean="0"/>
              <a:t>li</a:t>
            </a:r>
            <a:r>
              <a:rPr lang="en-US" sz="1800" dirty="0" smtClean="0"/>
              <a:t>&gt;List Three&lt;/</a:t>
            </a:r>
            <a:r>
              <a:rPr lang="en-US" sz="1800" dirty="0" err="1" smtClean="0"/>
              <a:t>li</a:t>
            </a:r>
            <a:r>
              <a:rPr lang="en-US" sz="1800" dirty="0" smtClean="0"/>
              <a:t>&gt; </a:t>
            </a:r>
          </a:p>
          <a:p>
            <a:pPr>
              <a:buNone/>
            </a:pPr>
            <a:r>
              <a:rPr lang="en-US" sz="1800" dirty="0" smtClean="0"/>
              <a:t>		               &lt;</a:t>
            </a:r>
            <a:r>
              <a:rPr lang="en-US" sz="1800" dirty="0" err="1" smtClean="0"/>
              <a:t>li</a:t>
            </a:r>
            <a:r>
              <a:rPr lang="en-US" sz="1800" dirty="0" smtClean="0"/>
              <a:t>&gt;List Four&lt;/</a:t>
            </a:r>
            <a:r>
              <a:rPr lang="en-US" sz="1800" dirty="0" err="1" smtClean="0"/>
              <a:t>li</a:t>
            </a:r>
            <a:r>
              <a:rPr lang="en-US" sz="1800" dirty="0" smtClean="0"/>
              <a:t>&gt; </a:t>
            </a:r>
          </a:p>
          <a:p>
            <a:pPr>
              <a:buNone/>
            </a:pPr>
            <a:r>
              <a:rPr lang="en-US" sz="1800" dirty="0" smtClean="0"/>
              <a:t>		          &lt;/</a:t>
            </a:r>
            <a:r>
              <a:rPr lang="en-US" sz="1800" dirty="0" err="1" smtClean="0"/>
              <a:t>ol</a:t>
            </a:r>
            <a:r>
              <a:rPr lang="en-US" sz="1800" dirty="0" smtClean="0"/>
              <a:t>&gt; </a:t>
            </a:r>
          </a:p>
          <a:p>
            <a:pPr>
              <a:buNone/>
            </a:pPr>
            <a:r>
              <a:rPr lang="en-US" sz="1800" dirty="0" smtClean="0"/>
              <a:t>		&lt;/body&gt; </a:t>
            </a:r>
          </a:p>
          <a:p>
            <a:pPr>
              <a:buNone/>
            </a:pPr>
            <a:r>
              <a:rPr lang="en-US" sz="1800" dirty="0" smtClean="0"/>
              <a:t>	&lt;/html&gt;</a:t>
            </a:r>
            <a:endParaRPr lang="en-US" sz="1800" b="1" dirty="0" smtClean="0">
              <a:latin typeface="Calibri" pitchFamily="34" charset="0"/>
              <a:cs typeface="Calibri" pitchFamily="34" charset="0"/>
            </a:endParaRPr>
          </a:p>
          <a:p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E87-AC35-4E71-926F-0ED3D8804EB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2514600"/>
            <a:ext cx="27432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Output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List One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List Two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List Three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List Four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E87-AC35-4E71-926F-0ED3D8804EB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35608" y="381000"/>
            <a:ext cx="749808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Type Attribute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type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 attribute for &lt;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ol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 tag to specify the type of number or order.</a:t>
            </a:r>
          </a:p>
          <a:p>
            <a:r>
              <a:rPr lang="en-US" sz="1800" b="1" dirty="0" smtClean="0"/>
              <a:t>start</a:t>
            </a:r>
            <a:r>
              <a:rPr lang="en-US" sz="1800" dirty="0" smtClean="0"/>
              <a:t> attribute for &lt;</a:t>
            </a:r>
            <a:r>
              <a:rPr lang="en-US" sz="1800" dirty="0" err="1" smtClean="0"/>
              <a:t>ol</a:t>
            </a:r>
            <a:r>
              <a:rPr lang="en-US" sz="1800" dirty="0" smtClean="0"/>
              <a:t>&gt; tag to specify the starting point of numbering we need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possible values for type attribute are .</a:t>
            </a:r>
          </a:p>
          <a:p>
            <a:pPr lvl="1"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ol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type = "1"&gt; - Default-Case Numerals. </a:t>
            </a:r>
          </a:p>
          <a:p>
            <a:pPr lvl="1"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ol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type = "I"&gt; - Upper-Case Roman Numerals. </a:t>
            </a:r>
          </a:p>
          <a:p>
            <a:pPr lvl="1"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ol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type = "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"&gt; - Lower-Case Roman Numerals. </a:t>
            </a:r>
          </a:p>
          <a:p>
            <a:pPr lvl="1"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ol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type = "A"&gt; - Upper-Case Letters. </a:t>
            </a:r>
          </a:p>
          <a:p>
            <a:pPr lvl="1"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ol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type = "a"&gt; - Lower-Case Letters.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Another Example:</a:t>
            </a:r>
          </a:p>
          <a:p>
            <a:pPr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&lt;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ol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type=“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” start=“4”&gt;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&lt;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li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&gt;List One&lt;/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li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&lt;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li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&gt;List Two&lt;/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li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&lt;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li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&gt;List Three&lt;/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li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&lt;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li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&gt;List Four&lt;/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li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&lt;/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ol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endParaRPr lang="en-US" sz="1800" b="1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endParaRPr lang="en-US" sz="18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1752600"/>
            <a:ext cx="27432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Output (for type=“</a:t>
            </a:r>
            <a:r>
              <a:rPr lang="en-US" u="sng" dirty="0" err="1" smtClean="0"/>
              <a:t>i</a:t>
            </a:r>
            <a:r>
              <a:rPr lang="en-US" u="sng" dirty="0" smtClean="0"/>
              <a:t>” start=“4”)</a:t>
            </a:r>
          </a:p>
          <a:p>
            <a:endParaRPr lang="en-US" dirty="0" smtClean="0"/>
          </a:p>
          <a:p>
            <a:pPr marL="400050" indent="-400050">
              <a:buFont typeface="+mj-lt"/>
              <a:buAutoNum type="romanLcPeriod" startAt="4"/>
            </a:pPr>
            <a:r>
              <a:rPr lang="en-US" dirty="0" smtClean="0"/>
              <a:t> List One</a:t>
            </a:r>
          </a:p>
          <a:p>
            <a:pPr marL="400050" indent="-400050">
              <a:buFont typeface="+mj-lt"/>
              <a:buAutoNum type="romanLcPeriod" startAt="4"/>
            </a:pPr>
            <a:r>
              <a:rPr lang="en-US" dirty="0" smtClean="0"/>
              <a:t> List Two</a:t>
            </a:r>
          </a:p>
          <a:p>
            <a:pPr marL="400050" indent="-400050">
              <a:buFont typeface="+mj-lt"/>
              <a:buAutoNum type="romanLcPeriod" startAt="4"/>
            </a:pPr>
            <a:r>
              <a:rPr lang="en-US" dirty="0" smtClean="0"/>
              <a:t> List Three</a:t>
            </a:r>
          </a:p>
          <a:p>
            <a:pPr marL="400050" indent="-400050">
              <a:buFont typeface="+mj-lt"/>
              <a:buAutoNum type="romanLcPeriod" startAt="4"/>
            </a:pPr>
            <a:r>
              <a:rPr lang="en-US" dirty="0" smtClean="0"/>
              <a:t> List Four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4038600"/>
            <a:ext cx="27432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Output (for type=“A”)</a:t>
            </a:r>
          </a:p>
          <a:p>
            <a:endParaRPr lang="en-US" dirty="0" smtClean="0"/>
          </a:p>
          <a:p>
            <a:pPr marL="400050" indent="-400050">
              <a:buFont typeface="+mj-lt"/>
              <a:buAutoNum type="alphaUcPeriod"/>
            </a:pPr>
            <a:r>
              <a:rPr lang="en-US" dirty="0" smtClean="0"/>
              <a:t> List One</a:t>
            </a:r>
          </a:p>
          <a:p>
            <a:pPr marL="400050" indent="-400050">
              <a:buFont typeface="+mj-lt"/>
              <a:buAutoNum type="alphaUcPeriod"/>
            </a:pPr>
            <a:r>
              <a:rPr lang="en-US" dirty="0" smtClean="0"/>
              <a:t> List Two</a:t>
            </a:r>
          </a:p>
          <a:p>
            <a:pPr marL="400050" indent="-400050">
              <a:buFont typeface="+mj-lt"/>
              <a:buAutoNum type="alphaUcPeriod"/>
            </a:pPr>
            <a:r>
              <a:rPr lang="en-US" dirty="0" smtClean="0"/>
              <a:t> List Three</a:t>
            </a:r>
          </a:p>
          <a:p>
            <a:pPr marL="400050" indent="-400050">
              <a:buFont typeface="+mj-lt"/>
              <a:buAutoNum type="alphaUcPeriod"/>
            </a:pPr>
            <a:r>
              <a:rPr lang="en-US" dirty="0" smtClean="0"/>
              <a:t> List Four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HTML Description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ideal way to present a glossary, list of terms, or other name/value list.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Both HTML and XHTML supports this list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&lt;dl&gt; tag is used to create definition list.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dt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 and &lt;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dd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 tags are wrapped inside &lt;dl&gt; tag where &lt;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dt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 is definition term and &lt;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dd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 is description for term.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dirty="0" smtClean="0"/>
              <a:t>&lt;html&gt; </a:t>
            </a:r>
          </a:p>
          <a:p>
            <a:pPr>
              <a:buNone/>
            </a:pPr>
            <a:r>
              <a:rPr lang="en-US" sz="1800" dirty="0" smtClean="0"/>
              <a:t>		&lt;head&gt; </a:t>
            </a:r>
          </a:p>
          <a:p>
            <a:pPr>
              <a:buNone/>
            </a:pPr>
            <a:r>
              <a:rPr lang="en-US" sz="1800" dirty="0" smtClean="0"/>
              <a:t>		          &lt;title&gt;HTML Ordered List&lt;/title&gt; </a:t>
            </a:r>
          </a:p>
          <a:p>
            <a:pPr>
              <a:buNone/>
            </a:pPr>
            <a:r>
              <a:rPr lang="en-US" sz="1800" dirty="0" smtClean="0"/>
              <a:t>		&lt;/head&gt; </a:t>
            </a:r>
          </a:p>
          <a:p>
            <a:pPr>
              <a:buNone/>
            </a:pPr>
            <a:r>
              <a:rPr lang="en-US" sz="1800" dirty="0" smtClean="0"/>
              <a:t>		&lt;body&gt; </a:t>
            </a:r>
          </a:p>
          <a:p>
            <a:pPr>
              <a:buNone/>
            </a:pPr>
            <a:r>
              <a:rPr lang="en-US" sz="1800" dirty="0" smtClean="0"/>
              <a:t>		          </a:t>
            </a:r>
            <a:r>
              <a:rPr lang="en-US" sz="1600" dirty="0" smtClean="0"/>
              <a:t>&lt;dl&gt;</a:t>
            </a:r>
            <a:br>
              <a:rPr lang="en-US" sz="1600" dirty="0" smtClean="0"/>
            </a:br>
            <a:r>
              <a:rPr lang="en-US" sz="1600" dirty="0" smtClean="0"/>
              <a:t>  		&lt;</a:t>
            </a:r>
            <a:r>
              <a:rPr lang="en-US" sz="1600" dirty="0" err="1" smtClean="0"/>
              <a:t>dt</a:t>
            </a:r>
            <a:r>
              <a:rPr lang="en-US" sz="1600" dirty="0" smtClean="0"/>
              <a:t>&gt;Term One&lt;/</a:t>
            </a:r>
            <a:r>
              <a:rPr lang="en-US" sz="1600" dirty="0" err="1" smtClean="0"/>
              <a:t>dt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  		&lt;</a:t>
            </a:r>
            <a:r>
              <a:rPr lang="en-US" sz="1600" dirty="0" err="1" smtClean="0"/>
              <a:t>dd</a:t>
            </a:r>
            <a:r>
              <a:rPr lang="en-US" sz="1600" dirty="0" smtClean="0"/>
              <a:t>&gt;This is description&lt;/</a:t>
            </a:r>
            <a:r>
              <a:rPr lang="en-US" sz="1600" dirty="0" err="1" smtClean="0"/>
              <a:t>dd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  		&lt;</a:t>
            </a:r>
            <a:r>
              <a:rPr lang="en-US" sz="1600" dirty="0" err="1" smtClean="0"/>
              <a:t>dt</a:t>
            </a:r>
            <a:r>
              <a:rPr lang="en-US" sz="1600" dirty="0" smtClean="0"/>
              <a:t>&gt;Term Two&lt;/</a:t>
            </a:r>
            <a:r>
              <a:rPr lang="en-US" sz="1600" dirty="0" err="1" smtClean="0"/>
              <a:t>dt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  		&lt;</a:t>
            </a:r>
            <a:r>
              <a:rPr lang="en-US" sz="1600" dirty="0" err="1" smtClean="0"/>
              <a:t>dd</a:t>
            </a:r>
            <a:r>
              <a:rPr lang="en-US" sz="1600" dirty="0" smtClean="0"/>
              <a:t>&gt; This is description&lt;/</a:t>
            </a:r>
            <a:r>
              <a:rPr lang="en-US" sz="1600" dirty="0" err="1" smtClean="0"/>
              <a:t>dd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	           &lt;/dl&gt;</a:t>
            </a:r>
            <a:r>
              <a:rPr lang="en-US" sz="1800" dirty="0" smtClean="0"/>
              <a:t> </a:t>
            </a:r>
          </a:p>
          <a:p>
            <a:pPr>
              <a:buNone/>
            </a:pPr>
            <a:r>
              <a:rPr lang="en-US" sz="1800" dirty="0" smtClean="0"/>
              <a:t>		&lt;/body&gt; </a:t>
            </a:r>
          </a:p>
          <a:p>
            <a:pPr>
              <a:buNone/>
            </a:pPr>
            <a:r>
              <a:rPr lang="en-US" sz="1800" dirty="0" smtClean="0"/>
              <a:t>	&lt;/html&gt;</a:t>
            </a:r>
            <a:endParaRPr lang="en-US" sz="18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E87-AC35-4E71-926F-0ED3D8804EB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3124200"/>
            <a:ext cx="2743200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Output</a:t>
            </a:r>
          </a:p>
          <a:p>
            <a:endParaRPr lang="en-US" dirty="0" smtClean="0"/>
          </a:p>
          <a:p>
            <a:pPr marL="400050" indent="-400050"/>
            <a:r>
              <a:rPr lang="en-US" sz="1600" dirty="0" smtClean="0"/>
              <a:t>Term One</a:t>
            </a:r>
          </a:p>
          <a:p>
            <a:pPr marL="400050" indent="-400050"/>
            <a:r>
              <a:rPr lang="en-US" sz="1600" dirty="0" smtClean="0"/>
              <a:t>	   This is description</a:t>
            </a:r>
          </a:p>
          <a:p>
            <a:pPr marL="400050" indent="-400050"/>
            <a:r>
              <a:rPr lang="en-US" sz="1600" dirty="0" smtClean="0"/>
              <a:t>Term Two</a:t>
            </a:r>
          </a:p>
          <a:p>
            <a:pPr marL="400050" indent="-400050"/>
            <a:r>
              <a:rPr lang="en-US" sz="1600" dirty="0" smtClean="0"/>
              <a:t>	   This is description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Physical Character Styles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53340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&lt;h1&gt;physical character styles&lt;/h1&gt;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&lt;b&gt;bold&lt;/b&gt;&lt;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br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&gt;italic&lt;/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&gt;&lt;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br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tt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&gt;teletype (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monospaced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)&lt;/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tt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&gt;&lt;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br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&lt;u&gt;underlined&lt;/u&gt;&lt;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br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subscripts: f&lt;sub&gt;0&lt;/sub&gt; + f&lt;sub&gt;1&lt;/sub&gt;&lt;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br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superscripts: x&lt;sup&gt;2&lt;/sup&gt; + y&lt;sup&gt;2&lt;/sup&gt;&lt;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br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&lt;small&gt;smaller&lt;/small&gt;&lt;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br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&lt;big&gt;bigger&lt;/big&gt;&lt;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br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&lt;strike&gt;strike through&lt;/strike&gt;&lt;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br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&lt;b&gt;&lt;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&gt;bold italic&lt;/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&gt;&lt;/b&gt;&lt;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br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&lt;big&gt;&lt;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tt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&gt;big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monospaced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&lt;/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tt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&gt;&lt;/big&gt;&lt;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br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&lt;small&gt;&lt;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&gt;small italic&lt;/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&gt;&lt;/small&gt;&lt;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br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&lt;font color="gray"&gt;gray&lt;/font&gt;&lt;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br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&lt;del&gt;delete&lt;/del&gt;&lt;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br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&lt;ins&gt;insert&lt;/ins&gt;&lt;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br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E87-AC35-4E71-926F-0ED3D8804EBE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E87-AC35-4E71-926F-0ED3D8804EBE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Content Placeholder 4" descr="charact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1" y="654944"/>
            <a:ext cx="5611706" cy="55934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33400"/>
            <a:ext cx="7498080" cy="5715000"/>
          </a:xfrm>
        </p:spPr>
        <p:txBody>
          <a:bodyPr anchor="t">
            <a:normAutofit/>
          </a:bodyPr>
          <a:lstStyle/>
          <a:p>
            <a:pPr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basic structure for all HTML documents is simple 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and should include the following minimum elements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or tags: </a:t>
            </a:r>
          </a:p>
          <a:p>
            <a:pPr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&lt;html&gt;- 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main container for HTML pages</a:t>
            </a:r>
          </a:p>
          <a:p>
            <a:pPr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&lt;head&gt; -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The container for page header information</a:t>
            </a:r>
          </a:p>
          <a:p>
            <a:pPr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&lt;title&gt;- 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title of the page</a:t>
            </a:r>
          </a:p>
          <a:p>
            <a:pPr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&lt;body&gt;- 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main body of the page </a:t>
            </a:r>
          </a:p>
          <a:p>
            <a:pPr>
              <a:buFontTx/>
              <a:buChar char="-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E87-AC35-4E71-926F-0ED3D8804EB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28600"/>
            <a:ext cx="7498080" cy="6324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&lt;!DOCTYPE &gt;-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declaration is not an HTML tag.</a:t>
            </a:r>
          </a:p>
          <a:p>
            <a:pPr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It  is an instruction to the web browser  (the document type) and HTML</a:t>
            </a:r>
          </a:p>
          <a:p>
            <a:pPr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Version.</a:t>
            </a:r>
            <a:endParaRPr lang="en-US" sz="16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&lt;!DOCTYPE html&gt; (HTML 5 )</a:t>
            </a:r>
          </a:p>
          <a:p>
            <a:endParaRPr lang="en-US" sz="16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&lt;!DOCTYPE HTML PUBLIC "-//W3C//DTD HTML 4.01//EN“ "http://www.w3.org/TR/html4/strict.dtd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"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&gt;   (HTML 4.01 Strict)</a:t>
            </a:r>
          </a:p>
          <a:p>
            <a:pPr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(This DTD contains all HTML elements and attributes, but does NOT </a:t>
            </a:r>
          </a:p>
          <a:p>
            <a:pPr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INCLUDE presentational or deprecated elements (like font). Framesets are </a:t>
            </a:r>
          </a:p>
          <a:p>
            <a:pPr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not allowed.)</a:t>
            </a:r>
          </a:p>
          <a:p>
            <a:pPr>
              <a:buNone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&lt;!DOCTYPE HTML PUBLIC "-//W3C//DTD HTML 4.01 Transitional//EN" </a:t>
            </a:r>
          </a:p>
          <a:p>
            <a:pPr>
              <a:buNone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"http://www.w3.org/TR/html4/loose.dtd"&gt; (HTML  4.0.1 Transitional )</a:t>
            </a:r>
          </a:p>
          <a:p>
            <a:pPr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This DTD contains all HTML elements and attributes, INCLUDING </a:t>
            </a:r>
          </a:p>
          <a:p>
            <a:pPr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 presentational and deprecated elements (like font). Framesets are not </a:t>
            </a:r>
          </a:p>
          <a:p>
            <a:pPr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allowed.</a:t>
            </a:r>
          </a:p>
          <a:p>
            <a:pPr>
              <a:buNone/>
            </a:pPr>
            <a:endParaRPr lang="en-US" sz="16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&lt;!DOCTYPE HTML PUBLIC "-//W3C//DTD HTML 4.01 Frameset//EN" "http://www.w3.org/TR/html4/frameset.dtd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"&gt;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(HTML 4.01 Frameset )</a:t>
            </a:r>
          </a:p>
          <a:p>
            <a:pPr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This DTD is equal to HTML 4.01 Transitional, but allows the use of frameset content.</a:t>
            </a:r>
            <a:endParaRPr lang="en-US" sz="1600" b="1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1600" b="1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E87-AC35-4E71-926F-0ED3D8804EB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r>
              <a:rPr lang="en-US" dirty="0" smtClean="0"/>
              <a:t>Body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3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&lt;body  attribute name=“attribute name”&gt;</a:t>
            </a:r>
          </a:p>
          <a:p>
            <a:pPr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1752600"/>
          <a:ext cx="7226475" cy="497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825"/>
                <a:gridCol w="2408825"/>
                <a:gridCol w="2408825"/>
              </a:tblGrid>
              <a:tr h="7928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Attribute</a:t>
                      </a:r>
                    </a:p>
                    <a:p>
                      <a:pPr algn="ctr"/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Options</a:t>
                      </a:r>
                    </a:p>
                    <a:p>
                      <a:pPr algn="ctr"/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Functions</a:t>
                      </a:r>
                    </a:p>
                    <a:p>
                      <a:pPr algn="ctr"/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</a:tr>
              <a:tr h="4811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align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left, right and center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Horizontally</a:t>
                      </a:r>
                      <a:r>
                        <a:rPr lang="en-US" sz="1800" baseline="0" dirty="0" smtClean="0">
                          <a:latin typeface="Calibri" pitchFamily="34" charset="0"/>
                          <a:cs typeface="Calibri" pitchFamily="34" charset="0"/>
                        </a:rPr>
                        <a:t> align tags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</a:tr>
              <a:tr h="4811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Calibri" pitchFamily="34" charset="0"/>
                          <a:cs typeface="Calibri" pitchFamily="34" charset="0"/>
                        </a:rPr>
                        <a:t>valign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top, middle and bottom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Vertically align tags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</a:tr>
              <a:tr h="6887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bgcolor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Numeric, hexadecimal and RGB value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Place background color behind an element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</a:tr>
              <a:tr h="6887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background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URL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Place background</a:t>
                      </a:r>
                      <a:r>
                        <a:rPr lang="en-US" sz="1800" baseline="0" dirty="0" smtClean="0">
                          <a:latin typeface="Calibri" pitchFamily="34" charset="0"/>
                          <a:cs typeface="Calibri" pitchFamily="34" charset="0"/>
                        </a:rPr>
                        <a:t> image behind element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</a:tr>
              <a:tr h="9767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id </a:t>
                      </a:r>
                    </a:p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(core attribute)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User Defined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Unique name for</a:t>
                      </a:r>
                      <a:r>
                        <a:rPr lang="en-US" sz="1800" baseline="0" dirty="0" smtClean="0">
                          <a:latin typeface="Calibri" pitchFamily="34" charset="0"/>
                          <a:cs typeface="Calibri" pitchFamily="34" charset="0"/>
                        </a:rPr>
                        <a:t> an element (specially used for CSS)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</a:tr>
              <a:tr h="6887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class</a:t>
                      </a:r>
                    </a:p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(core attribute)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User defined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Clssifies an element </a:t>
                      </a:r>
                      <a:r>
                        <a:rPr lang="en-US" sz="1800" baseline="0" dirty="0" smtClean="0">
                          <a:latin typeface="Calibri" pitchFamily="34" charset="0"/>
                          <a:cs typeface="Calibri" pitchFamily="34" charset="0"/>
                        </a:rPr>
                        <a:t>(specially used for CSS)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E87-AC35-4E71-926F-0ED3D8804EB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533400"/>
          <a:ext cx="7226475" cy="4906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825"/>
                <a:gridCol w="2408825"/>
                <a:gridCol w="2408825"/>
              </a:tblGrid>
              <a:tr h="8519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Attribute</a:t>
                      </a: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Options</a:t>
                      </a:r>
                    </a:p>
                    <a:p>
                      <a:pPr algn="ctr"/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Functions</a:t>
                      </a:r>
                    </a:p>
                    <a:p>
                      <a:pPr algn="ctr"/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</a:tr>
              <a:tr h="10685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width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Numeric</a:t>
                      </a:r>
                      <a:r>
                        <a:rPr lang="en-US" sz="1800" baseline="0" dirty="0" smtClean="0">
                          <a:latin typeface="Calibri" pitchFamily="34" charset="0"/>
                          <a:cs typeface="Calibri" pitchFamily="34" charset="0"/>
                        </a:rPr>
                        <a:t> Value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Specifies the</a:t>
                      </a:r>
                      <a:r>
                        <a:rPr lang="en-US" sz="1800" baseline="0" dirty="0" smtClean="0">
                          <a:latin typeface="Calibri" pitchFamily="34" charset="0"/>
                          <a:cs typeface="Calibri" pitchFamily="34" charset="0"/>
                        </a:rPr>
                        <a:t> width of table(and its element), image and body.</a:t>
                      </a:r>
                    </a:p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&lt;canvas&gt;,</a:t>
                      </a:r>
                      <a:r>
                        <a:rPr kumimoji="0" lang="en-US" b="0" i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&lt;</a:t>
                      </a:r>
                      <a:r>
                        <a:rPr kumimoji="0" lang="en-US" b="0" i="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iframe</a:t>
                      </a:r>
                      <a:r>
                        <a:rPr kumimoji="0" lang="en-US" b="0" i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&gt;,</a:t>
                      </a:r>
                    </a:p>
                    <a:p>
                      <a:pPr algn="ctr"/>
                      <a:r>
                        <a:rPr kumimoji="0" lang="en-US" sz="1800" b="0" i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</a:t>
                      </a:r>
                      <a:r>
                        <a:rPr kumimoji="0" lang="en-US" sz="1800" b="0" i="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img</a:t>
                      </a:r>
                      <a:r>
                        <a:rPr kumimoji="0" lang="en-US" sz="1800" b="0" i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&gt;,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</a:tr>
              <a:tr h="10685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height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Numeric</a:t>
                      </a:r>
                      <a:r>
                        <a:rPr lang="en-US" sz="1800" baseline="0" dirty="0" smtClean="0">
                          <a:latin typeface="Calibri" pitchFamily="34" charset="0"/>
                          <a:cs typeface="Calibri" pitchFamily="34" charset="0"/>
                        </a:rPr>
                        <a:t> Value</a:t>
                      </a:r>
                      <a:endParaRPr lang="en-US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Specifies the</a:t>
                      </a:r>
                      <a:r>
                        <a:rPr lang="en-US" sz="1800" baseline="0" dirty="0" smtClean="0">
                          <a:latin typeface="Calibri" pitchFamily="34" charset="0"/>
                          <a:cs typeface="Calibri" pitchFamily="34" charset="0"/>
                        </a:rPr>
                        <a:t> height of table, div, images and other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</a:tr>
              <a:tr h="7534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title</a:t>
                      </a:r>
                    </a:p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(core attribute)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User defined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Popup name for element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</a:tr>
              <a:tr h="7534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Style</a:t>
                      </a:r>
                    </a:p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(core attribute)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User defined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styling  elements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54" marR="107254" marT="53627" marB="53627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E87-AC35-4E71-926F-0ED3D8804EB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/>
          <a:lstStyle/>
          <a:p>
            <a:r>
              <a:rPr lang="en-US" dirty="0" smtClean="0"/>
              <a:t>Heading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5041392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Supported Attribute: align</a:t>
            </a:r>
          </a:p>
          <a:p>
            <a:pPr>
              <a:buNone/>
            </a:pPr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&lt;!DOCTYPE html&gt;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&lt;html&gt;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&lt;head&gt;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	&lt;title&gt;This is title&lt;/title&gt;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&lt;/head&gt;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&lt;body&gt;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	&lt;h1&gt;This is level one heading &lt;/h1&gt;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&lt;h2&gt;This is level two heading&lt;/h2&gt;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	&lt;h3&gt;This is level three heading&lt;/h3&gt;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	&lt;h4&gt;This is level Four heading &lt;/h4&gt;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	 &lt;h5&gt;This is level Four heading &lt;/h5&gt; 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	 &lt;h6&gt;This is level Four heading &lt;/h6&gt; 	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&lt;/body&gt;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&lt;/html&gt;</a:t>
            </a:r>
          </a:p>
          <a:p>
            <a:pPr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E87-AC35-4E71-926F-0ED3D8804EBE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1.png"/>
          <p:cNvPicPr>
            <a:picLocks noGrp="1" noChangeAspect="1"/>
          </p:cNvPicPr>
          <p:nvPr>
            <p:ph idx="1"/>
          </p:nvPr>
        </p:nvPicPr>
        <p:blipFill>
          <a:blip r:embed="rId2"/>
          <a:srcRect r="56918" b="52289"/>
          <a:stretch>
            <a:fillRect/>
          </a:stretch>
        </p:blipFill>
        <p:spPr>
          <a:xfrm>
            <a:off x="1752600" y="381000"/>
            <a:ext cx="7098146" cy="44196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E87-AC35-4E71-926F-0ED3D8804EB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Paragraph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 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&lt;p&gt;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 tag offers a way to structure your text into different paragraphs. Each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paragraph of text should go in between an opening &lt;p&gt; and a closing &lt;/p&gt;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Tag.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Supported Attribute: align</a:t>
            </a:r>
          </a:p>
          <a:p>
            <a:pPr>
              <a:buNone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&lt;html&gt;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&lt;head&gt;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&lt;title&gt;This is title&lt;/title&gt;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&lt;/head&gt;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&lt;body&gt;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 &lt;font  color=“white”&gt;This is paragraph&lt;/font&gt;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&lt;p align=“center”&gt;this is an another paragraph&lt;/p&gt;	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&lt;/body&gt;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&lt;/html&gt;</a:t>
            </a:r>
          </a:p>
          <a:p>
            <a:pPr>
              <a:buNone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E87-AC35-4E71-926F-0ED3D8804EBE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712</TotalTime>
  <Words>1157</Words>
  <Application>Microsoft Office PowerPoint</Application>
  <PresentationFormat>On-screen Show (4:3)</PresentationFormat>
  <Paragraphs>391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HTML</vt:lpstr>
      <vt:lpstr>Basic Structure</vt:lpstr>
      <vt:lpstr>Slide 3</vt:lpstr>
      <vt:lpstr>Slide 4</vt:lpstr>
      <vt:lpstr>Body Element</vt:lpstr>
      <vt:lpstr>Slide 6</vt:lpstr>
      <vt:lpstr>Heading Tag</vt:lpstr>
      <vt:lpstr>Slide 8</vt:lpstr>
      <vt:lpstr>Paragraph Tag</vt:lpstr>
      <vt:lpstr>Slide 10</vt:lpstr>
      <vt:lpstr>Font Tag</vt:lpstr>
      <vt:lpstr>Html Table</vt:lpstr>
      <vt:lpstr>Table attributes and values</vt:lpstr>
      <vt:lpstr>Slide 14</vt:lpstr>
      <vt:lpstr>Table Header, Body, and Footer</vt:lpstr>
      <vt:lpstr>Complete Table Example</vt:lpstr>
      <vt:lpstr>HTML lists</vt:lpstr>
      <vt:lpstr>Unordered List</vt:lpstr>
      <vt:lpstr>Slide 19</vt:lpstr>
      <vt:lpstr>Ordered List</vt:lpstr>
      <vt:lpstr>Slide 21</vt:lpstr>
      <vt:lpstr>HTML Description Lists</vt:lpstr>
      <vt:lpstr>Physical Character Styles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Navraj</dc:creator>
  <cp:lastModifiedBy>Navraj</cp:lastModifiedBy>
  <cp:revision>99</cp:revision>
  <dcterms:created xsi:type="dcterms:W3CDTF">2018-01-07T12:57:52Z</dcterms:created>
  <dcterms:modified xsi:type="dcterms:W3CDTF">2019-01-17T17:30:56Z</dcterms:modified>
</cp:coreProperties>
</file>