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2"/>
  </p:notesMasterIdLst>
  <p:handoutMasterIdLst>
    <p:handoutMasterId r:id="rId13"/>
  </p:handoutMasterIdLst>
  <p:sldIdLst>
    <p:sldId id="256" r:id="rId2"/>
    <p:sldId id="257" r:id="rId3"/>
    <p:sldId id="258" r:id="rId4"/>
    <p:sldId id="261" r:id="rId5"/>
    <p:sldId id="262" r:id="rId6"/>
    <p:sldId id="259" r:id="rId7"/>
    <p:sldId id="260"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12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2B78F1-BC5E-47DB-AD09-5C23799EFBAB}" type="datetimeFigureOut">
              <a:rPr lang="en-US" smtClean="0"/>
              <a:pPr/>
              <a:t>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D4788A-7B02-44BB-9201-721F450A2E51}"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39D83E-68F6-487B-AF27-65F4E780F608}" type="datetimeFigureOut">
              <a:rPr lang="en-US" smtClean="0"/>
              <a:pPr/>
              <a:t>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0E3A1-EA9A-4D2D-989A-352FC7DF2FFA}"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r>
              <a:rPr lang="en-US" smtClean="0"/>
              <a:t>1/7/2018</a:t>
            </a:r>
            <a:endParaRPr lang="en-US" dirty="0"/>
          </a:p>
        </p:txBody>
      </p:sp>
      <p:sp>
        <p:nvSpPr>
          <p:cNvPr id="20" name="Footer Placeholder 19"/>
          <p:cNvSpPr>
            <a:spLocks noGrp="1"/>
          </p:cNvSpPr>
          <p:nvPr>
            <p:ph type="ftr" sz="quarter" idx="11"/>
          </p:nvPr>
        </p:nvSpPr>
        <p:spPr/>
        <p:txBody>
          <a:bodyPr/>
          <a:lstStyle>
            <a:extLst/>
          </a:lstStyle>
          <a:p>
            <a:r>
              <a:rPr lang="en-US" smtClean="0"/>
              <a:t>1</a:t>
            </a:r>
            <a:endParaRPr lang="en-US" dirty="0"/>
          </a:p>
        </p:txBody>
      </p:sp>
      <p:sp>
        <p:nvSpPr>
          <p:cNvPr id="10" name="Slide Number Placeholder 9"/>
          <p:cNvSpPr>
            <a:spLocks noGrp="1"/>
          </p:cNvSpPr>
          <p:nvPr>
            <p:ph type="sldNum" sz="quarter" idx="12"/>
          </p:nvPr>
        </p:nvSpPr>
        <p:spPr/>
        <p:txBody>
          <a:bodyPr/>
          <a:lstStyle>
            <a:extLst/>
          </a:lstStyle>
          <a:p>
            <a:fld id="{C9B0BE87-AC35-4E71-926F-0ED3D8804EBE}"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1/7/2018</a:t>
            </a:r>
            <a:endParaRPr lang="en-US" dirty="0"/>
          </a:p>
        </p:txBody>
      </p:sp>
      <p:sp>
        <p:nvSpPr>
          <p:cNvPr id="5" name="Footer Placeholder 4"/>
          <p:cNvSpPr>
            <a:spLocks noGrp="1"/>
          </p:cNvSpPr>
          <p:nvPr>
            <p:ph type="ftr" sz="quarter" idx="11"/>
          </p:nvPr>
        </p:nvSpPr>
        <p:spPr/>
        <p:txBody>
          <a:bodyPr/>
          <a:lstStyle>
            <a:extLst/>
          </a:lstStyle>
          <a:p>
            <a:r>
              <a:rPr lang="en-US" smtClean="0"/>
              <a:t>1</a:t>
            </a:r>
            <a:endParaRPr lang="en-US" dirty="0"/>
          </a:p>
        </p:txBody>
      </p:sp>
      <p:sp>
        <p:nvSpPr>
          <p:cNvPr id="6" name="Slide Number Placeholder 5"/>
          <p:cNvSpPr>
            <a:spLocks noGrp="1"/>
          </p:cNvSpPr>
          <p:nvPr>
            <p:ph type="sldNum" sz="quarter" idx="12"/>
          </p:nvPr>
        </p:nvSpPr>
        <p:spPr/>
        <p:txBody>
          <a:bodyPr/>
          <a:lstStyle>
            <a:extLst/>
          </a:lstStyle>
          <a:p>
            <a:fld id="{C9B0BE87-AC35-4E71-926F-0ED3D8804EB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1/7/2018</a:t>
            </a:r>
            <a:endParaRPr lang="en-US" dirty="0"/>
          </a:p>
        </p:txBody>
      </p:sp>
      <p:sp>
        <p:nvSpPr>
          <p:cNvPr id="5" name="Footer Placeholder 4"/>
          <p:cNvSpPr>
            <a:spLocks noGrp="1"/>
          </p:cNvSpPr>
          <p:nvPr>
            <p:ph type="ftr" sz="quarter" idx="11"/>
          </p:nvPr>
        </p:nvSpPr>
        <p:spPr/>
        <p:txBody>
          <a:bodyPr/>
          <a:lstStyle>
            <a:extLst/>
          </a:lstStyle>
          <a:p>
            <a:r>
              <a:rPr lang="en-US" smtClean="0"/>
              <a:t>1</a:t>
            </a:r>
            <a:endParaRPr lang="en-US" dirty="0"/>
          </a:p>
        </p:txBody>
      </p:sp>
      <p:sp>
        <p:nvSpPr>
          <p:cNvPr id="6" name="Slide Number Placeholder 5"/>
          <p:cNvSpPr>
            <a:spLocks noGrp="1"/>
          </p:cNvSpPr>
          <p:nvPr>
            <p:ph type="sldNum" sz="quarter" idx="12"/>
          </p:nvPr>
        </p:nvSpPr>
        <p:spPr/>
        <p:txBody>
          <a:bodyPr/>
          <a:lstStyle>
            <a:extLst/>
          </a:lstStyle>
          <a:p>
            <a:fld id="{C9B0BE87-AC35-4E71-926F-0ED3D8804EB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1/7/2018</a:t>
            </a:r>
            <a:endParaRPr lang="en-US" dirty="0"/>
          </a:p>
        </p:txBody>
      </p:sp>
      <p:sp>
        <p:nvSpPr>
          <p:cNvPr id="5" name="Footer Placeholder 4"/>
          <p:cNvSpPr>
            <a:spLocks noGrp="1"/>
          </p:cNvSpPr>
          <p:nvPr>
            <p:ph type="ftr" sz="quarter" idx="11"/>
          </p:nvPr>
        </p:nvSpPr>
        <p:spPr/>
        <p:txBody>
          <a:bodyPr/>
          <a:lstStyle>
            <a:extLst/>
          </a:lstStyle>
          <a:p>
            <a:r>
              <a:rPr lang="en-US" smtClean="0"/>
              <a:t>1</a:t>
            </a:r>
            <a:endParaRPr lang="en-US" dirty="0"/>
          </a:p>
        </p:txBody>
      </p:sp>
      <p:sp>
        <p:nvSpPr>
          <p:cNvPr id="6" name="Slide Number Placeholder 5"/>
          <p:cNvSpPr>
            <a:spLocks noGrp="1"/>
          </p:cNvSpPr>
          <p:nvPr>
            <p:ph type="sldNum" sz="quarter" idx="12"/>
          </p:nvPr>
        </p:nvSpPr>
        <p:spPr/>
        <p:txBody>
          <a:bodyPr/>
          <a:lstStyle>
            <a:extLst/>
          </a:lstStyle>
          <a:p>
            <a:fld id="{C9B0BE87-AC35-4E71-926F-0ED3D8804EB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1/7/2018</a:t>
            </a:r>
            <a:endParaRPr lang="en-US" dirty="0"/>
          </a:p>
        </p:txBody>
      </p:sp>
      <p:sp>
        <p:nvSpPr>
          <p:cNvPr id="5" name="Footer Placeholder 4"/>
          <p:cNvSpPr>
            <a:spLocks noGrp="1"/>
          </p:cNvSpPr>
          <p:nvPr>
            <p:ph type="ftr" sz="quarter" idx="11"/>
          </p:nvPr>
        </p:nvSpPr>
        <p:spPr/>
        <p:txBody>
          <a:bodyPr/>
          <a:lstStyle>
            <a:extLst/>
          </a:lstStyle>
          <a:p>
            <a:r>
              <a:rPr lang="en-US" smtClean="0"/>
              <a:t>1</a:t>
            </a:r>
            <a:endParaRPr lang="en-US" dirty="0"/>
          </a:p>
        </p:txBody>
      </p:sp>
      <p:sp>
        <p:nvSpPr>
          <p:cNvPr id="6" name="Slide Number Placeholder 5"/>
          <p:cNvSpPr>
            <a:spLocks noGrp="1"/>
          </p:cNvSpPr>
          <p:nvPr>
            <p:ph type="sldNum" sz="quarter" idx="12"/>
          </p:nvPr>
        </p:nvSpPr>
        <p:spPr/>
        <p:txBody>
          <a:bodyPr/>
          <a:lstStyle>
            <a:extLst/>
          </a:lstStyle>
          <a:p>
            <a:fld id="{C9B0BE87-AC35-4E71-926F-0ED3D8804EBE}"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1/7/2018</a:t>
            </a:r>
            <a:endParaRPr lang="en-US" dirty="0"/>
          </a:p>
        </p:txBody>
      </p:sp>
      <p:sp>
        <p:nvSpPr>
          <p:cNvPr id="6" name="Footer Placeholder 5"/>
          <p:cNvSpPr>
            <a:spLocks noGrp="1"/>
          </p:cNvSpPr>
          <p:nvPr>
            <p:ph type="ftr" sz="quarter" idx="11"/>
          </p:nvPr>
        </p:nvSpPr>
        <p:spPr/>
        <p:txBody>
          <a:bodyPr/>
          <a:lstStyle>
            <a:extLst/>
          </a:lstStyle>
          <a:p>
            <a:r>
              <a:rPr lang="en-US" smtClean="0"/>
              <a:t>1</a:t>
            </a:r>
            <a:endParaRPr lang="en-US" dirty="0"/>
          </a:p>
        </p:txBody>
      </p:sp>
      <p:sp>
        <p:nvSpPr>
          <p:cNvPr id="7" name="Slide Number Placeholder 6"/>
          <p:cNvSpPr>
            <a:spLocks noGrp="1"/>
          </p:cNvSpPr>
          <p:nvPr>
            <p:ph type="sldNum" sz="quarter" idx="12"/>
          </p:nvPr>
        </p:nvSpPr>
        <p:spPr/>
        <p:txBody>
          <a:bodyPr/>
          <a:lstStyle>
            <a:extLst/>
          </a:lstStyle>
          <a:p>
            <a:fld id="{C9B0BE87-AC35-4E71-926F-0ED3D8804EB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1/7/2018</a:t>
            </a:r>
            <a:endParaRPr lang="en-US" dirty="0"/>
          </a:p>
        </p:txBody>
      </p:sp>
      <p:sp>
        <p:nvSpPr>
          <p:cNvPr id="8" name="Footer Placeholder 7"/>
          <p:cNvSpPr>
            <a:spLocks noGrp="1"/>
          </p:cNvSpPr>
          <p:nvPr>
            <p:ph type="ftr" sz="quarter" idx="11"/>
          </p:nvPr>
        </p:nvSpPr>
        <p:spPr/>
        <p:txBody>
          <a:bodyPr/>
          <a:lstStyle>
            <a:extLst/>
          </a:lstStyle>
          <a:p>
            <a:r>
              <a:rPr lang="en-US" smtClean="0"/>
              <a:t>1</a:t>
            </a:r>
            <a:endParaRPr lang="en-US" dirty="0"/>
          </a:p>
        </p:txBody>
      </p:sp>
      <p:sp>
        <p:nvSpPr>
          <p:cNvPr id="9" name="Slide Number Placeholder 8"/>
          <p:cNvSpPr>
            <a:spLocks noGrp="1"/>
          </p:cNvSpPr>
          <p:nvPr>
            <p:ph type="sldNum" sz="quarter" idx="12"/>
          </p:nvPr>
        </p:nvSpPr>
        <p:spPr/>
        <p:txBody>
          <a:bodyPr/>
          <a:lstStyle>
            <a:extLst/>
          </a:lstStyle>
          <a:p>
            <a:fld id="{C9B0BE87-AC35-4E71-926F-0ED3D8804EB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r>
              <a:rPr lang="en-US" smtClean="0"/>
              <a:t>1/7/2018</a:t>
            </a:r>
            <a:endParaRPr lang="en-US" dirty="0"/>
          </a:p>
        </p:txBody>
      </p:sp>
      <p:sp>
        <p:nvSpPr>
          <p:cNvPr id="4" name="Footer Placeholder 3"/>
          <p:cNvSpPr>
            <a:spLocks noGrp="1"/>
          </p:cNvSpPr>
          <p:nvPr>
            <p:ph type="ftr" sz="quarter" idx="11"/>
          </p:nvPr>
        </p:nvSpPr>
        <p:spPr/>
        <p:txBody>
          <a:bodyPr/>
          <a:lstStyle>
            <a:extLst/>
          </a:lstStyle>
          <a:p>
            <a:r>
              <a:rPr lang="en-US" smtClean="0"/>
              <a:t>1</a:t>
            </a:r>
            <a:endParaRPr lang="en-US" dirty="0"/>
          </a:p>
        </p:txBody>
      </p:sp>
      <p:sp>
        <p:nvSpPr>
          <p:cNvPr id="5" name="Slide Number Placeholder 4"/>
          <p:cNvSpPr>
            <a:spLocks noGrp="1"/>
          </p:cNvSpPr>
          <p:nvPr>
            <p:ph type="sldNum" sz="quarter" idx="12"/>
          </p:nvPr>
        </p:nvSpPr>
        <p:spPr/>
        <p:txBody>
          <a:bodyPr/>
          <a:lstStyle>
            <a:extLst/>
          </a:lstStyle>
          <a:p>
            <a:fld id="{C9B0BE87-AC35-4E71-926F-0ED3D8804EB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r>
              <a:rPr lang="en-US" smtClean="0"/>
              <a:t>1/7/2018</a:t>
            </a:r>
            <a:endParaRPr lang="en-US" dirty="0"/>
          </a:p>
        </p:txBody>
      </p:sp>
      <p:sp>
        <p:nvSpPr>
          <p:cNvPr id="3" name="Footer Placeholder 2"/>
          <p:cNvSpPr>
            <a:spLocks noGrp="1"/>
          </p:cNvSpPr>
          <p:nvPr>
            <p:ph type="ftr" sz="quarter" idx="11"/>
          </p:nvPr>
        </p:nvSpPr>
        <p:spPr/>
        <p:txBody>
          <a:bodyPr/>
          <a:lstStyle>
            <a:extLst/>
          </a:lstStyle>
          <a:p>
            <a:r>
              <a:rPr lang="en-US" smtClean="0"/>
              <a:t>1</a:t>
            </a:r>
            <a:endParaRPr lang="en-US" dirty="0"/>
          </a:p>
        </p:txBody>
      </p:sp>
      <p:sp>
        <p:nvSpPr>
          <p:cNvPr id="4" name="Slide Number Placeholder 3"/>
          <p:cNvSpPr>
            <a:spLocks noGrp="1"/>
          </p:cNvSpPr>
          <p:nvPr>
            <p:ph type="sldNum" sz="quarter" idx="12"/>
          </p:nvPr>
        </p:nvSpPr>
        <p:spPr/>
        <p:txBody>
          <a:bodyPr/>
          <a:lstStyle>
            <a:extLst/>
          </a:lstStyle>
          <a:p>
            <a:fld id="{C9B0BE87-AC35-4E71-926F-0ED3D8804EBE}"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1/7/2018</a:t>
            </a:r>
            <a:endParaRPr lang="en-US" dirty="0"/>
          </a:p>
        </p:txBody>
      </p:sp>
      <p:sp>
        <p:nvSpPr>
          <p:cNvPr id="6" name="Footer Placeholder 5"/>
          <p:cNvSpPr>
            <a:spLocks noGrp="1"/>
          </p:cNvSpPr>
          <p:nvPr>
            <p:ph type="ftr" sz="quarter" idx="11"/>
          </p:nvPr>
        </p:nvSpPr>
        <p:spPr/>
        <p:txBody>
          <a:bodyPr/>
          <a:lstStyle>
            <a:extLst/>
          </a:lstStyle>
          <a:p>
            <a:r>
              <a:rPr lang="en-US" smtClean="0"/>
              <a:t>1</a:t>
            </a:r>
            <a:endParaRPr lang="en-US" dirty="0"/>
          </a:p>
        </p:txBody>
      </p:sp>
      <p:sp>
        <p:nvSpPr>
          <p:cNvPr id="7" name="Slide Number Placeholder 6"/>
          <p:cNvSpPr>
            <a:spLocks noGrp="1"/>
          </p:cNvSpPr>
          <p:nvPr>
            <p:ph type="sldNum" sz="quarter" idx="12"/>
          </p:nvPr>
        </p:nvSpPr>
        <p:spPr/>
        <p:txBody>
          <a:bodyPr/>
          <a:lstStyle>
            <a:extLst/>
          </a:lstStyle>
          <a:p>
            <a:fld id="{C9B0BE87-AC35-4E71-926F-0ED3D8804EB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r>
              <a:rPr lang="en-US" smtClean="0"/>
              <a:t>1/7/2018</a:t>
            </a:r>
            <a:endParaRPr lang="en-US" dirty="0"/>
          </a:p>
        </p:txBody>
      </p:sp>
      <p:sp>
        <p:nvSpPr>
          <p:cNvPr id="6" name="Footer Placeholder 5"/>
          <p:cNvSpPr>
            <a:spLocks noGrp="1"/>
          </p:cNvSpPr>
          <p:nvPr>
            <p:ph type="ftr" sz="quarter" idx="11"/>
          </p:nvPr>
        </p:nvSpPr>
        <p:spPr/>
        <p:txBody>
          <a:bodyPr/>
          <a:lstStyle>
            <a:extLst/>
          </a:lstStyle>
          <a:p>
            <a:r>
              <a:rPr lang="en-US" smtClean="0"/>
              <a:t>1</a:t>
            </a:r>
            <a:endParaRPr lang="en-US" dirty="0"/>
          </a:p>
        </p:txBody>
      </p:sp>
      <p:sp>
        <p:nvSpPr>
          <p:cNvPr id="7" name="Slide Number Placeholder 6"/>
          <p:cNvSpPr>
            <a:spLocks noGrp="1"/>
          </p:cNvSpPr>
          <p:nvPr>
            <p:ph type="sldNum" sz="quarter" idx="12"/>
          </p:nvPr>
        </p:nvSpPr>
        <p:spPr/>
        <p:txBody>
          <a:bodyPr/>
          <a:lstStyle>
            <a:extLst/>
          </a:lstStyle>
          <a:p>
            <a:fld id="{C9B0BE87-AC35-4E71-926F-0ED3D8804EBE}"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en-US" smtClean="0"/>
              <a:t>1/7/2018</a:t>
            </a:r>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1</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9B0BE87-AC35-4E71-926F-0ED3D8804EBE}"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935502"/>
          </a:xfrm>
        </p:spPr>
        <p:txBody>
          <a:bodyPr/>
          <a:lstStyle/>
          <a:p>
            <a:r>
              <a:rPr lang="en-US" dirty="0" smtClean="0"/>
              <a:t>CSS(Cascading Style Sheet)</a:t>
            </a:r>
            <a:endParaRPr lang="en-US" dirty="0"/>
          </a:p>
        </p:txBody>
      </p:sp>
      <p:sp>
        <p:nvSpPr>
          <p:cNvPr id="3" name="Subtitle 2"/>
          <p:cNvSpPr>
            <a:spLocks noGrp="1"/>
          </p:cNvSpPr>
          <p:nvPr>
            <p:ph type="subTitle" idx="1"/>
          </p:nvPr>
        </p:nvSpPr>
        <p:spPr>
          <a:xfrm>
            <a:off x="1447800" y="1600200"/>
            <a:ext cx="7406640" cy="4114800"/>
          </a:xfrm>
        </p:spPr>
        <p:txBody>
          <a:bodyPr>
            <a:normAutofit fontScale="92500" lnSpcReduction="20000"/>
          </a:bodyPr>
          <a:lstStyle/>
          <a:p>
            <a:pPr>
              <a:buFont typeface="Arial" pitchFamily="34" charset="0"/>
              <a:buChar char="•"/>
            </a:pPr>
            <a:r>
              <a:rPr lang="en-US" sz="2400" dirty="0" smtClean="0"/>
              <a:t> CSS is used to control the style of a web document in a simple and easy way. CSS stands for Cascading Style Sheets.</a:t>
            </a:r>
          </a:p>
          <a:p>
            <a:pPr>
              <a:buFont typeface="Arial" pitchFamily="34" charset="0"/>
              <a:buChar char="•"/>
            </a:pPr>
            <a:r>
              <a:rPr lang="en-US" sz="2400" dirty="0" smtClean="0"/>
              <a:t> Cascading Style Sheets, </a:t>
            </a:r>
            <a:r>
              <a:rPr lang="en-US" sz="2000" dirty="0" smtClean="0"/>
              <a:t>abbreviated </a:t>
            </a:r>
            <a:r>
              <a:rPr lang="en-US" sz="2400" dirty="0" smtClean="0"/>
              <a:t>as CSS, is a simple design language intended to simplify the process of making web pages presentable.</a:t>
            </a:r>
            <a:endParaRPr lang="en-US" sz="2400" b="1" dirty="0" smtClean="0"/>
          </a:p>
          <a:p>
            <a:pPr>
              <a:buFont typeface="Arial" pitchFamily="34" charset="0"/>
              <a:buChar char="•"/>
            </a:pPr>
            <a:r>
              <a:rPr lang="en-US" sz="2400" dirty="0" smtClean="0"/>
              <a:t> CSS handles the look and feel part of a web page. </a:t>
            </a:r>
          </a:p>
          <a:p>
            <a:pPr>
              <a:buFont typeface="Arial" pitchFamily="34" charset="0"/>
              <a:buChar char="•"/>
            </a:pPr>
            <a:r>
              <a:rPr lang="en-US" sz="2400" dirty="0" smtClean="0"/>
              <a:t> Using CSS, you can control the color of the text, the style of fonts, the spacing between paragraphs, how columns are sized and laid out, what background images or colors are used, as well as a variety of other effects.</a:t>
            </a:r>
          </a:p>
          <a:p>
            <a:pPr>
              <a:buFont typeface="Arial" pitchFamily="34" charset="0"/>
              <a:buChar char="•"/>
            </a:pPr>
            <a:r>
              <a:rPr lang="en-US" sz="2400" b="1" dirty="0" smtClean="0"/>
              <a:t> </a:t>
            </a:r>
            <a:r>
              <a:rPr lang="en-US" sz="2000" dirty="0" smtClean="0"/>
              <a:t>CSS is easy to learn and understand but it provides a powerful control over the presentation of an HTML document. Most commonly, CSS is combined with the markup languages HTML or XHTML.</a:t>
            </a:r>
            <a:endParaRPr lang="en-US" sz="2400" b="1" dirty="0" smtClean="0"/>
          </a:p>
          <a:p>
            <a:pPr>
              <a:buFont typeface="Arial" pitchFamily="34" charset="0"/>
              <a:buChar char="•"/>
            </a:pPr>
            <a:endParaRPr lang="en-US" sz="2400" b="1" dirty="0"/>
          </a:p>
        </p:txBody>
      </p:sp>
      <p:sp>
        <p:nvSpPr>
          <p:cNvPr id="4" name="Slide Number Placeholder 3"/>
          <p:cNvSpPr>
            <a:spLocks noGrp="1"/>
          </p:cNvSpPr>
          <p:nvPr>
            <p:ph type="sldNum" sz="quarter" idx="12"/>
          </p:nvPr>
        </p:nvSpPr>
        <p:spPr/>
        <p:txBody>
          <a:bodyPr/>
          <a:lstStyle/>
          <a:p>
            <a:fld id="{C9B0BE87-AC35-4E71-926F-0ED3D8804EBE}"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2800" b="1" dirty="0" smtClean="0">
                <a:latin typeface="Calibri" pitchFamily="34" charset="0"/>
                <a:cs typeface="Calibri" pitchFamily="34" charset="0"/>
              </a:rPr>
              <a:t>CSS ─ Measurement Units</a:t>
            </a:r>
            <a:endParaRPr lang="en-US" sz="2800" dirty="0">
              <a:latin typeface="Calibri" pitchFamily="34" charset="0"/>
              <a:cs typeface="Calibri" pitchFamily="34" charset="0"/>
            </a:endParaRPr>
          </a:p>
        </p:txBody>
      </p:sp>
      <p:sp>
        <p:nvSpPr>
          <p:cNvPr id="3" name="Content Placeholder 2"/>
          <p:cNvSpPr>
            <a:spLocks noGrp="1"/>
          </p:cNvSpPr>
          <p:nvPr>
            <p:ph idx="1"/>
          </p:nvPr>
        </p:nvSpPr>
        <p:spPr>
          <a:xfrm>
            <a:off x="1435608" y="1066800"/>
            <a:ext cx="7498080" cy="5181600"/>
          </a:xfrm>
        </p:spPr>
        <p:txBody>
          <a:bodyPr>
            <a:normAutofit/>
          </a:bodyPr>
          <a:lstStyle/>
          <a:p>
            <a:r>
              <a:rPr lang="en-US" sz="1800" dirty="0" smtClean="0">
                <a:latin typeface="Calibri" pitchFamily="34" charset="0"/>
                <a:cs typeface="Calibri" pitchFamily="34" charset="0"/>
              </a:rPr>
              <a:t>CSS supports a number of measurements including absolute </a:t>
            </a:r>
            <a:r>
              <a:rPr lang="en-US" sz="1800" dirty="0" smtClean="0">
                <a:latin typeface="Calibri" pitchFamily="34" charset="0"/>
                <a:cs typeface="Calibri" pitchFamily="34" charset="0"/>
              </a:rPr>
              <a:t>units such </a:t>
            </a:r>
            <a:r>
              <a:rPr lang="en-US" sz="1800" dirty="0" smtClean="0">
                <a:latin typeface="Calibri" pitchFamily="34" charset="0"/>
                <a:cs typeface="Calibri" pitchFamily="34" charset="0"/>
              </a:rPr>
              <a:t>as inches, centimeters, points, and so on, as well as relative measures such </a:t>
            </a:r>
            <a:r>
              <a:rPr lang="en-US" sz="1800" dirty="0" smtClean="0">
                <a:latin typeface="Calibri" pitchFamily="34" charset="0"/>
                <a:cs typeface="Calibri" pitchFamily="34" charset="0"/>
              </a:rPr>
              <a:t>as percentages </a:t>
            </a:r>
            <a:r>
              <a:rPr lang="en-US" sz="1800" dirty="0" smtClean="0">
                <a:latin typeface="Calibri" pitchFamily="34" charset="0"/>
                <a:cs typeface="Calibri" pitchFamily="34" charset="0"/>
              </a:rPr>
              <a:t>and </a:t>
            </a:r>
            <a:r>
              <a:rPr lang="en-US" sz="1800" dirty="0" err="1" smtClean="0">
                <a:latin typeface="Calibri" pitchFamily="34" charset="0"/>
                <a:cs typeface="Calibri" pitchFamily="34" charset="0"/>
              </a:rPr>
              <a:t>em</a:t>
            </a:r>
            <a:r>
              <a:rPr lang="en-US" sz="1800" dirty="0" smtClean="0">
                <a:latin typeface="Calibri" pitchFamily="34" charset="0"/>
                <a:cs typeface="Calibri" pitchFamily="34" charset="0"/>
              </a:rPr>
              <a:t> units</a:t>
            </a:r>
            <a:r>
              <a:rPr lang="en-US" sz="1800" dirty="0" smtClean="0">
                <a:latin typeface="Calibri" pitchFamily="34" charset="0"/>
                <a:cs typeface="Calibri" pitchFamily="34" charset="0"/>
              </a:rPr>
              <a:t>.</a:t>
            </a:r>
          </a:p>
          <a:p>
            <a:r>
              <a:rPr lang="en-US" sz="1800" dirty="0" smtClean="0">
                <a:latin typeface="Calibri" pitchFamily="34" charset="0"/>
                <a:cs typeface="Calibri" pitchFamily="34" charset="0"/>
              </a:rPr>
              <a:t>We need </a:t>
            </a:r>
            <a:r>
              <a:rPr lang="en-US" sz="1800" dirty="0" smtClean="0">
                <a:latin typeface="Calibri" pitchFamily="34" charset="0"/>
                <a:cs typeface="Calibri" pitchFamily="34" charset="0"/>
              </a:rPr>
              <a:t>these values while specifying </a:t>
            </a:r>
            <a:r>
              <a:rPr lang="en-US" sz="1800" dirty="0" smtClean="0">
                <a:latin typeface="Calibri" pitchFamily="34" charset="0"/>
                <a:cs typeface="Calibri" pitchFamily="34" charset="0"/>
              </a:rPr>
              <a:t>various measurements </a:t>
            </a:r>
            <a:r>
              <a:rPr lang="en-US" sz="1800" dirty="0" smtClean="0">
                <a:latin typeface="Calibri" pitchFamily="34" charset="0"/>
                <a:cs typeface="Calibri" pitchFamily="34" charset="0"/>
              </a:rPr>
              <a:t>in your Style rules e.g. </a:t>
            </a:r>
            <a:r>
              <a:rPr lang="en-US" sz="1800" b="1" dirty="0" smtClean="0">
                <a:latin typeface="Calibri" pitchFamily="34" charset="0"/>
                <a:cs typeface="Calibri" pitchFamily="34" charset="0"/>
              </a:rPr>
              <a:t>border="1px solid red</a:t>
            </a:r>
            <a:r>
              <a:rPr lang="en-US" sz="1800" b="1" dirty="0" smtClean="0">
                <a:latin typeface="Calibri" pitchFamily="34" charset="0"/>
                <a:cs typeface="Calibri" pitchFamily="34" charset="0"/>
              </a:rPr>
              <a:t>".</a:t>
            </a:r>
          </a:p>
          <a:p>
            <a:pPr>
              <a:buNone/>
            </a:pPr>
            <a:endParaRPr lang="en-US" sz="1800"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fld id="{C9B0BE87-AC35-4E71-926F-0ED3D8804EBE}" type="slidenum">
              <a:rPr lang="en-US" smtClean="0"/>
              <a:pPr/>
              <a:t>10</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a:t>
            </a:r>
            <a:endParaRPr lang="en-US" dirty="0"/>
          </a:p>
        </p:txBody>
      </p:sp>
      <p:sp>
        <p:nvSpPr>
          <p:cNvPr id="3" name="Content Placeholder 2"/>
          <p:cNvSpPr>
            <a:spLocks noGrp="1"/>
          </p:cNvSpPr>
          <p:nvPr>
            <p:ph idx="1"/>
          </p:nvPr>
        </p:nvSpPr>
        <p:spPr/>
        <p:txBody>
          <a:bodyPr>
            <a:normAutofit/>
          </a:bodyPr>
          <a:lstStyle/>
          <a:p>
            <a:r>
              <a:rPr lang="en-US" sz="2400" b="1" dirty="0" smtClean="0"/>
              <a:t>Selector:  </a:t>
            </a:r>
            <a:r>
              <a:rPr lang="en-US" sz="2400" dirty="0" smtClean="0"/>
              <a:t>A selector is an HTML tag at which a style will be applied. This could be any tag like </a:t>
            </a:r>
            <a:r>
              <a:rPr lang="en-US" sz="2400" b="1" dirty="0" smtClean="0"/>
              <a:t>or </a:t>
            </a:r>
            <a:r>
              <a:rPr lang="en-US" sz="2400" b="1" smtClean="0"/>
              <a:t>etc.</a:t>
            </a:r>
            <a:endParaRPr lang="en-US" sz="2400" b="1" dirty="0" smtClean="0"/>
          </a:p>
          <a:p>
            <a:r>
              <a:rPr lang="en-US" sz="2400" b="1" dirty="0" smtClean="0"/>
              <a:t>Property:  </a:t>
            </a:r>
            <a:r>
              <a:rPr lang="en-US" sz="2400" dirty="0" smtClean="0"/>
              <a:t>A property is a type of attribute of HTML tag. Put simply, all the HTML attributes are converted into CSS properties. They could be color, border, </a:t>
            </a:r>
          </a:p>
          <a:p>
            <a:r>
              <a:rPr lang="en-US" sz="2400" b="1" dirty="0" smtClean="0"/>
              <a:t>Value:  </a:t>
            </a:r>
            <a:r>
              <a:rPr lang="en-US" sz="2400" dirty="0" smtClean="0"/>
              <a:t>Values are assigned to properties. For example, color property can have the value either red or #FF0000 etc. </a:t>
            </a:r>
          </a:p>
          <a:p>
            <a:r>
              <a:rPr lang="en-US" sz="2400" b="1" dirty="0" smtClean="0"/>
              <a:t>Syntax:  </a:t>
            </a:r>
            <a:r>
              <a:rPr lang="en-US" sz="2400" dirty="0" smtClean="0"/>
              <a:t>selector { property: value } </a:t>
            </a:r>
          </a:p>
          <a:p>
            <a:r>
              <a:rPr lang="en-US" sz="2400" b="1" dirty="0" smtClean="0"/>
              <a:t>Example:  h2 { font-size: 32px;}</a:t>
            </a:r>
          </a:p>
          <a:p>
            <a:endParaRPr lang="en-US" sz="2400" dirty="0"/>
          </a:p>
        </p:txBody>
      </p:sp>
      <p:sp>
        <p:nvSpPr>
          <p:cNvPr id="4" name="Slide Number Placeholder 3"/>
          <p:cNvSpPr>
            <a:spLocks noGrp="1"/>
          </p:cNvSpPr>
          <p:nvPr>
            <p:ph type="sldNum" sz="quarter" idx="12"/>
          </p:nvPr>
        </p:nvSpPr>
        <p:spPr/>
        <p:txBody>
          <a:bodyPr/>
          <a:lstStyle/>
          <a:p>
            <a:fld id="{C9B0BE87-AC35-4E71-926F-0ED3D8804EBE}"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r>
              <a:rPr lang="en-US" dirty="0" smtClean="0"/>
              <a:t>Type of selector</a:t>
            </a:r>
            <a:endParaRPr lang="en-US" dirty="0"/>
          </a:p>
        </p:txBody>
      </p:sp>
      <p:sp>
        <p:nvSpPr>
          <p:cNvPr id="3" name="Content Placeholder 2"/>
          <p:cNvSpPr>
            <a:spLocks noGrp="1"/>
          </p:cNvSpPr>
          <p:nvPr>
            <p:ph idx="1"/>
          </p:nvPr>
        </p:nvSpPr>
        <p:spPr>
          <a:xfrm>
            <a:off x="1435608" y="1143000"/>
            <a:ext cx="7498080" cy="5410200"/>
          </a:xfrm>
        </p:spPr>
        <p:txBody>
          <a:bodyPr>
            <a:normAutofit fontScale="47500" lnSpcReduction="20000"/>
          </a:bodyPr>
          <a:lstStyle/>
          <a:p>
            <a:r>
              <a:rPr lang="en-US" b="1" dirty="0" smtClean="0"/>
              <a:t>Universal Selector</a:t>
            </a:r>
            <a:r>
              <a:rPr lang="en-US" b="1" dirty="0" smtClean="0"/>
              <a:t>:</a:t>
            </a:r>
          </a:p>
          <a:p>
            <a:pPr>
              <a:buNone/>
            </a:pPr>
            <a:r>
              <a:rPr lang="en-US" dirty="0" smtClean="0"/>
              <a:t>	Rather </a:t>
            </a:r>
            <a:r>
              <a:rPr lang="en-US" dirty="0" smtClean="0"/>
              <a:t>than selecting elements of a specific type, the universal selector quite </a:t>
            </a:r>
            <a:r>
              <a:rPr lang="en-US" dirty="0" smtClean="0"/>
              <a:t>simply matches </a:t>
            </a:r>
            <a:r>
              <a:rPr lang="en-US" dirty="0" smtClean="0"/>
              <a:t>the name of any element type</a:t>
            </a:r>
            <a:r>
              <a:rPr lang="en-US" dirty="0" smtClean="0"/>
              <a:t>:</a:t>
            </a:r>
          </a:p>
          <a:p>
            <a:pPr>
              <a:buNone/>
            </a:pPr>
            <a:endParaRPr lang="en-US" b="1" dirty="0" smtClean="0"/>
          </a:p>
          <a:p>
            <a:pPr>
              <a:buNone/>
            </a:pPr>
            <a:r>
              <a:rPr lang="en-US" dirty="0" smtClean="0"/>
              <a:t>	* </a:t>
            </a:r>
            <a:r>
              <a:rPr lang="en-US" dirty="0" smtClean="0"/>
              <a:t>{ color:  #000000; </a:t>
            </a:r>
            <a:r>
              <a:rPr lang="en-US" dirty="0" smtClean="0"/>
              <a:t>}</a:t>
            </a:r>
          </a:p>
          <a:p>
            <a:pPr>
              <a:buNone/>
            </a:pPr>
            <a:endParaRPr lang="en-US" dirty="0" smtClean="0"/>
          </a:p>
          <a:p>
            <a:r>
              <a:rPr lang="en-US" b="1" dirty="0" smtClean="0"/>
              <a:t>The Descendant Selectors:</a:t>
            </a:r>
          </a:p>
          <a:p>
            <a:pPr>
              <a:buNone/>
            </a:pPr>
            <a:r>
              <a:rPr lang="en-US" dirty="0" smtClean="0"/>
              <a:t>	When we </a:t>
            </a:r>
            <a:r>
              <a:rPr lang="en-US" dirty="0" smtClean="0"/>
              <a:t>want to apply a style rule to a particular element only when it lies inside </a:t>
            </a:r>
            <a:r>
              <a:rPr lang="en-US" dirty="0" smtClean="0"/>
              <a:t>a particular </a:t>
            </a:r>
            <a:r>
              <a:rPr lang="en-US" dirty="0" smtClean="0"/>
              <a:t>element.</a:t>
            </a:r>
            <a:endParaRPr lang="en-US" dirty="0" smtClean="0"/>
          </a:p>
          <a:p>
            <a:pPr lvl="1">
              <a:buNone/>
            </a:pPr>
            <a:endParaRPr lang="en-US" dirty="0" smtClean="0"/>
          </a:p>
          <a:p>
            <a:pPr lvl="1">
              <a:buNone/>
            </a:pPr>
            <a:r>
              <a:rPr lang="en-US" dirty="0" smtClean="0"/>
              <a:t>div </a:t>
            </a:r>
            <a:r>
              <a:rPr lang="en-US" dirty="0" smtClean="0"/>
              <a:t>a {</a:t>
            </a:r>
          </a:p>
          <a:p>
            <a:pPr lvl="1">
              <a:buNone/>
            </a:pPr>
            <a:r>
              <a:rPr lang="en-US" dirty="0" smtClean="0"/>
              <a:t>	text-decoration: none;</a:t>
            </a:r>
          </a:p>
          <a:p>
            <a:pPr lvl="1">
              <a:buNone/>
            </a:pPr>
            <a:r>
              <a:rPr lang="en-US" dirty="0" smtClean="0"/>
              <a:t>}</a:t>
            </a:r>
          </a:p>
          <a:p>
            <a:r>
              <a:rPr lang="en-US" b="1" dirty="0" smtClean="0"/>
              <a:t>Id Selector:</a:t>
            </a:r>
            <a:endParaRPr lang="en-US" dirty="0" smtClean="0"/>
          </a:p>
          <a:p>
            <a:pPr>
              <a:buNone/>
            </a:pPr>
            <a:r>
              <a:rPr lang="en-US" dirty="0" smtClean="0"/>
              <a:t>	You </a:t>
            </a:r>
            <a:r>
              <a:rPr lang="en-US" dirty="0" smtClean="0"/>
              <a:t>can define style rules based on the </a:t>
            </a:r>
            <a:r>
              <a:rPr lang="en-US" i="1" dirty="0" smtClean="0"/>
              <a:t>id attribute of the elements. All the </a:t>
            </a:r>
            <a:r>
              <a:rPr lang="en-US" i="1" dirty="0" smtClean="0"/>
              <a:t>elements </a:t>
            </a:r>
            <a:r>
              <a:rPr lang="en-US" dirty="0" smtClean="0"/>
              <a:t>having </a:t>
            </a:r>
            <a:r>
              <a:rPr lang="en-US" dirty="0" smtClean="0"/>
              <a:t>that </a:t>
            </a:r>
            <a:r>
              <a:rPr lang="en-US" i="1" dirty="0" smtClean="0"/>
              <a:t>id will be formatted according to the defined rule</a:t>
            </a:r>
            <a:r>
              <a:rPr lang="en-US" i="1" dirty="0" smtClean="0"/>
              <a:t>.</a:t>
            </a:r>
          </a:p>
          <a:p>
            <a:pPr>
              <a:buNone/>
            </a:pPr>
            <a:endParaRPr lang="en-US" dirty="0" smtClean="0"/>
          </a:p>
          <a:p>
            <a:pPr lvl="1">
              <a:buNone/>
            </a:pPr>
            <a:r>
              <a:rPr lang="en-US" dirty="0" smtClean="0"/>
              <a:t>#</a:t>
            </a:r>
            <a:r>
              <a:rPr lang="en-US" dirty="0" smtClean="0"/>
              <a:t>div {</a:t>
            </a:r>
          </a:p>
          <a:p>
            <a:pPr lvl="1">
              <a:buNone/>
            </a:pPr>
            <a:r>
              <a:rPr lang="en-US" dirty="0" smtClean="0"/>
              <a:t>	background:  #0000ff;</a:t>
            </a:r>
          </a:p>
          <a:p>
            <a:pPr lvl="1">
              <a:buNone/>
            </a:pPr>
            <a:r>
              <a:rPr lang="en-US" dirty="0" smtClean="0"/>
              <a:t>}</a:t>
            </a:r>
            <a:endParaRPr lang="en-US" b="1" dirty="0" smtClean="0"/>
          </a:p>
        </p:txBody>
      </p:sp>
      <p:sp>
        <p:nvSpPr>
          <p:cNvPr id="4" name="Slide Number Placeholder 3"/>
          <p:cNvSpPr>
            <a:spLocks noGrp="1"/>
          </p:cNvSpPr>
          <p:nvPr>
            <p:ph type="sldNum" sz="quarter" idx="12"/>
          </p:nvPr>
        </p:nvSpPr>
        <p:spPr/>
        <p:txBody>
          <a:bodyPr/>
          <a:lstStyle/>
          <a:p>
            <a:fld id="{C9B0BE87-AC35-4E71-926F-0ED3D8804EBE}"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normAutofit fontScale="92500"/>
          </a:bodyPr>
          <a:lstStyle/>
          <a:p>
            <a:r>
              <a:rPr lang="en-US" sz="1500" b="1" dirty="0" smtClean="0"/>
              <a:t>Class </a:t>
            </a:r>
            <a:r>
              <a:rPr lang="en-US" sz="1500" b="1" dirty="0" smtClean="0"/>
              <a:t>Selector</a:t>
            </a:r>
            <a:r>
              <a:rPr lang="en-US" sz="1500" b="1" dirty="0" smtClean="0"/>
              <a:t>:</a:t>
            </a:r>
          </a:p>
          <a:p>
            <a:pPr>
              <a:buNone/>
            </a:pPr>
            <a:r>
              <a:rPr lang="en-US" sz="1600" dirty="0" smtClean="0"/>
              <a:t>	You </a:t>
            </a:r>
            <a:r>
              <a:rPr lang="en-US" sz="1600" dirty="0" smtClean="0"/>
              <a:t>can define style rules based on the class attribute of the elements. All the </a:t>
            </a:r>
            <a:r>
              <a:rPr lang="en-US" sz="1600" dirty="0" smtClean="0"/>
              <a:t>elements having </a:t>
            </a:r>
            <a:r>
              <a:rPr lang="en-US" sz="1600" dirty="0" smtClean="0"/>
              <a:t>that class will be formatted according to the defined rule.</a:t>
            </a:r>
            <a:endParaRPr lang="en-US" sz="1500" dirty="0" smtClean="0"/>
          </a:p>
          <a:p>
            <a:pPr lvl="1">
              <a:buNone/>
            </a:pPr>
            <a:r>
              <a:rPr lang="en-US" sz="1600" dirty="0" smtClean="0"/>
              <a:t>.</a:t>
            </a:r>
            <a:r>
              <a:rPr lang="en-US" sz="1600" dirty="0" err="1" smtClean="0"/>
              <a:t>wraper</a:t>
            </a:r>
            <a:r>
              <a:rPr lang="en-US" sz="1600" dirty="0" smtClean="0"/>
              <a:t> {</a:t>
            </a:r>
            <a:endParaRPr lang="en-US" sz="1600" dirty="0" smtClean="0"/>
          </a:p>
          <a:p>
            <a:pPr lvl="1">
              <a:buNone/>
            </a:pPr>
            <a:r>
              <a:rPr lang="en-US" sz="1600" dirty="0" smtClean="0"/>
              <a:t>	background:  #ff0000</a:t>
            </a:r>
            <a:r>
              <a:rPr lang="en-US" sz="1600" dirty="0" smtClean="0"/>
              <a:t>;</a:t>
            </a:r>
          </a:p>
          <a:p>
            <a:pPr lvl="1">
              <a:buNone/>
            </a:pPr>
            <a:r>
              <a:rPr lang="en-US" sz="1600" dirty="0" smtClean="0"/>
              <a:t>}</a:t>
            </a:r>
          </a:p>
          <a:p>
            <a:r>
              <a:rPr lang="en-US" sz="1600" b="1" dirty="0" smtClean="0"/>
              <a:t>Child Selector</a:t>
            </a:r>
          </a:p>
          <a:p>
            <a:pPr>
              <a:buNone/>
            </a:pPr>
            <a:r>
              <a:rPr lang="en-US" sz="1600" dirty="0" smtClean="0"/>
              <a:t>	</a:t>
            </a:r>
            <a:r>
              <a:rPr lang="en-US" sz="1600" dirty="0" smtClean="0"/>
              <a:t>You </a:t>
            </a:r>
            <a:r>
              <a:rPr lang="en-US" sz="1600" dirty="0" smtClean="0"/>
              <a:t>have seen the descendant selectors. There is one more type of selector, which </a:t>
            </a:r>
            <a:r>
              <a:rPr lang="en-US" sz="1600" dirty="0" smtClean="0"/>
              <a:t>is very </a:t>
            </a:r>
            <a:r>
              <a:rPr lang="en-US" sz="1600" dirty="0" smtClean="0"/>
              <a:t>similar to descendants but have different functionality. Consider the </a:t>
            </a:r>
            <a:r>
              <a:rPr lang="en-US" sz="1600" dirty="0" smtClean="0"/>
              <a:t>following example</a:t>
            </a:r>
            <a:r>
              <a:rPr lang="en-US" sz="1600" dirty="0" smtClean="0"/>
              <a:t>:</a:t>
            </a:r>
            <a:endParaRPr lang="en-US" sz="1600" dirty="0" smtClean="0"/>
          </a:p>
          <a:p>
            <a:pPr lvl="1">
              <a:buNone/>
            </a:pPr>
            <a:r>
              <a:rPr lang="en-US" sz="1400" dirty="0" smtClean="0"/>
              <a:t>body &gt; p </a:t>
            </a:r>
            <a:r>
              <a:rPr lang="en-US" sz="1400" dirty="0" smtClean="0"/>
              <a:t>{ </a:t>
            </a:r>
          </a:p>
          <a:p>
            <a:pPr lvl="1">
              <a:buNone/>
            </a:pPr>
            <a:r>
              <a:rPr lang="en-US" sz="1400" dirty="0" smtClean="0"/>
              <a:t>	color</a:t>
            </a:r>
            <a:r>
              <a:rPr lang="en-US" sz="1400" dirty="0" smtClean="0"/>
              <a:t>: #000000</a:t>
            </a:r>
            <a:r>
              <a:rPr lang="en-US" sz="1400" dirty="0" smtClean="0"/>
              <a:t>; </a:t>
            </a:r>
          </a:p>
          <a:p>
            <a:pPr lvl="1">
              <a:buNone/>
            </a:pPr>
            <a:r>
              <a:rPr lang="en-US" sz="1400" dirty="0" smtClean="0"/>
              <a:t>}</a:t>
            </a:r>
          </a:p>
          <a:p>
            <a:pPr>
              <a:buNone/>
            </a:pPr>
            <a:r>
              <a:rPr lang="en-US" sz="1400" dirty="0" smtClean="0"/>
              <a:t>	This </a:t>
            </a:r>
            <a:r>
              <a:rPr lang="en-US" sz="1400" dirty="0" smtClean="0"/>
              <a:t>rule will render all the paragraphs in black if they are a direct child of the &lt;</a:t>
            </a:r>
            <a:r>
              <a:rPr lang="en-US" sz="1400" dirty="0" smtClean="0"/>
              <a:t>body&gt; element</a:t>
            </a:r>
            <a:r>
              <a:rPr lang="en-US" sz="1400" dirty="0" smtClean="0"/>
              <a:t>. Other paragraphs put inside other elements like &lt;div&gt; or &lt;td&gt; would not </a:t>
            </a:r>
            <a:r>
              <a:rPr lang="en-US" sz="1400" dirty="0" smtClean="0"/>
              <a:t>have any </a:t>
            </a:r>
            <a:r>
              <a:rPr lang="en-US" sz="1400" dirty="0" smtClean="0"/>
              <a:t>effect of this rule</a:t>
            </a:r>
            <a:r>
              <a:rPr lang="en-US" sz="1400" dirty="0" smtClean="0"/>
              <a:t>.</a:t>
            </a:r>
          </a:p>
          <a:p>
            <a:r>
              <a:rPr lang="en-US" sz="1600" b="1" dirty="0" smtClean="0"/>
              <a:t>Attribute Selector</a:t>
            </a:r>
            <a:r>
              <a:rPr lang="en-US" sz="1400" dirty="0" smtClean="0"/>
              <a:t> </a:t>
            </a:r>
          </a:p>
          <a:p>
            <a:pPr>
              <a:buNone/>
            </a:pPr>
            <a:r>
              <a:rPr lang="en-US" sz="1400" dirty="0" smtClean="0"/>
              <a:t>	We can </a:t>
            </a:r>
            <a:r>
              <a:rPr lang="en-US" sz="1400" dirty="0" smtClean="0"/>
              <a:t>also apply styles to HTML elements with particular attributes. The style </a:t>
            </a:r>
            <a:r>
              <a:rPr lang="en-US" sz="1400" dirty="0" smtClean="0"/>
              <a:t>rule below </a:t>
            </a:r>
            <a:r>
              <a:rPr lang="en-US" sz="1400" dirty="0" smtClean="0"/>
              <a:t>will match all the input elements having a type attribute with a value of </a:t>
            </a:r>
            <a:r>
              <a:rPr lang="en-US" sz="1400" i="1" dirty="0" smtClean="0"/>
              <a:t>text</a:t>
            </a:r>
            <a:r>
              <a:rPr lang="en-US" sz="1400" i="1" dirty="0" smtClean="0"/>
              <a:t>:</a:t>
            </a:r>
          </a:p>
          <a:p>
            <a:pPr>
              <a:buNone/>
            </a:pPr>
            <a:r>
              <a:rPr lang="en-US" sz="1400" i="1" dirty="0" smtClean="0"/>
              <a:t>	</a:t>
            </a:r>
          </a:p>
          <a:p>
            <a:pPr lvl="1">
              <a:buNone/>
            </a:pPr>
            <a:r>
              <a:rPr lang="en-US" sz="1600" dirty="0" smtClean="0"/>
              <a:t>input[type</a:t>
            </a:r>
            <a:r>
              <a:rPr lang="en-US" sz="1600" dirty="0" smtClean="0"/>
              <a:t>="text</a:t>
            </a:r>
            <a:r>
              <a:rPr lang="en-US" sz="1600" dirty="0" smtClean="0"/>
              <a:t>"] {</a:t>
            </a:r>
          </a:p>
          <a:p>
            <a:pPr lvl="1">
              <a:buNone/>
            </a:pPr>
            <a:r>
              <a:rPr lang="en-US" sz="1600" dirty="0" smtClean="0"/>
              <a:t>	color</a:t>
            </a:r>
            <a:r>
              <a:rPr lang="en-US" sz="1600" dirty="0" smtClean="0"/>
              <a:t>: #000000</a:t>
            </a:r>
            <a:r>
              <a:rPr lang="en-US" sz="1600" dirty="0" smtClean="0"/>
              <a:t>;</a:t>
            </a:r>
          </a:p>
          <a:p>
            <a:pPr lvl="1">
              <a:buNone/>
            </a:pPr>
            <a:r>
              <a:rPr lang="en-US" sz="1600" dirty="0" smtClean="0"/>
              <a:t>}</a:t>
            </a:r>
            <a:endParaRPr lang="en-US" sz="1600" dirty="0"/>
          </a:p>
        </p:txBody>
      </p:sp>
      <p:sp>
        <p:nvSpPr>
          <p:cNvPr id="4" name="Slide Number Placeholder 3"/>
          <p:cNvSpPr>
            <a:spLocks noGrp="1"/>
          </p:cNvSpPr>
          <p:nvPr>
            <p:ph type="sldNum" sz="quarter" idx="12"/>
          </p:nvPr>
        </p:nvSpPr>
        <p:spPr/>
        <p:txBody>
          <a:bodyPr/>
          <a:lstStyle/>
          <a:p>
            <a:fld id="{C9B0BE87-AC35-4E71-926F-0ED3D8804EBE}"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a:bodyPr>
          <a:lstStyle/>
          <a:p>
            <a:r>
              <a:rPr lang="en-US" sz="1800" b="1" dirty="0" smtClean="0"/>
              <a:t>Some of the attribute selector rules</a:t>
            </a:r>
          </a:p>
          <a:p>
            <a:pPr>
              <a:buNone/>
            </a:pPr>
            <a:r>
              <a:rPr lang="en-US" sz="1800" b="1" dirty="0" smtClean="0"/>
              <a:t>	</a:t>
            </a:r>
          </a:p>
          <a:p>
            <a:pPr>
              <a:buNone/>
            </a:pPr>
            <a:r>
              <a:rPr lang="en-US" sz="1800" b="1" dirty="0" smtClean="0"/>
              <a:t>	</a:t>
            </a:r>
            <a:r>
              <a:rPr lang="en-US" sz="1800" b="1" dirty="0" smtClean="0"/>
              <a:t>p[</a:t>
            </a:r>
            <a:r>
              <a:rPr lang="en-US" sz="1800" b="1" dirty="0" err="1" smtClean="0"/>
              <a:t>lang</a:t>
            </a:r>
            <a:r>
              <a:rPr lang="en-US" sz="1800" b="1" dirty="0" smtClean="0"/>
              <a:t>] - </a:t>
            </a:r>
            <a:r>
              <a:rPr lang="en-US" sz="1800" dirty="0" smtClean="0"/>
              <a:t>Selects all paragraph elements with a </a:t>
            </a:r>
            <a:r>
              <a:rPr lang="en-US" sz="1800" i="1" dirty="0" err="1" smtClean="0"/>
              <a:t>lang</a:t>
            </a:r>
            <a:r>
              <a:rPr lang="en-US" sz="1800" i="1" dirty="0" smtClean="0"/>
              <a:t> attribute</a:t>
            </a:r>
            <a:r>
              <a:rPr lang="en-US" sz="1800" i="1" dirty="0" smtClean="0"/>
              <a:t>.</a:t>
            </a:r>
          </a:p>
          <a:p>
            <a:pPr>
              <a:buNone/>
            </a:pPr>
            <a:endParaRPr lang="en-US" sz="1800" i="1" dirty="0" smtClean="0"/>
          </a:p>
          <a:p>
            <a:pPr>
              <a:buNone/>
            </a:pPr>
            <a:r>
              <a:rPr lang="en-US" sz="1800" b="1" dirty="0" smtClean="0"/>
              <a:t>	p[</a:t>
            </a:r>
            <a:r>
              <a:rPr lang="en-US" sz="1800" b="1" dirty="0" err="1" smtClean="0"/>
              <a:t>lang</a:t>
            </a:r>
            <a:r>
              <a:rPr lang="en-US" sz="1800" b="1" dirty="0" smtClean="0"/>
              <a:t>="</a:t>
            </a:r>
            <a:r>
              <a:rPr lang="en-US" sz="1800" b="1" dirty="0" err="1" smtClean="0"/>
              <a:t>fr</a:t>
            </a:r>
            <a:r>
              <a:rPr lang="en-US" sz="1800" b="1" dirty="0" smtClean="0"/>
              <a:t>"] - </a:t>
            </a:r>
            <a:r>
              <a:rPr lang="en-US" sz="1800" dirty="0" smtClean="0"/>
              <a:t>Selects all paragraph elements whose </a:t>
            </a:r>
            <a:r>
              <a:rPr lang="en-US" sz="1800" i="1" dirty="0" err="1" smtClean="0"/>
              <a:t>lang</a:t>
            </a:r>
            <a:r>
              <a:rPr lang="en-US" sz="1800" i="1" dirty="0" smtClean="0"/>
              <a:t> attribute has a </a:t>
            </a:r>
            <a:r>
              <a:rPr lang="en-US" sz="1800" i="1" dirty="0" smtClean="0"/>
              <a:t>value </a:t>
            </a:r>
            <a:r>
              <a:rPr lang="en-US" sz="1800" dirty="0" smtClean="0"/>
              <a:t>of </a:t>
            </a:r>
            <a:r>
              <a:rPr lang="en-US" sz="1800" dirty="0" smtClean="0"/>
              <a:t>exactly "</a:t>
            </a:r>
            <a:r>
              <a:rPr lang="en-US" sz="1800" dirty="0" err="1" smtClean="0"/>
              <a:t>fr</a:t>
            </a:r>
            <a:r>
              <a:rPr lang="en-US" sz="1800" dirty="0" smtClean="0"/>
              <a:t>".</a:t>
            </a:r>
          </a:p>
          <a:p>
            <a:pPr>
              <a:buNone/>
            </a:pPr>
            <a:endParaRPr lang="en-US" sz="1800" dirty="0" smtClean="0"/>
          </a:p>
          <a:p>
            <a:pPr>
              <a:buNone/>
            </a:pPr>
            <a:r>
              <a:rPr lang="en-US" sz="1800" b="1" dirty="0" smtClean="0"/>
              <a:t>	p[</a:t>
            </a:r>
            <a:r>
              <a:rPr lang="en-US" sz="1800" b="1" dirty="0" err="1" smtClean="0"/>
              <a:t>lang</a:t>
            </a:r>
            <a:r>
              <a:rPr lang="en-US" sz="1800" b="1" dirty="0" smtClean="0"/>
              <a:t>~="</a:t>
            </a:r>
            <a:r>
              <a:rPr lang="en-US" sz="1800" b="1" dirty="0" err="1" smtClean="0"/>
              <a:t>fr</a:t>
            </a:r>
            <a:r>
              <a:rPr lang="en-US" sz="1800" b="1" dirty="0" smtClean="0"/>
              <a:t>"] - </a:t>
            </a:r>
            <a:r>
              <a:rPr lang="en-US" sz="1800" dirty="0" smtClean="0"/>
              <a:t>Selects all paragraph elements whose </a:t>
            </a:r>
            <a:r>
              <a:rPr lang="en-US" sz="1800" i="1" dirty="0" err="1" smtClean="0"/>
              <a:t>lang</a:t>
            </a:r>
            <a:r>
              <a:rPr lang="en-US" sz="1800" i="1" dirty="0" smtClean="0"/>
              <a:t> attribute </a:t>
            </a:r>
            <a:r>
              <a:rPr lang="en-US" sz="1800" i="1" dirty="0" smtClean="0"/>
              <a:t>contains </a:t>
            </a:r>
            <a:r>
              <a:rPr lang="en-US" sz="1800" dirty="0" smtClean="0"/>
              <a:t>the </a:t>
            </a:r>
            <a:r>
              <a:rPr lang="en-US" sz="1800" dirty="0" smtClean="0"/>
              <a:t>word "</a:t>
            </a:r>
            <a:r>
              <a:rPr lang="en-US" sz="1800" dirty="0" err="1" smtClean="0"/>
              <a:t>fr</a:t>
            </a:r>
            <a:r>
              <a:rPr lang="en-US" sz="1800" dirty="0" smtClean="0"/>
              <a:t>".</a:t>
            </a:r>
          </a:p>
          <a:p>
            <a:pPr>
              <a:buNone/>
            </a:pPr>
            <a:endParaRPr lang="en-US" sz="1800" dirty="0" smtClean="0"/>
          </a:p>
          <a:p>
            <a:pPr>
              <a:buNone/>
            </a:pPr>
            <a:r>
              <a:rPr lang="en-US" sz="1800" b="1" dirty="0" smtClean="0"/>
              <a:t>	p[</a:t>
            </a:r>
            <a:r>
              <a:rPr lang="en-US" sz="1800" b="1" dirty="0" err="1" smtClean="0"/>
              <a:t>lang</a:t>
            </a:r>
            <a:r>
              <a:rPr lang="en-US" sz="1800" b="1" dirty="0" smtClean="0"/>
              <a:t>|="en"] </a:t>
            </a:r>
            <a:r>
              <a:rPr lang="en-US" sz="1800" dirty="0" smtClean="0"/>
              <a:t>- Selects all paragraph elements whose </a:t>
            </a:r>
            <a:r>
              <a:rPr lang="en-US" sz="1800" i="1" dirty="0" err="1" smtClean="0"/>
              <a:t>lang</a:t>
            </a:r>
            <a:r>
              <a:rPr lang="en-US" sz="1800" i="1" dirty="0" smtClean="0"/>
              <a:t> attribute </a:t>
            </a:r>
            <a:r>
              <a:rPr lang="en-US" sz="1800" i="1" dirty="0" smtClean="0"/>
              <a:t>contains </a:t>
            </a:r>
            <a:r>
              <a:rPr lang="en-US" sz="1800" dirty="0" smtClean="0"/>
              <a:t>values </a:t>
            </a:r>
            <a:r>
              <a:rPr lang="en-US" sz="1800" dirty="0" smtClean="0"/>
              <a:t>that are exactly "en", or begin with "en-".</a:t>
            </a:r>
            <a:endParaRPr lang="en-US" sz="1800" dirty="0"/>
          </a:p>
        </p:txBody>
      </p:sp>
      <p:sp>
        <p:nvSpPr>
          <p:cNvPr id="4" name="Slide Number Placeholder 3"/>
          <p:cNvSpPr>
            <a:spLocks noGrp="1"/>
          </p:cNvSpPr>
          <p:nvPr>
            <p:ph type="sldNum" sz="quarter" idx="12"/>
          </p:nvPr>
        </p:nvSpPr>
        <p:spPr/>
        <p:txBody>
          <a:bodyPr/>
          <a:lstStyle/>
          <a:p>
            <a:fld id="{C9B0BE87-AC35-4E71-926F-0ED3D8804EBE}"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CSS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Inline CSS: </a:t>
            </a:r>
            <a:r>
              <a:rPr lang="en-US" dirty="0" smtClean="0"/>
              <a:t>use </a:t>
            </a:r>
            <a:r>
              <a:rPr lang="en-US" b="1" dirty="0" smtClean="0"/>
              <a:t>style </a:t>
            </a:r>
            <a:r>
              <a:rPr lang="en-US" dirty="0" smtClean="0"/>
              <a:t>attribute to html element to define a style rule. This style will only applied for those element where we declare or define.</a:t>
            </a:r>
          </a:p>
          <a:p>
            <a:pPr>
              <a:buNone/>
            </a:pPr>
            <a:r>
              <a:rPr lang="en-US" b="1" dirty="0" smtClean="0"/>
              <a:t>	Syntax: </a:t>
            </a:r>
            <a:r>
              <a:rPr lang="en-US" dirty="0" smtClean="0"/>
              <a:t>&lt;element style=“--- rule ---”&gt;</a:t>
            </a:r>
          </a:p>
          <a:p>
            <a:pPr>
              <a:buNone/>
            </a:pPr>
            <a:r>
              <a:rPr lang="en-US" dirty="0" smtClean="0"/>
              <a:t>	</a:t>
            </a:r>
            <a:r>
              <a:rPr lang="en-US" b="1" dirty="0" smtClean="0"/>
              <a:t>For Example:</a:t>
            </a:r>
          </a:p>
          <a:p>
            <a:pPr>
              <a:buNone/>
            </a:pPr>
            <a:r>
              <a:rPr lang="en-US" dirty="0" smtClean="0"/>
              <a:t>	&lt;div style=“background: #000000;”&gt;&lt;/div&gt;</a:t>
            </a:r>
          </a:p>
          <a:p>
            <a:pPr>
              <a:buNone/>
            </a:pPr>
            <a:endParaRPr lang="en-US" dirty="0" smtClean="0"/>
          </a:p>
          <a:p>
            <a:r>
              <a:rPr lang="en-US" b="1" dirty="0" smtClean="0"/>
              <a:t>Internal or Embedded CSS:</a:t>
            </a:r>
          </a:p>
          <a:p>
            <a:pPr>
              <a:buNone/>
            </a:pPr>
            <a:r>
              <a:rPr lang="en-US" b="1" dirty="0" smtClean="0"/>
              <a:t>	</a:t>
            </a:r>
            <a:r>
              <a:rPr lang="en-US" dirty="0" smtClean="0"/>
              <a:t>We can put our CSS rules into an HTML document using the &lt;style&gt; tags. Rules defined using this syntax will be applied to all the elements available in the corresponding document. </a:t>
            </a:r>
          </a:p>
          <a:p>
            <a:pPr>
              <a:buNone/>
            </a:pPr>
            <a:r>
              <a:rPr lang="en-US" b="1" dirty="0" smtClean="0"/>
              <a:t>	Syntax: </a:t>
            </a:r>
          </a:p>
          <a:p>
            <a:pPr>
              <a:buNone/>
            </a:pPr>
            <a:r>
              <a:rPr lang="en-US" b="1" dirty="0" smtClean="0"/>
              <a:t>	</a:t>
            </a:r>
            <a:r>
              <a:rPr lang="en-US" dirty="0" smtClean="0"/>
              <a:t>&lt;head&gt;</a:t>
            </a:r>
          </a:p>
          <a:p>
            <a:pPr>
              <a:buNone/>
            </a:pPr>
            <a:r>
              <a:rPr lang="en-US" dirty="0" smtClean="0"/>
              <a:t>		&lt;style type=“text/</a:t>
            </a:r>
            <a:r>
              <a:rPr lang="en-US" dirty="0" err="1" smtClean="0"/>
              <a:t>css</a:t>
            </a:r>
            <a:r>
              <a:rPr lang="en-US" dirty="0" smtClean="0"/>
              <a:t>”&gt;</a:t>
            </a:r>
          </a:p>
          <a:p>
            <a:pPr>
              <a:buNone/>
            </a:pPr>
            <a:r>
              <a:rPr lang="en-US" dirty="0" smtClean="0"/>
              <a:t>			------ style rules ------</a:t>
            </a:r>
          </a:p>
          <a:p>
            <a:pPr>
              <a:buNone/>
            </a:pPr>
            <a:r>
              <a:rPr lang="en-US" dirty="0" smtClean="0"/>
              <a:t>		&lt;/style&gt;</a:t>
            </a:r>
          </a:p>
          <a:p>
            <a:pPr>
              <a:buNone/>
            </a:pPr>
            <a:r>
              <a:rPr lang="en-US" dirty="0" smtClean="0"/>
              <a:t>	&lt;/head&gt;</a:t>
            </a:r>
          </a:p>
          <a:p>
            <a:endParaRPr lang="en-US" dirty="0"/>
          </a:p>
        </p:txBody>
      </p:sp>
      <p:sp>
        <p:nvSpPr>
          <p:cNvPr id="4" name="Slide Number Placeholder 3"/>
          <p:cNvSpPr>
            <a:spLocks noGrp="1"/>
          </p:cNvSpPr>
          <p:nvPr>
            <p:ph type="sldNum" sz="quarter" idx="12"/>
          </p:nvPr>
        </p:nvSpPr>
        <p:spPr/>
        <p:txBody>
          <a:bodyPr/>
          <a:lstStyle/>
          <a:p>
            <a:fld id="{C9B0BE87-AC35-4E71-926F-0ED3D8804EBE}"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a:bodyPr>
          <a:lstStyle/>
          <a:p>
            <a:r>
              <a:rPr lang="en-US" sz="2000" b="1" dirty="0" smtClean="0"/>
              <a:t>External CSS: </a:t>
            </a:r>
            <a:endParaRPr lang="en-US" sz="2000" dirty="0" smtClean="0"/>
          </a:p>
          <a:p>
            <a:pPr>
              <a:buNone/>
            </a:pPr>
            <a:r>
              <a:rPr lang="en-US" sz="2000" dirty="0" smtClean="0"/>
              <a:t>	The element can be used to include an external </a:t>
            </a:r>
            <a:r>
              <a:rPr lang="en-US" sz="2000" dirty="0" err="1" smtClean="0"/>
              <a:t>stylesheet</a:t>
            </a:r>
            <a:r>
              <a:rPr lang="en-US" sz="2000" dirty="0" smtClean="0"/>
              <a:t> file in your HTML document</a:t>
            </a:r>
          </a:p>
          <a:p>
            <a:pPr>
              <a:buNone/>
            </a:pPr>
            <a:r>
              <a:rPr lang="en-US" sz="2000" dirty="0" smtClean="0"/>
              <a:t>	An external style sheet is a separate text file with </a:t>
            </a:r>
            <a:r>
              <a:rPr lang="en-US" sz="2000" b="1" dirty="0" smtClean="0"/>
              <a:t>.</a:t>
            </a:r>
            <a:r>
              <a:rPr lang="en-US" sz="2000" b="1" dirty="0" err="1" smtClean="0"/>
              <a:t>css</a:t>
            </a:r>
            <a:r>
              <a:rPr lang="en-US" sz="2000" dirty="0" smtClean="0"/>
              <a:t> extension. You define all the Style rules within this text file and then you can include this file in any HTML document using element.</a:t>
            </a:r>
          </a:p>
          <a:p>
            <a:pPr>
              <a:buNone/>
            </a:pPr>
            <a:r>
              <a:rPr lang="en-US" sz="2000" dirty="0" smtClean="0"/>
              <a:t>	</a:t>
            </a:r>
            <a:r>
              <a:rPr lang="en-US" sz="2000" b="1" dirty="0" smtClean="0"/>
              <a:t>Syntax:</a:t>
            </a:r>
          </a:p>
          <a:p>
            <a:pPr>
              <a:buNone/>
            </a:pPr>
            <a:r>
              <a:rPr lang="en-US" sz="2000" b="1" dirty="0" smtClean="0"/>
              <a:t>	</a:t>
            </a:r>
            <a:r>
              <a:rPr lang="en-US" sz="2000" dirty="0" smtClean="0"/>
              <a:t>&lt;head&gt;</a:t>
            </a:r>
          </a:p>
          <a:p>
            <a:pPr>
              <a:buNone/>
            </a:pPr>
            <a:r>
              <a:rPr lang="en-US" sz="2000" dirty="0" smtClean="0"/>
              <a:t>		&lt;link </a:t>
            </a:r>
            <a:r>
              <a:rPr lang="en-US" sz="2000" dirty="0" err="1" smtClean="0"/>
              <a:t>rel</a:t>
            </a:r>
            <a:r>
              <a:rPr lang="en-US" sz="2000" dirty="0" smtClean="0"/>
              <a:t>=“</a:t>
            </a:r>
            <a:r>
              <a:rPr lang="en-US" sz="2000" dirty="0" err="1" smtClean="0"/>
              <a:t>stylesheet</a:t>
            </a:r>
            <a:r>
              <a:rPr lang="en-US" sz="2000" dirty="0" smtClean="0"/>
              <a:t>” type=“text/</a:t>
            </a:r>
            <a:r>
              <a:rPr lang="en-US" sz="2000" dirty="0" err="1" smtClean="0"/>
              <a:t>css</a:t>
            </a:r>
            <a:r>
              <a:rPr lang="en-US" sz="2000" dirty="0" smtClean="0"/>
              <a:t>” </a:t>
            </a:r>
            <a:r>
              <a:rPr lang="en-US" sz="2000" dirty="0" err="1" smtClean="0"/>
              <a:t>href</a:t>
            </a:r>
            <a:r>
              <a:rPr lang="en-US" sz="2000" dirty="0" smtClean="0"/>
              <a:t>=“file </a:t>
            </a:r>
            <a:r>
              <a:rPr lang="en-US" sz="2000" dirty="0" err="1" smtClean="0"/>
              <a:t>url</a:t>
            </a:r>
            <a:r>
              <a:rPr lang="en-US" sz="2000" dirty="0" smtClean="0"/>
              <a:t>”&gt;</a:t>
            </a:r>
          </a:p>
          <a:p>
            <a:pPr>
              <a:buNone/>
            </a:pPr>
            <a:r>
              <a:rPr lang="en-US" sz="2000" dirty="0" smtClean="0"/>
              <a:t>	&lt;/head&gt;</a:t>
            </a:r>
            <a:endParaRPr lang="en-US" sz="2000" dirty="0"/>
          </a:p>
        </p:txBody>
      </p:sp>
      <p:sp>
        <p:nvSpPr>
          <p:cNvPr id="4" name="Slide Number Placeholder 3"/>
          <p:cNvSpPr>
            <a:spLocks noGrp="1"/>
          </p:cNvSpPr>
          <p:nvPr>
            <p:ph type="sldNum" sz="quarter" idx="12"/>
          </p:nvPr>
        </p:nvSpPr>
        <p:spPr/>
        <p:txBody>
          <a:bodyPr/>
          <a:lstStyle/>
          <a:p>
            <a:fld id="{C9B0BE87-AC35-4E71-926F-0ED3D8804EBE}"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6019800"/>
          </a:xfrm>
        </p:spPr>
        <p:txBody>
          <a:bodyPr>
            <a:normAutofit fontScale="92500" lnSpcReduction="20000"/>
          </a:bodyPr>
          <a:lstStyle/>
          <a:p>
            <a:r>
              <a:rPr lang="en-US" dirty="0" smtClean="0">
                <a:latin typeface="Calibri" pitchFamily="34" charset="0"/>
                <a:cs typeface="Calibri" pitchFamily="34" charset="0"/>
              </a:rPr>
              <a:t>Multiple Style Rules</a:t>
            </a:r>
          </a:p>
          <a:p>
            <a:pPr>
              <a:buNone/>
            </a:pPr>
            <a:r>
              <a:rPr lang="en-US" sz="1800" dirty="0" smtClean="0">
                <a:latin typeface="Calibri" pitchFamily="34" charset="0"/>
                <a:cs typeface="Calibri" pitchFamily="34" charset="0"/>
              </a:rPr>
              <a:t>	</a:t>
            </a:r>
            <a:r>
              <a:rPr lang="en-US" sz="1600" dirty="0" smtClean="0">
                <a:latin typeface="Calibri" pitchFamily="34" charset="0"/>
                <a:cs typeface="Calibri" pitchFamily="34" charset="0"/>
              </a:rPr>
              <a:t>We may </a:t>
            </a:r>
            <a:r>
              <a:rPr lang="en-US" sz="1600" dirty="0" smtClean="0">
                <a:latin typeface="Calibri" pitchFamily="34" charset="0"/>
                <a:cs typeface="Calibri" pitchFamily="34" charset="0"/>
              </a:rPr>
              <a:t>need to define multiple style rules for a single element. </a:t>
            </a:r>
            <a:r>
              <a:rPr lang="en-US" sz="1600" dirty="0" smtClean="0">
                <a:latin typeface="Calibri" pitchFamily="34" charset="0"/>
                <a:cs typeface="Calibri" pitchFamily="34" charset="0"/>
              </a:rPr>
              <a:t> We can </a:t>
            </a:r>
            <a:r>
              <a:rPr lang="en-US" sz="1600" dirty="0" smtClean="0">
                <a:latin typeface="Calibri" pitchFamily="34" charset="0"/>
                <a:cs typeface="Calibri" pitchFamily="34" charset="0"/>
              </a:rPr>
              <a:t>define </a:t>
            </a:r>
            <a:r>
              <a:rPr lang="en-US" sz="1600" dirty="0" smtClean="0">
                <a:latin typeface="Calibri" pitchFamily="34" charset="0"/>
                <a:cs typeface="Calibri" pitchFamily="34" charset="0"/>
              </a:rPr>
              <a:t>these rules </a:t>
            </a:r>
            <a:r>
              <a:rPr lang="en-US" sz="1600" dirty="0" smtClean="0">
                <a:latin typeface="Calibri" pitchFamily="34" charset="0"/>
                <a:cs typeface="Calibri" pitchFamily="34" charset="0"/>
              </a:rPr>
              <a:t>to combine multiple properties and corresponding values into a single </a:t>
            </a:r>
            <a:r>
              <a:rPr lang="en-US" sz="1600" dirty="0" smtClean="0">
                <a:latin typeface="Calibri" pitchFamily="34" charset="0"/>
                <a:cs typeface="Calibri" pitchFamily="34" charset="0"/>
              </a:rPr>
              <a:t>block as defined </a:t>
            </a:r>
            <a:r>
              <a:rPr lang="en-US" sz="1600" dirty="0" smtClean="0">
                <a:latin typeface="Calibri" pitchFamily="34" charset="0"/>
                <a:cs typeface="Calibri" pitchFamily="34" charset="0"/>
              </a:rPr>
              <a:t>in the following example</a:t>
            </a:r>
            <a:r>
              <a:rPr lang="en-US" sz="1600" dirty="0" smtClean="0">
                <a:latin typeface="Calibri" pitchFamily="34" charset="0"/>
                <a:cs typeface="Calibri" pitchFamily="34" charset="0"/>
              </a:rPr>
              <a:t>:</a:t>
            </a:r>
            <a:endParaRPr lang="en-US" sz="1800" dirty="0" smtClean="0">
              <a:latin typeface="Calibri" pitchFamily="34" charset="0"/>
              <a:cs typeface="Calibri" pitchFamily="34" charset="0"/>
            </a:endParaRPr>
          </a:p>
          <a:p>
            <a:pPr lvl="1">
              <a:buNone/>
            </a:pPr>
            <a:r>
              <a:rPr lang="en-US" sz="1800" dirty="0" smtClean="0">
                <a:latin typeface="Calibri" pitchFamily="34" charset="0"/>
                <a:cs typeface="Calibri" pitchFamily="34" charset="0"/>
              </a:rPr>
              <a:t>h1 </a:t>
            </a:r>
            <a:r>
              <a:rPr lang="en-US" sz="1800" dirty="0" smtClean="0">
                <a:latin typeface="Calibri" pitchFamily="34" charset="0"/>
                <a:cs typeface="Calibri" pitchFamily="34" charset="0"/>
              </a:rPr>
              <a:t>{</a:t>
            </a:r>
          </a:p>
          <a:p>
            <a:pPr lvl="2">
              <a:buNone/>
            </a:pPr>
            <a:r>
              <a:rPr lang="en-US" sz="1800" dirty="0" smtClean="0">
                <a:latin typeface="Calibri" pitchFamily="34" charset="0"/>
                <a:cs typeface="Calibri" pitchFamily="34" charset="0"/>
              </a:rPr>
              <a:t>color: </a:t>
            </a:r>
            <a:r>
              <a:rPr lang="en-US" sz="1800" dirty="0" smtClean="0">
                <a:latin typeface="Calibri" pitchFamily="34" charset="0"/>
                <a:cs typeface="Calibri" pitchFamily="34" charset="0"/>
              </a:rPr>
              <a:t> #000000;</a:t>
            </a:r>
            <a:endParaRPr lang="en-US" sz="1800" dirty="0" smtClean="0">
              <a:latin typeface="Calibri" pitchFamily="34" charset="0"/>
              <a:cs typeface="Calibri" pitchFamily="34" charset="0"/>
            </a:endParaRPr>
          </a:p>
          <a:p>
            <a:pPr lvl="2">
              <a:buNone/>
            </a:pPr>
            <a:r>
              <a:rPr lang="en-US" sz="1800" dirty="0" smtClean="0">
                <a:latin typeface="Calibri" pitchFamily="34" charset="0"/>
                <a:cs typeface="Calibri" pitchFamily="34" charset="0"/>
              </a:rPr>
              <a:t>font-weight: </a:t>
            </a:r>
            <a:r>
              <a:rPr lang="en-US" sz="1800" dirty="0" smtClean="0">
                <a:latin typeface="Calibri" pitchFamily="34" charset="0"/>
                <a:cs typeface="Calibri" pitchFamily="34" charset="0"/>
              </a:rPr>
              <a:t> normal</a:t>
            </a:r>
            <a:r>
              <a:rPr lang="en-US" sz="1800" dirty="0" smtClean="0">
                <a:latin typeface="Calibri" pitchFamily="34" charset="0"/>
                <a:cs typeface="Calibri" pitchFamily="34" charset="0"/>
              </a:rPr>
              <a:t>;</a:t>
            </a:r>
          </a:p>
          <a:p>
            <a:pPr lvl="2">
              <a:buNone/>
            </a:pPr>
            <a:r>
              <a:rPr lang="en-US" sz="1800" dirty="0" smtClean="0">
                <a:latin typeface="Calibri" pitchFamily="34" charset="0"/>
                <a:cs typeface="Calibri" pitchFamily="34" charset="0"/>
              </a:rPr>
              <a:t>letter-spacing: </a:t>
            </a:r>
            <a:r>
              <a:rPr lang="en-US" sz="1800" dirty="0" smtClean="0">
                <a:latin typeface="Calibri" pitchFamily="34" charset="0"/>
                <a:cs typeface="Calibri" pitchFamily="34" charset="0"/>
              </a:rPr>
              <a:t>.14px;</a:t>
            </a:r>
            <a:endParaRPr lang="en-US" sz="1800" dirty="0" smtClean="0">
              <a:latin typeface="Calibri" pitchFamily="34" charset="0"/>
              <a:cs typeface="Calibri" pitchFamily="34" charset="0"/>
            </a:endParaRPr>
          </a:p>
          <a:p>
            <a:pPr lvl="2">
              <a:buNone/>
            </a:pPr>
            <a:r>
              <a:rPr lang="en-US" sz="1800" dirty="0" smtClean="0">
                <a:latin typeface="Calibri" pitchFamily="34" charset="0"/>
                <a:cs typeface="Calibri" pitchFamily="34" charset="0"/>
              </a:rPr>
              <a:t>margin-bottom: </a:t>
            </a:r>
            <a:r>
              <a:rPr lang="en-US" sz="1800" dirty="0" smtClean="0">
                <a:latin typeface="Calibri" pitchFamily="34" charset="0"/>
                <a:cs typeface="Calibri" pitchFamily="34" charset="0"/>
              </a:rPr>
              <a:t> 10px;</a:t>
            </a:r>
            <a:endParaRPr lang="en-US" sz="1800" dirty="0" smtClean="0">
              <a:latin typeface="Calibri" pitchFamily="34" charset="0"/>
              <a:cs typeface="Calibri" pitchFamily="34" charset="0"/>
            </a:endParaRPr>
          </a:p>
          <a:p>
            <a:pPr lvl="2">
              <a:buNone/>
            </a:pPr>
            <a:r>
              <a:rPr lang="en-US" sz="1800" dirty="0" smtClean="0">
                <a:latin typeface="Calibri" pitchFamily="34" charset="0"/>
                <a:cs typeface="Calibri" pitchFamily="34" charset="0"/>
              </a:rPr>
              <a:t>text-transform: </a:t>
            </a:r>
            <a:r>
              <a:rPr lang="en-US" sz="1800" dirty="0" smtClean="0">
                <a:latin typeface="Calibri" pitchFamily="34" charset="0"/>
                <a:cs typeface="Calibri" pitchFamily="34" charset="0"/>
              </a:rPr>
              <a:t> lowercase</a:t>
            </a:r>
            <a:r>
              <a:rPr lang="en-US" sz="1800"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buNone/>
            </a:pPr>
            <a:r>
              <a:rPr lang="en-US" sz="1800" dirty="0" smtClean="0">
                <a:latin typeface="Calibri" pitchFamily="34" charset="0"/>
                <a:cs typeface="Calibri" pitchFamily="34" charset="0"/>
              </a:rPr>
              <a:t>}</a:t>
            </a:r>
          </a:p>
          <a:p>
            <a:r>
              <a:rPr lang="en-US" dirty="0" smtClean="0">
                <a:latin typeface="Calibri" pitchFamily="34" charset="0"/>
                <a:cs typeface="Calibri" pitchFamily="34" charset="0"/>
              </a:rPr>
              <a:t>Grouping Selectors</a:t>
            </a:r>
          </a:p>
          <a:p>
            <a:pPr>
              <a:buNone/>
            </a:pPr>
            <a:r>
              <a:rPr lang="en-US" sz="1600" dirty="0" smtClean="0">
                <a:latin typeface="Calibri" pitchFamily="34" charset="0"/>
                <a:cs typeface="Calibri" pitchFamily="34" charset="0"/>
              </a:rPr>
              <a:t>	You </a:t>
            </a:r>
            <a:r>
              <a:rPr lang="en-US" sz="1600" dirty="0" smtClean="0">
                <a:latin typeface="Calibri" pitchFamily="34" charset="0"/>
                <a:cs typeface="Calibri" pitchFamily="34" charset="0"/>
              </a:rPr>
              <a:t>can apply a style to many selectors if you like. Just separate the selectors with </a:t>
            </a:r>
            <a:r>
              <a:rPr lang="en-US" sz="1600" dirty="0" smtClean="0">
                <a:latin typeface="Calibri" pitchFamily="34" charset="0"/>
                <a:cs typeface="Calibri" pitchFamily="34" charset="0"/>
              </a:rPr>
              <a:t>comma</a:t>
            </a:r>
            <a:r>
              <a:rPr lang="en-US" sz="1600" dirty="0" smtClean="0">
                <a:latin typeface="Calibri" pitchFamily="34" charset="0"/>
                <a:cs typeface="Calibri" pitchFamily="34" charset="0"/>
              </a:rPr>
              <a:t>, as given in the following example:</a:t>
            </a:r>
            <a:endParaRPr lang="en-US" sz="1600" dirty="0" smtClean="0">
              <a:latin typeface="Calibri" pitchFamily="34" charset="0"/>
              <a:cs typeface="Calibri" pitchFamily="34" charset="0"/>
            </a:endParaRPr>
          </a:p>
          <a:p>
            <a:pPr lvl="1">
              <a:buNone/>
            </a:pPr>
            <a:r>
              <a:rPr lang="en-US" sz="1900" dirty="0" smtClean="0">
                <a:latin typeface="Calibri" pitchFamily="34" charset="0"/>
                <a:cs typeface="Calibri" pitchFamily="34" charset="0"/>
              </a:rPr>
              <a:t>h</a:t>
            </a:r>
            <a:r>
              <a:rPr lang="en-US" sz="1900" dirty="0" smtClean="0">
                <a:latin typeface="Calibri" pitchFamily="34" charset="0"/>
                <a:cs typeface="Calibri" pitchFamily="34" charset="0"/>
              </a:rPr>
              <a:t>1, h2, h3 {</a:t>
            </a:r>
          </a:p>
          <a:p>
            <a:pPr lvl="1">
              <a:buNone/>
            </a:pPr>
            <a:r>
              <a:rPr lang="en-US" sz="1900" dirty="0" smtClean="0">
                <a:latin typeface="Calibri" pitchFamily="34" charset="0"/>
                <a:cs typeface="Calibri" pitchFamily="34" charset="0"/>
              </a:rPr>
              <a:t>	color: #000000;</a:t>
            </a:r>
          </a:p>
          <a:p>
            <a:pPr lvl="1">
              <a:buNone/>
            </a:pPr>
            <a:r>
              <a:rPr lang="en-US" sz="1900" dirty="0" smtClean="0">
                <a:latin typeface="Calibri" pitchFamily="34" charset="0"/>
                <a:cs typeface="Calibri" pitchFamily="34" charset="0"/>
              </a:rPr>
              <a:t>}</a:t>
            </a:r>
          </a:p>
          <a:p>
            <a:pPr lvl="1">
              <a:buNone/>
            </a:pPr>
            <a:r>
              <a:rPr lang="en-US" sz="1900" dirty="0" smtClean="0">
                <a:latin typeface="Calibri" pitchFamily="34" charset="0"/>
                <a:cs typeface="Calibri" pitchFamily="34" charset="0"/>
              </a:rPr>
              <a:t>Or</a:t>
            </a:r>
          </a:p>
          <a:p>
            <a:pPr lvl="1">
              <a:buNone/>
            </a:pPr>
            <a:r>
              <a:rPr lang="en-US" sz="1900" dirty="0" smtClean="0">
                <a:latin typeface="Calibri" pitchFamily="34" charset="0"/>
                <a:cs typeface="Calibri" pitchFamily="34" charset="0"/>
              </a:rPr>
              <a:t>.</a:t>
            </a:r>
            <a:r>
              <a:rPr lang="en-US" sz="1900" dirty="0" err="1" smtClean="0">
                <a:latin typeface="Calibri" pitchFamily="34" charset="0"/>
                <a:cs typeface="Calibri" pitchFamily="34" charset="0"/>
              </a:rPr>
              <a:t>abc</a:t>
            </a:r>
            <a:r>
              <a:rPr lang="en-US" sz="1900" dirty="0" smtClean="0">
                <a:latin typeface="Calibri" pitchFamily="34" charset="0"/>
                <a:cs typeface="Calibri" pitchFamily="34" charset="0"/>
              </a:rPr>
              <a:t>, #</a:t>
            </a:r>
            <a:r>
              <a:rPr lang="en-US" sz="1900" dirty="0" err="1" smtClean="0">
                <a:latin typeface="Calibri" pitchFamily="34" charset="0"/>
                <a:cs typeface="Calibri" pitchFamily="34" charset="0"/>
              </a:rPr>
              <a:t>cdf</a:t>
            </a:r>
            <a:r>
              <a:rPr lang="en-US" sz="1900" dirty="0" smtClean="0">
                <a:latin typeface="Calibri" pitchFamily="34" charset="0"/>
                <a:cs typeface="Calibri" pitchFamily="34" charset="0"/>
              </a:rPr>
              <a:t>, div &gt; h1 {</a:t>
            </a:r>
          </a:p>
          <a:p>
            <a:pPr lvl="1">
              <a:buNone/>
            </a:pPr>
            <a:r>
              <a:rPr lang="en-US" sz="1900" dirty="0" smtClean="0">
                <a:latin typeface="Calibri" pitchFamily="34" charset="0"/>
                <a:cs typeface="Calibri" pitchFamily="34" charset="0"/>
              </a:rPr>
              <a:t>	color: #000000;</a:t>
            </a:r>
          </a:p>
          <a:p>
            <a:pPr lvl="1">
              <a:buNone/>
            </a:pPr>
            <a:r>
              <a:rPr lang="en-US" sz="1900" dirty="0" smtClean="0">
                <a:latin typeface="Calibri" pitchFamily="34" charset="0"/>
                <a:cs typeface="Calibri" pitchFamily="34" charset="0"/>
              </a:rPr>
              <a:t>}</a:t>
            </a:r>
          </a:p>
        </p:txBody>
      </p:sp>
      <p:sp>
        <p:nvSpPr>
          <p:cNvPr id="4" name="Slide Number Placeholder 3"/>
          <p:cNvSpPr>
            <a:spLocks noGrp="1"/>
          </p:cNvSpPr>
          <p:nvPr>
            <p:ph type="sldNum" sz="quarter" idx="12"/>
          </p:nvPr>
        </p:nvSpPr>
        <p:spPr/>
        <p:txBody>
          <a:bodyPr/>
          <a:lstStyle/>
          <a:p>
            <a:fld id="{C9B0BE87-AC35-4E71-926F-0ED3D8804EBE}"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2800" b="1" dirty="0" smtClean="0"/>
              <a:t>CSS Rules Overriding</a:t>
            </a:r>
            <a:endParaRPr lang="en-US" sz="2800" dirty="0"/>
          </a:p>
        </p:txBody>
      </p:sp>
      <p:sp>
        <p:nvSpPr>
          <p:cNvPr id="3" name="Content Placeholder 2"/>
          <p:cNvSpPr>
            <a:spLocks noGrp="1"/>
          </p:cNvSpPr>
          <p:nvPr>
            <p:ph idx="1"/>
          </p:nvPr>
        </p:nvSpPr>
        <p:spPr>
          <a:xfrm>
            <a:off x="1435608" y="1066800"/>
            <a:ext cx="7498080" cy="5181600"/>
          </a:xfrm>
        </p:spPr>
        <p:txBody>
          <a:bodyPr>
            <a:normAutofit lnSpcReduction="10000"/>
          </a:bodyPr>
          <a:lstStyle/>
          <a:p>
            <a:r>
              <a:rPr lang="en-US" sz="2000" dirty="0" smtClean="0"/>
              <a:t>Any inline style sheet takes the highest priority. So, it will override any </a:t>
            </a:r>
            <a:r>
              <a:rPr lang="en-US" sz="2000" dirty="0" smtClean="0"/>
              <a:t>rule defined </a:t>
            </a:r>
            <a:r>
              <a:rPr lang="en-US" sz="2000" dirty="0" smtClean="0"/>
              <a:t>in &lt;style&gt;...&lt;/style&gt; tags or the rules defined in any external style </a:t>
            </a:r>
            <a:r>
              <a:rPr lang="en-US" sz="2000" dirty="0" smtClean="0"/>
              <a:t>sheet file.</a:t>
            </a:r>
          </a:p>
          <a:p>
            <a:r>
              <a:rPr lang="en-US" sz="2000" dirty="0" smtClean="0"/>
              <a:t>Any rule defined in &lt;style&gt;...&lt;/style&gt; tags will override the rules defined in </a:t>
            </a:r>
            <a:r>
              <a:rPr lang="en-US" sz="2000" dirty="0" smtClean="0"/>
              <a:t>any external </a:t>
            </a:r>
            <a:r>
              <a:rPr lang="en-US" sz="2000" dirty="0" smtClean="0"/>
              <a:t>style sheet file</a:t>
            </a:r>
            <a:r>
              <a:rPr lang="en-US" sz="2000" dirty="0" smtClean="0"/>
              <a:t>.</a:t>
            </a:r>
          </a:p>
          <a:p>
            <a:r>
              <a:rPr lang="en-US" sz="2000" dirty="0" smtClean="0"/>
              <a:t>Any rule defined in the external style sheet file takes the lowest priority, and </a:t>
            </a:r>
            <a:r>
              <a:rPr lang="en-US" sz="2000" dirty="0" smtClean="0"/>
              <a:t>the rules </a:t>
            </a:r>
            <a:r>
              <a:rPr lang="en-US" sz="2000" dirty="0" smtClean="0"/>
              <a:t>defined in this file will be applied only when the above </a:t>
            </a:r>
            <a:r>
              <a:rPr lang="en-US" sz="2000" dirty="0" smtClean="0"/>
              <a:t>two are not applicable.</a:t>
            </a:r>
          </a:p>
          <a:p>
            <a:pPr>
              <a:buNone/>
            </a:pPr>
            <a:endParaRPr lang="en-US" sz="2000" dirty="0" smtClean="0"/>
          </a:p>
          <a:p>
            <a:pPr>
              <a:buNone/>
            </a:pPr>
            <a:r>
              <a:rPr lang="en-US" sz="2800" b="1" dirty="0" smtClean="0"/>
              <a:t>CSS Comment</a:t>
            </a:r>
          </a:p>
          <a:p>
            <a:pPr>
              <a:buNone/>
            </a:pPr>
            <a:endParaRPr lang="en-US" sz="2800" b="1" dirty="0" smtClean="0"/>
          </a:p>
          <a:p>
            <a:r>
              <a:rPr lang="en-US" sz="1800" dirty="0" smtClean="0"/>
              <a:t>You can simply put your </a:t>
            </a:r>
            <a:r>
              <a:rPr lang="en-US" sz="1800" dirty="0" smtClean="0"/>
              <a:t>comments inside /*----this </a:t>
            </a:r>
            <a:r>
              <a:rPr lang="en-US" sz="1800" dirty="0" smtClean="0"/>
              <a:t>is a comment in style </a:t>
            </a:r>
            <a:r>
              <a:rPr lang="en-US" sz="1800" dirty="0" smtClean="0"/>
              <a:t>sheet----*/.</a:t>
            </a:r>
          </a:p>
          <a:p>
            <a:r>
              <a:rPr lang="en-US" sz="1600" dirty="0" smtClean="0"/>
              <a:t>Anything written inside /*------*/ cant be run as a style rules that means it will prevent to run code written inside it.</a:t>
            </a:r>
            <a:endParaRPr lang="en-US" sz="1600" dirty="0"/>
          </a:p>
        </p:txBody>
      </p:sp>
      <p:sp>
        <p:nvSpPr>
          <p:cNvPr id="4" name="Slide Number Placeholder 3"/>
          <p:cNvSpPr>
            <a:spLocks noGrp="1"/>
          </p:cNvSpPr>
          <p:nvPr>
            <p:ph type="sldNum" sz="quarter" idx="12"/>
          </p:nvPr>
        </p:nvSpPr>
        <p:spPr/>
        <p:txBody>
          <a:bodyPr/>
          <a:lstStyle/>
          <a:p>
            <a:fld id="{C9B0BE87-AC35-4E71-926F-0ED3D8804EBE}"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1032</TotalTime>
  <Words>506</Words>
  <Application>Microsoft Office PowerPoint</Application>
  <PresentationFormat>On-screen Show (4:3)</PresentationFormat>
  <Paragraphs>117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CSS(Cascading Style Sheet)</vt:lpstr>
      <vt:lpstr>CSS Syntax</vt:lpstr>
      <vt:lpstr>Type of selector</vt:lpstr>
      <vt:lpstr>Slide 4</vt:lpstr>
      <vt:lpstr>Slide 5</vt:lpstr>
      <vt:lpstr>Types of CSS</vt:lpstr>
      <vt:lpstr>Slide 7</vt:lpstr>
      <vt:lpstr>Slide 8</vt:lpstr>
      <vt:lpstr>CSS Rules Overriding</vt:lpstr>
      <vt:lpstr>CSS ─ Measurement Units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Navraj</dc:creator>
  <cp:lastModifiedBy>Navraj</cp:lastModifiedBy>
  <cp:revision>147</cp:revision>
  <dcterms:created xsi:type="dcterms:W3CDTF">2018-01-07T12:57:52Z</dcterms:created>
  <dcterms:modified xsi:type="dcterms:W3CDTF">2019-02-03T18:32:12Z</dcterms:modified>
</cp:coreProperties>
</file>