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70" r:id="rId7"/>
    <p:sldId id="271" r:id="rId8"/>
    <p:sldId id="274" r:id="rId9"/>
    <p:sldId id="282" r:id="rId10"/>
    <p:sldId id="283" r:id="rId11"/>
    <p:sldId id="272" r:id="rId12"/>
    <p:sldId id="273" r:id="rId13"/>
    <p:sldId id="275" r:id="rId14"/>
    <p:sldId id="276" r:id="rId15"/>
    <p:sldId id="277" r:id="rId16"/>
    <p:sldId id="278" r:id="rId17"/>
    <p:sldId id="279" r:id="rId18"/>
    <p:sldId id="281" r:id="rId19"/>
    <p:sldId id="285" r:id="rId20"/>
    <p:sldId id="286" r:id="rId21"/>
    <p:sldId id="287" r:id="rId22"/>
    <p:sldId id="288" r:id="rId23"/>
    <p:sldId id="289" r:id="rId24"/>
    <p:sldId id="290" r:id="rId25"/>
    <p:sldId id="291" r:id="rId26"/>
    <p:sldId id="292" r:id="rId27"/>
    <p:sldId id="293"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JavaScript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servedwords.JPG"/>
          <p:cNvPicPr>
            <a:picLocks noGrp="1" noChangeAspect="1"/>
          </p:cNvPicPr>
          <p:nvPr>
            <p:ph idx="1"/>
          </p:nvPr>
        </p:nvPicPr>
        <p:blipFill>
          <a:blip r:embed="rId2"/>
          <a:stretch>
            <a:fillRect/>
          </a:stretch>
        </p:blipFill>
        <p:spPr>
          <a:xfrm>
            <a:off x="762000" y="473134"/>
            <a:ext cx="6353315" cy="5653029"/>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Data Types</a:t>
            </a:r>
            <a:endParaRPr lang="en-US" dirty="0"/>
          </a:p>
        </p:txBody>
      </p:sp>
      <p:sp>
        <p:nvSpPr>
          <p:cNvPr id="3" name="Content Placeholder 2"/>
          <p:cNvSpPr>
            <a:spLocks noGrp="1"/>
          </p:cNvSpPr>
          <p:nvPr>
            <p:ph idx="1"/>
          </p:nvPr>
        </p:nvSpPr>
        <p:spPr/>
        <p:txBody>
          <a:bodyPr/>
          <a:lstStyle/>
          <a:p>
            <a:r>
              <a:rPr lang="en-US" b="1" dirty="0" smtClean="0"/>
              <a:t>Primitive Data Types: </a:t>
            </a:r>
            <a:r>
              <a:rPr lang="en-US" dirty="0" smtClean="0"/>
              <a:t>data types are defined by the programming language known as primitive data types.</a:t>
            </a:r>
          </a:p>
          <a:p>
            <a:r>
              <a:rPr lang="en-US" b="1" dirty="0" smtClean="0"/>
              <a:t>Non Primitive Data Types:</a:t>
            </a:r>
            <a:r>
              <a:rPr lang="en-US" dirty="0" smtClean="0"/>
              <a:t> data types are not defined by the programming language known </a:t>
            </a:r>
            <a:r>
              <a:rPr lang="en-US" smtClean="0"/>
              <a:t>as non primitive </a:t>
            </a:r>
            <a:r>
              <a:rPr lang="en-US" dirty="0" smtClean="0"/>
              <a:t>data types.</a:t>
            </a:r>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Data Types</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en-US" b="1" dirty="0" smtClean="0"/>
              <a:t>String: </a:t>
            </a:r>
            <a:r>
              <a:rPr lang="en-US" dirty="0" smtClean="0"/>
              <a:t>The JavaScript string is an object that represents a sequence of characters. The string may contain letters, words, spaces, numbers, symbols. JavaScript string must be enclosed in </a:t>
            </a:r>
            <a:r>
              <a:rPr lang="en-US" b="1" i="1" dirty="0" smtClean="0"/>
              <a:t>double quotation mark (") or single quotation mark (') .</a:t>
            </a:r>
          </a:p>
          <a:p>
            <a:pPr>
              <a:buNone/>
            </a:pPr>
            <a:r>
              <a:rPr lang="en-US" b="1" i="1" dirty="0" smtClean="0"/>
              <a:t> 	</a:t>
            </a:r>
            <a:endParaRPr lang="en-US" dirty="0" smtClean="0"/>
          </a:p>
          <a:p>
            <a:pPr>
              <a:buNone/>
            </a:pPr>
            <a:r>
              <a:rPr lang="en-US" b="1" dirty="0" smtClean="0"/>
              <a:t>	By string literal</a:t>
            </a:r>
            <a:endParaRPr lang="en-US" sz="2800" b="1" dirty="0" smtClean="0"/>
          </a:p>
          <a:p>
            <a:pPr>
              <a:buNone/>
            </a:pPr>
            <a:r>
              <a:rPr lang="en-US" sz="2800" b="1" dirty="0" smtClean="0"/>
              <a:t>	</a:t>
            </a:r>
            <a:r>
              <a:rPr lang="en-US" sz="2800" dirty="0" smtClean="0"/>
              <a:t>Syntax:</a:t>
            </a:r>
          </a:p>
          <a:p>
            <a:pPr>
              <a:buNone/>
            </a:pPr>
            <a:r>
              <a:rPr lang="en-US" sz="2800" dirty="0" smtClean="0"/>
              <a:t>	</a:t>
            </a:r>
            <a:r>
              <a:rPr lang="en-US" sz="2800" b="1" i="1" dirty="0" smtClean="0"/>
              <a:t> </a:t>
            </a:r>
            <a:r>
              <a:rPr lang="en-US" sz="2800" b="1" i="1" dirty="0" err="1" smtClean="0"/>
              <a:t>var</a:t>
            </a:r>
            <a:r>
              <a:rPr lang="en-US" sz="2800" b="1" i="1" dirty="0" smtClean="0"/>
              <a:t> </a:t>
            </a:r>
            <a:r>
              <a:rPr lang="en-US" sz="2800" b="1" i="1" dirty="0" err="1" smtClean="0"/>
              <a:t>variableName</a:t>
            </a:r>
            <a:r>
              <a:rPr lang="en-US" sz="2800" b="1" i="1" dirty="0" smtClean="0"/>
              <a:t> = "string value";</a:t>
            </a:r>
          </a:p>
          <a:p>
            <a:pPr>
              <a:buNone/>
            </a:pPr>
            <a:r>
              <a:rPr lang="en-US" sz="2800" b="1" i="1" dirty="0" smtClean="0"/>
              <a:t>	</a:t>
            </a:r>
            <a:r>
              <a:rPr lang="en-US" sz="2800" dirty="0" smtClean="0"/>
              <a:t>For Example: </a:t>
            </a:r>
          </a:p>
          <a:p>
            <a:pPr>
              <a:buNone/>
            </a:pPr>
            <a:r>
              <a:rPr lang="en-US" sz="2800" b="1" dirty="0" smtClean="0"/>
              <a:t>	</a:t>
            </a:r>
            <a:r>
              <a:rPr lang="en-US" dirty="0" smtClean="0"/>
              <a:t> </a:t>
            </a:r>
            <a:r>
              <a:rPr lang="en-US" dirty="0" err="1" smtClean="0"/>
              <a:t>var</a:t>
            </a:r>
            <a:r>
              <a:rPr lang="en-US" dirty="0" smtClean="0"/>
              <a:t> x = "This is string literal";</a:t>
            </a:r>
            <a:endParaRPr lang="en-US" b="1" dirty="0" smtClean="0"/>
          </a:p>
          <a:p>
            <a:pPr>
              <a:buNone/>
            </a:pPr>
            <a:r>
              <a:rPr lang="en-US" b="1" dirty="0" smtClean="0"/>
              <a:t>	</a:t>
            </a:r>
            <a:endParaRPr 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400800"/>
          </a:xfrm>
        </p:spPr>
        <p:txBody>
          <a:bodyPr>
            <a:normAutofit/>
          </a:bodyPr>
          <a:lstStyle/>
          <a:p>
            <a:pPr marL="514350" indent="-514350">
              <a:buNone/>
            </a:pPr>
            <a:r>
              <a:rPr lang="en-US" sz="2400" b="1" dirty="0" smtClean="0"/>
              <a:t>     By using an Object constructor</a:t>
            </a:r>
          </a:p>
          <a:p>
            <a:pPr>
              <a:buNone/>
            </a:pPr>
            <a:r>
              <a:rPr lang="en-US" dirty="0" smtClean="0"/>
              <a:t>	</a:t>
            </a:r>
            <a:r>
              <a:rPr lang="en-US" sz="2400" dirty="0" smtClean="0"/>
              <a:t>Syntax:</a:t>
            </a:r>
          </a:p>
          <a:p>
            <a:pPr>
              <a:buNone/>
            </a:pPr>
            <a:r>
              <a:rPr lang="en-US" sz="2400" dirty="0" smtClean="0"/>
              <a:t>	</a:t>
            </a:r>
            <a:r>
              <a:rPr lang="en-US" sz="2400" i="1" dirty="0" err="1" smtClean="0"/>
              <a:t>var</a:t>
            </a:r>
            <a:r>
              <a:rPr lang="en-US" sz="2400" i="1" dirty="0" smtClean="0"/>
              <a:t> </a:t>
            </a:r>
            <a:r>
              <a:rPr lang="en-US" sz="2400" i="1" dirty="0" err="1" smtClean="0"/>
              <a:t>objectName</a:t>
            </a:r>
            <a:r>
              <a:rPr lang="en-US" sz="2400" i="1" dirty="0" smtClean="0"/>
              <a:t> = new Object();</a:t>
            </a:r>
            <a:endParaRPr lang="en-US" sz="2400" dirty="0" smtClean="0"/>
          </a:p>
          <a:p>
            <a:pPr>
              <a:buNone/>
            </a:pPr>
            <a:r>
              <a:rPr lang="en-US" sz="2400" dirty="0" smtClean="0"/>
              <a:t>	</a:t>
            </a:r>
            <a:r>
              <a:rPr lang="en-US" sz="2400" b="1" dirty="0" smtClean="0"/>
              <a:t>For Example:</a:t>
            </a:r>
          </a:p>
          <a:p>
            <a:pPr lvl="1">
              <a:buNone/>
            </a:pPr>
            <a:r>
              <a:rPr lang="en-US" sz="2000" dirty="0" err="1" smtClean="0"/>
              <a:t>var</a:t>
            </a:r>
            <a:r>
              <a:rPr lang="en-US" sz="2000" dirty="0" smtClean="0"/>
              <a:t> student= new Object();</a:t>
            </a:r>
          </a:p>
          <a:p>
            <a:pPr lvl="1">
              <a:buNone/>
            </a:pPr>
            <a:r>
              <a:rPr lang="en-US" sz="2000" dirty="0" smtClean="0"/>
              <a:t>student.id = 123;</a:t>
            </a:r>
          </a:p>
          <a:p>
            <a:pPr lvl="1">
              <a:buNone/>
            </a:pPr>
            <a:r>
              <a:rPr lang="en-US" sz="2000" dirty="0" smtClean="0"/>
              <a:t>student.name = “</a:t>
            </a:r>
            <a:r>
              <a:rPr lang="en-US" sz="2000" dirty="0" err="1" smtClean="0"/>
              <a:t>Hari</a:t>
            </a:r>
            <a:r>
              <a:rPr lang="en-US" sz="2000" dirty="0" smtClean="0"/>
              <a:t> Prasad;</a:t>
            </a:r>
          </a:p>
          <a:p>
            <a:pPr lvl="1">
              <a:buNone/>
            </a:pPr>
            <a:r>
              <a:rPr lang="en-US" sz="2000" dirty="0" err="1" smtClean="0"/>
              <a:t>student.college</a:t>
            </a:r>
            <a:r>
              <a:rPr lang="en-US" sz="2000" dirty="0" smtClean="0"/>
              <a:t> = “Texas”;</a:t>
            </a:r>
            <a:endParaRPr lang="en-US" sz="2000" b="1" dirty="0" smtClean="0"/>
          </a:p>
          <a:p>
            <a:pPr>
              <a:buNone/>
            </a:pPr>
            <a:r>
              <a:rPr lang="en-US" sz="2400" dirty="0" smtClean="0"/>
              <a:t>	</a:t>
            </a:r>
          </a:p>
          <a:p>
            <a:pPr>
              <a:buNone/>
            </a:pPr>
            <a:endParaRPr lang="en-US" sz="2400" dirty="0" smtClean="0"/>
          </a:p>
          <a:p>
            <a:pPr>
              <a:buNone/>
            </a:pP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0000" lnSpcReduction="20000"/>
          </a:bodyPr>
          <a:lstStyle/>
          <a:p>
            <a:pPr marL="514350" indent="-514350">
              <a:buNone/>
            </a:pPr>
            <a:r>
              <a:rPr lang="en-US" sz="3400" b="1" dirty="0" smtClean="0"/>
              <a:t>By using an Object constructor</a:t>
            </a:r>
          </a:p>
          <a:p>
            <a:pPr>
              <a:buNone/>
            </a:pPr>
            <a:r>
              <a:rPr lang="en-US" sz="2400" dirty="0" smtClean="0"/>
              <a:t>	</a:t>
            </a:r>
            <a:r>
              <a:rPr lang="en-US" sz="2600" dirty="0" smtClean="0"/>
              <a:t>Syntax:</a:t>
            </a:r>
          </a:p>
          <a:p>
            <a:pPr>
              <a:buNone/>
            </a:pPr>
            <a:r>
              <a:rPr lang="en-US" sz="2600" dirty="0" smtClean="0"/>
              <a:t>	</a:t>
            </a:r>
            <a:r>
              <a:rPr lang="en-US" sz="2600" dirty="0" err="1" smtClean="0"/>
              <a:t>var</a:t>
            </a:r>
            <a:r>
              <a:rPr lang="en-US" sz="2600" dirty="0" smtClean="0"/>
              <a:t> </a:t>
            </a:r>
            <a:r>
              <a:rPr lang="en-US" sz="2600" dirty="0" err="1" smtClean="0"/>
              <a:t>variableName</a:t>
            </a:r>
            <a:r>
              <a:rPr lang="en-US" sz="2600" dirty="0" smtClean="0"/>
              <a:t> = new Number(value);</a:t>
            </a:r>
          </a:p>
          <a:p>
            <a:pPr>
              <a:buNone/>
            </a:pPr>
            <a:r>
              <a:rPr lang="en-US" sz="2400" dirty="0" smtClean="0"/>
              <a:t>	</a:t>
            </a:r>
            <a:r>
              <a:rPr lang="en-US" sz="2600" b="1" dirty="0" smtClean="0"/>
              <a:t>For Example:</a:t>
            </a:r>
            <a:endParaRPr lang="en-US" sz="2400" b="1" dirty="0" smtClean="0"/>
          </a:p>
          <a:p>
            <a:pPr>
              <a:buNone/>
            </a:pPr>
            <a:r>
              <a:rPr lang="en-US" sz="2400" dirty="0" smtClean="0"/>
              <a:t>	</a:t>
            </a:r>
            <a:r>
              <a:rPr lang="nn-NO" sz="2400" dirty="0" smtClean="0"/>
              <a:t> </a:t>
            </a:r>
            <a:r>
              <a:rPr lang="nn-NO" sz="2600" dirty="0" smtClean="0"/>
              <a:t>var y = new Number(12); // type of y return object</a:t>
            </a:r>
            <a:endParaRPr lang="nn-NO" sz="2400" dirty="0" smtClean="0"/>
          </a:p>
          <a:p>
            <a:r>
              <a:rPr lang="nn-NO" sz="3500" b="1" dirty="0" smtClean="0"/>
              <a:t>Boolean</a:t>
            </a:r>
            <a:endParaRPr lang="nn-NO" sz="2400" b="1" dirty="0" smtClean="0"/>
          </a:p>
          <a:p>
            <a:pPr>
              <a:buNone/>
            </a:pPr>
            <a:r>
              <a:rPr lang="nn-NO" sz="2400" b="1" dirty="0" smtClean="0"/>
              <a:t>	</a:t>
            </a:r>
            <a:r>
              <a:rPr lang="en-US" sz="3100" dirty="0" smtClean="0"/>
              <a:t>JavaScript Boolean is an object that represents value in two states: true or false. The default value of JavaScript Boolean object is false. If value parameter is omitted or is 0 , -0 , null , false , </a:t>
            </a:r>
            <a:r>
              <a:rPr lang="en-US" sz="3100" dirty="0" err="1" smtClean="0"/>
              <a:t>NaN</a:t>
            </a:r>
            <a:r>
              <a:rPr lang="en-US" sz="3100" dirty="0" smtClean="0"/>
              <a:t> , undefined , or the empty string ("") , the object has an initial value of false .</a:t>
            </a:r>
          </a:p>
          <a:p>
            <a:pPr>
              <a:buNone/>
            </a:pPr>
            <a:r>
              <a:rPr lang="en-US" sz="2400" dirty="0" smtClean="0"/>
              <a:t>	</a:t>
            </a:r>
            <a:r>
              <a:rPr lang="en-US" sz="3600" b="1" dirty="0" smtClean="0"/>
              <a:t>By string literal</a:t>
            </a:r>
            <a:endParaRPr lang="en-US" sz="2400" dirty="0" smtClean="0"/>
          </a:p>
          <a:p>
            <a:pPr>
              <a:buNone/>
            </a:pPr>
            <a:r>
              <a:rPr lang="en-US" sz="2400" b="1" dirty="0" smtClean="0"/>
              <a:t>	</a:t>
            </a:r>
            <a:r>
              <a:rPr lang="en-US" sz="3300" dirty="0" smtClean="0"/>
              <a:t>Syntax:</a:t>
            </a:r>
          </a:p>
          <a:p>
            <a:pPr>
              <a:buNone/>
            </a:pPr>
            <a:r>
              <a:rPr lang="en-US" sz="3300" dirty="0" smtClean="0"/>
              <a:t>	</a:t>
            </a:r>
            <a:r>
              <a:rPr lang="en-US" sz="3300" b="1" dirty="0" err="1" smtClean="0"/>
              <a:t>var</a:t>
            </a:r>
            <a:r>
              <a:rPr lang="en-US" sz="3300" b="1" dirty="0" smtClean="0"/>
              <a:t> </a:t>
            </a:r>
            <a:r>
              <a:rPr lang="en-US" b="1" i="1" dirty="0" err="1" smtClean="0"/>
              <a:t>variableName</a:t>
            </a:r>
            <a:r>
              <a:rPr lang="en-US" b="1" i="1" dirty="0" smtClean="0"/>
              <a:t> = value;</a:t>
            </a:r>
            <a:endParaRPr lang="en-US" sz="3300" b="1" dirty="0" smtClean="0"/>
          </a:p>
          <a:p>
            <a:pPr>
              <a:buNone/>
            </a:pPr>
            <a:r>
              <a:rPr lang="en-US" sz="3300" dirty="0" smtClean="0"/>
              <a:t>	Example:  </a:t>
            </a:r>
          </a:p>
          <a:p>
            <a:pPr>
              <a:buNone/>
            </a:pPr>
            <a:r>
              <a:rPr lang="en-US" dirty="0" smtClean="0"/>
              <a:t>	</a:t>
            </a:r>
            <a:r>
              <a:rPr lang="en-US" dirty="0" err="1" smtClean="0"/>
              <a:t>var</a:t>
            </a:r>
            <a:r>
              <a:rPr lang="en-US" dirty="0" smtClean="0"/>
              <a:t> a = true; // type of a returns Boolean</a:t>
            </a:r>
            <a:endParaRPr lang="en-US" sz="3300" dirty="0" smtClean="0"/>
          </a:p>
          <a:p>
            <a:pPr>
              <a:buNone/>
            </a:pPr>
            <a:r>
              <a:rPr lang="en-US" sz="2400" dirty="0" smtClean="0"/>
              <a:t>	</a:t>
            </a:r>
            <a:endParaRPr lang="nn-NO"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a:buNone/>
            </a:pPr>
            <a:r>
              <a:rPr lang="en-US" sz="2400" b="1" dirty="0" smtClean="0"/>
              <a:t>Using an Object constructor</a:t>
            </a:r>
            <a:endParaRPr lang="en-US" sz="2400" dirty="0" smtClean="0"/>
          </a:p>
          <a:p>
            <a:pPr>
              <a:buNone/>
            </a:pPr>
            <a:r>
              <a:rPr lang="en-US" sz="2400" dirty="0" smtClean="0"/>
              <a:t>Syntax:</a:t>
            </a:r>
          </a:p>
          <a:p>
            <a:pPr>
              <a:buNone/>
            </a:pPr>
            <a:r>
              <a:rPr lang="en-US" sz="2400" dirty="0" smtClean="0"/>
              <a:t>	</a:t>
            </a:r>
            <a:r>
              <a:rPr lang="en-US" sz="2400" dirty="0" err="1" smtClean="0"/>
              <a:t>var</a:t>
            </a:r>
            <a:r>
              <a:rPr lang="en-US" sz="2400" dirty="0" smtClean="0"/>
              <a:t> </a:t>
            </a:r>
            <a:r>
              <a:rPr lang="en-US" sz="2400" dirty="0" err="1" smtClean="0"/>
              <a:t>variableName</a:t>
            </a:r>
            <a:r>
              <a:rPr lang="en-US" sz="2400" dirty="0" smtClean="0"/>
              <a:t> = new Boolean(value);</a:t>
            </a:r>
          </a:p>
          <a:p>
            <a:pPr>
              <a:buNone/>
            </a:pPr>
            <a:r>
              <a:rPr lang="en-US" sz="2400" dirty="0" smtClean="0"/>
              <a:t>	</a:t>
            </a:r>
            <a:r>
              <a:rPr lang="en-US" sz="2400" b="1" dirty="0" smtClean="0"/>
              <a:t>For Example:</a:t>
            </a:r>
          </a:p>
          <a:p>
            <a:pPr>
              <a:buNone/>
            </a:pPr>
            <a:r>
              <a:rPr lang="en-US" sz="2400" dirty="0" smtClean="0"/>
              <a:t>	</a:t>
            </a:r>
            <a:r>
              <a:rPr lang="nn-NO" sz="2400" dirty="0" smtClean="0"/>
              <a:t> var a = new Boolean(true); // type of a return object</a:t>
            </a:r>
          </a:p>
          <a:p>
            <a:pPr>
              <a:buNone/>
            </a:pPr>
            <a:r>
              <a:rPr lang="en-US" sz="2400" dirty="0" smtClean="0"/>
              <a:t>	</a:t>
            </a:r>
            <a:r>
              <a:rPr lang="en-US" sz="2400" b="1" dirty="0" smtClean="0"/>
              <a:t>Note: </a:t>
            </a:r>
            <a:r>
              <a:rPr lang="en-US" sz="2400" dirty="0" smtClean="0"/>
              <a:t>Instead of using the words true and false , JavaScript also allows you to use the number 1 for true and the number 0 for false .</a:t>
            </a:r>
          </a:p>
          <a:p>
            <a:pPr>
              <a:buNone/>
            </a:pPr>
            <a:endParaRPr lang="en-US" sz="2400" dirty="0" smtClean="0"/>
          </a:p>
          <a:p>
            <a:r>
              <a:rPr lang="en-US" sz="3600" b="1" dirty="0" smtClean="0"/>
              <a:t>Undefined: </a:t>
            </a:r>
            <a:r>
              <a:rPr lang="en-US" sz="2600" dirty="0" smtClean="0"/>
              <a:t>A variable without a value, has the value undefined . The meaning of undefined is “value is not assigned” . If a variable is declared, but not assigned, then its value is exactly undefined</a:t>
            </a:r>
          </a:p>
          <a:p>
            <a:pPr>
              <a:buNone/>
            </a:pPr>
            <a:endParaRPr lang="en-US" sz="2600" dirty="0" smtClean="0"/>
          </a:p>
          <a:p>
            <a:pPr>
              <a:buNone/>
            </a:pPr>
            <a:r>
              <a:rPr lang="en-US" sz="2600" dirty="0" smtClean="0"/>
              <a:t>	</a:t>
            </a:r>
            <a:r>
              <a:rPr lang="en-US" sz="3000" dirty="0" smtClean="0"/>
              <a:t>For Example:</a:t>
            </a:r>
            <a:endParaRPr lang="en-US" sz="2600" dirty="0" smtClean="0"/>
          </a:p>
          <a:p>
            <a:pPr>
              <a:buNone/>
            </a:pPr>
            <a:r>
              <a:rPr lang="en-US" sz="2600" dirty="0" smtClean="0"/>
              <a:t>	</a:t>
            </a:r>
            <a:r>
              <a:rPr lang="en-US" sz="3000" dirty="0" err="1" smtClean="0"/>
              <a:t>var</a:t>
            </a:r>
            <a:r>
              <a:rPr lang="en-US" sz="3000" dirty="0" smtClean="0"/>
              <a:t> </a:t>
            </a:r>
            <a:r>
              <a:rPr lang="en-US" sz="3000" dirty="0" err="1" smtClean="0"/>
              <a:t>abc</a:t>
            </a:r>
            <a:r>
              <a:rPr lang="en-US" sz="3000" dirty="0" smtClean="0"/>
              <a:t>;  //</a:t>
            </a:r>
            <a:r>
              <a:rPr lang="en-US" sz="3000" i="1" dirty="0" smtClean="0"/>
              <a:t> value is undefined, type is undefined</a:t>
            </a:r>
            <a:endParaRPr lang="en-US" sz="3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55000" lnSpcReduction="20000"/>
          </a:bodyPr>
          <a:lstStyle/>
          <a:p>
            <a:r>
              <a:rPr lang="en-US" sz="5100" b="1" dirty="0" smtClean="0"/>
              <a:t>Null:</a:t>
            </a:r>
            <a:r>
              <a:rPr lang="en-US" sz="2900" dirty="0" smtClean="0"/>
              <a:t> </a:t>
            </a:r>
            <a:r>
              <a:rPr lang="en-US" sz="3800" dirty="0" smtClean="0"/>
              <a:t>A </a:t>
            </a:r>
            <a:r>
              <a:rPr lang="en-US" sz="3800" i="1" dirty="0" smtClean="0"/>
              <a:t>null means that the variable has no value. It is not a space, nor is it a zero; it is simply </a:t>
            </a:r>
            <a:r>
              <a:rPr lang="en-US" sz="3800" dirty="0" smtClean="0"/>
              <a:t>nothing.</a:t>
            </a:r>
            <a:endParaRPr lang="en-US" sz="2800" dirty="0" smtClean="0"/>
          </a:p>
          <a:p>
            <a:pPr>
              <a:buNone/>
            </a:pPr>
            <a:r>
              <a:rPr lang="en-US" sz="2800" dirty="0" smtClean="0"/>
              <a:t> 	</a:t>
            </a:r>
            <a:r>
              <a:rPr lang="en-US" dirty="0" smtClean="0"/>
              <a:t>Syntax:</a:t>
            </a:r>
          </a:p>
          <a:p>
            <a:pPr>
              <a:buNone/>
            </a:pPr>
            <a:r>
              <a:rPr lang="en-US" b="1" i="1" dirty="0" smtClean="0"/>
              <a:t>	</a:t>
            </a:r>
            <a:r>
              <a:rPr lang="en-US" b="1" i="1" dirty="0" err="1" smtClean="0"/>
              <a:t>var</a:t>
            </a:r>
            <a:r>
              <a:rPr lang="en-US" b="1" i="1" dirty="0" smtClean="0"/>
              <a:t> </a:t>
            </a:r>
            <a:r>
              <a:rPr lang="en-US" b="1" i="1" dirty="0" err="1" smtClean="0"/>
              <a:t>variableName</a:t>
            </a:r>
            <a:r>
              <a:rPr lang="en-US" b="1" i="1" dirty="0" smtClean="0"/>
              <a:t> = null;</a:t>
            </a:r>
          </a:p>
          <a:p>
            <a:pPr lvl="1">
              <a:buNone/>
            </a:pPr>
            <a:r>
              <a:rPr lang="en-US" dirty="0" err="1" smtClean="0"/>
              <a:t>var</a:t>
            </a:r>
            <a:r>
              <a:rPr lang="en-US" dirty="0" smtClean="0"/>
              <a:t> </a:t>
            </a:r>
            <a:r>
              <a:rPr lang="en-US" dirty="0" err="1" smtClean="0"/>
              <a:t>myHome</a:t>
            </a:r>
            <a:r>
              <a:rPr lang="en-US" dirty="0" smtClean="0"/>
              <a:t> = null;</a:t>
            </a:r>
          </a:p>
          <a:p>
            <a:pPr lvl="1">
              <a:buNone/>
            </a:pPr>
            <a:r>
              <a:rPr lang="en-US" b="1" i="1" dirty="0" smtClean="0"/>
              <a:t>	</a:t>
            </a:r>
          </a:p>
          <a:p>
            <a:pPr lvl="1">
              <a:buNone/>
            </a:pPr>
            <a:r>
              <a:rPr lang="en-US" sz="3400" i="1" dirty="0" smtClean="0"/>
              <a:t>null is assigned to a variable </a:t>
            </a:r>
            <a:r>
              <a:rPr lang="en-US" sz="3400" i="1" dirty="0" err="1" smtClean="0"/>
              <a:t>myHome</a:t>
            </a:r>
            <a:r>
              <a:rPr lang="en-US" sz="3400" i="1" dirty="0" smtClean="0"/>
              <a:t> . It means we have declared a variable but have not </a:t>
            </a:r>
            <a:r>
              <a:rPr lang="en-US" sz="3400" dirty="0" smtClean="0"/>
              <a:t>assigned any value yet, so value is absence.</a:t>
            </a:r>
          </a:p>
          <a:p>
            <a:pPr lvl="1">
              <a:buNone/>
            </a:pPr>
            <a:endParaRPr lang="en-US" sz="3400" dirty="0" smtClean="0"/>
          </a:p>
          <a:p>
            <a:pPr lvl="1">
              <a:buNone/>
            </a:pPr>
            <a:r>
              <a:rPr lang="en-US" sz="3400" dirty="0" smtClean="0"/>
              <a:t>	For Example:</a:t>
            </a:r>
          </a:p>
          <a:p>
            <a:pPr lvl="1">
              <a:buNone/>
            </a:pPr>
            <a:r>
              <a:rPr lang="en-US" sz="3400" dirty="0" smtClean="0"/>
              <a:t>	</a:t>
            </a:r>
            <a:r>
              <a:rPr lang="en-US" sz="3400" dirty="0" err="1" smtClean="0"/>
              <a:t>var</a:t>
            </a:r>
            <a:r>
              <a:rPr lang="en-US" sz="3400" dirty="0" smtClean="0"/>
              <a:t> person = {</a:t>
            </a:r>
            <a:r>
              <a:rPr lang="en-US" sz="3400" dirty="0" err="1" smtClean="0"/>
              <a:t>firstName</a:t>
            </a:r>
            <a:r>
              <a:rPr lang="en-US" sz="3400" dirty="0" smtClean="0"/>
              <a:t>:"John", </a:t>
            </a:r>
            <a:r>
              <a:rPr lang="en-US" sz="3400" dirty="0" err="1" smtClean="0"/>
              <a:t>lastName</a:t>
            </a:r>
            <a:r>
              <a:rPr lang="en-US" sz="3400" dirty="0" smtClean="0"/>
              <a:t>:"Doe", age:50, </a:t>
            </a:r>
            <a:r>
              <a:rPr lang="en-US" sz="3400" dirty="0" err="1" smtClean="0"/>
              <a:t>eyeColor</a:t>
            </a:r>
            <a:r>
              <a:rPr lang="en-US" sz="3400" dirty="0" smtClean="0"/>
              <a:t>:"blue"};</a:t>
            </a:r>
          </a:p>
          <a:p>
            <a:pPr lvl="1">
              <a:buNone/>
            </a:pPr>
            <a:endParaRPr lang="en-US" sz="3400" dirty="0" smtClean="0"/>
          </a:p>
          <a:p>
            <a:pPr lvl="1">
              <a:buNone/>
            </a:pPr>
            <a:r>
              <a:rPr lang="en-US" sz="3400" dirty="0" smtClean="0"/>
              <a:t>	person = null; // Now value is null, but type is still an object</a:t>
            </a:r>
          </a:p>
          <a:p>
            <a:pPr lvl="1">
              <a:buNone/>
            </a:pPr>
            <a:endParaRPr lang="en-US" sz="3400" dirty="0" smtClean="0"/>
          </a:p>
          <a:p>
            <a:pPr lvl="1">
              <a:buNone/>
            </a:pPr>
            <a:r>
              <a:rPr lang="en-US" sz="3400" dirty="0" smtClean="0"/>
              <a:t>	</a:t>
            </a:r>
            <a:r>
              <a:rPr lang="en-US" sz="3400" dirty="0" err="1" smtClean="0"/>
              <a:t>var</a:t>
            </a:r>
            <a:r>
              <a:rPr lang="en-US" sz="3400" dirty="0" smtClean="0"/>
              <a:t> person = {</a:t>
            </a:r>
            <a:r>
              <a:rPr lang="en-US" sz="3400" dirty="0" err="1" smtClean="0"/>
              <a:t>firstName</a:t>
            </a:r>
            <a:r>
              <a:rPr lang="en-US" sz="3400" dirty="0" smtClean="0"/>
              <a:t>:"John", </a:t>
            </a:r>
            <a:r>
              <a:rPr lang="en-US" sz="3400" dirty="0" err="1" smtClean="0"/>
              <a:t>lastName</a:t>
            </a:r>
            <a:r>
              <a:rPr lang="en-US" sz="3400" dirty="0" smtClean="0"/>
              <a:t>:"Doe", age:50, </a:t>
            </a:r>
            <a:r>
              <a:rPr lang="en-US" sz="3400" dirty="0" err="1" smtClean="0"/>
              <a:t>eyeColor</a:t>
            </a:r>
            <a:r>
              <a:rPr lang="en-US" sz="3400" dirty="0" smtClean="0"/>
              <a:t>:"blue"};</a:t>
            </a:r>
          </a:p>
          <a:p>
            <a:pPr lvl="1">
              <a:buNone/>
            </a:pPr>
            <a:endParaRPr lang="en-US" sz="3400" dirty="0" smtClean="0"/>
          </a:p>
          <a:p>
            <a:pPr lvl="1">
              <a:buNone/>
            </a:pPr>
            <a:r>
              <a:rPr lang="en-US" sz="3400" dirty="0" smtClean="0"/>
              <a:t>	person = undefined; // Now both value and type is undefined</a:t>
            </a:r>
          </a:p>
          <a:p>
            <a:pPr lvl="1">
              <a:buNone/>
            </a:pPr>
            <a:endParaRPr lang="en-US" sz="3400" dirty="0" smtClean="0"/>
          </a:p>
          <a:p>
            <a:pPr lvl="1">
              <a:buNone/>
            </a:pPr>
            <a:r>
              <a:rPr lang="en-US" sz="5800" b="1" i="1" dirty="0" smtClean="0"/>
              <a:t>Note: </a:t>
            </a:r>
            <a:r>
              <a:rPr lang="en-US" sz="5100" i="1" dirty="0" smtClean="0"/>
              <a:t>console.log( </a:t>
            </a:r>
            <a:r>
              <a:rPr lang="en-US" sz="5100" i="1" dirty="0" err="1" smtClean="0"/>
              <a:t>typeof</a:t>
            </a:r>
            <a:r>
              <a:rPr lang="en-US" sz="5100" i="1" dirty="0" smtClean="0"/>
              <a:t> null); // object</a:t>
            </a:r>
            <a:endParaRPr lang="en-US" sz="3400" b="1" i="1" dirty="0" smtClean="0"/>
          </a:p>
          <a:p>
            <a:pPr>
              <a:buNone/>
            </a:pPr>
            <a:endParaRPr lang="en-US" sz="3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Non-primitive Data Type:</a:t>
            </a:r>
            <a:endParaRPr lang="en-US" dirty="0"/>
          </a:p>
        </p:txBody>
      </p:sp>
      <p:sp>
        <p:nvSpPr>
          <p:cNvPr id="3" name="Content Placeholder 2"/>
          <p:cNvSpPr>
            <a:spLocks noGrp="1"/>
          </p:cNvSpPr>
          <p:nvPr>
            <p:ph idx="1"/>
          </p:nvPr>
        </p:nvSpPr>
        <p:spPr/>
        <p:txBody>
          <a:bodyPr>
            <a:normAutofit fontScale="92500" lnSpcReduction="10000"/>
          </a:bodyPr>
          <a:lstStyle/>
          <a:p>
            <a:r>
              <a:rPr lang="en-US" sz="3600" b="1" dirty="0" smtClean="0"/>
              <a:t>Array</a:t>
            </a:r>
          </a:p>
          <a:p>
            <a:pPr>
              <a:buNone/>
            </a:pPr>
            <a:r>
              <a:rPr lang="en-US" dirty="0" smtClean="0"/>
              <a:t>	An array is a special type of variable, which can hold more than one value at a time. Array indexes start with 0.</a:t>
            </a:r>
          </a:p>
          <a:p>
            <a:pPr>
              <a:buNone/>
            </a:pPr>
            <a:r>
              <a:rPr lang="en-US" sz="2800" dirty="0" smtClean="0"/>
              <a:t>	</a:t>
            </a:r>
            <a:r>
              <a:rPr lang="en-US" sz="2800" b="1" dirty="0" smtClean="0"/>
              <a:t>By array literal</a:t>
            </a:r>
          </a:p>
          <a:p>
            <a:pPr>
              <a:buNone/>
            </a:pPr>
            <a:r>
              <a:rPr lang="en-US" sz="2800" b="1" dirty="0" smtClean="0"/>
              <a:t>	Syntax:</a:t>
            </a:r>
          </a:p>
          <a:p>
            <a:pPr>
              <a:buNone/>
            </a:pPr>
            <a:r>
              <a:rPr lang="en-US" sz="2800" b="1" dirty="0" smtClean="0"/>
              <a:t>	</a:t>
            </a:r>
            <a:r>
              <a:rPr lang="en-US" sz="2800" i="1" dirty="0" err="1" smtClean="0"/>
              <a:t>var</a:t>
            </a:r>
            <a:r>
              <a:rPr lang="en-US" sz="2800" i="1" dirty="0" smtClean="0"/>
              <a:t> </a:t>
            </a:r>
            <a:r>
              <a:rPr lang="en-US" sz="2800" i="1" dirty="0" err="1" smtClean="0"/>
              <a:t>arrayName</a:t>
            </a:r>
            <a:r>
              <a:rPr lang="en-US" sz="2800" i="1" dirty="0" smtClean="0"/>
              <a:t> = [item1, item2, ...];</a:t>
            </a:r>
          </a:p>
          <a:p>
            <a:pPr>
              <a:buNone/>
            </a:pPr>
            <a:r>
              <a:rPr lang="en-US" sz="2800" i="1" dirty="0" smtClean="0"/>
              <a:t>	</a:t>
            </a:r>
            <a:r>
              <a:rPr lang="en-US" sz="2800" b="1" i="1" dirty="0" smtClean="0"/>
              <a:t>For Example:</a:t>
            </a:r>
          </a:p>
          <a:p>
            <a:pPr>
              <a:buNone/>
            </a:pPr>
            <a:r>
              <a:rPr lang="en-US" sz="2800" i="1" dirty="0" smtClean="0"/>
              <a:t>	</a:t>
            </a:r>
            <a:r>
              <a:rPr lang="en-US" sz="2800" dirty="0" err="1" smtClean="0"/>
              <a:t>var</a:t>
            </a:r>
            <a:r>
              <a:rPr lang="en-US" sz="2800" dirty="0" smtClean="0"/>
              <a:t> student= [“Ram", “</a:t>
            </a:r>
            <a:r>
              <a:rPr lang="en-US" sz="2800" dirty="0" err="1" smtClean="0"/>
              <a:t>Bahadur</a:t>
            </a:r>
            <a:r>
              <a:rPr lang="en-US" sz="2800" dirty="0" smtClean="0"/>
              <a:t>", 20];</a:t>
            </a:r>
          </a:p>
          <a:p>
            <a:pPr>
              <a:buNone/>
            </a:pPr>
            <a:r>
              <a:rPr lang="en-US" sz="2800" dirty="0" smtClean="0"/>
              <a:t>	console.log( Student[0]) </a:t>
            </a:r>
            <a:r>
              <a:rPr lang="en-US" sz="2800" i="1" dirty="0" smtClean="0"/>
              <a:t>// Ram</a:t>
            </a:r>
            <a:endParaRPr lang="en-U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lnSpcReduction="10000"/>
          </a:bodyPr>
          <a:lstStyle/>
          <a:p>
            <a:pPr>
              <a:buNone/>
            </a:pPr>
            <a:r>
              <a:rPr lang="en-US" dirty="0" smtClean="0"/>
              <a:t>	</a:t>
            </a:r>
            <a:r>
              <a:rPr lang="en-US" sz="2800" b="1" dirty="0" smtClean="0"/>
              <a:t>By creating instance of Array directly</a:t>
            </a:r>
          </a:p>
          <a:p>
            <a:pPr>
              <a:buNone/>
            </a:pPr>
            <a:r>
              <a:rPr lang="en-US" sz="2800" b="1" dirty="0" smtClean="0"/>
              <a:t>	</a:t>
            </a:r>
            <a:r>
              <a:rPr lang="en-US" sz="2400" dirty="0" smtClean="0"/>
              <a:t>Syntax:</a:t>
            </a:r>
          </a:p>
          <a:p>
            <a:pPr lvl="1">
              <a:buNone/>
            </a:pPr>
            <a:r>
              <a:rPr lang="en-US" sz="2400" b="1" i="1" dirty="0" err="1" smtClean="0"/>
              <a:t>var</a:t>
            </a:r>
            <a:r>
              <a:rPr lang="en-US" sz="2400" b="1" i="1" dirty="0" smtClean="0"/>
              <a:t> </a:t>
            </a:r>
            <a:r>
              <a:rPr lang="en-US" sz="2400" b="1" i="1" dirty="0" err="1" smtClean="0"/>
              <a:t>arrayName</a:t>
            </a:r>
            <a:r>
              <a:rPr lang="en-US" sz="2400" b="1" i="1" dirty="0" smtClean="0"/>
              <a:t> = new Array();</a:t>
            </a:r>
          </a:p>
          <a:p>
            <a:pPr lvl="1">
              <a:buNone/>
            </a:pPr>
            <a:r>
              <a:rPr lang="en-US" sz="2400" dirty="0" err="1" smtClean="0"/>
              <a:t>Eg</a:t>
            </a:r>
            <a:r>
              <a:rPr lang="en-US" sz="2400" dirty="0" smtClean="0"/>
              <a:t>.</a:t>
            </a:r>
          </a:p>
          <a:p>
            <a:pPr lvl="1">
              <a:buNone/>
            </a:pPr>
            <a:r>
              <a:rPr lang="en-US" sz="2400" dirty="0" err="1" smtClean="0"/>
              <a:t>var</a:t>
            </a:r>
            <a:r>
              <a:rPr lang="en-US" sz="2400" dirty="0" smtClean="0"/>
              <a:t> student= new Array();</a:t>
            </a:r>
          </a:p>
          <a:p>
            <a:pPr lvl="1">
              <a:buNone/>
            </a:pPr>
            <a:r>
              <a:rPr lang="en-US" sz="2400" dirty="0" smtClean="0"/>
              <a:t>employee[0] = “Ram";</a:t>
            </a:r>
          </a:p>
          <a:p>
            <a:pPr lvl="1">
              <a:buNone/>
            </a:pPr>
            <a:r>
              <a:rPr lang="en-US" sz="2400" dirty="0" smtClean="0"/>
              <a:t>employee[1] = “</a:t>
            </a:r>
            <a:r>
              <a:rPr lang="en-US" sz="2400" dirty="0" err="1" smtClean="0"/>
              <a:t>Hari</a:t>
            </a:r>
            <a:r>
              <a:rPr lang="en-US" sz="2400" dirty="0" smtClean="0"/>
              <a:t>";</a:t>
            </a:r>
          </a:p>
          <a:p>
            <a:pPr lvl="1">
              <a:buNone/>
            </a:pPr>
            <a:endParaRPr lang="en-US" sz="2400" dirty="0" smtClean="0"/>
          </a:p>
          <a:p>
            <a:pPr>
              <a:buNone/>
            </a:pPr>
            <a:r>
              <a:rPr lang="en-US" sz="2400" b="1" dirty="0" smtClean="0"/>
              <a:t>	</a:t>
            </a:r>
            <a:r>
              <a:rPr lang="en-US" sz="2800" b="1" dirty="0" smtClean="0"/>
              <a:t>By using an Array constructor</a:t>
            </a:r>
          </a:p>
          <a:p>
            <a:pPr>
              <a:buNone/>
            </a:pPr>
            <a:r>
              <a:rPr lang="en-US" sz="2800" b="1" dirty="0" smtClean="0"/>
              <a:t>	</a:t>
            </a:r>
            <a:r>
              <a:rPr lang="en-US" sz="2400" dirty="0" smtClean="0"/>
              <a:t>Syntax:</a:t>
            </a:r>
          </a:p>
          <a:p>
            <a:pPr lvl="1">
              <a:buNone/>
            </a:pPr>
            <a:r>
              <a:rPr lang="en-US" sz="2400" b="1" i="1" dirty="0" err="1" smtClean="0"/>
              <a:t>var</a:t>
            </a:r>
            <a:r>
              <a:rPr lang="en-US" sz="2400" b="1" i="1" dirty="0" smtClean="0"/>
              <a:t> </a:t>
            </a:r>
            <a:r>
              <a:rPr lang="en-US" sz="2400" b="1" i="1" dirty="0" err="1" smtClean="0"/>
              <a:t>arrayName</a:t>
            </a:r>
            <a:r>
              <a:rPr lang="en-US" sz="2400" b="1" i="1" dirty="0" smtClean="0"/>
              <a:t> = new Array();</a:t>
            </a:r>
          </a:p>
          <a:p>
            <a:pPr lvl="1">
              <a:buNone/>
            </a:pPr>
            <a:r>
              <a:rPr lang="en-US" sz="2400" dirty="0" err="1" smtClean="0"/>
              <a:t>Eg</a:t>
            </a:r>
            <a:r>
              <a:rPr lang="en-US" sz="2400" dirty="0" smtClean="0"/>
              <a:t>.</a:t>
            </a:r>
          </a:p>
          <a:p>
            <a:pPr lvl="1">
              <a:buNone/>
            </a:pPr>
            <a:r>
              <a:rPr lang="en-US" sz="2400" dirty="0" err="1" smtClean="0"/>
              <a:t>var</a:t>
            </a:r>
            <a:r>
              <a:rPr lang="en-US" sz="2400" dirty="0" smtClean="0"/>
              <a:t> student= new Array(“Ram”, “</a:t>
            </a:r>
            <a:r>
              <a:rPr lang="en-US" sz="2400" dirty="0" err="1" smtClean="0"/>
              <a:t>Hari</a:t>
            </a:r>
            <a:r>
              <a:rPr lang="en-US" sz="2400" dirty="0" smtClean="0"/>
              <a:t>”, “</a:t>
            </a:r>
            <a:r>
              <a:rPr lang="en-US" sz="2400" dirty="0" err="1" smtClean="0"/>
              <a:t>Sita</a:t>
            </a:r>
            <a:r>
              <a:rPr lang="en-US" sz="2400" dirty="0" smtClean="0"/>
              <a:t>”);</a:t>
            </a:r>
          </a:p>
          <a:p>
            <a:pPr lvl="1">
              <a:buNone/>
            </a:pP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Autofit/>
          </a:bodyPr>
          <a:lstStyle/>
          <a:p>
            <a:r>
              <a:rPr lang="en-US" sz="2800" b="1" dirty="0" smtClean="0"/>
              <a:t>Object</a:t>
            </a:r>
          </a:p>
          <a:p>
            <a:pPr>
              <a:buNone/>
            </a:pPr>
            <a:r>
              <a:rPr lang="en-US" sz="1800" dirty="0" smtClean="0"/>
              <a:t>	An </a:t>
            </a:r>
            <a:r>
              <a:rPr lang="en-US" sz="1800" b="1" dirty="0" smtClean="0"/>
              <a:t>object</a:t>
            </a:r>
            <a:r>
              <a:rPr lang="en-US" sz="1800" dirty="0" smtClean="0"/>
              <a:t> is a collection of properties, and a property is an association between a name (or key) and a value.	</a:t>
            </a:r>
          </a:p>
          <a:p>
            <a:pPr>
              <a:buNone/>
            </a:pPr>
            <a:r>
              <a:rPr lang="en-US" sz="1800" dirty="0" smtClean="0"/>
              <a:t>	Objects are variables too. But objects can contain many values. A JavaScript object is a collection of named properties and methods - a function.</a:t>
            </a:r>
          </a:p>
          <a:p>
            <a:pPr>
              <a:buNone/>
            </a:pPr>
            <a:r>
              <a:rPr lang="en-US" sz="1400" dirty="0" smtClean="0"/>
              <a:t>	</a:t>
            </a:r>
            <a:r>
              <a:rPr lang="en-US" sz="1800" b="1" dirty="0" smtClean="0"/>
              <a:t>By Object literal</a:t>
            </a:r>
            <a:endParaRPr lang="en-US" sz="1400" b="1" dirty="0" smtClean="0"/>
          </a:p>
          <a:p>
            <a:pPr>
              <a:buNone/>
            </a:pPr>
            <a:r>
              <a:rPr lang="en-US" sz="1400" b="1" dirty="0" smtClean="0"/>
              <a:t>	</a:t>
            </a:r>
            <a:r>
              <a:rPr lang="en-US" sz="1800" b="1" dirty="0" smtClean="0"/>
              <a:t>Syntax:</a:t>
            </a:r>
          </a:p>
          <a:p>
            <a:pPr>
              <a:buNone/>
            </a:pPr>
            <a:r>
              <a:rPr lang="en-US" sz="1800" b="1" dirty="0" smtClean="0"/>
              <a:t>	</a:t>
            </a:r>
            <a:r>
              <a:rPr lang="en-US" sz="1800" i="1" dirty="0" smtClean="0"/>
              <a:t> </a:t>
            </a:r>
            <a:r>
              <a:rPr lang="en-US" sz="1800" i="1" dirty="0" err="1" smtClean="0"/>
              <a:t>var</a:t>
            </a:r>
            <a:r>
              <a:rPr lang="en-US" sz="1800" i="1" dirty="0" smtClean="0"/>
              <a:t> </a:t>
            </a:r>
            <a:r>
              <a:rPr lang="en-US" sz="1800" i="1" dirty="0" err="1" smtClean="0"/>
              <a:t>objectName</a:t>
            </a:r>
            <a:r>
              <a:rPr lang="en-US" sz="1800" i="1" dirty="0" smtClean="0"/>
              <a:t> = {}; // an empty object</a:t>
            </a:r>
          </a:p>
          <a:p>
            <a:pPr>
              <a:buNone/>
            </a:pPr>
            <a:r>
              <a:rPr lang="en-US" sz="1800" i="1" dirty="0" smtClean="0"/>
              <a:t>	</a:t>
            </a:r>
            <a:r>
              <a:rPr lang="en-US" sz="1800" i="1" dirty="0" err="1" smtClean="0"/>
              <a:t>var</a:t>
            </a:r>
            <a:r>
              <a:rPr lang="en-US" sz="1800" i="1" dirty="0" smtClean="0"/>
              <a:t> </a:t>
            </a:r>
            <a:r>
              <a:rPr lang="en-US" sz="1800" i="1" dirty="0" err="1" smtClean="0"/>
              <a:t>objectName</a:t>
            </a:r>
            <a:r>
              <a:rPr lang="en-US" sz="1800" i="1" dirty="0" smtClean="0"/>
              <a:t> = {</a:t>
            </a:r>
            <a:r>
              <a:rPr lang="en-US" sz="1800" i="1" dirty="0" err="1" smtClean="0"/>
              <a:t>propertyName</a:t>
            </a:r>
            <a:r>
              <a:rPr lang="en-US" sz="1800" i="1" dirty="0" smtClean="0"/>
              <a:t>: </a:t>
            </a:r>
            <a:r>
              <a:rPr lang="en-US" sz="1800" i="1" dirty="0" err="1" smtClean="0"/>
              <a:t>propertyValue</a:t>
            </a:r>
            <a:r>
              <a:rPr lang="en-US" sz="1800" i="1" dirty="0" smtClean="0"/>
              <a:t>, …};</a:t>
            </a:r>
          </a:p>
          <a:p>
            <a:pPr>
              <a:buNone/>
            </a:pPr>
            <a:r>
              <a:rPr lang="en-US" sz="1800" dirty="0" smtClean="0"/>
              <a:t>	</a:t>
            </a:r>
          </a:p>
          <a:p>
            <a:pPr>
              <a:buNone/>
            </a:pPr>
            <a:r>
              <a:rPr lang="en-US" sz="1800" dirty="0" smtClean="0"/>
              <a:t>	You can access an object properties with the following syntax:</a:t>
            </a:r>
          </a:p>
          <a:p>
            <a:pPr>
              <a:buNone/>
            </a:pPr>
            <a:r>
              <a:rPr lang="en-US" sz="1800" b="1" i="1" dirty="0" smtClean="0"/>
              <a:t>	</a:t>
            </a:r>
            <a:r>
              <a:rPr lang="en-US" sz="1800" b="1" i="1" dirty="0" err="1" smtClean="0"/>
              <a:t>objectName.propertyName</a:t>
            </a:r>
            <a:r>
              <a:rPr lang="en-US" sz="1800" b="1" dirty="0" smtClean="0"/>
              <a:t>	</a:t>
            </a:r>
          </a:p>
          <a:p>
            <a:pPr>
              <a:buNone/>
            </a:pPr>
            <a:r>
              <a:rPr lang="en-US" sz="1800" b="1" dirty="0" smtClean="0"/>
              <a:t>	OR</a:t>
            </a:r>
          </a:p>
          <a:p>
            <a:pPr>
              <a:buNone/>
            </a:pPr>
            <a:r>
              <a:rPr lang="en-US" sz="1800" b="1" i="1" dirty="0" smtClean="0"/>
              <a:t>	</a:t>
            </a:r>
            <a:r>
              <a:rPr lang="en-US" sz="1800" b="1" i="1" dirty="0" err="1" smtClean="0"/>
              <a:t>objectName</a:t>
            </a:r>
            <a:r>
              <a:rPr lang="en-US" sz="1800" b="1" i="1" dirty="0" smtClean="0"/>
              <a:t>["</a:t>
            </a:r>
            <a:r>
              <a:rPr lang="en-US" sz="1800" b="1" i="1" dirty="0" err="1" smtClean="0"/>
              <a:t>propertyName</a:t>
            </a:r>
            <a:r>
              <a:rPr lang="en-US" sz="1800" b="1" i="1" dirty="0" smtClean="0"/>
              <a:t>"]</a:t>
            </a:r>
          </a:p>
          <a:p>
            <a:pPr>
              <a:buNone/>
            </a:pPr>
            <a:endParaRPr lang="en-US" sz="1800" i="1" dirty="0" smtClean="0"/>
          </a:p>
          <a:p>
            <a:pPr>
              <a:buNone/>
            </a:pPr>
            <a:r>
              <a:rPr lang="en-US" sz="1800" i="1" dirty="0" smtClean="0"/>
              <a:t>	</a:t>
            </a:r>
            <a:r>
              <a:rPr lang="en-US" sz="2000" b="1" i="1" dirty="0" smtClean="0"/>
              <a:t>For Example:</a:t>
            </a:r>
          </a:p>
          <a:p>
            <a:pPr>
              <a:buNone/>
            </a:pPr>
            <a:r>
              <a:rPr lang="en-US" sz="2000" i="1" dirty="0" smtClean="0"/>
              <a:t>	</a:t>
            </a:r>
            <a:r>
              <a:rPr lang="en-US" sz="1800" dirty="0" smtClean="0"/>
              <a:t> </a:t>
            </a:r>
            <a:r>
              <a:rPr lang="en-US" sz="1800" dirty="0" err="1" smtClean="0"/>
              <a:t>var</a:t>
            </a:r>
            <a:r>
              <a:rPr lang="en-US" sz="1800" dirty="0" smtClean="0"/>
              <a:t> student= {</a:t>
            </a:r>
            <a:r>
              <a:rPr lang="en-US" sz="1800" dirty="0" err="1" smtClean="0"/>
              <a:t>firstName</a:t>
            </a:r>
            <a:r>
              <a:rPr lang="en-US" sz="1800" dirty="0" smtClean="0"/>
              <a:t>:“Ram", </a:t>
            </a:r>
            <a:r>
              <a:rPr lang="en-US" sz="1800" dirty="0" err="1" smtClean="0"/>
              <a:t>lastName</a:t>
            </a:r>
            <a:r>
              <a:rPr lang="en-US" sz="1800" dirty="0" smtClean="0"/>
              <a:t>:“Prasad", age:16};</a:t>
            </a:r>
          </a:p>
          <a:p>
            <a:pPr>
              <a:buNone/>
            </a:pPr>
            <a:r>
              <a:rPr lang="en-US" sz="1800" dirty="0" smtClean="0"/>
              <a:t>	console.log(</a:t>
            </a:r>
            <a:r>
              <a:rPr lang="en-US" sz="1800" dirty="0" err="1" smtClean="0"/>
              <a:t>student.firstName</a:t>
            </a:r>
            <a:r>
              <a:rPr lang="en-US" sz="1800" dirty="0" smtClean="0"/>
              <a:t>); </a:t>
            </a:r>
            <a:r>
              <a:rPr lang="en-US" sz="1800" i="1" dirty="0" smtClean="0"/>
              <a:t>// Ram</a:t>
            </a:r>
          </a:p>
          <a:p>
            <a:pPr>
              <a:buNone/>
            </a:pPr>
            <a:r>
              <a:rPr lang="en-US" sz="1800" b="1" i="1" dirty="0" smtClean="0"/>
              <a:t>	Assign: </a:t>
            </a:r>
            <a:r>
              <a:rPr lang="en-US" sz="1800" i="1" dirty="0" err="1" smtClean="0"/>
              <a:t>student</a:t>
            </a:r>
            <a:r>
              <a:rPr lang="en-US" sz="1800" dirty="0" err="1" smtClean="0"/>
              <a:t>.college</a:t>
            </a:r>
            <a:r>
              <a:rPr lang="en-US" sz="1800" dirty="0" smtClean="0"/>
              <a:t> = “Texas“;</a:t>
            </a:r>
            <a:endParaRPr lang="en-US" sz="24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smtClean="0"/>
              <a:t>JavaScript is a client-side as well as server side scripting language that can be inserted into HTML pages and is understood by web browsers.</a:t>
            </a:r>
          </a:p>
          <a:p>
            <a:r>
              <a:rPr lang="en-US" sz="2400" dirty="0" smtClean="0"/>
              <a:t>JavaScript is a dynamic computer programming language. It is lightweight and most commonly used as a part of web pages, whose implementations allow client-side script to interact with the user and make dynamic pages. It is an interpreted programming language with object-oriented capabilities.</a:t>
            </a:r>
          </a:p>
          <a:p>
            <a:r>
              <a:rPr lang="en-US" sz="2400" dirty="0" smtClean="0"/>
              <a:t>The script element can either contain JavaScript directly</a:t>
            </a:r>
            <a:r>
              <a:rPr lang="en-US" sz="2400" b="1" dirty="0" smtClean="0"/>
              <a:t> </a:t>
            </a:r>
          </a:p>
          <a:p>
            <a:pPr>
              <a:buNone/>
            </a:pPr>
            <a:r>
              <a:rPr lang="en-US" sz="2400" b="1" dirty="0" smtClean="0"/>
              <a:t>      ( internal )</a:t>
            </a:r>
            <a:r>
              <a:rPr lang="en-US" sz="2400" dirty="0" smtClean="0"/>
              <a:t> or link to an external resource via a </a:t>
            </a:r>
            <a:r>
              <a:rPr lang="en-US" sz="2400" dirty="0" err="1" smtClean="0"/>
              <a:t>src</a:t>
            </a:r>
            <a:r>
              <a:rPr lang="en-US" sz="2400" dirty="0" smtClean="0"/>
              <a:t> attribute </a:t>
            </a:r>
          </a:p>
          <a:p>
            <a:pPr>
              <a:buNone/>
            </a:pPr>
            <a:r>
              <a:rPr lang="en-US" sz="2400" dirty="0" smtClean="0"/>
              <a:t>	( </a:t>
            </a:r>
            <a:r>
              <a:rPr lang="en-US" sz="2400" b="1" dirty="0" smtClean="0"/>
              <a:t>external</a:t>
            </a:r>
            <a:r>
              <a:rPr lang="en-US" sz="2400" dirty="0" smtClean="0"/>
              <a:t> ).</a:t>
            </a:r>
          </a:p>
          <a:p>
            <a:pPr>
              <a:buNone/>
            </a:pP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fontScale="77500" lnSpcReduction="20000"/>
          </a:bodyPr>
          <a:lstStyle/>
          <a:p>
            <a:r>
              <a:rPr lang="en-US" sz="3100" dirty="0" smtClean="0"/>
              <a:t>The delete keyword deletes a property from an object. The delete keyword deletes both the value and property.</a:t>
            </a:r>
          </a:p>
          <a:p>
            <a:pPr>
              <a:buNone/>
            </a:pPr>
            <a:r>
              <a:rPr lang="en-US" dirty="0" smtClean="0"/>
              <a:t>	</a:t>
            </a:r>
            <a:r>
              <a:rPr lang="en-US" dirty="0" err="1" smtClean="0"/>
              <a:t>Eg</a:t>
            </a:r>
            <a:r>
              <a:rPr lang="en-US" dirty="0" smtClean="0"/>
              <a:t>. </a:t>
            </a:r>
          </a:p>
          <a:p>
            <a:pPr>
              <a:buNone/>
            </a:pPr>
            <a:r>
              <a:rPr lang="en-US" dirty="0" smtClean="0"/>
              <a:t>	delete </a:t>
            </a:r>
            <a:r>
              <a:rPr lang="en-US" dirty="0" err="1" smtClean="0"/>
              <a:t>student.age</a:t>
            </a:r>
            <a:r>
              <a:rPr lang="en-US" dirty="0" smtClean="0"/>
              <a:t>; </a:t>
            </a:r>
            <a:r>
              <a:rPr lang="en-US" i="1" dirty="0" smtClean="0"/>
              <a:t>// or delete person["age"];</a:t>
            </a:r>
          </a:p>
          <a:p>
            <a:r>
              <a:rPr lang="en-US" b="1" dirty="0" smtClean="0"/>
              <a:t>Writing object method</a:t>
            </a:r>
          </a:p>
          <a:p>
            <a:pPr>
              <a:buNone/>
            </a:pPr>
            <a:r>
              <a:rPr lang="en-US" dirty="0" smtClean="0"/>
              <a:t>	For Example: </a:t>
            </a:r>
          </a:p>
          <a:p>
            <a:pPr>
              <a:buNone/>
            </a:pPr>
            <a:r>
              <a:rPr lang="en-US" dirty="0" smtClean="0"/>
              <a:t>	</a:t>
            </a:r>
            <a:r>
              <a:rPr lang="en-US" sz="3100" i="1" dirty="0" err="1" smtClean="0"/>
              <a:t>var</a:t>
            </a:r>
            <a:r>
              <a:rPr lang="en-US" sz="3100" i="1" dirty="0" smtClean="0"/>
              <a:t> student= {</a:t>
            </a:r>
          </a:p>
          <a:p>
            <a:pPr>
              <a:buNone/>
            </a:pPr>
            <a:r>
              <a:rPr lang="en-US" sz="3100" i="1" dirty="0" smtClean="0"/>
              <a:t>		</a:t>
            </a:r>
            <a:r>
              <a:rPr lang="en-US" sz="3100" i="1" dirty="0" err="1" smtClean="0"/>
              <a:t>firstName</a:t>
            </a:r>
            <a:r>
              <a:rPr lang="en-US" sz="3100" i="1" dirty="0" smtClean="0"/>
              <a:t>:“Ram",</a:t>
            </a:r>
          </a:p>
          <a:p>
            <a:pPr>
              <a:buNone/>
            </a:pPr>
            <a:r>
              <a:rPr lang="en-US" sz="3100" i="1" dirty="0" smtClean="0"/>
              <a:t>		</a:t>
            </a:r>
            <a:r>
              <a:rPr lang="en-US" sz="3100" i="1" dirty="0" err="1" smtClean="0"/>
              <a:t>lastName</a:t>
            </a:r>
            <a:r>
              <a:rPr lang="en-US" sz="3100" i="1" dirty="0" smtClean="0"/>
              <a:t>:“Prasad", </a:t>
            </a:r>
          </a:p>
          <a:p>
            <a:pPr>
              <a:buNone/>
            </a:pPr>
            <a:r>
              <a:rPr lang="en-US" sz="3100" i="1" dirty="0" smtClean="0"/>
              <a:t>		age:16,</a:t>
            </a:r>
          </a:p>
          <a:p>
            <a:pPr>
              <a:buNone/>
            </a:pPr>
            <a:r>
              <a:rPr lang="en-US" sz="3100" i="1" dirty="0" smtClean="0"/>
              <a:t>		</a:t>
            </a:r>
            <a:r>
              <a:rPr lang="en-US" sz="3100" i="1" dirty="0" err="1" smtClean="0"/>
              <a:t>namecall</a:t>
            </a:r>
            <a:r>
              <a:rPr lang="en-US" sz="3100" i="1" dirty="0" smtClean="0"/>
              <a:t>: </a:t>
            </a:r>
            <a:r>
              <a:rPr lang="en-US" sz="3100" dirty="0" smtClean="0"/>
              <a:t>function () { alert(“my name is ram"); }</a:t>
            </a:r>
            <a:endParaRPr lang="en-US" sz="3100" i="1" dirty="0" smtClean="0"/>
          </a:p>
          <a:p>
            <a:pPr>
              <a:buNone/>
            </a:pPr>
            <a:r>
              <a:rPr lang="en-US" sz="3100" i="1" dirty="0" smtClean="0"/>
              <a:t>	};</a:t>
            </a:r>
          </a:p>
          <a:p>
            <a:pPr>
              <a:buNone/>
            </a:pPr>
            <a:r>
              <a:rPr lang="en-US" sz="3100" i="1" dirty="0" smtClean="0"/>
              <a:t>	</a:t>
            </a:r>
            <a:r>
              <a:rPr lang="en-US" sz="3100" dirty="0" smtClean="0"/>
              <a:t>Accessing method:</a:t>
            </a:r>
          </a:p>
          <a:p>
            <a:pPr>
              <a:buNone/>
            </a:pPr>
            <a:r>
              <a:rPr lang="en-US" sz="3100" i="1" dirty="0" smtClean="0"/>
              <a:t>	</a:t>
            </a:r>
            <a:r>
              <a:rPr lang="en-US" sz="3100" i="1" dirty="0" err="1" smtClean="0"/>
              <a:t>student.namecall</a:t>
            </a:r>
            <a:r>
              <a:rPr lang="en-US" sz="3100" i="1" dirty="0" smtClean="0"/>
              <a:t>()</a:t>
            </a:r>
          </a:p>
          <a:p>
            <a:pPr>
              <a:buNone/>
            </a:pPr>
            <a:r>
              <a:rPr lang="en-US" sz="2600" i="1" dirty="0" smtClean="0"/>
              <a:t>	</a:t>
            </a:r>
            <a:r>
              <a:rPr lang="en-US" sz="2800" b="1" i="1" dirty="0" smtClean="0"/>
              <a:t>Adding new method to existing object</a:t>
            </a:r>
          </a:p>
          <a:p>
            <a:pPr>
              <a:buNone/>
            </a:pPr>
            <a:r>
              <a:rPr lang="en-US" sz="2800" i="1" dirty="0" smtClean="0"/>
              <a:t>	</a:t>
            </a:r>
            <a:r>
              <a:rPr lang="en-US" sz="2400" dirty="0" smtClean="0"/>
              <a:t> </a:t>
            </a:r>
            <a:r>
              <a:rPr lang="en-US" sz="2600" dirty="0" err="1" smtClean="0"/>
              <a:t>user.fullName</a:t>
            </a:r>
            <a:r>
              <a:rPr lang="en-US" sz="2600" dirty="0" smtClean="0"/>
              <a:t> = function () {</a:t>
            </a:r>
          </a:p>
          <a:p>
            <a:pPr>
              <a:buNone/>
            </a:pPr>
            <a:r>
              <a:rPr lang="en-US" sz="2600" dirty="0" smtClean="0"/>
              <a:t>		return “Ram Sharma”;</a:t>
            </a:r>
          </a:p>
          <a:p>
            <a:pPr>
              <a:buNone/>
            </a:pPr>
            <a:r>
              <a:rPr lang="en-US" sz="2600" dirty="0" smtClean="0"/>
              <a:t>	};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en-US" sz="4000" b="1" dirty="0" smtClean="0"/>
              <a:t>By Object Constructor</a:t>
            </a:r>
            <a:endParaRPr lang="en-US" sz="2900" b="1" dirty="0" smtClean="0"/>
          </a:p>
          <a:p>
            <a:pPr>
              <a:buNone/>
            </a:pPr>
            <a:r>
              <a:rPr lang="en-US" sz="2400" b="1" dirty="0" smtClean="0"/>
              <a:t>	</a:t>
            </a:r>
          </a:p>
          <a:p>
            <a:pPr>
              <a:buNone/>
            </a:pPr>
            <a:r>
              <a:rPr lang="en-US" sz="2400" b="1" dirty="0" smtClean="0"/>
              <a:t>	</a:t>
            </a:r>
            <a:r>
              <a:rPr lang="en-US" b="1" dirty="0" smtClean="0"/>
              <a:t>Syntax:</a:t>
            </a:r>
          </a:p>
          <a:p>
            <a:pPr>
              <a:buNone/>
            </a:pPr>
            <a:r>
              <a:rPr lang="en-US" b="1" dirty="0" smtClean="0"/>
              <a:t>	</a:t>
            </a:r>
            <a:r>
              <a:rPr lang="en-US" sz="2800" b="1" i="1" dirty="0" err="1" smtClean="0"/>
              <a:t>var</a:t>
            </a:r>
            <a:r>
              <a:rPr lang="en-US" sz="2800" b="1" i="1" dirty="0" smtClean="0"/>
              <a:t> </a:t>
            </a:r>
            <a:r>
              <a:rPr lang="en-US" sz="2800" b="1" i="1" dirty="0" err="1" smtClean="0"/>
              <a:t>objectName</a:t>
            </a:r>
            <a:r>
              <a:rPr lang="en-US" sz="2800" b="1" i="1" dirty="0" smtClean="0"/>
              <a:t> = new Object();</a:t>
            </a:r>
            <a:endParaRPr lang="en-US" i="1" dirty="0" smtClean="0"/>
          </a:p>
          <a:p>
            <a:pPr>
              <a:buNone/>
            </a:pPr>
            <a:r>
              <a:rPr lang="en-US" i="1" dirty="0" smtClean="0"/>
              <a:t>	</a:t>
            </a:r>
            <a:r>
              <a:rPr lang="en-US" sz="3600" b="1" i="1" dirty="0" smtClean="0"/>
              <a:t>For Example:</a:t>
            </a:r>
          </a:p>
          <a:p>
            <a:pPr lvl="1">
              <a:buNone/>
            </a:pPr>
            <a:r>
              <a:rPr lang="en-US" dirty="0" err="1" smtClean="0"/>
              <a:t>var</a:t>
            </a:r>
            <a:r>
              <a:rPr lang="en-US" dirty="0" smtClean="0"/>
              <a:t> employee = new Object();</a:t>
            </a:r>
          </a:p>
          <a:p>
            <a:pPr lvl="1">
              <a:buNone/>
            </a:pPr>
            <a:r>
              <a:rPr lang="en-US" dirty="0" smtClean="0"/>
              <a:t>student.id = 123;</a:t>
            </a:r>
          </a:p>
          <a:p>
            <a:pPr lvl="1">
              <a:buNone/>
            </a:pPr>
            <a:r>
              <a:rPr lang="en-US" dirty="0" smtClean="0"/>
              <a:t>student.name = “</a:t>
            </a:r>
            <a:r>
              <a:rPr lang="en-US" dirty="0" err="1" smtClean="0"/>
              <a:t>Hari</a:t>
            </a:r>
            <a:r>
              <a:rPr lang="en-US" dirty="0" smtClean="0"/>
              <a:t> </a:t>
            </a:r>
            <a:r>
              <a:rPr lang="en-US" dirty="0" err="1" smtClean="0"/>
              <a:t>Rana</a:t>
            </a:r>
            <a:r>
              <a:rPr lang="en-US" dirty="0" smtClean="0"/>
              <a:t>;</a:t>
            </a:r>
          </a:p>
          <a:p>
            <a:pPr lvl="1">
              <a:buNone/>
            </a:pPr>
            <a:r>
              <a:rPr lang="en-US" dirty="0" smtClean="0"/>
              <a:t>student.fee = 15000;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Operators</a:t>
            </a:r>
            <a:endParaRPr lang="en-US" sz="5400" b="1" dirty="0"/>
          </a:p>
        </p:txBody>
      </p:sp>
      <p:sp>
        <p:nvSpPr>
          <p:cNvPr id="3" name="Content Placeholder 2"/>
          <p:cNvSpPr>
            <a:spLocks noGrp="1"/>
          </p:cNvSpPr>
          <p:nvPr>
            <p:ph idx="1"/>
          </p:nvPr>
        </p:nvSpPr>
        <p:spPr/>
        <p:txBody>
          <a:bodyPr>
            <a:normAutofit/>
          </a:bodyPr>
          <a:lstStyle/>
          <a:p>
            <a:r>
              <a:rPr lang="en-US" sz="2400" dirty="0" smtClean="0"/>
              <a:t>Let us take a simple expression 4 + 5 is equal to 9. Here 4 and 5 are called operands and ‘+’ is called the operator. JavaScript supports the following types of operators.</a:t>
            </a:r>
          </a:p>
          <a:p>
            <a:pPr marL="914400" lvl="1" indent="-457200">
              <a:buFont typeface="+mj-lt"/>
              <a:buAutoNum type="arabicPeriod"/>
            </a:pPr>
            <a:r>
              <a:rPr lang="en-US" sz="2400" dirty="0" smtClean="0"/>
              <a:t>Arithmetic Operators</a:t>
            </a:r>
          </a:p>
          <a:p>
            <a:pPr marL="914400" lvl="1" indent="-457200">
              <a:buFont typeface="+mj-lt"/>
              <a:buAutoNum type="arabicPeriod"/>
            </a:pPr>
            <a:r>
              <a:rPr lang="en-US" sz="2400" dirty="0" smtClean="0"/>
              <a:t> Comparison Operators</a:t>
            </a:r>
          </a:p>
          <a:p>
            <a:pPr marL="914400" lvl="1" indent="-457200">
              <a:buFont typeface="+mj-lt"/>
              <a:buAutoNum type="arabicPeriod"/>
            </a:pPr>
            <a:r>
              <a:rPr lang="en-US" sz="2400" dirty="0" smtClean="0"/>
              <a:t>Logical (or Relational) Operators</a:t>
            </a:r>
          </a:p>
          <a:p>
            <a:pPr marL="914400" lvl="1" indent="-457200">
              <a:buFont typeface="+mj-lt"/>
              <a:buAutoNum type="arabicPeriod"/>
            </a:pPr>
            <a:r>
              <a:rPr lang="en-US" sz="2400" dirty="0" smtClean="0"/>
              <a:t>Assignment Operators</a:t>
            </a:r>
          </a:p>
          <a:p>
            <a:pPr marL="914400" lvl="1" indent="-457200">
              <a:buFont typeface="+mj-lt"/>
              <a:buAutoNum type="arabicPeriod"/>
            </a:pPr>
            <a:r>
              <a:rPr lang="en-US" sz="2400" dirty="0" smtClean="0"/>
              <a:t>Conditional (or ternary) Operators</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Output</a:t>
            </a:r>
            <a:endParaRPr lang="en-US" dirty="0"/>
          </a:p>
        </p:txBody>
      </p:sp>
      <p:sp>
        <p:nvSpPr>
          <p:cNvPr id="3" name="Content Placeholder 2"/>
          <p:cNvSpPr>
            <a:spLocks noGrp="1"/>
          </p:cNvSpPr>
          <p:nvPr>
            <p:ph idx="1"/>
          </p:nvPr>
        </p:nvSpPr>
        <p:spPr/>
        <p:txBody>
          <a:bodyPr/>
          <a:lstStyle/>
          <a:p>
            <a:r>
              <a:rPr lang="en-US" dirty="0" smtClean="0"/>
              <a:t>JavaScript can "display" data in following different ways:</a:t>
            </a:r>
          </a:p>
          <a:p>
            <a:pPr marL="914400" lvl="1" indent="-514350">
              <a:buFont typeface="+mj-lt"/>
              <a:buAutoNum type="arabicPeriod"/>
            </a:pPr>
            <a:r>
              <a:rPr lang="en-US" dirty="0" smtClean="0"/>
              <a:t>Writing into an HTML element, using </a:t>
            </a:r>
            <a:r>
              <a:rPr lang="en-US" dirty="0" err="1" smtClean="0"/>
              <a:t>innerHTML</a:t>
            </a:r>
            <a:r>
              <a:rPr lang="en-US" dirty="0" smtClean="0"/>
              <a:t>.</a:t>
            </a:r>
          </a:p>
          <a:p>
            <a:pPr marL="914400" lvl="1" indent="-514350">
              <a:buFont typeface="+mj-lt"/>
              <a:buAutoNum type="arabicPeriod"/>
            </a:pPr>
            <a:r>
              <a:rPr lang="en-US" dirty="0" smtClean="0"/>
              <a:t>Writing into the HTML output using </a:t>
            </a:r>
            <a:r>
              <a:rPr lang="en-US" dirty="0" err="1" smtClean="0"/>
              <a:t>document.write</a:t>
            </a:r>
            <a:r>
              <a:rPr lang="en-US" dirty="0" smtClean="0"/>
              <a:t>().</a:t>
            </a:r>
          </a:p>
          <a:p>
            <a:pPr marL="914400" lvl="1" indent="-514350">
              <a:buFont typeface="+mj-lt"/>
              <a:buAutoNum type="arabicPeriod"/>
            </a:pPr>
            <a:r>
              <a:rPr lang="en-US" dirty="0" smtClean="0"/>
              <a:t>Writing into an alert box, using </a:t>
            </a:r>
            <a:r>
              <a:rPr lang="en-US" dirty="0" err="1" smtClean="0"/>
              <a:t>window.alert</a:t>
            </a:r>
            <a:r>
              <a:rPr lang="en-US" dirty="0" smtClean="0"/>
              <a:t>().</a:t>
            </a:r>
          </a:p>
          <a:p>
            <a:pPr marL="914400" lvl="1" indent="-514350">
              <a:buFont typeface="+mj-lt"/>
              <a:buAutoNum type="arabicPeriod"/>
            </a:pPr>
            <a:r>
              <a:rPr lang="en-US" dirty="0" smtClean="0"/>
              <a:t>Writing into the browser console, using console.log().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Document Object Model</a:t>
            </a:r>
            <a:endParaRPr lang="en-US" b="1" dirty="0"/>
          </a:p>
        </p:txBody>
      </p:sp>
      <p:sp>
        <p:nvSpPr>
          <p:cNvPr id="3" name="Content Placeholder 2"/>
          <p:cNvSpPr>
            <a:spLocks noGrp="1"/>
          </p:cNvSpPr>
          <p:nvPr>
            <p:ph idx="1"/>
          </p:nvPr>
        </p:nvSpPr>
        <p:spPr/>
        <p:txBody>
          <a:bodyPr>
            <a:normAutofit fontScale="92500"/>
          </a:bodyPr>
          <a:lstStyle/>
          <a:p>
            <a:r>
              <a:rPr lang="en-US" i="1" dirty="0" smtClean="0"/>
              <a:t>Document Object Model (DOM) is a platform and language-neutral interface that allows programs and scripts to dynamically access and update the content, structure, and style of a document.</a:t>
            </a:r>
          </a:p>
          <a:p>
            <a:r>
              <a:rPr lang="en-US" dirty="0" smtClean="0"/>
              <a:t>The </a:t>
            </a:r>
            <a:r>
              <a:rPr lang="en-US" b="1" i="1" dirty="0" smtClean="0"/>
              <a:t>document object represents the whole html document </a:t>
            </a:r>
            <a:r>
              <a:rPr lang="en-US" dirty="0" smtClean="0"/>
              <a:t>When html document is loaded in the browser, it becomes a </a:t>
            </a:r>
            <a:r>
              <a:rPr lang="en-US" b="1" i="1" dirty="0" smtClean="0"/>
              <a:t>document object .</a:t>
            </a:r>
          </a:p>
          <a:p>
            <a:r>
              <a:rPr lang="en-US" dirty="0" smtClean="0"/>
              <a:t>By the help of document object, we can add dynamic content to our web page.</a:t>
            </a:r>
            <a:endParaRPr lang="en-US" b="1" i="1"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Finding HTML Elements</a:t>
            </a:r>
            <a:endParaRPr lang="en-US" dirty="0"/>
          </a:p>
        </p:txBody>
      </p:sp>
      <p:sp>
        <p:nvSpPr>
          <p:cNvPr id="3" name="Content Placeholder 2"/>
          <p:cNvSpPr>
            <a:spLocks noGrp="1"/>
          </p:cNvSpPr>
          <p:nvPr>
            <p:ph idx="1"/>
          </p:nvPr>
        </p:nvSpPr>
        <p:spPr/>
        <p:txBody>
          <a:bodyPr/>
          <a:lstStyle/>
          <a:p>
            <a:r>
              <a:rPr lang="en-US" b="1" dirty="0" smtClean="0"/>
              <a:t>By ID</a:t>
            </a:r>
          </a:p>
          <a:p>
            <a:pPr>
              <a:buNone/>
            </a:pPr>
            <a:r>
              <a:rPr lang="en-US" b="1" i="1" dirty="0" smtClean="0"/>
              <a:t>	</a:t>
            </a:r>
            <a:r>
              <a:rPr lang="en-US" i="1" dirty="0" smtClean="0"/>
              <a:t> </a:t>
            </a:r>
            <a:r>
              <a:rPr lang="en-US" b="1" i="1" dirty="0" err="1" smtClean="0"/>
              <a:t>document.getElementById</a:t>
            </a:r>
            <a:r>
              <a:rPr lang="en-US" b="1" i="1" dirty="0" smtClean="0"/>
              <a:t>()</a:t>
            </a:r>
            <a:r>
              <a:rPr lang="en-US" i="1" dirty="0" smtClean="0"/>
              <a:t> is a method for getting hold of an element by its ID</a:t>
            </a:r>
          </a:p>
          <a:p>
            <a:pPr>
              <a:buNone/>
            </a:pPr>
            <a:r>
              <a:rPr lang="en-US" i="1" dirty="0" smtClean="0"/>
              <a:t>	For Example:</a:t>
            </a:r>
          </a:p>
          <a:p>
            <a:pPr>
              <a:buNone/>
            </a:pPr>
            <a:r>
              <a:rPr lang="en-US" i="1" dirty="0" smtClean="0"/>
              <a:t>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867400"/>
          </a:xfrm>
        </p:spPr>
        <p:txBody>
          <a:bodyPr>
            <a:normAutofit fontScale="62500" lnSpcReduction="20000"/>
          </a:bodyPr>
          <a:lstStyle/>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&lt;h2&gt;Finding HTML Elements by Id&lt;/h2&gt;</a:t>
            </a:r>
          </a:p>
          <a:p>
            <a:pPr>
              <a:buNone/>
            </a:pPr>
            <a:endParaRPr lang="en-US" dirty="0" smtClean="0"/>
          </a:p>
          <a:p>
            <a:pPr>
              <a:buNone/>
            </a:pPr>
            <a:r>
              <a:rPr lang="en-US" dirty="0" smtClean="0"/>
              <a:t>&lt;p id="intro"&gt;Hello World!&lt;/p&gt;</a:t>
            </a:r>
          </a:p>
          <a:p>
            <a:pPr>
              <a:buNone/>
            </a:pPr>
            <a:r>
              <a:rPr lang="en-US" dirty="0" smtClean="0"/>
              <a:t>&lt;p&gt;This example demonstrates the &lt;b&gt;</a:t>
            </a:r>
            <a:r>
              <a:rPr lang="en-US" dirty="0" err="1" smtClean="0"/>
              <a:t>getElementsById</a:t>
            </a:r>
            <a:r>
              <a:rPr lang="en-US" dirty="0" smtClean="0"/>
              <a:t>&lt;/b&gt; method.&lt;/p&gt;</a:t>
            </a:r>
          </a:p>
          <a:p>
            <a:pPr>
              <a:buNone/>
            </a:pPr>
            <a:endParaRPr lang="en-US" dirty="0" smtClean="0"/>
          </a:p>
          <a:p>
            <a:pPr>
              <a:buNone/>
            </a:pPr>
            <a:r>
              <a:rPr lang="en-US" dirty="0" smtClean="0"/>
              <a:t>&lt;p id="demo"&gt;&lt;/p&gt;</a:t>
            </a:r>
          </a:p>
          <a:p>
            <a:pPr>
              <a:buNone/>
            </a:pPr>
            <a:endParaRPr lang="en-US" dirty="0" smtClean="0"/>
          </a:p>
          <a:p>
            <a:pPr>
              <a:buNone/>
            </a:pPr>
            <a:r>
              <a:rPr lang="en-US" dirty="0" smtClean="0"/>
              <a:t>&lt;script&gt;</a:t>
            </a:r>
          </a:p>
          <a:p>
            <a:pPr>
              <a:buNone/>
            </a:pPr>
            <a:r>
              <a:rPr lang="en-US" dirty="0" err="1" smtClean="0"/>
              <a:t>var</a:t>
            </a:r>
            <a:r>
              <a:rPr lang="en-US" dirty="0" smtClean="0"/>
              <a:t> </a:t>
            </a:r>
            <a:r>
              <a:rPr lang="en-US" dirty="0" err="1" smtClean="0"/>
              <a:t>myElement</a:t>
            </a:r>
            <a:r>
              <a:rPr lang="en-US" dirty="0" smtClean="0"/>
              <a:t> = </a:t>
            </a:r>
            <a:r>
              <a:rPr lang="en-US" dirty="0" err="1" smtClean="0"/>
              <a:t>document.getElementById</a:t>
            </a:r>
            <a:r>
              <a:rPr lang="en-US" dirty="0" smtClean="0"/>
              <a:t>("intro");</a:t>
            </a:r>
          </a:p>
          <a:p>
            <a:pPr>
              <a:buNone/>
            </a:pPr>
            <a:r>
              <a:rPr lang="en-US" dirty="0" err="1" smtClean="0"/>
              <a:t>document.getElementById</a:t>
            </a:r>
            <a:r>
              <a:rPr lang="en-US" dirty="0" smtClean="0"/>
              <a:t>("demo").</a:t>
            </a:r>
            <a:r>
              <a:rPr lang="en-US" dirty="0" err="1" smtClean="0"/>
              <a:t>innerHTML</a:t>
            </a:r>
            <a:r>
              <a:rPr lang="en-US" dirty="0" smtClean="0"/>
              <a:t> = </a:t>
            </a:r>
          </a:p>
          <a:p>
            <a:pPr>
              <a:buNone/>
            </a:pPr>
            <a:r>
              <a:rPr lang="en-US" dirty="0" smtClean="0"/>
              <a:t>"The text from the intro paragraph is " + </a:t>
            </a:r>
            <a:r>
              <a:rPr lang="en-US" dirty="0" err="1" smtClean="0"/>
              <a:t>myElement.innerHTML</a:t>
            </a:r>
            <a:r>
              <a:rPr lang="en-US" dirty="0" smtClean="0"/>
              <a:t>;</a:t>
            </a:r>
          </a:p>
          <a:p>
            <a:pPr>
              <a:buNone/>
            </a:pPr>
            <a:r>
              <a:rPr lang="en-US" dirty="0" smtClean="0"/>
              <a:t>&lt;/script&gt;</a:t>
            </a:r>
          </a:p>
          <a:p>
            <a:pPr>
              <a:buNone/>
            </a:pPr>
            <a:endParaRPr lang="en-US" dirty="0" smtClean="0"/>
          </a:p>
          <a:p>
            <a:pPr>
              <a:buNone/>
            </a:pPr>
            <a:r>
              <a:rPr lang="en-US" dirty="0" smtClean="0"/>
              <a:t>&lt;/body&gt;</a:t>
            </a:r>
          </a:p>
          <a:p>
            <a:pPr>
              <a:buNone/>
            </a:pPr>
            <a:r>
              <a:rPr lang="en-US" dirty="0" smtClean="0"/>
              <a:t>&lt;/html&gt;</a:t>
            </a:r>
            <a:endParaRPr lang="en-US" dirty="0"/>
          </a:p>
        </p:txBody>
      </p:sp>
      <p:sp>
        <p:nvSpPr>
          <p:cNvPr id="4" name="TextBox 3"/>
          <p:cNvSpPr txBox="1"/>
          <p:nvPr/>
        </p:nvSpPr>
        <p:spPr>
          <a:xfrm>
            <a:off x="2590800" y="5103674"/>
            <a:ext cx="5791200"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Finding HTML Elements by Id</a:t>
            </a:r>
          </a:p>
          <a:p>
            <a:endParaRPr lang="en-US" dirty="0" smtClean="0"/>
          </a:p>
          <a:p>
            <a:r>
              <a:rPr lang="en-US" dirty="0" smtClean="0"/>
              <a:t>Hello World!</a:t>
            </a:r>
          </a:p>
          <a:p>
            <a:r>
              <a:rPr lang="en-US" dirty="0" smtClean="0"/>
              <a:t>This example demonstrates the </a:t>
            </a:r>
            <a:r>
              <a:rPr lang="en-US" b="1" dirty="0" err="1" smtClean="0"/>
              <a:t>getElementsById</a:t>
            </a:r>
            <a:r>
              <a:rPr lang="en-US" dirty="0" smtClean="0"/>
              <a:t> method.</a:t>
            </a:r>
          </a:p>
          <a:p>
            <a:r>
              <a:rPr lang="en-US" dirty="0" smtClean="0"/>
              <a:t>The text from the intro paragraph is Hello World!</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92500" lnSpcReduction="10000"/>
          </a:bodyPr>
          <a:lstStyle/>
          <a:p>
            <a:r>
              <a:rPr lang="en-US" b="1" dirty="0" smtClean="0"/>
              <a:t>By Name</a:t>
            </a:r>
          </a:p>
          <a:p>
            <a:pPr>
              <a:buNone/>
            </a:pPr>
            <a:r>
              <a:rPr lang="en-US" b="1" i="1" dirty="0" smtClean="0"/>
              <a:t>	</a:t>
            </a:r>
            <a:r>
              <a:rPr lang="en-US" i="1" dirty="0" smtClean="0"/>
              <a:t> </a:t>
            </a:r>
            <a:r>
              <a:rPr lang="en-US" b="1" i="1" dirty="0" err="1" smtClean="0"/>
              <a:t>document.getElementsByName</a:t>
            </a:r>
            <a:r>
              <a:rPr lang="en-US" b="1" i="1" dirty="0" smtClean="0"/>
              <a:t>() </a:t>
            </a:r>
            <a:r>
              <a:rPr lang="en-US" i="1" dirty="0" smtClean="0"/>
              <a:t>returns all the element of specified name.</a:t>
            </a:r>
          </a:p>
          <a:p>
            <a:r>
              <a:rPr lang="en-US" b="1" dirty="0" smtClean="0"/>
              <a:t>By Tag Name</a:t>
            </a:r>
          </a:p>
          <a:p>
            <a:pPr>
              <a:buNone/>
            </a:pPr>
            <a:r>
              <a:rPr lang="en-US" i="1" dirty="0" smtClean="0"/>
              <a:t>	</a:t>
            </a:r>
            <a:r>
              <a:rPr lang="en-US" b="1" i="1" dirty="0" err="1" smtClean="0"/>
              <a:t>document.getElementsByTagName</a:t>
            </a:r>
            <a:r>
              <a:rPr lang="en-US" i="1" dirty="0" smtClean="0"/>
              <a:t> works in much the same way as </a:t>
            </a:r>
            <a:r>
              <a:rPr lang="en-US" i="1" dirty="0" err="1" smtClean="0"/>
              <a:t>getElementById</a:t>
            </a:r>
            <a:r>
              <a:rPr lang="en-US" i="1" dirty="0" smtClean="0"/>
              <a:t> , except </a:t>
            </a:r>
            <a:r>
              <a:rPr lang="en-US" dirty="0" smtClean="0"/>
              <a:t>that it takes a tag name (a, </a:t>
            </a:r>
            <a:r>
              <a:rPr lang="en-US" dirty="0" err="1" smtClean="0"/>
              <a:t>ul</a:t>
            </a:r>
            <a:r>
              <a:rPr lang="en-US" dirty="0" smtClean="0"/>
              <a:t>, </a:t>
            </a:r>
            <a:r>
              <a:rPr lang="en-US" dirty="0" err="1" smtClean="0"/>
              <a:t>li</a:t>
            </a:r>
            <a:r>
              <a:rPr lang="en-US" dirty="0" smtClean="0"/>
              <a:t>, etc) instead of an ID</a:t>
            </a:r>
          </a:p>
          <a:p>
            <a:r>
              <a:rPr lang="en-US" b="1" dirty="0" smtClean="0"/>
              <a:t>By Class Name</a:t>
            </a:r>
          </a:p>
          <a:p>
            <a:pPr>
              <a:buNone/>
            </a:pPr>
            <a:r>
              <a:rPr lang="en-US" b="1" i="1" dirty="0" smtClean="0"/>
              <a:t>	</a:t>
            </a:r>
            <a:r>
              <a:rPr lang="en-US" i="1" dirty="0" err="1" smtClean="0"/>
              <a:t>document.getElementsByClassName</a:t>
            </a:r>
            <a:r>
              <a:rPr lang="en-US" i="1" dirty="0" smtClean="0"/>
              <a:t> returns the same kind of </a:t>
            </a:r>
            <a:r>
              <a:rPr lang="en-US" i="1" dirty="0" err="1" smtClean="0"/>
              <a:t>NodeList</a:t>
            </a:r>
            <a:r>
              <a:rPr lang="en-US" i="1" dirty="0" smtClean="0"/>
              <a:t> as </a:t>
            </a:r>
            <a:r>
              <a:rPr lang="en-US" b="1" i="1" dirty="0" err="1" smtClean="0"/>
              <a:t>getElementsByTagName</a:t>
            </a:r>
            <a:r>
              <a:rPr lang="en-US" i="1" dirty="0" smtClean="0"/>
              <a:t> , except that you pass a class name to be matched, not a tag name.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a:bodyPr>
          <a:lstStyle/>
          <a:p>
            <a:r>
              <a:rPr lang="en-US" b="1" dirty="0" smtClean="0"/>
              <a:t>By CSS Selector	</a:t>
            </a:r>
            <a:r>
              <a:rPr lang="en-US" dirty="0" smtClean="0"/>
              <a:t> </a:t>
            </a:r>
            <a:r>
              <a:rPr lang="en-US" dirty="0" err="1" smtClean="0"/>
              <a:t>document.querySelector</a:t>
            </a:r>
            <a:r>
              <a:rPr lang="en-US" dirty="0" smtClean="0"/>
              <a:t>(".class-name") </a:t>
            </a:r>
            <a:r>
              <a:rPr lang="en-US" i="1" dirty="0" smtClean="0"/>
              <a:t>returns all the element of </a:t>
            </a:r>
            <a:r>
              <a:rPr lang="en-US" i="1" dirty="0" err="1" smtClean="0"/>
              <a:t>of</a:t>
            </a:r>
            <a:r>
              <a:rPr lang="en-US" i="1" dirty="0" smtClean="0"/>
              <a:t> that class.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Functions</a:t>
            </a:r>
            <a:endParaRPr lang="en-US" dirty="0"/>
          </a:p>
        </p:txBody>
      </p:sp>
      <p:sp>
        <p:nvSpPr>
          <p:cNvPr id="3" name="Content Placeholder 2"/>
          <p:cNvSpPr>
            <a:spLocks noGrp="1"/>
          </p:cNvSpPr>
          <p:nvPr>
            <p:ph idx="1"/>
          </p:nvPr>
        </p:nvSpPr>
        <p:spPr>
          <a:xfrm>
            <a:off x="457200" y="1295400"/>
            <a:ext cx="8229600" cy="5181600"/>
          </a:xfrm>
        </p:spPr>
        <p:txBody>
          <a:bodyPr>
            <a:noAutofit/>
          </a:bodyPr>
          <a:lstStyle/>
          <a:p>
            <a:r>
              <a:rPr lang="en-US" sz="2200" dirty="0" smtClean="0"/>
              <a:t>A function is a group of reusable code which can be called anywhere in your program. This eliminates the need of writing the same code again and again. It helps programmers in writing modular codes. Functions allow a programmer to divide a big program into a number of small and </a:t>
            </a:r>
            <a:r>
              <a:rPr lang="en-US" sz="2200" dirty="0" smtClean="0"/>
              <a:t>manageable block.</a:t>
            </a:r>
            <a:endParaRPr lang="en-US" sz="2200" dirty="0" smtClean="0"/>
          </a:p>
          <a:p>
            <a:endParaRPr lang="en-US" sz="2200" dirty="0" smtClean="0"/>
          </a:p>
          <a:p>
            <a:r>
              <a:rPr lang="en-US" sz="2200" dirty="0" smtClean="0"/>
              <a:t>Like any other advanced programming language, JavaScript also supports all the features necessary to write modular code using functions. You must have seen functions like </a:t>
            </a:r>
            <a:r>
              <a:rPr lang="en-US" sz="2200" b="1" dirty="0" smtClean="0"/>
              <a:t>alert() and write() in the earlier chapters. We were using these </a:t>
            </a:r>
            <a:r>
              <a:rPr lang="en-US" sz="2200" dirty="0" smtClean="0"/>
              <a:t>functions again and again, but they had been written in core JavaScript only once.</a:t>
            </a:r>
          </a:p>
          <a:p>
            <a:pPr>
              <a:buNone/>
            </a:pPr>
            <a:endParaRPr lang="en-US" sz="2200" dirty="0" smtClean="0"/>
          </a:p>
          <a:p>
            <a:r>
              <a:rPr lang="en-US" sz="2200" dirty="0" smtClean="0"/>
              <a:t>JavaScript allows us to write our own functions as well. This section explains how to write your own functions in JavaScript.</a:t>
            </a: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sz="2800" b="1" dirty="0" smtClean="0"/>
              <a:t>For Example</a:t>
            </a:r>
            <a:r>
              <a:rPr lang="en-US" sz="2400" dirty="0" smtClean="0"/>
              <a:t> </a:t>
            </a:r>
          </a:p>
          <a:p>
            <a:pPr lvl="1">
              <a:buNone/>
            </a:pPr>
            <a:r>
              <a:rPr lang="en-US" sz="2000" dirty="0" smtClean="0"/>
              <a:t>&lt;script&gt;</a:t>
            </a:r>
          </a:p>
          <a:p>
            <a:pPr lvl="1">
              <a:buNone/>
            </a:pPr>
            <a:r>
              <a:rPr lang="en-US" sz="2000" dirty="0" smtClean="0"/>
              <a:t>	alert("Hello, world.");   </a:t>
            </a:r>
            <a:r>
              <a:rPr lang="en-US" sz="2000" i="1" dirty="0" smtClean="0"/>
              <a:t>// JavaScript code here.</a:t>
            </a:r>
          </a:p>
          <a:p>
            <a:pPr lvl="1">
              <a:buNone/>
            </a:pPr>
            <a:r>
              <a:rPr lang="en-US" sz="2000" dirty="0" smtClean="0"/>
              <a:t>&lt;/script&gt;</a:t>
            </a:r>
          </a:p>
          <a:p>
            <a:pPr lvl="1">
              <a:buNone/>
            </a:pPr>
            <a:endParaRPr lang="en-US" sz="2000" dirty="0" smtClean="0"/>
          </a:p>
          <a:p>
            <a:pPr lvl="1">
              <a:buNone/>
            </a:pPr>
            <a:r>
              <a:rPr lang="en-US" sz="2000" dirty="0" smtClean="0"/>
              <a:t>&lt;script </a:t>
            </a:r>
            <a:r>
              <a:rPr lang="en-US" sz="2000" dirty="0" err="1" smtClean="0"/>
              <a:t>src</a:t>
            </a:r>
            <a:r>
              <a:rPr lang="en-US" sz="2000" dirty="0" smtClean="0"/>
              <a:t>="script.js"&gt;&lt;/script&gt; </a:t>
            </a:r>
          </a:p>
          <a:p>
            <a:pPr lvl="1">
              <a:buNone/>
            </a:pPr>
            <a:endParaRPr lang="en-US" sz="2000" dirty="0" smtClean="0"/>
          </a:p>
          <a:p>
            <a:r>
              <a:rPr lang="en-US" sz="2400" dirty="0" smtClean="0"/>
              <a:t>HTML5 standard does not required type="text/</a:t>
            </a:r>
            <a:r>
              <a:rPr lang="en-US" sz="2400" dirty="0" err="1" smtClean="0"/>
              <a:t>javascript</a:t>
            </a:r>
            <a:r>
              <a:rPr lang="en-US" sz="2400" dirty="0" smtClean="0"/>
              <a:t>" attribute, whereas prior html standards requires type attribute.</a:t>
            </a:r>
          </a:p>
          <a:p>
            <a:r>
              <a:rPr lang="en-US" sz="2400" dirty="0" smtClean="0"/>
              <a:t>The &lt;script&gt; tag can be added into &lt;head&gt;  tag or before end of  &lt;body&gt; tag.</a:t>
            </a:r>
          </a:p>
          <a:p>
            <a:r>
              <a:rPr lang="en-US" sz="2400" dirty="0" smtClean="0"/>
              <a:t>JavaScript is a case sensitive scripting language.</a:t>
            </a:r>
            <a:endParaRPr lang="en-US" sz="22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Function Definition</a:t>
            </a:r>
            <a:endParaRPr lang="en-US" dirty="0"/>
          </a:p>
        </p:txBody>
      </p:sp>
      <p:sp>
        <p:nvSpPr>
          <p:cNvPr id="3" name="Content Placeholder 2"/>
          <p:cNvSpPr>
            <a:spLocks noGrp="1"/>
          </p:cNvSpPr>
          <p:nvPr>
            <p:ph idx="1"/>
          </p:nvPr>
        </p:nvSpPr>
        <p:spPr>
          <a:xfrm>
            <a:off x="533400" y="1371600"/>
            <a:ext cx="8229600" cy="5105400"/>
          </a:xfrm>
        </p:spPr>
        <p:txBody>
          <a:bodyPr>
            <a:normAutofit fontScale="92500" lnSpcReduction="10000"/>
          </a:bodyPr>
          <a:lstStyle/>
          <a:p>
            <a:r>
              <a:rPr lang="en-US" dirty="0" smtClean="0"/>
              <a:t>Before we use a function, we need to define it. The most common way to define a function in JavaScript is by using the </a:t>
            </a:r>
            <a:r>
              <a:rPr lang="en-US" b="1" dirty="0" smtClean="0"/>
              <a:t>function keyword, followed by a unique </a:t>
            </a:r>
            <a:r>
              <a:rPr lang="en-US" dirty="0" smtClean="0"/>
              <a:t>function name, a list of parameters (that might be empty), and a statement block surrounded by curly braces.</a:t>
            </a:r>
          </a:p>
          <a:p>
            <a:r>
              <a:rPr lang="en-US" b="1" dirty="0" smtClean="0"/>
              <a:t>Syntax:</a:t>
            </a:r>
            <a:endParaRPr lang="en-US" dirty="0" smtClean="0"/>
          </a:p>
          <a:p>
            <a:pPr lvl="1">
              <a:buNone/>
            </a:pPr>
            <a:r>
              <a:rPr lang="en-US" dirty="0" smtClean="0"/>
              <a:t>function function-name(parameter-list)</a:t>
            </a:r>
          </a:p>
          <a:p>
            <a:pPr lvl="1">
              <a:buNone/>
            </a:pPr>
            <a:r>
              <a:rPr lang="en-US" dirty="0" smtClean="0"/>
              <a:t>{</a:t>
            </a:r>
          </a:p>
          <a:p>
            <a:pPr lvl="1">
              <a:buNone/>
            </a:pPr>
            <a:r>
              <a:rPr lang="en-US" dirty="0" smtClean="0"/>
              <a:t>	statements</a:t>
            </a:r>
          </a:p>
          <a:p>
            <a:pPr lvl="1">
              <a:buNone/>
            </a:pPr>
            <a:r>
              <a:rPr lang="en-US" dirty="0" smtClean="0"/>
              <a:t>}</a:t>
            </a:r>
            <a:endParaRPr lang="en-US"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Example</a:t>
            </a:r>
            <a:endParaRPr lang="en-US" dirty="0"/>
          </a:p>
        </p:txBody>
      </p:sp>
      <p:sp>
        <p:nvSpPr>
          <p:cNvPr id="3" name="Content Placeholder 2"/>
          <p:cNvSpPr>
            <a:spLocks noGrp="1"/>
          </p:cNvSpPr>
          <p:nvPr>
            <p:ph idx="1"/>
          </p:nvPr>
        </p:nvSpPr>
        <p:spPr>
          <a:xfrm>
            <a:off x="457200" y="1447800"/>
            <a:ext cx="8229600" cy="5029200"/>
          </a:xfrm>
        </p:spPr>
        <p:txBody>
          <a:bodyPr/>
          <a:lstStyle/>
          <a:p>
            <a:r>
              <a:rPr lang="en-US" dirty="0" smtClean="0"/>
              <a:t>It defines a function called </a:t>
            </a:r>
            <a:r>
              <a:rPr lang="en-US" b="1" dirty="0" smtClean="0"/>
              <a:t>test</a:t>
            </a:r>
            <a:r>
              <a:rPr lang="en-US" dirty="0" smtClean="0"/>
              <a:t> that takes no parameters.</a:t>
            </a:r>
          </a:p>
          <a:p>
            <a:pPr lvl="1">
              <a:buNone/>
            </a:pPr>
            <a:r>
              <a:rPr lang="en-US" b="1" dirty="0" smtClean="0"/>
              <a:t>Written inside script tag</a:t>
            </a:r>
          </a:p>
          <a:p>
            <a:pPr lvl="1">
              <a:buNone/>
            </a:pPr>
            <a:r>
              <a:rPr lang="en-US" dirty="0" smtClean="0"/>
              <a:t>function test()</a:t>
            </a:r>
          </a:p>
          <a:p>
            <a:pPr lvl="1">
              <a:buNone/>
            </a:pPr>
            <a:r>
              <a:rPr lang="en-US" dirty="0" smtClean="0"/>
              <a:t>{</a:t>
            </a:r>
          </a:p>
          <a:p>
            <a:pPr lvl="1">
              <a:buNone/>
            </a:pPr>
            <a:r>
              <a:rPr lang="en-US" dirty="0" smtClean="0"/>
              <a:t>	alert("Hello, how are you?");</a:t>
            </a:r>
          </a:p>
          <a:p>
            <a:pPr lvl="1">
              <a:buNone/>
            </a:pPr>
            <a:r>
              <a:rPr lang="en-US" dirty="0" smtClean="0"/>
              <a:t>}</a:t>
            </a:r>
          </a:p>
          <a:p>
            <a:pPr lvl="1">
              <a:buNone/>
            </a:pPr>
            <a:r>
              <a:rPr lang="en-US" b="1" dirty="0" smtClean="0"/>
              <a:t>Calling function</a:t>
            </a:r>
            <a:r>
              <a:rPr lang="en-US" dirty="0" smtClean="0"/>
              <a:t> </a:t>
            </a:r>
          </a:p>
          <a:p>
            <a:pPr lvl="1">
              <a:buNone/>
            </a:pPr>
            <a:r>
              <a:rPr lang="en-US" dirty="0" smtClean="0"/>
              <a:t>&lt;button </a:t>
            </a:r>
            <a:r>
              <a:rPr lang="en-US" dirty="0" err="1" smtClean="0"/>
              <a:t>onclick</a:t>
            </a:r>
            <a:r>
              <a:rPr lang="en-US" dirty="0" smtClean="0"/>
              <a:t>=“ test() ”&gt;Click Me&lt;/button&gt;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Function Parameters and Arguments</a:t>
            </a:r>
            <a:endParaRPr lang="en-US" b="1" dirty="0"/>
          </a:p>
        </p:txBody>
      </p:sp>
      <p:sp>
        <p:nvSpPr>
          <p:cNvPr id="3" name="Content Placeholder 2"/>
          <p:cNvSpPr>
            <a:spLocks noGrp="1"/>
          </p:cNvSpPr>
          <p:nvPr>
            <p:ph idx="1"/>
          </p:nvPr>
        </p:nvSpPr>
        <p:spPr>
          <a:xfrm>
            <a:off x="457200" y="1295400"/>
            <a:ext cx="8229600" cy="4830763"/>
          </a:xfrm>
        </p:spPr>
        <p:txBody>
          <a:bodyPr/>
          <a:lstStyle/>
          <a:p>
            <a:r>
              <a:rPr lang="en-US" dirty="0" smtClean="0"/>
              <a:t>A </a:t>
            </a:r>
            <a:r>
              <a:rPr lang="en-US" b="1" dirty="0" smtClean="0"/>
              <a:t>parameter</a:t>
            </a:r>
            <a:r>
              <a:rPr lang="en-US" dirty="0" smtClean="0"/>
              <a:t> is a variable in a method definition. When a method is called, the </a:t>
            </a:r>
            <a:r>
              <a:rPr lang="en-US" b="1" dirty="0" smtClean="0"/>
              <a:t>arguments</a:t>
            </a:r>
            <a:r>
              <a:rPr lang="en-US" dirty="0" smtClean="0"/>
              <a:t> are the data you pass into the method's </a:t>
            </a:r>
            <a:r>
              <a:rPr lang="en-US" b="1" dirty="0" smtClean="0"/>
              <a:t>parameters</a:t>
            </a:r>
            <a:r>
              <a:rPr lang="en-US" dirty="0" smtClean="0"/>
              <a:t>.</a:t>
            </a:r>
          </a:p>
          <a:p>
            <a:r>
              <a:rPr lang="en-US" b="1" dirty="0" smtClean="0"/>
              <a:t>Parameter</a:t>
            </a:r>
            <a:r>
              <a:rPr lang="en-US" dirty="0" smtClean="0"/>
              <a:t> is variable in the declaration of function. </a:t>
            </a:r>
            <a:r>
              <a:rPr lang="en-US" b="1" dirty="0" smtClean="0"/>
              <a:t>Argument</a:t>
            </a:r>
            <a:r>
              <a:rPr lang="en-US" dirty="0" smtClean="0"/>
              <a:t> is the actual value of this variable that gets passed to function.</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Example</a:t>
            </a:r>
            <a:endParaRPr lang="en-US" dirty="0"/>
          </a:p>
        </p:txBody>
      </p:sp>
      <p:sp>
        <p:nvSpPr>
          <p:cNvPr id="3" name="Content Placeholder 2"/>
          <p:cNvSpPr>
            <a:spLocks noGrp="1"/>
          </p:cNvSpPr>
          <p:nvPr>
            <p:ph idx="1"/>
          </p:nvPr>
        </p:nvSpPr>
        <p:spPr>
          <a:xfrm>
            <a:off x="457200" y="1295400"/>
            <a:ext cx="8229600" cy="5334000"/>
          </a:xfrm>
        </p:spPr>
        <p:txBody>
          <a:bodyPr>
            <a:normAutofit fontScale="92500" lnSpcReduction="20000"/>
          </a:bodyPr>
          <a:lstStyle/>
          <a:p>
            <a:r>
              <a:rPr lang="en-US" dirty="0" smtClean="0"/>
              <a:t>Consider the following function</a:t>
            </a:r>
          </a:p>
          <a:p>
            <a:pPr>
              <a:buNone/>
            </a:pPr>
            <a:r>
              <a:rPr lang="en-US" dirty="0" smtClean="0"/>
              <a:t>	</a:t>
            </a:r>
            <a:r>
              <a:rPr lang="en-US" sz="2800" b="1" dirty="0" smtClean="0"/>
              <a:t>function test </a:t>
            </a:r>
            <a:r>
              <a:rPr lang="en-US" sz="2800" dirty="0" smtClean="0"/>
              <a:t>(</a:t>
            </a:r>
            <a:r>
              <a:rPr lang="en-US" sz="2800" b="1" dirty="0" err="1" smtClean="0"/>
              <a:t>a,b</a:t>
            </a:r>
            <a:r>
              <a:rPr lang="en-US" sz="2800" dirty="0" smtClean="0"/>
              <a:t>) {</a:t>
            </a:r>
            <a:endParaRPr lang="en-US" dirty="0" smtClean="0"/>
          </a:p>
          <a:p>
            <a:pPr lvl="1">
              <a:buNone/>
            </a:pPr>
            <a:r>
              <a:rPr lang="en-US" dirty="0" smtClean="0"/>
              <a:t>console.log(a); //prints 10</a:t>
            </a:r>
          </a:p>
          <a:p>
            <a:pPr lvl="1">
              <a:buNone/>
            </a:pPr>
            <a:r>
              <a:rPr lang="en-US" dirty="0" smtClean="0"/>
              <a:t>}</a:t>
            </a:r>
          </a:p>
          <a:p>
            <a:pPr lvl="1">
              <a:buNone/>
            </a:pPr>
            <a:r>
              <a:rPr lang="en-US" b="1" dirty="0" smtClean="0"/>
              <a:t>test</a:t>
            </a:r>
            <a:r>
              <a:rPr lang="en-US" dirty="0" smtClean="0"/>
              <a:t>(</a:t>
            </a:r>
            <a:r>
              <a:rPr lang="en-US" b="1" dirty="0" smtClean="0"/>
              <a:t>10,20</a:t>
            </a:r>
            <a:r>
              <a:rPr lang="en-US" dirty="0" smtClean="0"/>
              <a:t>);</a:t>
            </a:r>
          </a:p>
          <a:p>
            <a:pPr lvl="1">
              <a:buNone/>
            </a:pPr>
            <a:endParaRPr lang="en-US" dirty="0" smtClean="0"/>
          </a:p>
          <a:p>
            <a:r>
              <a:rPr lang="en-US" b="1" dirty="0" smtClean="0"/>
              <a:t>a</a:t>
            </a:r>
            <a:r>
              <a:rPr lang="en-US" dirty="0" smtClean="0"/>
              <a:t> and </a:t>
            </a:r>
            <a:r>
              <a:rPr lang="en-US" b="1" dirty="0" smtClean="0"/>
              <a:t>b</a:t>
            </a:r>
            <a:r>
              <a:rPr lang="en-US" dirty="0" smtClean="0"/>
              <a:t> are parameters. </a:t>
            </a:r>
            <a:r>
              <a:rPr lang="en-US" dirty="0" smtClean="0"/>
              <a:t>10 and 20 are arguments.</a:t>
            </a:r>
            <a:endParaRPr lang="en-US" dirty="0" smtClean="0"/>
          </a:p>
          <a:p>
            <a:r>
              <a:rPr lang="en-US" dirty="0" smtClean="0"/>
              <a:t>We can pass any number of arguments in above function.</a:t>
            </a:r>
          </a:p>
          <a:p>
            <a:pPr>
              <a:buNone/>
            </a:pPr>
            <a:r>
              <a:rPr lang="en-US" dirty="0" smtClean="0"/>
              <a:t>	</a:t>
            </a:r>
            <a:r>
              <a:rPr lang="en-US" b="1" dirty="0" smtClean="0"/>
              <a:t>For Example:</a:t>
            </a:r>
          </a:p>
          <a:p>
            <a:pPr marL="342900" lvl="1" indent="-342900">
              <a:buNone/>
            </a:pPr>
            <a:r>
              <a:rPr lang="en-US" dirty="0" smtClean="0"/>
              <a:t>	</a:t>
            </a:r>
            <a:r>
              <a:rPr lang="en-US" b="1" dirty="0" smtClean="0"/>
              <a:t>test</a:t>
            </a:r>
            <a:r>
              <a:rPr lang="en-US" dirty="0" smtClean="0"/>
              <a:t>(</a:t>
            </a:r>
            <a:r>
              <a:rPr lang="en-US" b="1" dirty="0" smtClean="0"/>
              <a:t>10,20,30</a:t>
            </a:r>
            <a:r>
              <a:rPr lang="en-US" dirty="0" smtClean="0"/>
              <a:t>);</a:t>
            </a:r>
          </a:p>
          <a:p>
            <a:pPr>
              <a:buNone/>
            </a:pPr>
            <a:endParaRPr lang="en-US" dirty="0" smtClean="0"/>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JavaScript Events</a:t>
            </a:r>
            <a:endParaRPr lang="en-US" b="1" dirty="0"/>
          </a:p>
        </p:txBody>
      </p:sp>
      <p:sp>
        <p:nvSpPr>
          <p:cNvPr id="3" name="Content Placeholder 2"/>
          <p:cNvSpPr>
            <a:spLocks noGrp="1"/>
          </p:cNvSpPr>
          <p:nvPr>
            <p:ph idx="1"/>
          </p:nvPr>
        </p:nvSpPr>
        <p:spPr>
          <a:xfrm>
            <a:off x="457200" y="1371600"/>
            <a:ext cx="8229600" cy="5105400"/>
          </a:xfrm>
        </p:spPr>
        <p:txBody>
          <a:bodyPr>
            <a:normAutofit fontScale="85000" lnSpcReduction="20000"/>
          </a:bodyPr>
          <a:lstStyle/>
          <a:p>
            <a:r>
              <a:rPr lang="en-US" dirty="0" smtClean="0"/>
              <a:t>Events are a part of the Document Object Model (DOM) and every HTML element contains a set of events which can trigger JavaScript Code.</a:t>
            </a:r>
          </a:p>
          <a:p>
            <a:endParaRPr lang="en-US" dirty="0" smtClean="0"/>
          </a:p>
          <a:p>
            <a:r>
              <a:rPr lang="en-US" dirty="0" smtClean="0"/>
              <a:t>When the page loads, it is called an event. When the user clicks a button, that click too is an event. Other examples include events like pressing any key, closing a window, resizing a window, etc.</a:t>
            </a:r>
          </a:p>
          <a:p>
            <a:pPr>
              <a:buNone/>
            </a:pPr>
            <a:endParaRPr lang="en-US" dirty="0" smtClean="0"/>
          </a:p>
          <a:p>
            <a:r>
              <a:rPr lang="en-US" dirty="0" smtClean="0"/>
              <a:t>We can use these events to execute JavaScript coded responses, which cause buttons to close windows, messages to be displayed to users, data to be validated, and virtually any other type of response imaginable.</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err="1" smtClean="0"/>
              <a:t>onclick</a:t>
            </a:r>
            <a:r>
              <a:rPr lang="en-US" b="1" dirty="0" smtClean="0"/>
              <a:t> Event</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r>
              <a:rPr lang="en-US" dirty="0" smtClean="0"/>
              <a:t>This is the most frequently used event type which occurs when a user clicks the left button of his mouse. </a:t>
            </a:r>
          </a:p>
          <a:p>
            <a:r>
              <a:rPr lang="en-US" b="1" dirty="0" smtClean="0"/>
              <a:t>Example</a:t>
            </a:r>
          </a:p>
          <a:p>
            <a:pPr>
              <a:buNone/>
            </a:pPr>
            <a:r>
              <a:rPr lang="en-US" b="1" dirty="0" smtClean="0"/>
              <a:t>	</a:t>
            </a:r>
            <a:r>
              <a:rPr lang="en-US" sz="2600" dirty="0" smtClean="0"/>
              <a:t>function </a:t>
            </a:r>
            <a:r>
              <a:rPr lang="en-US" sz="2600" dirty="0" err="1" smtClean="0"/>
              <a:t>sayHello</a:t>
            </a:r>
            <a:r>
              <a:rPr lang="en-US" sz="2600" dirty="0" smtClean="0"/>
              <a:t>() {</a:t>
            </a:r>
          </a:p>
          <a:p>
            <a:pPr>
              <a:buNone/>
            </a:pPr>
            <a:r>
              <a:rPr lang="en-US" sz="2600" dirty="0" smtClean="0"/>
              <a:t>		</a:t>
            </a:r>
            <a:r>
              <a:rPr lang="en-US" sz="2600" dirty="0" err="1" smtClean="0"/>
              <a:t>document.write</a:t>
            </a:r>
            <a:r>
              <a:rPr lang="en-US" sz="2600" dirty="0" smtClean="0"/>
              <a:t> ("Hello World")</a:t>
            </a:r>
          </a:p>
          <a:p>
            <a:pPr>
              <a:buNone/>
            </a:pPr>
            <a:r>
              <a:rPr lang="en-US" sz="2600" dirty="0" smtClean="0"/>
              <a:t>	}</a:t>
            </a:r>
          </a:p>
          <a:p>
            <a:pPr>
              <a:buNone/>
            </a:pPr>
            <a:r>
              <a:rPr lang="en-US" sz="2400" dirty="0" smtClean="0"/>
              <a:t>	</a:t>
            </a:r>
          </a:p>
          <a:p>
            <a:pPr>
              <a:buNone/>
            </a:pPr>
            <a:r>
              <a:rPr lang="en-US" sz="2400" dirty="0" smtClean="0"/>
              <a:t>	&lt;input type="button" </a:t>
            </a:r>
            <a:r>
              <a:rPr lang="en-US" sz="2400" dirty="0" err="1" smtClean="0"/>
              <a:t>onclick</a:t>
            </a:r>
            <a:r>
              <a:rPr lang="en-US" sz="2400" dirty="0" smtClean="0"/>
              <a:t>="</a:t>
            </a:r>
            <a:r>
              <a:rPr lang="en-US" sz="2400" dirty="0" err="1" smtClean="0"/>
              <a:t>sayHello</a:t>
            </a:r>
            <a:r>
              <a:rPr lang="en-US" sz="2400" dirty="0" smtClean="0"/>
              <a:t>()" value="Say Hello" /&gt;</a:t>
            </a:r>
          </a:p>
          <a:p>
            <a:pPr>
              <a:buNone/>
            </a:pPr>
            <a:r>
              <a:rPr lang="en-US" sz="2400" dirty="0" smtClean="0"/>
              <a:t>	</a:t>
            </a:r>
          </a:p>
          <a:p>
            <a:pPr>
              <a:buNone/>
            </a:pPr>
            <a:r>
              <a:rPr lang="en-US" sz="2400" dirty="0" smtClean="0"/>
              <a:t>	</a:t>
            </a:r>
            <a:r>
              <a:rPr lang="en-US" sz="2800" dirty="0" smtClean="0"/>
              <a:t>here  button element call </a:t>
            </a:r>
            <a:r>
              <a:rPr lang="en-US" sz="2800" b="1" dirty="0" err="1" smtClean="0"/>
              <a:t>onclick</a:t>
            </a:r>
            <a:r>
              <a:rPr lang="en-US" sz="2800" b="1" dirty="0" smtClean="0"/>
              <a:t> </a:t>
            </a:r>
            <a:r>
              <a:rPr lang="en-US" sz="2800" dirty="0" smtClean="0"/>
              <a:t>event which contain </a:t>
            </a:r>
            <a:r>
              <a:rPr lang="en-US" sz="2800" b="1" dirty="0" err="1" smtClean="0"/>
              <a:t>sayHello</a:t>
            </a:r>
            <a:r>
              <a:rPr lang="en-US" sz="2800" b="1" dirty="0" smtClean="0"/>
              <a:t>()</a:t>
            </a:r>
            <a:r>
              <a:rPr lang="en-US" sz="2800" dirty="0" smtClean="0"/>
              <a:t> function. </a:t>
            </a:r>
            <a:endParaRPr lang="en-US" sz="2400" dirty="0" smtClean="0"/>
          </a:p>
          <a:p>
            <a:pPr>
              <a:buNone/>
            </a:pPr>
            <a:r>
              <a:rPr lang="en-US" sz="2400" dirty="0" smtClean="0"/>
              <a:t>	</a:t>
            </a:r>
          </a:p>
          <a:p>
            <a:pPr>
              <a:buNone/>
            </a:pPr>
            <a:r>
              <a:rPr lang="en-US" sz="2400" dirty="0" smtClean="0"/>
              <a:t>	</a:t>
            </a:r>
            <a:endParaRPr 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err="1" smtClean="0"/>
              <a:t>onsubmit</a:t>
            </a:r>
            <a:r>
              <a:rPr lang="en-US" b="1" dirty="0" smtClean="0"/>
              <a:t> Event</a:t>
            </a:r>
            <a:endParaRPr lang="en-US" dirty="0"/>
          </a:p>
        </p:txBody>
      </p:sp>
      <p:sp>
        <p:nvSpPr>
          <p:cNvPr id="3" name="Content Placeholder 2"/>
          <p:cNvSpPr>
            <a:spLocks noGrp="1"/>
          </p:cNvSpPr>
          <p:nvPr>
            <p:ph idx="1"/>
          </p:nvPr>
        </p:nvSpPr>
        <p:spPr>
          <a:xfrm>
            <a:off x="457200" y="1219200"/>
            <a:ext cx="8229600" cy="5334000"/>
          </a:xfrm>
        </p:spPr>
        <p:txBody>
          <a:bodyPr>
            <a:normAutofit fontScale="70000" lnSpcReduction="20000"/>
          </a:bodyPr>
          <a:lstStyle/>
          <a:p>
            <a:r>
              <a:rPr lang="en-US" b="1" dirty="0" err="1" smtClean="0"/>
              <a:t>onsubmit</a:t>
            </a:r>
            <a:r>
              <a:rPr lang="en-US" b="1" dirty="0" smtClean="0"/>
              <a:t> </a:t>
            </a:r>
            <a:r>
              <a:rPr lang="en-US" dirty="0" smtClean="0"/>
              <a:t>is an event that occurs when you try to submit a form. You can put your form validation against this event type </a:t>
            </a:r>
          </a:p>
          <a:p>
            <a:pPr>
              <a:buNone/>
            </a:pPr>
            <a:r>
              <a:rPr lang="en-US" b="1" dirty="0" smtClean="0"/>
              <a:t>	</a:t>
            </a:r>
          </a:p>
          <a:p>
            <a:r>
              <a:rPr lang="en-US" b="1" dirty="0" smtClean="0"/>
              <a:t>Example</a:t>
            </a:r>
          </a:p>
          <a:p>
            <a:pPr>
              <a:buNone/>
            </a:pPr>
            <a:r>
              <a:rPr lang="en-US" b="1" dirty="0" smtClean="0"/>
              <a:t>	</a:t>
            </a:r>
            <a:r>
              <a:rPr lang="en-US" sz="3400" dirty="0" smtClean="0"/>
              <a:t> function validation() {</a:t>
            </a:r>
          </a:p>
          <a:p>
            <a:pPr>
              <a:buNone/>
            </a:pPr>
            <a:r>
              <a:rPr lang="en-US" sz="3400" dirty="0" smtClean="0"/>
              <a:t>		all validation goes here</a:t>
            </a:r>
          </a:p>
          <a:p>
            <a:pPr lvl="1">
              <a:buNone/>
            </a:pPr>
            <a:r>
              <a:rPr lang="en-US" sz="2900" dirty="0" smtClean="0"/>
              <a:t>.........</a:t>
            </a:r>
          </a:p>
          <a:p>
            <a:pPr lvl="1">
              <a:buNone/>
            </a:pPr>
            <a:r>
              <a:rPr lang="en-US" sz="2900" dirty="0" smtClean="0"/>
              <a:t>return either true or false</a:t>
            </a:r>
          </a:p>
          <a:p>
            <a:pPr lvl="1">
              <a:buNone/>
            </a:pPr>
            <a:r>
              <a:rPr lang="en-US" sz="2900" dirty="0" smtClean="0"/>
              <a:t>} 	</a:t>
            </a:r>
          </a:p>
          <a:p>
            <a:pPr lvl="1">
              <a:buNone/>
            </a:pPr>
            <a:endParaRPr lang="en-US" sz="2900" dirty="0" smtClean="0"/>
          </a:p>
          <a:p>
            <a:pPr>
              <a:buNone/>
            </a:pPr>
            <a:r>
              <a:rPr lang="en-US" sz="3400" dirty="0" smtClean="0"/>
              <a:t>	</a:t>
            </a:r>
            <a:r>
              <a:rPr lang="en-US" sz="2800" dirty="0" smtClean="0"/>
              <a:t> &lt;form method="POST" action="t.cgi" </a:t>
            </a:r>
            <a:r>
              <a:rPr lang="en-US" sz="2800" dirty="0" err="1" smtClean="0"/>
              <a:t>onsubmit</a:t>
            </a:r>
            <a:r>
              <a:rPr lang="en-US" sz="2800" dirty="0" smtClean="0"/>
              <a:t>="return validate()"&gt;</a:t>
            </a:r>
          </a:p>
          <a:p>
            <a:pPr>
              <a:buNone/>
            </a:pPr>
            <a:r>
              <a:rPr lang="en-US" sz="2800" dirty="0" smtClean="0"/>
              <a:t>		&lt;input type="submit" value="Submit" /&gt;</a:t>
            </a:r>
          </a:p>
          <a:p>
            <a:pPr>
              <a:buNone/>
            </a:pPr>
            <a:r>
              <a:rPr lang="en-US" sz="2800" dirty="0" smtClean="0"/>
              <a:t>	&lt;/form&gt;</a:t>
            </a:r>
            <a:endParaRPr lang="en-US" sz="3400" dirty="0" smtClean="0"/>
          </a:p>
          <a:p>
            <a:pPr>
              <a:buNone/>
            </a:pPr>
            <a:r>
              <a:rPr lang="en-US" sz="2400" dirty="0" smtClean="0"/>
              <a:t>	</a:t>
            </a:r>
          </a:p>
          <a:p>
            <a:pPr>
              <a:buNone/>
            </a:pPr>
            <a:r>
              <a:rPr lang="en-US" sz="2400" dirty="0" smtClean="0"/>
              <a:t>	</a:t>
            </a:r>
            <a:r>
              <a:rPr lang="en-US" sz="2800" dirty="0" smtClean="0"/>
              <a:t>here  button element call </a:t>
            </a:r>
            <a:r>
              <a:rPr lang="en-US" sz="2800" b="1" dirty="0" err="1" smtClean="0"/>
              <a:t>onclick</a:t>
            </a:r>
            <a:r>
              <a:rPr lang="en-US" sz="2800" b="1" dirty="0" smtClean="0"/>
              <a:t> </a:t>
            </a:r>
            <a:r>
              <a:rPr lang="en-US" sz="2800" dirty="0" smtClean="0"/>
              <a:t>event which contain </a:t>
            </a:r>
            <a:r>
              <a:rPr lang="en-US" sz="2800" b="1" dirty="0" err="1" smtClean="0"/>
              <a:t>sayHello</a:t>
            </a:r>
            <a:r>
              <a:rPr lang="en-US" sz="2800" b="1" dirty="0" smtClean="0"/>
              <a:t>()</a:t>
            </a:r>
            <a:r>
              <a:rPr lang="en-US" sz="2800" dirty="0" smtClean="0"/>
              <a:t> function. </a:t>
            </a:r>
            <a:endParaRPr lang="en-US" sz="2400" dirty="0" smtClean="0"/>
          </a:p>
          <a:p>
            <a:pPr>
              <a:buNone/>
            </a:pPr>
            <a:r>
              <a:rPr lang="en-US" sz="2400" dirty="0" smtClean="0"/>
              <a:t>	</a:t>
            </a:r>
          </a:p>
          <a:p>
            <a:pPr>
              <a:buNone/>
            </a:pPr>
            <a:r>
              <a:rPr lang="en-US" sz="2400" dirty="0" smtClean="0"/>
              <a:t>	</a:t>
            </a:r>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err="1" smtClean="0"/>
              <a:t>onsubmit</a:t>
            </a:r>
            <a:r>
              <a:rPr lang="en-US" b="1" dirty="0" smtClean="0"/>
              <a:t> Event</a:t>
            </a:r>
            <a:endParaRPr lang="en-US" dirty="0"/>
          </a:p>
        </p:txBody>
      </p:sp>
      <p:sp>
        <p:nvSpPr>
          <p:cNvPr id="3" name="Content Placeholder 2"/>
          <p:cNvSpPr>
            <a:spLocks noGrp="1"/>
          </p:cNvSpPr>
          <p:nvPr>
            <p:ph idx="1"/>
          </p:nvPr>
        </p:nvSpPr>
        <p:spPr>
          <a:xfrm>
            <a:off x="457200" y="1219200"/>
            <a:ext cx="8229600" cy="5334000"/>
          </a:xfrm>
        </p:spPr>
        <p:txBody>
          <a:bodyPr>
            <a:normAutofit fontScale="70000" lnSpcReduction="20000"/>
          </a:bodyPr>
          <a:lstStyle/>
          <a:p>
            <a:r>
              <a:rPr lang="en-US" b="1" dirty="0" err="1" smtClean="0"/>
              <a:t>onsubmit</a:t>
            </a:r>
            <a:r>
              <a:rPr lang="en-US" b="1" dirty="0" smtClean="0"/>
              <a:t> </a:t>
            </a:r>
            <a:r>
              <a:rPr lang="en-US" dirty="0" smtClean="0"/>
              <a:t>is an event that occurs when you try to submit a form. You can put your form validation against this event type </a:t>
            </a:r>
          </a:p>
          <a:p>
            <a:pPr>
              <a:buNone/>
            </a:pPr>
            <a:r>
              <a:rPr lang="en-US" b="1" dirty="0" smtClean="0"/>
              <a:t>	</a:t>
            </a:r>
          </a:p>
          <a:p>
            <a:r>
              <a:rPr lang="en-US" b="1" dirty="0" smtClean="0"/>
              <a:t>Example</a:t>
            </a:r>
          </a:p>
          <a:p>
            <a:pPr>
              <a:buNone/>
            </a:pPr>
            <a:r>
              <a:rPr lang="en-US" b="1" dirty="0" smtClean="0"/>
              <a:t>	</a:t>
            </a:r>
            <a:r>
              <a:rPr lang="en-US" sz="3400" dirty="0" smtClean="0"/>
              <a:t> function validation() {</a:t>
            </a:r>
          </a:p>
          <a:p>
            <a:pPr>
              <a:buNone/>
            </a:pPr>
            <a:r>
              <a:rPr lang="en-US" sz="3400" dirty="0" smtClean="0"/>
              <a:t>		all validation goes here</a:t>
            </a:r>
          </a:p>
          <a:p>
            <a:pPr lvl="1">
              <a:buNone/>
            </a:pPr>
            <a:r>
              <a:rPr lang="en-US" sz="2900" dirty="0" smtClean="0"/>
              <a:t>.........</a:t>
            </a:r>
          </a:p>
          <a:p>
            <a:pPr lvl="1">
              <a:buNone/>
            </a:pPr>
            <a:r>
              <a:rPr lang="en-US" sz="2900" dirty="0" smtClean="0"/>
              <a:t>return either true or false</a:t>
            </a:r>
          </a:p>
          <a:p>
            <a:pPr lvl="1">
              <a:buNone/>
            </a:pPr>
            <a:r>
              <a:rPr lang="en-US" sz="2900" dirty="0" smtClean="0"/>
              <a:t>} 	</a:t>
            </a:r>
          </a:p>
          <a:p>
            <a:pPr lvl="1">
              <a:buNone/>
            </a:pPr>
            <a:endParaRPr lang="en-US" sz="2900" dirty="0" smtClean="0"/>
          </a:p>
          <a:p>
            <a:pPr>
              <a:buNone/>
            </a:pPr>
            <a:r>
              <a:rPr lang="en-US" sz="3400" dirty="0" smtClean="0"/>
              <a:t>	</a:t>
            </a:r>
            <a:r>
              <a:rPr lang="en-US" sz="2800" dirty="0" smtClean="0"/>
              <a:t> &lt;form method="POST" action="t.cgi" </a:t>
            </a:r>
            <a:r>
              <a:rPr lang="en-US" sz="2800" dirty="0" err="1" smtClean="0"/>
              <a:t>onsubmit</a:t>
            </a:r>
            <a:r>
              <a:rPr lang="en-US" sz="2800" dirty="0" smtClean="0"/>
              <a:t>="return validate()"&gt;</a:t>
            </a:r>
          </a:p>
          <a:p>
            <a:pPr>
              <a:buNone/>
            </a:pPr>
            <a:r>
              <a:rPr lang="en-US" sz="2800" dirty="0" smtClean="0"/>
              <a:t>		&lt;input type="submit" value="Submit" /&gt;</a:t>
            </a:r>
          </a:p>
          <a:p>
            <a:pPr>
              <a:buNone/>
            </a:pPr>
            <a:r>
              <a:rPr lang="en-US" sz="2800" dirty="0" smtClean="0"/>
              <a:t>	&lt;/form&gt;</a:t>
            </a:r>
            <a:endParaRPr lang="en-US" sz="3400" dirty="0" smtClean="0"/>
          </a:p>
          <a:p>
            <a:pPr>
              <a:buNone/>
            </a:pPr>
            <a:r>
              <a:rPr lang="en-US" sz="2400" dirty="0" smtClean="0"/>
              <a:t>	</a:t>
            </a:r>
          </a:p>
          <a:p>
            <a:pPr>
              <a:buNone/>
            </a:pPr>
            <a:r>
              <a:rPr lang="en-US" sz="2400" dirty="0" smtClean="0"/>
              <a:t>	</a:t>
            </a:r>
            <a:r>
              <a:rPr lang="en-US" sz="2800" dirty="0" smtClean="0"/>
              <a:t>here  button element call </a:t>
            </a:r>
            <a:r>
              <a:rPr lang="en-US" sz="2800" b="1" dirty="0" err="1" smtClean="0"/>
              <a:t>onclick</a:t>
            </a:r>
            <a:r>
              <a:rPr lang="en-US" sz="2800" b="1" dirty="0" smtClean="0"/>
              <a:t> </a:t>
            </a:r>
            <a:r>
              <a:rPr lang="en-US" sz="2800" dirty="0" smtClean="0"/>
              <a:t>event which contain </a:t>
            </a:r>
            <a:r>
              <a:rPr lang="en-US" sz="2800" b="1" dirty="0" err="1" smtClean="0"/>
              <a:t>sayHello</a:t>
            </a:r>
            <a:r>
              <a:rPr lang="en-US" sz="2800" b="1" dirty="0" smtClean="0"/>
              <a:t>()</a:t>
            </a:r>
            <a:r>
              <a:rPr lang="en-US" sz="2800" dirty="0" smtClean="0"/>
              <a:t> function. </a:t>
            </a:r>
            <a:endParaRPr lang="en-US" sz="2400" dirty="0" smtClean="0"/>
          </a:p>
          <a:p>
            <a:pPr>
              <a:buNone/>
            </a:pPr>
            <a:r>
              <a:rPr lang="en-US" sz="2400" dirty="0" smtClean="0"/>
              <a:t>	</a:t>
            </a:r>
          </a:p>
          <a:p>
            <a:pPr>
              <a:buNone/>
            </a:pPr>
            <a:r>
              <a:rPr lang="en-US" sz="2400" dirty="0" smtClean="0"/>
              <a:t>	</a:t>
            </a:r>
            <a:endParaRPr 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err="1" smtClean="0"/>
              <a:t>onmouseover</a:t>
            </a:r>
            <a:r>
              <a:rPr lang="en-US" b="1" dirty="0" smtClean="0"/>
              <a:t> and </a:t>
            </a:r>
            <a:r>
              <a:rPr lang="en-US" b="1" dirty="0" err="1" smtClean="0"/>
              <a:t>onmouseout</a:t>
            </a:r>
            <a:r>
              <a:rPr lang="en-US" b="1" dirty="0" smtClean="0"/>
              <a:t> Event</a:t>
            </a:r>
            <a:endParaRPr lang="en-US" dirty="0"/>
          </a:p>
        </p:txBody>
      </p:sp>
      <p:sp>
        <p:nvSpPr>
          <p:cNvPr id="3" name="Content Placeholder 2"/>
          <p:cNvSpPr>
            <a:spLocks noGrp="1"/>
          </p:cNvSpPr>
          <p:nvPr>
            <p:ph idx="1"/>
          </p:nvPr>
        </p:nvSpPr>
        <p:spPr>
          <a:xfrm>
            <a:off x="457200" y="1219200"/>
            <a:ext cx="8229600" cy="5334000"/>
          </a:xfrm>
        </p:spPr>
        <p:txBody>
          <a:bodyPr>
            <a:normAutofit/>
          </a:bodyPr>
          <a:lstStyle/>
          <a:p>
            <a:r>
              <a:rPr lang="en-US" dirty="0" smtClean="0"/>
              <a:t>The </a:t>
            </a:r>
            <a:r>
              <a:rPr lang="en-US" b="1" dirty="0" err="1" smtClean="0"/>
              <a:t>onmouseover</a:t>
            </a:r>
            <a:r>
              <a:rPr lang="en-US" b="1" dirty="0" smtClean="0"/>
              <a:t> </a:t>
            </a:r>
            <a:r>
              <a:rPr lang="en-US" dirty="0" smtClean="0"/>
              <a:t>event triggers when you bring your mouse over any element and the </a:t>
            </a:r>
            <a:r>
              <a:rPr lang="en-US" b="1" dirty="0" err="1" smtClean="0"/>
              <a:t>onmouseout</a:t>
            </a:r>
            <a:r>
              <a:rPr lang="en-US" b="1" dirty="0" smtClean="0"/>
              <a:t> </a:t>
            </a:r>
            <a:r>
              <a:rPr lang="en-US" dirty="0" smtClean="0"/>
              <a:t>triggers when you move your mouse out</a:t>
            </a:r>
            <a:r>
              <a:rPr lang="en-US" b="1" dirty="0" smtClean="0"/>
              <a:t> </a:t>
            </a:r>
            <a:r>
              <a:rPr lang="en-US" dirty="0" smtClean="0"/>
              <a:t>from that element. </a:t>
            </a:r>
            <a:r>
              <a:rPr lang="en-US" b="1" dirty="0" smtClean="0"/>
              <a:t>	</a:t>
            </a:r>
          </a:p>
          <a:p>
            <a:pPr>
              <a:buNone/>
            </a:pPr>
            <a:r>
              <a:rPr lang="en-US" sz="2400" dirty="0" smtClean="0"/>
              <a:t>	</a:t>
            </a:r>
          </a:p>
          <a:p>
            <a:pPr>
              <a:buNone/>
            </a:pPr>
            <a:r>
              <a:rPr lang="en-US" sz="2400" dirty="0" smtClean="0"/>
              <a:t>	</a:t>
            </a:r>
            <a:endParaRPr 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a:buNone/>
            </a:pPr>
            <a:r>
              <a:rPr lang="en-US" sz="2800" dirty="0" smtClean="0"/>
              <a:t>function over() {</a:t>
            </a:r>
          </a:p>
          <a:p>
            <a:pPr>
              <a:buNone/>
            </a:pPr>
            <a:r>
              <a:rPr lang="en-US" sz="2800" dirty="0" smtClean="0"/>
              <a:t>	</a:t>
            </a:r>
            <a:r>
              <a:rPr lang="en-US" sz="2800" dirty="0" err="1" smtClean="0"/>
              <a:t>document.write</a:t>
            </a:r>
            <a:r>
              <a:rPr lang="en-US" sz="2800" dirty="0" smtClean="0"/>
              <a:t> ("Mouse Over");</a:t>
            </a:r>
          </a:p>
          <a:p>
            <a:pPr>
              <a:buNone/>
            </a:pPr>
            <a:r>
              <a:rPr lang="en-US" sz="2800" dirty="0" smtClean="0"/>
              <a:t>}</a:t>
            </a:r>
          </a:p>
          <a:p>
            <a:pPr>
              <a:buNone/>
            </a:pPr>
            <a:r>
              <a:rPr lang="en-US" sz="2800" dirty="0" smtClean="0"/>
              <a:t>function out() {</a:t>
            </a:r>
          </a:p>
          <a:p>
            <a:pPr>
              <a:buNone/>
            </a:pPr>
            <a:r>
              <a:rPr lang="en-US" sz="2800" dirty="0" smtClean="0"/>
              <a:t>	</a:t>
            </a:r>
            <a:r>
              <a:rPr lang="en-US" sz="2800" dirty="0" err="1" smtClean="0"/>
              <a:t>document.write</a:t>
            </a:r>
            <a:r>
              <a:rPr lang="en-US" sz="2800" dirty="0" smtClean="0"/>
              <a:t> ("Mouse Out");</a:t>
            </a:r>
          </a:p>
          <a:p>
            <a:pPr>
              <a:buNone/>
            </a:pPr>
            <a:r>
              <a:rPr lang="en-US" sz="2800" dirty="0" smtClean="0"/>
              <a:t>}</a:t>
            </a:r>
          </a:p>
          <a:p>
            <a:pPr>
              <a:buNone/>
            </a:pPr>
            <a:endParaRPr lang="en-US" sz="2800" dirty="0" smtClean="0"/>
          </a:p>
          <a:p>
            <a:pPr>
              <a:buNone/>
            </a:pPr>
            <a:r>
              <a:rPr lang="en-US" sz="2800" dirty="0" smtClean="0"/>
              <a:t>&lt;div </a:t>
            </a:r>
            <a:r>
              <a:rPr lang="en-US" sz="2800" dirty="0" err="1" smtClean="0"/>
              <a:t>onmouseover</a:t>
            </a:r>
            <a:r>
              <a:rPr lang="en-US" sz="2800" dirty="0" smtClean="0"/>
              <a:t>="over()" </a:t>
            </a:r>
            <a:r>
              <a:rPr lang="en-US" sz="2800" dirty="0" err="1" smtClean="0"/>
              <a:t>onmouseout</a:t>
            </a:r>
            <a:r>
              <a:rPr lang="en-US" sz="2800" dirty="0" smtClean="0"/>
              <a:t>="out()"&gt;</a:t>
            </a:r>
          </a:p>
          <a:p>
            <a:pPr>
              <a:buNone/>
            </a:pPr>
            <a:r>
              <a:rPr lang="en-US" sz="2800" dirty="0" smtClean="0"/>
              <a:t>	&lt;h2&gt; This is inside the division &lt;/h2&gt;</a:t>
            </a:r>
          </a:p>
          <a:p>
            <a:pPr>
              <a:buNone/>
            </a:pPr>
            <a:r>
              <a:rPr lang="en-US" sz="2800" dirty="0" smtClean="0"/>
              <a:t>&lt;/div&gt;</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Variables</a:t>
            </a:r>
            <a:endParaRPr lang="en-US" dirty="0"/>
          </a:p>
        </p:txBody>
      </p:sp>
      <p:sp>
        <p:nvSpPr>
          <p:cNvPr id="3" name="Content Placeholder 2"/>
          <p:cNvSpPr>
            <a:spLocks noGrp="1"/>
          </p:cNvSpPr>
          <p:nvPr>
            <p:ph idx="1"/>
          </p:nvPr>
        </p:nvSpPr>
        <p:spPr/>
        <p:txBody>
          <a:bodyPr>
            <a:normAutofit lnSpcReduction="10000"/>
          </a:bodyPr>
          <a:lstStyle/>
          <a:p>
            <a:r>
              <a:rPr lang="en-US" dirty="0" smtClean="0"/>
              <a:t>In programming, a variable is a value that we can change, depending on conditions or on information passed to the program. </a:t>
            </a:r>
          </a:p>
          <a:p>
            <a:r>
              <a:rPr lang="en-US" dirty="0" smtClean="0"/>
              <a:t>Variable is container for storing data values.</a:t>
            </a:r>
          </a:p>
          <a:p>
            <a:r>
              <a:rPr lang="en-US" dirty="0" smtClean="0"/>
              <a:t>Variables can be used to store strings and numbers.</a:t>
            </a:r>
          </a:p>
          <a:p>
            <a:r>
              <a:rPr lang="en-US" dirty="0" smtClean="0"/>
              <a:t>JavaScript uses reserved keyword </a:t>
            </a:r>
            <a:r>
              <a:rPr lang="en-US" b="1" i="1" dirty="0" err="1" smtClean="0"/>
              <a:t>var</a:t>
            </a:r>
            <a:r>
              <a:rPr lang="en-US" b="1" i="1" dirty="0" smtClean="0"/>
              <a:t> </a:t>
            </a:r>
            <a:r>
              <a:rPr lang="en-US" dirty="0" smtClean="0"/>
              <a:t>to declare a variable.</a:t>
            </a:r>
          </a:p>
          <a:p>
            <a:r>
              <a:rPr lang="en-US" dirty="0" smtClean="0"/>
              <a:t>a variable must have a unique name.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92500" lnSpcReduction="20000"/>
          </a:bodyPr>
          <a:lstStyle/>
          <a:p>
            <a:r>
              <a:rPr lang="en-US" dirty="0" smtClean="0"/>
              <a:t>Syntax:</a:t>
            </a:r>
          </a:p>
          <a:p>
            <a:pPr>
              <a:buNone/>
            </a:pPr>
            <a:r>
              <a:rPr lang="en-US" dirty="0" smtClean="0"/>
              <a:t>	</a:t>
            </a:r>
            <a:r>
              <a:rPr lang="en-US" dirty="0" err="1" smtClean="0"/>
              <a:t>var</a:t>
            </a:r>
            <a:r>
              <a:rPr lang="en-US" dirty="0" smtClean="0"/>
              <a:t> </a:t>
            </a:r>
            <a:r>
              <a:rPr lang="en-US" dirty="0" err="1" smtClean="0"/>
              <a:t>variableName</a:t>
            </a:r>
            <a:r>
              <a:rPr lang="en-US" dirty="0" smtClean="0"/>
              <a:t>;</a:t>
            </a:r>
          </a:p>
          <a:p>
            <a:r>
              <a:rPr lang="en-US" dirty="0" err="1" smtClean="0"/>
              <a:t>Var</a:t>
            </a:r>
            <a:r>
              <a:rPr lang="en-US" dirty="0" smtClean="0"/>
              <a:t> </a:t>
            </a:r>
            <a:r>
              <a:rPr lang="en-US" dirty="0" err="1" smtClean="0"/>
              <a:t>variableName</a:t>
            </a:r>
            <a:r>
              <a:rPr lang="en-US" dirty="0" smtClean="0"/>
              <a:t>  is declaring variable and </a:t>
            </a:r>
          </a:p>
          <a:p>
            <a:r>
              <a:rPr lang="en-US" dirty="0" err="1" smtClean="0"/>
              <a:t>Var</a:t>
            </a:r>
            <a:r>
              <a:rPr lang="en-US" dirty="0" smtClean="0"/>
              <a:t> </a:t>
            </a:r>
            <a:r>
              <a:rPr lang="en-US" dirty="0" err="1" smtClean="0"/>
              <a:t>variableName</a:t>
            </a:r>
            <a:r>
              <a:rPr lang="en-US" dirty="0" smtClean="0"/>
              <a:t> = “value” initializing.</a:t>
            </a:r>
          </a:p>
          <a:p>
            <a:pPr>
              <a:buNone/>
            </a:pPr>
            <a:r>
              <a:rPr lang="en-US" dirty="0" smtClean="0"/>
              <a:t>	</a:t>
            </a:r>
          </a:p>
          <a:p>
            <a:pPr>
              <a:buNone/>
            </a:pPr>
            <a:r>
              <a:rPr lang="en-US" sz="2400" dirty="0" smtClean="0"/>
              <a:t>	</a:t>
            </a:r>
            <a:r>
              <a:rPr lang="en-US" sz="2400" dirty="0" err="1" smtClean="0"/>
              <a:t>var</a:t>
            </a:r>
            <a:r>
              <a:rPr lang="en-US" sz="2400" dirty="0" smtClean="0"/>
              <a:t> name; //</a:t>
            </a:r>
            <a:r>
              <a:rPr lang="en-US" sz="2400" i="1" dirty="0" smtClean="0"/>
              <a:t> A single declaration</a:t>
            </a:r>
            <a:endParaRPr lang="en-US" sz="2400" dirty="0" smtClean="0"/>
          </a:p>
          <a:p>
            <a:pPr>
              <a:buNone/>
            </a:pPr>
            <a:endParaRPr lang="en-US" sz="2400" dirty="0" smtClean="0"/>
          </a:p>
          <a:p>
            <a:pPr>
              <a:buNone/>
            </a:pPr>
            <a:r>
              <a:rPr lang="en-US" sz="2400" dirty="0" smtClean="0"/>
              <a:t>	</a:t>
            </a:r>
            <a:r>
              <a:rPr lang="en-US" sz="2400" dirty="0" err="1" smtClean="0"/>
              <a:t>var</a:t>
            </a:r>
            <a:r>
              <a:rPr lang="en-US" sz="2400" dirty="0" smtClean="0"/>
              <a:t> name= “</a:t>
            </a:r>
            <a:r>
              <a:rPr lang="en-US" sz="2400" dirty="0" err="1" smtClean="0"/>
              <a:t>Sita</a:t>
            </a:r>
            <a:r>
              <a:rPr lang="en-US" sz="2400" dirty="0" smtClean="0"/>
              <a:t>”; //</a:t>
            </a:r>
            <a:r>
              <a:rPr lang="en-US" sz="2400" i="1" dirty="0" smtClean="0"/>
              <a:t> Variable declaration and initialization</a:t>
            </a:r>
            <a:endParaRPr lang="en-US" sz="2400" dirty="0" smtClean="0"/>
          </a:p>
          <a:p>
            <a:pPr>
              <a:buNone/>
            </a:pPr>
            <a:endParaRPr lang="en-US" sz="2400" dirty="0" smtClean="0"/>
          </a:p>
          <a:p>
            <a:pPr>
              <a:buNone/>
            </a:pPr>
            <a:r>
              <a:rPr lang="en-US" sz="2400" dirty="0" smtClean="0"/>
              <a:t>	</a:t>
            </a:r>
            <a:r>
              <a:rPr lang="en-US" sz="2400" dirty="0" err="1" smtClean="0"/>
              <a:t>var</a:t>
            </a:r>
            <a:r>
              <a:rPr lang="en-US" sz="2400" dirty="0" smtClean="0"/>
              <a:t> name, age, gender;  //</a:t>
            </a:r>
            <a:r>
              <a:rPr lang="en-US" sz="2400" i="1" dirty="0" smtClean="0"/>
              <a:t> Multiple declarations with a single </a:t>
            </a:r>
            <a:r>
              <a:rPr lang="en-US" sz="2400" b="1" i="1" dirty="0" err="1" smtClean="0"/>
              <a:t>var</a:t>
            </a:r>
            <a:r>
              <a:rPr lang="en-US" sz="2400" b="1" i="1" dirty="0" smtClean="0"/>
              <a:t> keyword</a:t>
            </a:r>
          </a:p>
          <a:p>
            <a:pPr>
              <a:buNone/>
            </a:pPr>
            <a:endParaRPr lang="en-US" sz="2400" dirty="0" smtClean="0"/>
          </a:p>
          <a:p>
            <a:pPr>
              <a:buNone/>
            </a:pPr>
            <a:r>
              <a:rPr lang="en-US" sz="2400" dirty="0" smtClean="0"/>
              <a:t>	name = “</a:t>
            </a:r>
            <a:r>
              <a:rPr lang="en-US" sz="2400" dirty="0" err="1" smtClean="0"/>
              <a:t>Gita</a:t>
            </a:r>
            <a:r>
              <a:rPr lang="en-US" sz="2400" dirty="0" smtClean="0"/>
              <a:t>” ; // </a:t>
            </a:r>
            <a:r>
              <a:rPr lang="en-US" sz="2400" i="1" dirty="0" smtClean="0"/>
              <a:t>Variable assignment</a:t>
            </a:r>
            <a:endParaRPr lang="en-US" sz="2400" dirty="0" smtClean="0"/>
          </a:p>
          <a:p>
            <a:pPr>
              <a:buNone/>
            </a:pPr>
            <a:endParaRPr lang="en-US" sz="2400" dirty="0" smtClean="0"/>
          </a:p>
          <a:p>
            <a:pPr>
              <a:buNone/>
            </a:pPr>
            <a:r>
              <a:rPr lang="en-US" sz="2400" dirty="0" smtClean="0"/>
              <a:t>	 </a:t>
            </a:r>
            <a:r>
              <a:rPr lang="en-US" sz="2400" dirty="0" err="1" smtClean="0"/>
              <a:t>var</a:t>
            </a:r>
            <a:r>
              <a:rPr lang="en-US" sz="2400" dirty="0" smtClean="0"/>
              <a:t> age = 20; // </a:t>
            </a:r>
            <a:r>
              <a:rPr lang="en-US" sz="2400" i="1" dirty="0" smtClean="0"/>
              <a:t>Variable assignment</a:t>
            </a:r>
            <a:r>
              <a:rPr lang="en-US" dirty="0" smtClean="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There are two types of variables in JavaScript : </a:t>
            </a:r>
            <a:r>
              <a:rPr lang="en-US" b="1" i="1" dirty="0" smtClean="0"/>
              <a:t>local variable and global variable .</a:t>
            </a:r>
          </a:p>
          <a:p>
            <a:r>
              <a:rPr lang="en-US" dirty="0" smtClean="0"/>
              <a:t>A JavaScript </a:t>
            </a:r>
            <a:r>
              <a:rPr lang="en-US" b="1" dirty="0" smtClean="0"/>
              <a:t>local variable </a:t>
            </a:r>
            <a:r>
              <a:rPr lang="en-US" dirty="0" smtClean="0"/>
              <a:t>is declared inside block or function. It is accessible within the function or block only.</a:t>
            </a:r>
          </a:p>
          <a:p>
            <a:pPr>
              <a:buNone/>
            </a:pPr>
            <a:r>
              <a:rPr lang="en-US" dirty="0" smtClean="0"/>
              <a:t>	For example:</a:t>
            </a:r>
          </a:p>
          <a:p>
            <a:pPr>
              <a:buNone/>
            </a:pPr>
            <a:r>
              <a:rPr lang="en-US" dirty="0" smtClean="0"/>
              <a:t>	</a:t>
            </a:r>
            <a:r>
              <a:rPr lang="en-US" sz="2400" dirty="0" smtClean="0"/>
              <a:t>function </a:t>
            </a:r>
            <a:r>
              <a:rPr lang="en-US" sz="2400" dirty="0" err="1" smtClean="0"/>
              <a:t>abc</a:t>
            </a:r>
            <a:r>
              <a:rPr lang="en-US" sz="2400" dirty="0" smtClean="0"/>
              <a:t>(){</a:t>
            </a:r>
          </a:p>
          <a:p>
            <a:pPr>
              <a:buNone/>
            </a:pPr>
            <a:r>
              <a:rPr lang="en-US" sz="2400" dirty="0" smtClean="0"/>
              <a:t>		</a:t>
            </a:r>
            <a:r>
              <a:rPr lang="en-US" sz="2400" dirty="0" err="1" smtClean="0"/>
              <a:t>var</a:t>
            </a:r>
            <a:r>
              <a:rPr lang="en-US" sz="2400" dirty="0" smtClean="0"/>
              <a:t> x = 10; </a:t>
            </a:r>
            <a:r>
              <a:rPr lang="en-US" sz="2400" i="1" dirty="0" smtClean="0"/>
              <a:t>// local variable</a:t>
            </a:r>
          </a:p>
          <a:p>
            <a:pPr>
              <a:buNone/>
            </a:pPr>
            <a:r>
              <a:rPr lang="en-US" sz="2400" dirty="0" smtClean="0"/>
              <a:t>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A JavaScript </a:t>
            </a:r>
            <a:r>
              <a:rPr lang="en-US" b="1" i="1" dirty="0" smtClean="0"/>
              <a:t>global variable </a:t>
            </a:r>
            <a:r>
              <a:rPr lang="en-US" dirty="0" smtClean="0"/>
              <a:t>is accessible from everywhere in JavaScript code. A variable i.e. declared outside the function is known as global variable.</a:t>
            </a:r>
          </a:p>
          <a:p>
            <a:pPr>
              <a:buNone/>
            </a:pPr>
            <a:r>
              <a:rPr lang="en-US" dirty="0" smtClean="0"/>
              <a:t>	For Example:</a:t>
            </a:r>
          </a:p>
          <a:p>
            <a:pPr>
              <a:buNone/>
            </a:pPr>
            <a:r>
              <a:rPr lang="en-US" dirty="0" smtClean="0"/>
              <a:t>	</a:t>
            </a:r>
            <a:r>
              <a:rPr lang="nn-NO" sz="2400" dirty="0" smtClean="0"/>
              <a:t>var data = 200; </a:t>
            </a:r>
            <a:r>
              <a:rPr lang="nn-NO" sz="2400" i="1" dirty="0" smtClean="0"/>
              <a:t>// global variable</a:t>
            </a:r>
          </a:p>
          <a:p>
            <a:pPr lvl="1">
              <a:buNone/>
            </a:pPr>
            <a:r>
              <a:rPr lang="en-US" sz="2400" dirty="0" smtClean="0"/>
              <a:t>function a(){</a:t>
            </a:r>
          </a:p>
          <a:p>
            <a:pPr lvl="1">
              <a:buNone/>
            </a:pPr>
            <a:r>
              <a:rPr lang="en-US" sz="2400" dirty="0" smtClean="0"/>
              <a:t>	</a:t>
            </a:r>
            <a:r>
              <a:rPr lang="en-US" sz="2400" dirty="0" err="1" smtClean="0"/>
              <a:t>document.write</a:t>
            </a:r>
            <a:r>
              <a:rPr lang="en-US" sz="2400" dirty="0" smtClean="0"/>
              <a:t>(data); </a:t>
            </a:r>
            <a:r>
              <a:rPr lang="en-US" sz="2400" i="1" dirty="0" smtClean="0"/>
              <a:t>// accessing global variable</a:t>
            </a:r>
          </a:p>
          <a:p>
            <a:pPr lvl="1">
              <a:buNone/>
            </a:pPr>
            <a:r>
              <a:rPr lang="en-US" sz="2400" dirty="0" smtClean="0"/>
              <a:t>}</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JavaScript Variable Names</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a:buNone/>
            </a:pPr>
            <a:r>
              <a:rPr lang="en-US" sz="2400" dirty="0" smtClean="0"/>
              <a:t>While naming your variables in JavaScript, keep the following rules in mind.</a:t>
            </a:r>
          </a:p>
          <a:p>
            <a:r>
              <a:rPr lang="en-US" sz="2400" dirty="0" smtClean="0"/>
              <a:t>You should not use any of the JavaScript reserved keywords as a variable name. These keywords are mentioned in the next section. For example, </a:t>
            </a:r>
            <a:r>
              <a:rPr lang="en-US" sz="2400" b="1" dirty="0" smtClean="0"/>
              <a:t>break or </a:t>
            </a:r>
            <a:r>
              <a:rPr lang="en-US" sz="2400" b="1" dirty="0" err="1" smtClean="0"/>
              <a:t>boolean</a:t>
            </a:r>
            <a:r>
              <a:rPr lang="en-US" sz="2400" b="1" dirty="0" smtClean="0"/>
              <a:t> variable names are not valid.</a:t>
            </a:r>
          </a:p>
          <a:p>
            <a:r>
              <a:rPr lang="en-US" sz="2400" dirty="0" smtClean="0"/>
              <a:t>JavaScript variable names should not start with a numeral (0-9). They must begin with a letter or an underscore character. For example, </a:t>
            </a:r>
            <a:r>
              <a:rPr lang="en-US" sz="2400" b="1" dirty="0" smtClean="0"/>
              <a:t>123test is an invalid variable name but </a:t>
            </a:r>
            <a:r>
              <a:rPr lang="en-US" sz="2400" b="1" i="1" dirty="0" smtClean="0"/>
              <a:t>_123test is a valid </a:t>
            </a:r>
            <a:r>
              <a:rPr lang="en-US" sz="2400" dirty="0" smtClean="0"/>
              <a:t>one.</a:t>
            </a:r>
          </a:p>
          <a:p>
            <a:r>
              <a:rPr lang="en-US" sz="2400" dirty="0" smtClean="0"/>
              <a:t>JavaScript variable names are case-sensitive. For example, </a:t>
            </a:r>
            <a:r>
              <a:rPr lang="en-US" sz="2400" b="1" dirty="0" smtClean="0"/>
              <a:t>Name and name are two different variables.</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JavaScript Reserved Words</a:t>
            </a:r>
            <a:endParaRPr lang="en-US" dirty="0"/>
          </a:p>
        </p:txBody>
      </p:sp>
      <p:sp>
        <p:nvSpPr>
          <p:cNvPr id="3" name="Content Placeholder 2"/>
          <p:cNvSpPr>
            <a:spLocks noGrp="1"/>
          </p:cNvSpPr>
          <p:nvPr>
            <p:ph idx="1"/>
          </p:nvPr>
        </p:nvSpPr>
        <p:spPr/>
        <p:txBody>
          <a:bodyPr>
            <a:normAutofit/>
          </a:bodyPr>
          <a:lstStyle/>
          <a:p>
            <a:r>
              <a:rPr lang="en-US" dirty="0" smtClean="0"/>
              <a:t>which has a fixed meaning and cannot be redefined</a:t>
            </a:r>
          </a:p>
          <a:p>
            <a:r>
              <a:rPr lang="en-US" dirty="0" smtClean="0"/>
              <a:t>A list of all the reserved words in JavaScript are given in the following table. They cannot be used as JavaScript variables, functions, methods, loop labels, or any object names.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2133</TotalTime>
  <Words>1238</Words>
  <Application>Microsoft Office PowerPoint</Application>
  <PresentationFormat>On-screen Show (4:3)</PresentationFormat>
  <Paragraphs>340</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JavaScript</vt:lpstr>
      <vt:lpstr>Introduction</vt:lpstr>
      <vt:lpstr>Slide 3</vt:lpstr>
      <vt:lpstr>JavaScript Variables</vt:lpstr>
      <vt:lpstr>Slide 5</vt:lpstr>
      <vt:lpstr>Slide 6</vt:lpstr>
      <vt:lpstr>Slide 7</vt:lpstr>
      <vt:lpstr>JavaScript Variable Names</vt:lpstr>
      <vt:lpstr>JavaScript Reserved Words</vt:lpstr>
      <vt:lpstr>Slide 10</vt:lpstr>
      <vt:lpstr>JavaScript Data Types</vt:lpstr>
      <vt:lpstr>Primitive Data Types</vt:lpstr>
      <vt:lpstr>Slide 13</vt:lpstr>
      <vt:lpstr>Slide 14</vt:lpstr>
      <vt:lpstr>Slide 15</vt:lpstr>
      <vt:lpstr>Slide 16</vt:lpstr>
      <vt:lpstr>Non-primitive Data Type:</vt:lpstr>
      <vt:lpstr>Slide 18</vt:lpstr>
      <vt:lpstr>Slide 19</vt:lpstr>
      <vt:lpstr>Slide 20</vt:lpstr>
      <vt:lpstr>Slide 21</vt:lpstr>
      <vt:lpstr>Operators</vt:lpstr>
      <vt:lpstr>JavaScript Output</vt:lpstr>
      <vt:lpstr>Document Object Model</vt:lpstr>
      <vt:lpstr>Finding HTML Elements</vt:lpstr>
      <vt:lpstr>Slide 26</vt:lpstr>
      <vt:lpstr>Slide 27</vt:lpstr>
      <vt:lpstr>Slide 28</vt:lpstr>
      <vt:lpstr>Functions</vt:lpstr>
      <vt:lpstr>Function Definition</vt:lpstr>
      <vt:lpstr>Function Example</vt:lpstr>
      <vt:lpstr>Function Parameters and Arguments</vt:lpstr>
      <vt:lpstr>Example</vt:lpstr>
      <vt:lpstr>JavaScript Events</vt:lpstr>
      <vt:lpstr>onclick Event</vt:lpstr>
      <vt:lpstr>onsubmit Event</vt:lpstr>
      <vt:lpstr>onsubmit Event</vt:lpstr>
      <vt:lpstr>onmouseover and onmouseout Event</vt:lpstr>
      <vt:lpstr>Example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Web Pages</dc:title>
  <dc:creator>Navraj</dc:creator>
  <cp:lastModifiedBy>Navraj</cp:lastModifiedBy>
  <cp:revision>144</cp:revision>
  <dcterms:created xsi:type="dcterms:W3CDTF">2006-08-16T00:00:00Z</dcterms:created>
  <dcterms:modified xsi:type="dcterms:W3CDTF">2019-02-18T03:40:47Z</dcterms:modified>
</cp:coreProperties>
</file>