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4" r:id="rId9"/>
    <p:sldId id="265" r:id="rId10"/>
    <p:sldId id="263"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XML</a:t>
            </a:r>
            <a:endParaRPr lang="en-US" sz="6600" dirty="0"/>
          </a:p>
        </p:txBody>
      </p:sp>
      <p:sp>
        <p:nvSpPr>
          <p:cNvPr id="3" name="Subtitle 2"/>
          <p:cNvSpPr>
            <a:spLocks noGrp="1"/>
          </p:cNvSpPr>
          <p:nvPr>
            <p:ph type="subTitle" idx="1"/>
          </p:nvPr>
        </p:nvSpPr>
        <p:spPr>
          <a:xfrm>
            <a:off x="762000" y="3886200"/>
            <a:ext cx="7391400" cy="1752600"/>
          </a:xfrm>
        </p:spPr>
        <p:txBody>
          <a:bodyPr>
            <a:normAutofit/>
          </a:bodyPr>
          <a:lstStyle/>
          <a:p>
            <a:r>
              <a:rPr lang="en-US" sz="4000" dirty="0" smtClean="0"/>
              <a:t>(</a:t>
            </a:r>
            <a:r>
              <a:rPr lang="en-US" sz="4000" b="1" dirty="0" smtClean="0"/>
              <a:t>Ex</a:t>
            </a:r>
            <a:r>
              <a:rPr lang="en-US" sz="4000" dirty="0" smtClean="0"/>
              <a:t>tensible </a:t>
            </a:r>
            <a:r>
              <a:rPr lang="en-US" sz="4000" b="1" dirty="0" smtClean="0"/>
              <a:t>M</a:t>
            </a:r>
            <a:r>
              <a:rPr lang="en-US" sz="4000" dirty="0" smtClean="0"/>
              <a:t>arkup </a:t>
            </a:r>
            <a:r>
              <a:rPr lang="en-US" sz="4000" b="1" dirty="0" smtClean="0"/>
              <a:t>L</a:t>
            </a:r>
            <a:r>
              <a:rPr lang="en-US" sz="4000" dirty="0" smtClean="0"/>
              <a:t>anguage)</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buNone/>
            </a:pPr>
            <a:r>
              <a:rPr lang="en-US" dirty="0" smtClean="0"/>
              <a:t>&lt;table&gt;</a:t>
            </a:r>
            <a:br>
              <a:rPr lang="en-US" dirty="0" smtClean="0"/>
            </a:br>
            <a:r>
              <a:rPr lang="en-US" dirty="0" smtClean="0"/>
              <a:t>  &lt;</a:t>
            </a:r>
            <a:r>
              <a:rPr lang="en-US" dirty="0" smtClean="0"/>
              <a:t>name&gt;Ram&lt;/</a:t>
            </a:r>
            <a:r>
              <a:rPr lang="en-US" dirty="0" smtClean="0"/>
              <a:t>name&gt;</a:t>
            </a:r>
            <a:br>
              <a:rPr lang="en-US" dirty="0" smtClean="0"/>
            </a:br>
            <a:r>
              <a:rPr lang="en-US" dirty="0" smtClean="0"/>
              <a:t>  &lt;age&gt;18&lt;/age&gt;</a:t>
            </a:r>
            <a:br>
              <a:rPr lang="en-US" dirty="0" smtClean="0"/>
            </a:br>
            <a:r>
              <a:rPr lang="en-US" dirty="0" smtClean="0"/>
              <a:t>  &lt;height&gt;5.8 ft&lt;/height&gt;</a:t>
            </a:r>
          </a:p>
          <a:p>
            <a:pPr>
              <a:buNone/>
            </a:pPr>
            <a:r>
              <a:rPr lang="en-US" dirty="0" smtClean="0"/>
              <a:t>&lt;/table&gt;</a:t>
            </a:r>
          </a:p>
          <a:p>
            <a:pPr>
              <a:buNone/>
            </a:pPr>
            <a:r>
              <a:rPr lang="en-US" dirty="0" smtClean="0"/>
              <a:t>Above XML carries student detail.</a:t>
            </a:r>
          </a:p>
          <a:p>
            <a:pPr>
              <a:buNone/>
            </a:pPr>
            <a:endParaRPr lang="en-US" dirty="0" smtClean="0"/>
          </a:p>
          <a:p>
            <a:r>
              <a:rPr lang="en-US" dirty="0" smtClean="0"/>
              <a:t>If these XML fragments were added together, there would be a name conflict. Both contain a &lt;table&gt; element, but the elements have different content and meaning.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Solving the Name Conflict Using a Prefix</a:t>
            </a:r>
            <a:br>
              <a:rPr lang="en-US" dirty="0" smtClean="0"/>
            </a:br>
            <a:endParaRPr lang="en-US" dirty="0"/>
          </a:p>
        </p:txBody>
      </p:sp>
      <p:sp>
        <p:nvSpPr>
          <p:cNvPr id="3" name="Content Placeholder 2"/>
          <p:cNvSpPr>
            <a:spLocks noGrp="1"/>
          </p:cNvSpPr>
          <p:nvPr>
            <p:ph idx="1"/>
          </p:nvPr>
        </p:nvSpPr>
        <p:spPr>
          <a:xfrm>
            <a:off x="457200" y="1981200"/>
            <a:ext cx="8229600" cy="4144963"/>
          </a:xfrm>
        </p:spPr>
        <p:txBody>
          <a:bodyPr>
            <a:normAutofit fontScale="77500" lnSpcReduction="20000"/>
          </a:bodyPr>
          <a:lstStyle/>
          <a:p>
            <a:pPr>
              <a:buNone/>
            </a:pPr>
            <a:r>
              <a:rPr lang="en-US" dirty="0" smtClean="0"/>
              <a:t>&lt;h:table&gt;</a:t>
            </a:r>
            <a:br>
              <a:rPr lang="en-US" dirty="0" smtClean="0"/>
            </a:br>
            <a:r>
              <a:rPr lang="en-US" dirty="0" smtClean="0"/>
              <a:t>  &lt;h:tr&gt;</a:t>
            </a:r>
            <a:br>
              <a:rPr lang="en-US" dirty="0" smtClean="0"/>
            </a:br>
            <a:r>
              <a:rPr lang="en-US" dirty="0" smtClean="0"/>
              <a:t>    &lt;h:td&gt;Ram&lt;/h:td&gt;</a:t>
            </a:r>
            <a:br>
              <a:rPr lang="en-US" dirty="0" smtClean="0"/>
            </a:br>
            <a:r>
              <a:rPr lang="en-US" dirty="0" smtClean="0"/>
              <a:t>    &lt;h:td&gt;</a:t>
            </a:r>
            <a:r>
              <a:rPr lang="en-US" dirty="0" err="1" smtClean="0"/>
              <a:t>Hari</a:t>
            </a:r>
            <a:r>
              <a:rPr lang="en-US" dirty="0" smtClean="0"/>
              <a:t>&lt;/h:td&gt;</a:t>
            </a:r>
            <a:br>
              <a:rPr lang="en-US" dirty="0" smtClean="0"/>
            </a:br>
            <a:r>
              <a:rPr lang="en-US" dirty="0" smtClean="0"/>
              <a:t>  &lt;/h:tr&gt;</a:t>
            </a:r>
          </a:p>
          <a:p>
            <a:pPr>
              <a:buNone/>
            </a:pPr>
            <a:r>
              <a:rPr lang="en-US" dirty="0" smtClean="0"/>
              <a:t>&lt;/h:table&gt;</a:t>
            </a:r>
            <a:br>
              <a:rPr lang="en-US" dirty="0" smtClean="0"/>
            </a:br>
            <a:endParaRPr lang="en-US" dirty="0" smtClean="0"/>
          </a:p>
          <a:p>
            <a:pPr>
              <a:buNone/>
            </a:pPr>
            <a:r>
              <a:rPr lang="en-US" dirty="0" smtClean="0"/>
              <a:t>&lt;f:table&gt;</a:t>
            </a:r>
            <a:br>
              <a:rPr lang="en-US" dirty="0" smtClean="0"/>
            </a:br>
            <a:r>
              <a:rPr lang="en-US" dirty="0" smtClean="0"/>
              <a:t>  &lt;f:name&gt;Ram&lt;/f:name&gt;</a:t>
            </a:r>
            <a:br>
              <a:rPr lang="en-US" dirty="0" smtClean="0"/>
            </a:br>
            <a:r>
              <a:rPr lang="en-US" dirty="0" smtClean="0"/>
              <a:t>  &lt;f:age&gt;18&lt;/f:age&gt;</a:t>
            </a:r>
            <a:br>
              <a:rPr lang="en-US" dirty="0" smtClean="0"/>
            </a:br>
            <a:r>
              <a:rPr lang="en-US" dirty="0" smtClean="0"/>
              <a:t>  &lt;f:height&gt;5.8  ft&lt;/f:height&gt;</a:t>
            </a:r>
          </a:p>
          <a:p>
            <a:pPr>
              <a:buNone/>
            </a:pPr>
            <a:r>
              <a:rPr lang="en-US" dirty="0" smtClean="0"/>
              <a:t>&lt;/f:table&gt;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XML DTD</a:t>
            </a:r>
            <a:endParaRPr lang="en-US" dirty="0"/>
          </a:p>
        </p:txBody>
      </p:sp>
      <p:sp>
        <p:nvSpPr>
          <p:cNvPr id="3" name="Content Placeholder 2"/>
          <p:cNvSpPr>
            <a:spLocks noGrp="1"/>
          </p:cNvSpPr>
          <p:nvPr>
            <p:ph idx="1"/>
          </p:nvPr>
        </p:nvSpPr>
        <p:spPr>
          <a:xfrm>
            <a:off x="457200" y="1295400"/>
            <a:ext cx="8229600" cy="5257800"/>
          </a:xfrm>
        </p:spPr>
        <p:txBody>
          <a:bodyPr>
            <a:noAutofit/>
          </a:bodyPr>
          <a:lstStyle/>
          <a:p>
            <a:r>
              <a:rPr lang="en-US" sz="2200" dirty="0" smtClean="0">
                <a:latin typeface="+mj-lt"/>
              </a:rPr>
              <a:t>A </a:t>
            </a:r>
            <a:r>
              <a:rPr lang="en-US" sz="2200" b="1" dirty="0" smtClean="0">
                <a:latin typeface="+mj-lt"/>
              </a:rPr>
              <a:t>document type definition</a:t>
            </a:r>
            <a:r>
              <a:rPr lang="en-US" sz="2200" dirty="0" smtClean="0">
                <a:latin typeface="+mj-lt"/>
              </a:rPr>
              <a:t> (</a:t>
            </a:r>
            <a:r>
              <a:rPr lang="en-US" sz="2200" b="1" dirty="0" smtClean="0">
                <a:latin typeface="+mj-lt"/>
              </a:rPr>
              <a:t>DTD</a:t>
            </a:r>
            <a:r>
              <a:rPr lang="en-US" sz="2200" dirty="0" smtClean="0">
                <a:latin typeface="+mj-lt"/>
              </a:rPr>
              <a:t>) is a set of </a:t>
            </a:r>
            <a:r>
              <a:rPr lang="en-US" sz="2200" i="1" dirty="0" smtClean="0">
                <a:latin typeface="+mj-lt"/>
              </a:rPr>
              <a:t>markup declarations</a:t>
            </a:r>
            <a:r>
              <a:rPr lang="en-US" sz="2200" dirty="0" smtClean="0">
                <a:latin typeface="+mj-lt"/>
              </a:rPr>
              <a:t> that define </a:t>
            </a:r>
            <a:r>
              <a:rPr lang="en-US" sz="2200" i="1" dirty="0" smtClean="0">
                <a:latin typeface="+mj-lt"/>
              </a:rPr>
              <a:t>document type </a:t>
            </a:r>
            <a:r>
              <a:rPr lang="en-US" sz="2200" dirty="0" smtClean="0">
                <a:latin typeface="+mj-lt"/>
              </a:rPr>
              <a:t>markup language</a:t>
            </a:r>
            <a:r>
              <a:rPr lang="en-US" sz="2200" dirty="0" smtClean="0">
                <a:latin typeface="+mj-lt"/>
              </a:rPr>
              <a:t> </a:t>
            </a:r>
            <a:r>
              <a:rPr lang="en-US" sz="2200" dirty="0" smtClean="0">
                <a:latin typeface="+mj-lt"/>
              </a:rPr>
              <a:t>(like:</a:t>
            </a:r>
            <a:r>
              <a:rPr lang="en-US" sz="2200" dirty="0" smtClean="0">
                <a:latin typeface="+mj-lt"/>
              </a:rPr>
              <a:t> XML, HTML</a:t>
            </a:r>
            <a:r>
              <a:rPr lang="en-US" sz="2200" dirty="0" smtClean="0">
                <a:latin typeface="+mj-lt"/>
              </a:rPr>
              <a:t>).</a:t>
            </a:r>
          </a:p>
          <a:p>
            <a:endParaRPr lang="en-US" sz="2200" dirty="0" smtClean="0">
              <a:latin typeface="+mj-lt"/>
            </a:endParaRPr>
          </a:p>
          <a:p>
            <a:r>
              <a:rPr lang="en-US" sz="2200" dirty="0" smtClean="0">
                <a:latin typeface="+mj-lt"/>
              </a:rPr>
              <a:t>DTDs check vocabulary and validity of the structure of XML documents against grammatical rules of appropriate XML language.</a:t>
            </a:r>
            <a:endParaRPr lang="en-US" sz="2200" dirty="0" smtClean="0">
              <a:latin typeface="+mj-lt"/>
            </a:endParaRPr>
          </a:p>
          <a:p>
            <a:r>
              <a:rPr lang="en-US" sz="2200" dirty="0" smtClean="0">
                <a:latin typeface="+mj-lt"/>
              </a:rPr>
              <a:t>DTD </a:t>
            </a:r>
            <a:r>
              <a:rPr lang="en-US" sz="2200" dirty="0" smtClean="0">
                <a:latin typeface="+mj-lt"/>
              </a:rPr>
              <a:t>markup declarations declare which element types, attribute lists, entities and notations are allowed in the structure of the corresponding class of XML documents</a:t>
            </a:r>
            <a:r>
              <a:rPr lang="en-US" sz="2200" dirty="0" smtClean="0">
                <a:latin typeface="+mj-lt"/>
              </a:rPr>
              <a:t>.</a:t>
            </a:r>
          </a:p>
          <a:p>
            <a:r>
              <a:rPr lang="en-US" sz="2200" dirty="0" smtClean="0">
                <a:latin typeface="+mj-lt"/>
              </a:rPr>
              <a:t>DTDs make two types of declarations: </a:t>
            </a:r>
            <a:endParaRPr lang="en-US" sz="2200" dirty="0" smtClean="0">
              <a:latin typeface="+mj-lt"/>
            </a:endParaRPr>
          </a:p>
          <a:p>
            <a:r>
              <a:rPr lang="en-US" sz="2200" b="1" dirty="0" smtClean="0">
                <a:latin typeface="+mj-lt"/>
              </a:rPr>
              <a:t>Internal</a:t>
            </a:r>
            <a:r>
              <a:rPr lang="en-US" sz="2200" dirty="0" smtClean="0">
                <a:latin typeface="+mj-lt"/>
              </a:rPr>
              <a:t>: Forms part of the document itself and is inserted within the DOCTYPE definition near the start of the XML document</a:t>
            </a:r>
            <a:r>
              <a:rPr lang="en-US" sz="2200" dirty="0" smtClean="0">
                <a:latin typeface="+mj-lt"/>
              </a:rPr>
              <a:t>.</a:t>
            </a:r>
          </a:p>
          <a:p>
            <a:r>
              <a:rPr lang="en-US" sz="2200" b="1" dirty="0" smtClean="0">
                <a:latin typeface="+mj-lt"/>
              </a:rPr>
              <a:t>External: </a:t>
            </a:r>
            <a:r>
              <a:rPr lang="en-US" sz="2200" dirty="0" smtClean="0">
                <a:latin typeface="+mj-lt"/>
              </a:rPr>
              <a:t>Points to DTD declarations contained in an external file.</a:t>
            </a:r>
            <a:endParaRPr lang="en-US" sz="2200" dirty="0" smtClean="0">
              <a:latin typeface="+mj-lt"/>
            </a:endParaRPr>
          </a:p>
          <a:p>
            <a:endParaRPr lang="en-US" sz="22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Example(Internal)</a:t>
            </a:r>
            <a:endParaRPr lang="en-US" dirty="0"/>
          </a:p>
        </p:txBody>
      </p:sp>
      <p:sp>
        <p:nvSpPr>
          <p:cNvPr id="3" name="Content Placeholder 2"/>
          <p:cNvSpPr>
            <a:spLocks noGrp="1"/>
          </p:cNvSpPr>
          <p:nvPr>
            <p:ph idx="1"/>
          </p:nvPr>
        </p:nvSpPr>
        <p:spPr/>
        <p:txBody>
          <a:bodyPr>
            <a:normAutofit/>
          </a:bodyPr>
          <a:lstStyle/>
          <a:p>
            <a:pPr>
              <a:buNone/>
            </a:pPr>
            <a:r>
              <a:rPr lang="en-US" sz="2000" dirty="0" smtClean="0"/>
              <a:t>&lt;?xml version="1.0" encoding="UTF-8"?&gt;</a:t>
            </a:r>
            <a:endParaRPr lang="en-US" sz="2000" dirty="0" smtClean="0"/>
          </a:p>
          <a:p>
            <a:pPr lvl="1">
              <a:buNone/>
            </a:pPr>
            <a:r>
              <a:rPr lang="en-US" sz="1800" dirty="0" smtClean="0">
                <a:solidFill>
                  <a:srgbClr val="FF0000"/>
                </a:solidFill>
              </a:rPr>
              <a:t>&lt;!</a:t>
            </a:r>
            <a:r>
              <a:rPr lang="en-US" sz="1800" dirty="0" smtClean="0">
                <a:solidFill>
                  <a:srgbClr val="FF0000"/>
                </a:solidFill>
              </a:rPr>
              <a:t>DOCTYPE note</a:t>
            </a:r>
            <a:br>
              <a:rPr lang="en-US" sz="1800" dirty="0" smtClean="0">
                <a:solidFill>
                  <a:srgbClr val="FF0000"/>
                </a:solidFill>
              </a:rPr>
            </a:br>
            <a:r>
              <a:rPr lang="en-US" sz="1800" dirty="0" smtClean="0">
                <a:solidFill>
                  <a:srgbClr val="FF0000"/>
                </a:solidFill>
              </a:rPr>
              <a:t>[</a:t>
            </a:r>
            <a:br>
              <a:rPr lang="en-US" sz="1800" dirty="0" smtClean="0">
                <a:solidFill>
                  <a:srgbClr val="FF0000"/>
                </a:solidFill>
              </a:rPr>
            </a:br>
            <a:r>
              <a:rPr lang="en-US" sz="1800" dirty="0" smtClean="0">
                <a:solidFill>
                  <a:srgbClr val="FF0000"/>
                </a:solidFill>
              </a:rPr>
              <a:t>&lt;!ELEMENT note (</a:t>
            </a:r>
            <a:r>
              <a:rPr lang="en-US" sz="1800" dirty="0" err="1" smtClean="0">
                <a:solidFill>
                  <a:srgbClr val="FF0000"/>
                </a:solidFill>
              </a:rPr>
              <a:t>to,from,heading,body</a:t>
            </a:r>
            <a:r>
              <a:rPr lang="en-US" sz="1800" dirty="0" smtClean="0">
                <a:solidFill>
                  <a:srgbClr val="FF0000"/>
                </a:solidFill>
              </a:rPr>
              <a:t>)&gt;</a:t>
            </a:r>
            <a:br>
              <a:rPr lang="en-US" sz="1800" dirty="0" smtClean="0">
                <a:solidFill>
                  <a:srgbClr val="FF0000"/>
                </a:solidFill>
              </a:rPr>
            </a:br>
            <a:r>
              <a:rPr lang="en-US" sz="1800" dirty="0" smtClean="0">
                <a:solidFill>
                  <a:srgbClr val="FF0000"/>
                </a:solidFill>
              </a:rPr>
              <a:t>&lt;!ELEMENT to (#PCDATA)&gt;</a:t>
            </a:r>
            <a:br>
              <a:rPr lang="en-US" sz="1800" dirty="0" smtClean="0">
                <a:solidFill>
                  <a:srgbClr val="FF0000"/>
                </a:solidFill>
              </a:rPr>
            </a:br>
            <a:r>
              <a:rPr lang="en-US" sz="1800" dirty="0" smtClean="0">
                <a:solidFill>
                  <a:srgbClr val="FF0000"/>
                </a:solidFill>
              </a:rPr>
              <a:t>&lt;!ELEMENT from (#PCDATA)&gt;</a:t>
            </a:r>
            <a:br>
              <a:rPr lang="en-US" sz="1800" dirty="0" smtClean="0">
                <a:solidFill>
                  <a:srgbClr val="FF0000"/>
                </a:solidFill>
              </a:rPr>
            </a:br>
            <a:r>
              <a:rPr lang="en-US" sz="1800" dirty="0" smtClean="0">
                <a:solidFill>
                  <a:srgbClr val="FF0000"/>
                </a:solidFill>
              </a:rPr>
              <a:t>&lt;!ELEMENT heading (#PCDATA)&gt;</a:t>
            </a:r>
            <a:br>
              <a:rPr lang="en-US" sz="1800" dirty="0" smtClean="0">
                <a:solidFill>
                  <a:srgbClr val="FF0000"/>
                </a:solidFill>
              </a:rPr>
            </a:br>
            <a:r>
              <a:rPr lang="en-US" sz="1800" dirty="0" smtClean="0">
                <a:solidFill>
                  <a:srgbClr val="FF0000"/>
                </a:solidFill>
              </a:rPr>
              <a:t>&lt;!ELEMENT body (#PCDATA</a:t>
            </a:r>
            <a:r>
              <a:rPr lang="en-US" sz="1800" dirty="0" smtClean="0">
                <a:solidFill>
                  <a:srgbClr val="FF0000"/>
                </a:solidFill>
              </a:rPr>
              <a:t>)&gt;</a:t>
            </a:r>
          </a:p>
          <a:p>
            <a:pPr lvl="1">
              <a:buNone/>
            </a:pPr>
            <a:r>
              <a:rPr lang="en-US" sz="1800" dirty="0" smtClean="0">
                <a:solidFill>
                  <a:srgbClr val="FF0000"/>
                </a:solidFill>
              </a:rPr>
              <a:t>]&gt;</a:t>
            </a:r>
          </a:p>
          <a:p>
            <a:pPr lvl="1">
              <a:buNone/>
            </a:pPr>
            <a:r>
              <a:rPr lang="en-US" sz="1800" dirty="0" smtClean="0"/>
              <a:t>&lt;note&gt;</a:t>
            </a:r>
            <a:br>
              <a:rPr lang="en-US" sz="1800" dirty="0" smtClean="0"/>
            </a:br>
            <a:r>
              <a:rPr lang="en-US" sz="1800" dirty="0" smtClean="0"/>
              <a:t>&lt;to&gt;</a:t>
            </a:r>
            <a:r>
              <a:rPr lang="en-US" sz="1800" dirty="0" err="1" smtClean="0"/>
              <a:t>Tove</a:t>
            </a:r>
            <a:r>
              <a:rPr lang="en-US" sz="1800" dirty="0" smtClean="0"/>
              <a:t>&lt;/to&gt;</a:t>
            </a:r>
            <a:br>
              <a:rPr lang="en-US" sz="1800" dirty="0" smtClean="0"/>
            </a:br>
            <a:r>
              <a:rPr lang="en-US" sz="1800" dirty="0" smtClean="0"/>
              <a:t>&lt;from&gt;</a:t>
            </a:r>
            <a:r>
              <a:rPr lang="en-US" sz="1800" dirty="0" err="1" smtClean="0"/>
              <a:t>Jani</a:t>
            </a:r>
            <a:r>
              <a:rPr lang="en-US" sz="1800" dirty="0" smtClean="0"/>
              <a:t>&lt;/from&gt;</a:t>
            </a:r>
            <a:br>
              <a:rPr lang="en-US" sz="1800" dirty="0" smtClean="0"/>
            </a:br>
            <a:r>
              <a:rPr lang="en-US" sz="1800" dirty="0" smtClean="0"/>
              <a:t>&lt;heading&gt;Reminder&lt;/heading&gt;</a:t>
            </a:r>
            <a:br>
              <a:rPr lang="en-US" sz="1800" dirty="0" smtClean="0"/>
            </a:br>
            <a:r>
              <a:rPr lang="en-US" sz="1800" dirty="0" smtClean="0"/>
              <a:t>&lt;body&gt;Don't forget me this weekend!&lt;/body</a:t>
            </a:r>
            <a:r>
              <a:rPr lang="en-US" sz="1800" dirty="0" smtClean="0"/>
              <a:t>&gt;</a:t>
            </a:r>
          </a:p>
          <a:p>
            <a:pPr lvl="1">
              <a:buNone/>
            </a:pPr>
            <a:r>
              <a:rPr lang="en-US" sz="1800" dirty="0" smtClean="0"/>
              <a:t>&lt;/</a:t>
            </a:r>
            <a:r>
              <a:rPr lang="en-US" sz="1800" dirty="0" smtClean="0"/>
              <a:t>note&gt;</a:t>
            </a:r>
            <a:endParaRPr lang="en-US" sz="1800" dirty="0"/>
          </a:p>
        </p:txBody>
      </p:sp>
      <p:sp>
        <p:nvSpPr>
          <p:cNvPr id="4" name="TextBox 3"/>
          <p:cNvSpPr txBox="1"/>
          <p:nvPr/>
        </p:nvSpPr>
        <p:spPr>
          <a:xfrm>
            <a:off x="5715000" y="1752600"/>
            <a:ext cx="2819400" cy="1477328"/>
          </a:xfrm>
          <a:prstGeom prst="rect">
            <a:avLst/>
          </a:prstGeom>
          <a:noFill/>
          <a:ln>
            <a:solidFill>
              <a:schemeClr val="tx1"/>
            </a:solidFill>
          </a:ln>
        </p:spPr>
        <p:txBody>
          <a:bodyPr wrap="square" rtlCol="0">
            <a:spAutoFit/>
          </a:bodyPr>
          <a:lstStyle/>
          <a:p>
            <a:r>
              <a:rPr lang="en-US" b="1" dirty="0" smtClean="0"/>
              <a:t>Note: </a:t>
            </a:r>
            <a:r>
              <a:rPr lang="en-US" dirty="0" smtClean="0"/>
              <a:t>if we put </a:t>
            </a:r>
          </a:p>
          <a:p>
            <a:r>
              <a:rPr lang="en-US" b="1" dirty="0" smtClean="0">
                <a:solidFill>
                  <a:srgbClr val="FF0000"/>
                </a:solidFill>
              </a:rPr>
              <a:t>&lt;!</a:t>
            </a:r>
            <a:r>
              <a:rPr lang="en-US" b="1" dirty="0" smtClean="0">
                <a:solidFill>
                  <a:srgbClr val="FF0000"/>
                </a:solidFill>
              </a:rPr>
              <a:t>DOCTYPE </a:t>
            </a:r>
            <a:r>
              <a:rPr lang="en-US" b="1" dirty="0" smtClean="0">
                <a:solidFill>
                  <a:srgbClr val="FF0000"/>
                </a:solidFill>
              </a:rPr>
              <a:t>note SYSTEM “note.dtd"&gt;</a:t>
            </a:r>
            <a:endParaRPr lang="en-US" dirty="0" smtClean="0"/>
          </a:p>
          <a:p>
            <a:r>
              <a:rPr lang="en-US" dirty="0" smtClean="0"/>
              <a:t>Instead  of left red block, i.e. External DTD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Explained</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!DOCTYPE note defines that the root element of the document is note</a:t>
            </a:r>
          </a:p>
          <a:p>
            <a:r>
              <a:rPr lang="en-US" sz="2400" dirty="0" smtClean="0"/>
              <a:t>!ELEMENT note defines that the note element must contain the elements: "to, from, heading, body"</a:t>
            </a:r>
          </a:p>
          <a:p>
            <a:r>
              <a:rPr lang="en-US" sz="2400" dirty="0" smtClean="0"/>
              <a:t>!ELEMENT to defines the to element to be of type "#PCDATA"</a:t>
            </a:r>
          </a:p>
          <a:p>
            <a:r>
              <a:rPr lang="en-US" sz="2400" dirty="0" smtClean="0"/>
              <a:t>!ELEMENT from defines the from element to be of type "#PCDATA"</a:t>
            </a:r>
          </a:p>
          <a:p>
            <a:r>
              <a:rPr lang="en-US" sz="2400" dirty="0" smtClean="0"/>
              <a:t>!ELEMENT heading defines the heading element to be of type "#PCDATA"</a:t>
            </a:r>
          </a:p>
          <a:p>
            <a:r>
              <a:rPr lang="en-US" sz="2400" dirty="0" smtClean="0"/>
              <a:t>!ELEMENT body defines the body element to be of type "#</a:t>
            </a:r>
            <a:r>
              <a:rPr lang="en-US" sz="2400" dirty="0" smtClean="0"/>
              <a:t>PCDATA“</a:t>
            </a:r>
          </a:p>
          <a:p>
            <a:r>
              <a:rPr lang="en-US" sz="2400" b="1" dirty="0" smtClean="0"/>
              <a:t>Note: </a:t>
            </a:r>
            <a:r>
              <a:rPr lang="en-US" sz="2400" b="1" dirty="0" smtClean="0"/>
              <a:t>PCDATA means parse-able text data.</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Introduction</a:t>
            </a:r>
            <a:endParaRPr lang="en-US" dirty="0"/>
          </a:p>
        </p:txBody>
      </p:sp>
      <p:sp>
        <p:nvSpPr>
          <p:cNvPr id="3" name="Content Placeholder 2"/>
          <p:cNvSpPr>
            <a:spLocks noGrp="1"/>
          </p:cNvSpPr>
          <p:nvPr>
            <p:ph idx="1"/>
          </p:nvPr>
        </p:nvSpPr>
        <p:spPr/>
        <p:txBody>
          <a:bodyPr>
            <a:normAutofit fontScale="92500"/>
          </a:bodyPr>
          <a:lstStyle/>
          <a:p>
            <a:r>
              <a:rPr lang="en-US" dirty="0" smtClean="0"/>
              <a:t>XML stands for </a:t>
            </a:r>
            <a:r>
              <a:rPr lang="en-US" b="1" dirty="0" smtClean="0"/>
              <a:t>E</a:t>
            </a:r>
            <a:r>
              <a:rPr lang="en-US" dirty="0" smtClean="0"/>
              <a:t>xtensible </a:t>
            </a:r>
            <a:r>
              <a:rPr lang="en-US" b="1" dirty="0" smtClean="0"/>
              <a:t>M</a:t>
            </a:r>
            <a:r>
              <a:rPr lang="en-US" dirty="0" smtClean="0"/>
              <a:t>arkup </a:t>
            </a:r>
            <a:r>
              <a:rPr lang="en-US" b="1" dirty="0" smtClean="0"/>
              <a:t>L</a:t>
            </a:r>
            <a:r>
              <a:rPr lang="en-US" dirty="0" smtClean="0"/>
              <a:t>anguage</a:t>
            </a:r>
          </a:p>
          <a:p>
            <a:r>
              <a:rPr lang="en-US" dirty="0" smtClean="0"/>
              <a:t>It is a text-based markup language derived from Standard Generalized Markup Language (SGML).</a:t>
            </a:r>
          </a:p>
          <a:p>
            <a:r>
              <a:rPr lang="en-US" dirty="0" smtClean="0"/>
              <a:t>SGML is a standard for defining generalized markup languages for documents.</a:t>
            </a:r>
          </a:p>
          <a:p>
            <a:r>
              <a:rPr lang="en-US" dirty="0" smtClean="0"/>
              <a:t>XML tags identify the data and are used to store and organize the data, rather than specifying how to display it like HTML tags, which are used to display the data.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XML is extensible: </a:t>
            </a:r>
            <a:r>
              <a:rPr lang="en-US" dirty="0" smtClean="0"/>
              <a:t>XML allows you to create your own self-descriptive tags, or language, that suits your application.</a:t>
            </a:r>
          </a:p>
          <a:p>
            <a:endParaRPr lang="en-US" dirty="0" smtClean="0"/>
          </a:p>
          <a:p>
            <a:r>
              <a:rPr lang="en-US" b="1" dirty="0" smtClean="0"/>
              <a:t>XML carries the data, does not present it: </a:t>
            </a:r>
            <a:r>
              <a:rPr lang="en-US" dirty="0" smtClean="0"/>
              <a:t>XML allows you to store the data irrespective of how it will be presented.</a:t>
            </a:r>
          </a:p>
          <a:p>
            <a:endParaRPr lang="en-US" dirty="0" smtClean="0"/>
          </a:p>
          <a:p>
            <a:r>
              <a:rPr lang="en-US" b="1" dirty="0" smtClean="0"/>
              <a:t>XML is a public standard: </a:t>
            </a:r>
            <a:r>
              <a:rPr lang="en-US" dirty="0" smtClean="0"/>
              <a:t>XML was developed by an organization called the World Wide Web Consortium (W3C) and is available as an open standard.</a:t>
            </a:r>
            <a:endParaRPr lang="en-US" b="1" dirty="0" smtClean="0"/>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Markup language (xml)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XML is a markup language that defines set of rules for encoding documents in a format that is both human-readable and machine-readable.</a:t>
            </a:r>
          </a:p>
          <a:p>
            <a:endParaRPr lang="en-US" dirty="0" smtClean="0"/>
          </a:p>
          <a:p>
            <a:r>
              <a:rPr lang="en-US" dirty="0" smtClean="0"/>
              <a:t>Markup is information added to a document that enhances its meaning in certain ways, in that it identifies the parts and how they relate to each other.</a:t>
            </a:r>
          </a:p>
          <a:p>
            <a:endParaRPr lang="en-US" dirty="0" smtClean="0"/>
          </a:p>
          <a:p>
            <a:r>
              <a:rPr lang="en-US" dirty="0" smtClean="0"/>
              <a:t>More specifically, a markup language is a set of symbols that can be placed in the text of a document to demarcate and label the parts of that document.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Syntax</a:t>
            </a:r>
            <a:endParaRPr lang="en-US" dirty="0"/>
          </a:p>
        </p:txBody>
      </p:sp>
      <p:sp>
        <p:nvSpPr>
          <p:cNvPr id="3" name="Content Placeholder 2"/>
          <p:cNvSpPr>
            <a:spLocks noGrp="1"/>
          </p:cNvSpPr>
          <p:nvPr>
            <p:ph idx="1"/>
          </p:nvPr>
        </p:nvSpPr>
        <p:spPr/>
        <p:txBody>
          <a:bodyPr/>
          <a:lstStyle/>
          <a:p>
            <a:pPr>
              <a:buNone/>
            </a:pPr>
            <a:r>
              <a:rPr lang="en-US" i="1" dirty="0" smtClean="0">
                <a:latin typeface="+mj-lt"/>
              </a:rPr>
              <a:t>&lt;root&gt;</a:t>
            </a:r>
            <a:br>
              <a:rPr lang="en-US" i="1" dirty="0" smtClean="0">
                <a:latin typeface="+mj-lt"/>
              </a:rPr>
            </a:br>
            <a:r>
              <a:rPr lang="en-US" i="1" dirty="0" smtClean="0">
                <a:latin typeface="+mj-lt"/>
              </a:rPr>
              <a:t>  &lt;child&gt;</a:t>
            </a:r>
            <a:br>
              <a:rPr lang="en-US" i="1" dirty="0" smtClean="0">
                <a:latin typeface="+mj-lt"/>
              </a:rPr>
            </a:br>
            <a:r>
              <a:rPr lang="en-US" i="1" dirty="0" smtClean="0">
                <a:latin typeface="+mj-lt"/>
              </a:rPr>
              <a:t>    &lt;</a:t>
            </a:r>
            <a:r>
              <a:rPr lang="en-US" i="1" dirty="0" err="1" smtClean="0">
                <a:latin typeface="+mj-lt"/>
              </a:rPr>
              <a:t>subchild</a:t>
            </a:r>
            <a:r>
              <a:rPr lang="en-US" i="1" dirty="0" smtClean="0">
                <a:latin typeface="+mj-lt"/>
              </a:rPr>
              <a:t>&gt;.....&lt;/</a:t>
            </a:r>
            <a:r>
              <a:rPr lang="en-US" i="1" dirty="0" err="1" smtClean="0">
                <a:latin typeface="+mj-lt"/>
              </a:rPr>
              <a:t>subchild</a:t>
            </a:r>
            <a:r>
              <a:rPr lang="en-US" i="1" dirty="0" smtClean="0">
                <a:latin typeface="+mj-lt"/>
              </a:rPr>
              <a:t>&gt;</a:t>
            </a:r>
            <a:br>
              <a:rPr lang="en-US" i="1" dirty="0" smtClean="0">
                <a:latin typeface="+mj-lt"/>
              </a:rPr>
            </a:br>
            <a:r>
              <a:rPr lang="en-US" i="1" dirty="0" smtClean="0">
                <a:latin typeface="+mj-lt"/>
              </a:rPr>
              <a:t>  &lt;/child&gt;</a:t>
            </a:r>
          </a:p>
          <a:p>
            <a:pPr>
              <a:buNone/>
            </a:pPr>
            <a:r>
              <a:rPr lang="en-US" i="1" dirty="0" smtClean="0">
                <a:latin typeface="+mj-lt"/>
              </a:rPr>
              <a:t>&lt;/root&gt;</a:t>
            </a:r>
            <a:endParaRPr lang="en-US" i="1"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&lt;?xml version="1.0" encoding="UTF-8</a:t>
            </a:r>
            <a:r>
              <a:rPr lang="en-US" b="1" dirty="0" smtClean="0"/>
              <a:t>"</a:t>
            </a:r>
            <a:r>
              <a:rPr lang="en-US" dirty="0" smtClean="0"/>
              <a:t>?&gt;</a:t>
            </a:r>
          </a:p>
          <a:p>
            <a:pPr>
              <a:buNone/>
            </a:pPr>
            <a:r>
              <a:rPr lang="en-US" dirty="0" smtClean="0"/>
              <a:t>&lt;people&gt;</a:t>
            </a:r>
          </a:p>
          <a:p>
            <a:pPr>
              <a:buNone/>
            </a:pPr>
            <a:r>
              <a:rPr lang="en-US" dirty="0" smtClean="0"/>
              <a:t>	&lt;</a:t>
            </a:r>
            <a:r>
              <a:rPr lang="en-US" dirty="0" err="1" smtClean="0"/>
              <a:t>firstname</a:t>
            </a:r>
            <a:r>
              <a:rPr lang="en-US" dirty="0" smtClean="0"/>
              <a:t>&gt;Ram&lt;/</a:t>
            </a:r>
            <a:r>
              <a:rPr lang="en-US" dirty="0" err="1" smtClean="0"/>
              <a:t>firstname</a:t>
            </a:r>
            <a:r>
              <a:rPr lang="en-US" dirty="0" smtClean="0"/>
              <a:t>&gt;</a:t>
            </a:r>
          </a:p>
          <a:p>
            <a:pPr>
              <a:buNone/>
            </a:pPr>
            <a:r>
              <a:rPr lang="en-US" dirty="0" smtClean="0"/>
              <a:t>	 &lt;</a:t>
            </a:r>
            <a:r>
              <a:rPr lang="en-US" dirty="0" err="1" smtClean="0"/>
              <a:t>lastname</a:t>
            </a:r>
            <a:r>
              <a:rPr lang="en-US" dirty="0" smtClean="0"/>
              <a:t>&gt;</a:t>
            </a:r>
            <a:r>
              <a:rPr lang="en-US" dirty="0" err="1" smtClean="0"/>
              <a:t>Thapa</a:t>
            </a:r>
            <a:r>
              <a:rPr lang="en-US" dirty="0" smtClean="0"/>
              <a:t>&lt;/</a:t>
            </a:r>
            <a:r>
              <a:rPr lang="en-US" dirty="0" err="1" smtClean="0"/>
              <a:t>lastname</a:t>
            </a:r>
            <a:r>
              <a:rPr lang="en-US" dirty="0" smtClean="0"/>
              <a:t>&gt;</a:t>
            </a:r>
          </a:p>
          <a:p>
            <a:pPr>
              <a:buNone/>
            </a:pPr>
            <a:r>
              <a:rPr lang="en-US" dirty="0" smtClean="0"/>
              <a:t>	&lt;address&gt;Kathmandu&lt;/address&gt;</a:t>
            </a:r>
          </a:p>
          <a:p>
            <a:pPr>
              <a:buNone/>
            </a:pPr>
            <a:r>
              <a:rPr lang="en-US" dirty="0" smtClean="0"/>
              <a:t>&lt;/people&gt;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above example first line </a:t>
            </a:r>
            <a:r>
              <a:rPr lang="en-US" b="1" dirty="0" smtClean="0"/>
              <a:t>&lt;?xml version="1.0" encoding="UTF-8"?&gt; </a:t>
            </a:r>
            <a:r>
              <a:rPr lang="en-US" dirty="0" smtClean="0"/>
              <a:t>is called the XML </a:t>
            </a:r>
            <a:r>
              <a:rPr lang="en-US" b="1" dirty="0" smtClean="0"/>
              <a:t>prolog. </a:t>
            </a:r>
            <a:r>
              <a:rPr lang="en-US" dirty="0" smtClean="0"/>
              <a:t>It is document declaration for xml.</a:t>
            </a:r>
          </a:p>
          <a:p>
            <a:r>
              <a:rPr lang="en-US" dirty="0" smtClean="0"/>
              <a:t> </a:t>
            </a:r>
            <a:r>
              <a:rPr lang="en-US" b="1" dirty="0" smtClean="0"/>
              <a:t>&lt;people&gt;&lt;/people&gt;</a:t>
            </a:r>
            <a:r>
              <a:rPr lang="en-US" dirty="0" smtClean="0"/>
              <a:t> is root element. In xml each elements must contain corresponding closing elements unlike HTML some elements doesn't contain closing elements. </a:t>
            </a:r>
          </a:p>
          <a:p>
            <a:r>
              <a:rPr lang="en-US" b="1" dirty="0" smtClean="0"/>
              <a:t>&lt;</a:t>
            </a:r>
            <a:r>
              <a:rPr lang="en-US" b="1" dirty="0" err="1" smtClean="0"/>
              <a:t>firstname</a:t>
            </a:r>
            <a:r>
              <a:rPr lang="en-US" b="1" dirty="0" smtClean="0"/>
              <a:t>&gt;, &lt;</a:t>
            </a:r>
            <a:r>
              <a:rPr lang="en-US" b="1" dirty="0" err="1" smtClean="0"/>
              <a:t>lastname</a:t>
            </a:r>
            <a:r>
              <a:rPr lang="en-US" b="1" dirty="0" smtClean="0"/>
              <a:t>&gt; and &lt;address&gt; </a:t>
            </a:r>
            <a:r>
              <a:rPr lang="en-US" dirty="0" smtClean="0"/>
              <a:t> is child elements. In above example there is n any </a:t>
            </a:r>
            <a:r>
              <a:rPr lang="en-US" b="1" dirty="0" smtClean="0"/>
              <a:t>sub-child elements.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Attributes</a:t>
            </a:r>
            <a:endParaRPr lang="en-US" dirty="0"/>
          </a:p>
        </p:txBody>
      </p:sp>
      <p:sp>
        <p:nvSpPr>
          <p:cNvPr id="3" name="Content Placeholder 2"/>
          <p:cNvSpPr>
            <a:spLocks noGrp="1"/>
          </p:cNvSpPr>
          <p:nvPr>
            <p:ph idx="1"/>
          </p:nvPr>
        </p:nvSpPr>
        <p:spPr/>
        <p:txBody>
          <a:bodyPr>
            <a:normAutofit lnSpcReduction="10000"/>
          </a:bodyPr>
          <a:lstStyle/>
          <a:p>
            <a:r>
              <a:rPr lang="en-US" dirty="0" smtClean="0"/>
              <a:t>Like HTML we can add attributes to XML elements which are designed to contain data related to a specific element.</a:t>
            </a:r>
          </a:p>
          <a:p>
            <a:r>
              <a:rPr lang="en-US" dirty="0" smtClean="0"/>
              <a:t> &lt;person gender=“male"&gt;</a:t>
            </a:r>
          </a:p>
          <a:p>
            <a:r>
              <a:rPr lang="en-US" dirty="0" smtClean="0"/>
              <a:t>If the attribute value itself contains double quotes you can use single quotes.</a:t>
            </a:r>
          </a:p>
          <a:p>
            <a:pPr>
              <a:buNone/>
            </a:pPr>
            <a:r>
              <a:rPr lang="en-US" dirty="0" smtClean="0"/>
              <a:t>	For Example: </a:t>
            </a:r>
          </a:p>
          <a:p>
            <a:pPr>
              <a:buNone/>
            </a:pPr>
            <a:r>
              <a:rPr lang="en-US" dirty="0" smtClean="0"/>
              <a:t>	</a:t>
            </a:r>
            <a:r>
              <a:rPr lang="de-DE" dirty="0" smtClean="0"/>
              <a:t>&lt;person fullname</a:t>
            </a:r>
            <a:r>
              <a:rPr lang="en-US" dirty="0" smtClean="0"/>
              <a:t> =‘Ram </a:t>
            </a:r>
            <a:r>
              <a:rPr lang="en-US" dirty="0" err="1" smtClean="0"/>
              <a:t>Bahadur</a:t>
            </a:r>
            <a:r>
              <a:rPr lang="en-US" dirty="0" smtClean="0"/>
              <a:t> </a:t>
            </a:r>
            <a:r>
              <a:rPr lang="en-US" dirty="0" err="1" smtClean="0"/>
              <a:t>Thapa</a:t>
            </a:r>
            <a:r>
              <a:rPr lang="en-US" dirty="0" smtClean="0"/>
              <a:t> “</a:t>
            </a:r>
            <a:r>
              <a:rPr lang="en-US" dirty="0" err="1" smtClean="0"/>
              <a:t>magar</a:t>
            </a:r>
            <a:r>
              <a:rPr lang="en-US" dirty="0" smtClean="0"/>
              <a:t>”’&gt;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Namespace</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XML Namespaces provide a method to avoid element name conflicts. </a:t>
            </a:r>
          </a:p>
          <a:p>
            <a:r>
              <a:rPr lang="en-US" dirty="0" smtClean="0"/>
              <a:t>For Example:</a:t>
            </a:r>
          </a:p>
          <a:p>
            <a:pPr>
              <a:buNone/>
            </a:pPr>
            <a:r>
              <a:rPr lang="en-US" dirty="0" smtClean="0"/>
              <a:t>	 &lt;table&gt;</a:t>
            </a:r>
            <a:br>
              <a:rPr lang="en-US" dirty="0" smtClean="0"/>
            </a:br>
            <a:r>
              <a:rPr lang="en-US" dirty="0" smtClean="0"/>
              <a:t>  	&lt;</a:t>
            </a:r>
            <a:r>
              <a:rPr lang="en-US" dirty="0" err="1" smtClean="0"/>
              <a:t>tr</a:t>
            </a:r>
            <a:r>
              <a:rPr lang="en-US" dirty="0" smtClean="0"/>
              <a:t>&gt;</a:t>
            </a:r>
            <a:br>
              <a:rPr lang="en-US" dirty="0" smtClean="0"/>
            </a:br>
            <a:r>
              <a:rPr lang="en-US" dirty="0" smtClean="0"/>
              <a:t>    		&lt;td&gt;Ram&lt;/td&gt;</a:t>
            </a:r>
            <a:br>
              <a:rPr lang="en-US" dirty="0" smtClean="0"/>
            </a:br>
            <a:r>
              <a:rPr lang="en-US" dirty="0" smtClean="0"/>
              <a:t>    		&lt;td&gt;</a:t>
            </a:r>
            <a:r>
              <a:rPr lang="en-US" dirty="0" err="1" smtClean="0"/>
              <a:t>Hari</a:t>
            </a:r>
            <a:r>
              <a:rPr lang="en-US" dirty="0" smtClean="0"/>
              <a:t>&lt;/td&gt;</a:t>
            </a:r>
            <a:br>
              <a:rPr lang="en-US" dirty="0" smtClean="0"/>
            </a:br>
            <a:r>
              <a:rPr lang="en-US" dirty="0" smtClean="0"/>
              <a:t>  	&lt;/</a:t>
            </a:r>
            <a:r>
              <a:rPr lang="en-US" dirty="0" err="1" smtClean="0"/>
              <a:t>tr</a:t>
            </a:r>
            <a:r>
              <a:rPr lang="en-US" dirty="0" smtClean="0"/>
              <a:t>&gt;</a:t>
            </a:r>
            <a:br>
              <a:rPr lang="en-US" dirty="0" smtClean="0"/>
            </a:br>
            <a:r>
              <a:rPr lang="en-US" dirty="0" smtClean="0"/>
              <a:t>&lt;/table&gt;</a:t>
            </a:r>
          </a:p>
          <a:p>
            <a:pPr>
              <a:buNone/>
            </a:pPr>
            <a:r>
              <a:rPr lang="en-US" dirty="0" smtClean="0"/>
              <a:t>In above example XML carries student name.</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TotalTime>
  <Words>370</Words>
  <Application>Microsoft Office PowerPoint</Application>
  <PresentationFormat>On-screen Show (4:3)</PresentationFormat>
  <Paragraphs>80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XML</vt:lpstr>
      <vt:lpstr>Basic Introduction</vt:lpstr>
      <vt:lpstr>Characteristics</vt:lpstr>
      <vt:lpstr> Markup language (xml)   </vt:lpstr>
      <vt:lpstr>Syntax</vt:lpstr>
      <vt:lpstr>Example:</vt:lpstr>
      <vt:lpstr>Explanation </vt:lpstr>
      <vt:lpstr>XML Attributes</vt:lpstr>
      <vt:lpstr>XML Namespace</vt:lpstr>
      <vt:lpstr>Slide 10</vt:lpstr>
      <vt:lpstr>Solving the Name Conflict Using a Prefix </vt:lpstr>
      <vt:lpstr>XML DTD</vt:lpstr>
      <vt:lpstr>For Example(Internal)</vt:lpstr>
      <vt:lpstr>Example Explained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Navraj</dc:creator>
  <cp:lastModifiedBy>Navraj</cp:lastModifiedBy>
  <cp:revision>44</cp:revision>
  <dcterms:created xsi:type="dcterms:W3CDTF">2006-08-16T00:00:00Z</dcterms:created>
  <dcterms:modified xsi:type="dcterms:W3CDTF">2019-03-06T02:52:09Z</dcterms:modified>
</cp:coreProperties>
</file>