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70" r:id="rId15"/>
    <p:sldId id="268"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Active Web Pages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"Hello, World" Applet</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import </a:t>
            </a:r>
            <a:r>
              <a:rPr lang="en-US" sz="2400" dirty="0" err="1" smtClean="0"/>
              <a:t>java.applet</a:t>
            </a:r>
            <a:r>
              <a:rPr lang="en-US" sz="2400" dirty="0" smtClean="0"/>
              <a:t>.*; </a:t>
            </a:r>
          </a:p>
          <a:p>
            <a:pPr>
              <a:buNone/>
            </a:pPr>
            <a:r>
              <a:rPr lang="en-US" sz="2400" dirty="0" smtClean="0"/>
              <a:t>import java.awt.*; </a:t>
            </a:r>
          </a:p>
          <a:p>
            <a:pPr>
              <a:buNone/>
            </a:pPr>
            <a:r>
              <a:rPr lang="en-US" sz="2400" dirty="0" smtClean="0"/>
              <a:t>public class </a:t>
            </a:r>
            <a:r>
              <a:rPr lang="en-US" sz="2400" dirty="0" err="1" smtClean="0"/>
              <a:t>HelloWorldApplet</a:t>
            </a:r>
            <a:r>
              <a:rPr lang="en-US" sz="2400" dirty="0" smtClean="0"/>
              <a:t> extends Applet { </a:t>
            </a:r>
          </a:p>
          <a:p>
            <a:pPr>
              <a:buNone/>
            </a:pPr>
            <a:r>
              <a:rPr lang="en-US" sz="2400" dirty="0" smtClean="0"/>
              <a:t>		public void paint (Graphics g) { </a:t>
            </a:r>
          </a:p>
          <a:p>
            <a:pPr>
              <a:buNone/>
            </a:pPr>
            <a:r>
              <a:rPr lang="en-US" sz="2400" dirty="0" smtClean="0"/>
              <a:t>		</a:t>
            </a:r>
            <a:r>
              <a:rPr lang="en-US" sz="2400" dirty="0" err="1" smtClean="0"/>
              <a:t>g.drawString</a:t>
            </a:r>
            <a:r>
              <a:rPr lang="en-US" sz="2400" dirty="0" smtClean="0"/>
              <a:t> ("Hello World", 25, 50); </a:t>
            </a:r>
          </a:p>
          <a:p>
            <a:pPr>
              <a:buNone/>
            </a:pPr>
            <a:r>
              <a:rPr lang="en-US" sz="2400" dirty="0" smtClean="0"/>
              <a:t>	} </a:t>
            </a:r>
          </a:p>
          <a:p>
            <a:pPr>
              <a:buNone/>
            </a:pPr>
            <a:r>
              <a:rPr lang="en-US" sz="2400" dirty="0" smtClean="0"/>
              <a:t>}</a:t>
            </a:r>
          </a:p>
          <a:p>
            <a:pPr>
              <a:buNone/>
            </a:pPr>
            <a:endParaRPr lang="en-US" sz="2400" dirty="0" smtClean="0"/>
          </a:p>
          <a:p>
            <a:pPr>
              <a:buNone/>
            </a:pPr>
            <a:r>
              <a:rPr lang="en-US" sz="2400" b="1" dirty="0" smtClean="0"/>
              <a:t>Calling from html</a:t>
            </a:r>
          </a:p>
          <a:p>
            <a:pPr>
              <a:buNone/>
            </a:pPr>
            <a:r>
              <a:rPr lang="en-US" sz="2400" dirty="0" smtClean="0"/>
              <a:t>&lt;applet code = " </a:t>
            </a:r>
            <a:r>
              <a:rPr lang="en-US" sz="2400" dirty="0" err="1" smtClean="0"/>
              <a:t>HelloWorldApplet</a:t>
            </a:r>
            <a:r>
              <a:rPr lang="en-US" sz="2400" dirty="0" smtClean="0"/>
              <a:t> .class" width = "320" height = "120"&gt;</a:t>
            </a:r>
            <a:endParaRPr lang="en-US"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Applet Attributes</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codebase: </a:t>
            </a:r>
            <a:r>
              <a:rPr lang="en-US" sz="2400" dirty="0" smtClean="0"/>
              <a:t>This optional attribute specifies the base URL of the applet - the directory or folder that contains the applet's code.</a:t>
            </a:r>
          </a:p>
          <a:p>
            <a:r>
              <a:rPr lang="en-US" b="1" i="1" dirty="0" smtClean="0"/>
              <a:t>code: </a:t>
            </a:r>
            <a:r>
              <a:rPr lang="en-US" sz="2400" dirty="0" smtClean="0"/>
              <a:t>This required attribute gives the name of the file that contains the applet's compiled Applet subclass. This file is relative to the base URL of the applet. It cannot be absolute.</a:t>
            </a:r>
            <a:endParaRPr lang="en-US" sz="2000" i="1" dirty="0" smtClean="0"/>
          </a:p>
          <a:p>
            <a:r>
              <a:rPr lang="en-US" sz="2800" b="1" i="1" dirty="0" smtClean="0"/>
              <a:t>width: </a:t>
            </a:r>
            <a:r>
              <a:rPr lang="en-US" sz="2400" dirty="0" smtClean="0"/>
              <a:t>Used to specify the width of the applet display area.</a:t>
            </a:r>
          </a:p>
          <a:p>
            <a:r>
              <a:rPr lang="en-US" sz="2800" b="1" i="1" dirty="0" smtClean="0"/>
              <a:t>height: </a:t>
            </a:r>
            <a:r>
              <a:rPr lang="en-US" sz="2400" dirty="0" smtClean="0"/>
              <a:t>Used to specify the </a:t>
            </a:r>
            <a:r>
              <a:rPr lang="en-US" sz="2400" dirty="0" smtClean="0"/>
              <a:t>height of </a:t>
            </a:r>
            <a:r>
              <a:rPr lang="en-US" sz="2400" dirty="0" smtClean="0"/>
              <a:t>the applet display area.</a:t>
            </a:r>
          </a:p>
          <a:p>
            <a:r>
              <a:rPr lang="en-US" sz="2800" b="1" i="1" dirty="0" smtClean="0"/>
              <a:t>name: </a:t>
            </a:r>
            <a:r>
              <a:rPr lang="en-US" sz="2400" dirty="0" smtClean="0"/>
              <a:t>Used to specify the name of the applet</a:t>
            </a:r>
          </a:p>
          <a:p>
            <a:r>
              <a:rPr lang="en-US" sz="2800" b="1" i="1" dirty="0" smtClean="0"/>
              <a:t>align: </a:t>
            </a:r>
            <a:r>
              <a:rPr lang="en-US" sz="2400" dirty="0" smtClean="0"/>
              <a:t>used to specify the alignment of applet</a:t>
            </a:r>
            <a:r>
              <a:rPr lang="en-US" sz="2400" b="1" i="1" dirty="0" smtClean="0"/>
              <a:t>.</a:t>
            </a:r>
          </a:p>
          <a:p>
            <a:r>
              <a:rPr lang="en-US" sz="2600" b="1" i="1" dirty="0" err="1" smtClean="0"/>
              <a:t>hspace</a:t>
            </a:r>
            <a:r>
              <a:rPr lang="en-US" sz="2600" b="1" i="1" dirty="0" smtClean="0"/>
              <a:t>: </a:t>
            </a:r>
            <a:r>
              <a:rPr lang="en-US" sz="2400" dirty="0" smtClean="0"/>
              <a:t>The whitespace on left and right side of an applet, in pixels</a:t>
            </a:r>
          </a:p>
          <a:p>
            <a:r>
              <a:rPr lang="en-US" sz="2600" b="1" i="1" dirty="0" err="1" smtClean="0"/>
              <a:t>vspace</a:t>
            </a:r>
            <a:r>
              <a:rPr lang="en-US" sz="2600" b="1" i="1" dirty="0" smtClean="0"/>
              <a:t>: </a:t>
            </a:r>
            <a:r>
              <a:rPr lang="en-US" sz="2400" dirty="0" smtClean="0"/>
              <a:t>The whitespace on top and </a:t>
            </a:r>
            <a:r>
              <a:rPr lang="en-US" sz="2400" dirty="0" err="1" smtClean="0"/>
              <a:t>bottomside</a:t>
            </a:r>
            <a:r>
              <a:rPr lang="en-US" sz="2400" dirty="0" smtClean="0"/>
              <a:t> of an applet, in pixels</a:t>
            </a:r>
          </a:p>
          <a:p>
            <a:endParaRPr lang="en-US" sz="2400" b="1"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dirty="0" smtClean="0"/>
              <a:t>Note:</a:t>
            </a:r>
          </a:p>
          <a:p>
            <a:r>
              <a:rPr lang="en-US" b="1" dirty="0" smtClean="0"/>
              <a:t> Firefox browser version below 52</a:t>
            </a:r>
            <a:r>
              <a:rPr lang="en-US" dirty="0" smtClean="0"/>
              <a:t>. only support applet</a:t>
            </a:r>
          </a:p>
          <a:p>
            <a:r>
              <a:rPr lang="en-US" dirty="0" smtClean="0"/>
              <a:t>Internet Explorer support it</a:t>
            </a:r>
          </a:p>
          <a:p>
            <a:pPr marL="914400" lvl="1" indent="-514350">
              <a:buFont typeface="+mj-lt"/>
              <a:buAutoNum type="arabicPeriod"/>
            </a:pPr>
            <a:r>
              <a:rPr lang="en-US" dirty="0" smtClean="0"/>
              <a:t>Click </a:t>
            </a:r>
            <a:r>
              <a:rPr lang="en-US" b="1" dirty="0" smtClean="0"/>
              <a:t>Tools</a:t>
            </a:r>
            <a:r>
              <a:rPr lang="en-US" dirty="0" smtClean="0"/>
              <a:t> and then </a:t>
            </a:r>
            <a:r>
              <a:rPr lang="en-US" b="1" dirty="0" smtClean="0"/>
              <a:t>Internet Options</a:t>
            </a:r>
            <a:endParaRPr lang="en-US" dirty="0" smtClean="0"/>
          </a:p>
          <a:p>
            <a:pPr marL="914400" lvl="1" indent="-514350">
              <a:buFont typeface="+mj-lt"/>
              <a:buAutoNum type="arabicPeriod"/>
            </a:pPr>
            <a:r>
              <a:rPr lang="en-US" dirty="0" smtClean="0"/>
              <a:t>Select the </a:t>
            </a:r>
            <a:r>
              <a:rPr lang="en-US" b="1" dirty="0" smtClean="0"/>
              <a:t>Security</a:t>
            </a:r>
            <a:r>
              <a:rPr lang="en-US" dirty="0" smtClean="0"/>
              <a:t> tab, and select the </a:t>
            </a:r>
            <a:r>
              <a:rPr lang="en-US" b="1" dirty="0" smtClean="0"/>
              <a:t>Custom Level</a:t>
            </a:r>
            <a:r>
              <a:rPr lang="en-US" dirty="0" smtClean="0"/>
              <a:t> button</a:t>
            </a:r>
          </a:p>
          <a:p>
            <a:pPr marL="914400" lvl="1" indent="-514350">
              <a:buFont typeface="+mj-lt"/>
              <a:buAutoNum type="arabicPeriod"/>
            </a:pPr>
            <a:r>
              <a:rPr lang="en-US" dirty="0" smtClean="0"/>
              <a:t>Scroll down to </a:t>
            </a:r>
            <a:r>
              <a:rPr lang="en-US" b="1" dirty="0" smtClean="0"/>
              <a:t>Scripting of Java applets</a:t>
            </a:r>
            <a:endParaRPr lang="en-US" dirty="0" smtClean="0"/>
          </a:p>
          <a:p>
            <a:pPr marL="914400" lvl="1" indent="-514350">
              <a:buFont typeface="+mj-lt"/>
              <a:buAutoNum type="arabicPeriod"/>
            </a:pPr>
            <a:r>
              <a:rPr lang="en-US" dirty="0" smtClean="0"/>
              <a:t>Make sure the </a:t>
            </a:r>
            <a:r>
              <a:rPr lang="en-US" b="1" dirty="0" smtClean="0"/>
              <a:t>Enable</a:t>
            </a:r>
            <a:r>
              <a:rPr lang="en-US" dirty="0" smtClean="0"/>
              <a:t> radio button is checked</a:t>
            </a:r>
          </a:p>
          <a:p>
            <a:pPr marL="914400" lvl="1" indent="-514350">
              <a:buFont typeface="+mj-lt"/>
              <a:buAutoNum type="arabicPeriod"/>
            </a:pPr>
            <a:r>
              <a:rPr lang="en-US" dirty="0" smtClean="0"/>
              <a:t>Click </a:t>
            </a:r>
            <a:r>
              <a:rPr lang="en-US" b="1" dirty="0" smtClean="0"/>
              <a:t>OK</a:t>
            </a:r>
            <a:r>
              <a:rPr lang="en-US" dirty="0" smtClean="0"/>
              <a:t> to save your preference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Applet?</a:t>
            </a:r>
            <a:endParaRPr lang="en-US" dirty="0"/>
          </a:p>
        </p:txBody>
      </p:sp>
      <p:sp>
        <p:nvSpPr>
          <p:cNvPr id="3" name="Content Placeholder 2"/>
          <p:cNvSpPr>
            <a:spLocks noGrp="1"/>
          </p:cNvSpPr>
          <p:nvPr>
            <p:ph idx="1"/>
          </p:nvPr>
        </p:nvSpPr>
        <p:spPr/>
        <p:txBody>
          <a:bodyPr/>
          <a:lstStyle/>
          <a:p>
            <a:r>
              <a:rPr lang="en-US" dirty="0" smtClean="0"/>
              <a:t>We can run applet two method. One is by running applet linked html file using browser.</a:t>
            </a:r>
          </a:p>
          <a:p>
            <a:r>
              <a:rPr lang="en-US" dirty="0" smtClean="0"/>
              <a:t>By running </a:t>
            </a:r>
            <a:r>
              <a:rPr lang="en-US" b="1" dirty="0" err="1" smtClean="0"/>
              <a:t>appletviewer</a:t>
            </a:r>
            <a:r>
              <a:rPr lang="en-US" b="1" dirty="0" smtClean="0"/>
              <a:t> </a:t>
            </a:r>
            <a:r>
              <a:rPr lang="en-US" dirty="0" smtClean="0"/>
              <a:t> in command line. For Example: if you want to run test.html then type </a:t>
            </a:r>
            <a:r>
              <a:rPr lang="en-US" b="1" dirty="0" err="1" smtClean="0"/>
              <a:t>appletviewer</a:t>
            </a:r>
            <a:r>
              <a:rPr lang="en-US" b="1" dirty="0" smtClean="0"/>
              <a:t> test.html</a:t>
            </a:r>
            <a:r>
              <a:rPr lang="en-US" dirty="0" smtClean="0"/>
              <a:t> then you can see the output in </a:t>
            </a:r>
            <a:r>
              <a:rPr lang="en-US" b="1" dirty="0" smtClean="0"/>
              <a:t>Java Applet Viewer.</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i="1" dirty="0" smtClean="0"/>
              <a:t>java.awt.* </a:t>
            </a:r>
            <a:r>
              <a:rPr lang="en-US" sz="2400" dirty="0" smtClean="0"/>
              <a:t>imports the Abstract Window Toolkit (AWT) classes. Applets interact with the user (either directly or indirectly) through the AWT. The AWT contains support for a window-based, graphical user interface.</a:t>
            </a:r>
            <a:endParaRPr lang="en-US" dirty="0" smtClean="0"/>
          </a:p>
          <a:p>
            <a:r>
              <a:rPr lang="en-US" dirty="0" smtClean="0"/>
              <a:t> </a:t>
            </a:r>
            <a:r>
              <a:rPr lang="en-US" b="1" i="1" dirty="0" err="1" smtClean="0"/>
              <a:t>java.applet</a:t>
            </a:r>
            <a:r>
              <a:rPr lang="en-US" b="1" i="1" dirty="0" smtClean="0"/>
              <a:t>.* </a:t>
            </a:r>
            <a:r>
              <a:rPr lang="en-US" sz="2600" dirty="0" smtClean="0"/>
              <a:t>imports the applet package, which contains the class Applet . Every applet that you create must be a subclass of Applet class. The Applet class provides the standard interface between the applet and the browser environment.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Parameters to Applets</a:t>
            </a:r>
            <a:endParaRPr lang="en-US" b="1" dirty="0"/>
          </a:p>
        </p:txBody>
      </p:sp>
      <p:sp>
        <p:nvSpPr>
          <p:cNvPr id="3" name="Content Placeholder 2"/>
          <p:cNvSpPr>
            <a:spLocks noGrp="1"/>
          </p:cNvSpPr>
          <p:nvPr>
            <p:ph idx="1"/>
          </p:nvPr>
        </p:nvSpPr>
        <p:spPr/>
        <p:txBody>
          <a:bodyPr/>
          <a:lstStyle/>
          <a:p>
            <a:r>
              <a:rPr lang="en-US" dirty="0" smtClean="0"/>
              <a:t>&lt;</a:t>
            </a:r>
            <a:r>
              <a:rPr lang="en-US" dirty="0" err="1" smtClean="0"/>
              <a:t>param</a:t>
            </a:r>
            <a:r>
              <a:rPr lang="en-US" dirty="0" smtClean="0"/>
              <a:t>&gt; tag is used to pass parameter to Applet. </a:t>
            </a:r>
          </a:p>
          <a:p>
            <a:r>
              <a:rPr lang="en-US" dirty="0" smtClean="0"/>
              <a:t>The &lt;</a:t>
            </a:r>
            <a:r>
              <a:rPr lang="en-US" dirty="0" err="1" smtClean="0"/>
              <a:t>param</a:t>
            </a:r>
            <a:r>
              <a:rPr lang="en-US" dirty="0" smtClean="0"/>
              <a:t>&gt; tag contains two attributes:</a:t>
            </a:r>
          </a:p>
          <a:p>
            <a:r>
              <a:rPr lang="en-US" b="1" dirty="0" smtClean="0"/>
              <a:t>name</a:t>
            </a:r>
            <a:r>
              <a:rPr lang="en-US" dirty="0" smtClean="0"/>
              <a:t> and </a:t>
            </a:r>
            <a:r>
              <a:rPr lang="en-US" b="1" dirty="0" smtClean="0"/>
              <a:t>value</a:t>
            </a:r>
            <a:r>
              <a:rPr lang="en-US" dirty="0" smtClean="0"/>
              <a:t> which are used to specify the name of the parameter and the value of the parameter respectively.</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90600"/>
            <a:ext cx="8229600" cy="5867400"/>
          </a:xfrm>
        </p:spPr>
        <p:txBody>
          <a:bodyPr>
            <a:noAutofit/>
          </a:bodyPr>
          <a:lstStyle/>
          <a:p>
            <a:pPr>
              <a:buNone/>
            </a:pPr>
            <a:r>
              <a:rPr lang="en-US" sz="2300" dirty="0" smtClean="0"/>
              <a:t>import java.awt.*;</a:t>
            </a:r>
          </a:p>
          <a:p>
            <a:pPr>
              <a:buNone/>
            </a:pPr>
            <a:r>
              <a:rPr lang="en-US" sz="2300" dirty="0" smtClean="0"/>
              <a:t>import </a:t>
            </a:r>
            <a:r>
              <a:rPr lang="en-US" sz="2300" dirty="0" err="1" smtClean="0"/>
              <a:t>java.applet</a:t>
            </a:r>
            <a:r>
              <a:rPr lang="en-US" sz="2300" dirty="0" smtClean="0"/>
              <a:t>.*;</a:t>
            </a:r>
          </a:p>
          <a:p>
            <a:pPr>
              <a:buNone/>
            </a:pPr>
            <a:r>
              <a:rPr lang="en-US" sz="2300" dirty="0" smtClean="0"/>
              <a:t>public class Demo extends Applet {</a:t>
            </a:r>
          </a:p>
          <a:p>
            <a:pPr>
              <a:buNone/>
            </a:pPr>
            <a:r>
              <a:rPr lang="en-US" sz="2300" dirty="0" smtClean="0"/>
              <a:t>String </a:t>
            </a:r>
            <a:r>
              <a:rPr lang="en-US" sz="2300" dirty="0" err="1" smtClean="0"/>
              <a:t>msg</a:t>
            </a:r>
            <a:r>
              <a:rPr lang="en-US" sz="2300" dirty="0" smtClean="0"/>
              <a:t>;</a:t>
            </a:r>
          </a:p>
          <a:p>
            <a:pPr>
              <a:buNone/>
            </a:pPr>
            <a:r>
              <a:rPr lang="en-US" sz="2300" dirty="0" smtClean="0"/>
              <a:t>public void init() {</a:t>
            </a:r>
          </a:p>
          <a:p>
            <a:pPr lvl="2">
              <a:buNone/>
            </a:pPr>
            <a:r>
              <a:rPr lang="en-US" sz="2300" dirty="0" err="1" smtClean="0"/>
              <a:t>msg</a:t>
            </a:r>
            <a:r>
              <a:rPr lang="en-US" sz="2300" dirty="0" smtClean="0"/>
              <a:t>=</a:t>
            </a:r>
            <a:r>
              <a:rPr lang="en-US" sz="2300" dirty="0" err="1" smtClean="0"/>
              <a:t>getParameter</a:t>
            </a:r>
            <a:r>
              <a:rPr lang="en-US" sz="2300" dirty="0" smtClean="0"/>
              <a:t>(“txt");</a:t>
            </a:r>
          </a:p>
          <a:p>
            <a:pPr lvl="2">
              <a:buNone/>
            </a:pPr>
            <a:r>
              <a:rPr lang="en-US" sz="2300" dirty="0" smtClean="0"/>
              <a:t>if(</a:t>
            </a:r>
            <a:r>
              <a:rPr lang="en-US" sz="2300" dirty="0" err="1" smtClean="0"/>
              <a:t>msg</a:t>
            </a:r>
            <a:r>
              <a:rPr lang="en-US" sz="2300" dirty="0" smtClean="0"/>
              <a:t>==null)</a:t>
            </a:r>
          </a:p>
          <a:p>
            <a:pPr lvl="2">
              <a:buNone/>
            </a:pPr>
            <a:r>
              <a:rPr lang="en-US" sz="2300" dirty="0" err="1" smtClean="0"/>
              <a:t>msg</a:t>
            </a:r>
            <a:r>
              <a:rPr lang="en-US" sz="2300" dirty="0" smtClean="0"/>
              <a:t>=“hello hi";</a:t>
            </a:r>
          </a:p>
          <a:p>
            <a:pPr lvl="2">
              <a:buNone/>
            </a:pPr>
            <a:r>
              <a:rPr lang="en-US" sz="2300" dirty="0" smtClean="0"/>
              <a:t>}</a:t>
            </a:r>
          </a:p>
          <a:p>
            <a:pPr lvl="2">
              <a:buNone/>
            </a:pPr>
            <a:r>
              <a:rPr lang="en-US" sz="2300" dirty="0" smtClean="0"/>
              <a:t>public void paint(Graphics g)</a:t>
            </a:r>
          </a:p>
          <a:p>
            <a:pPr lvl="2">
              <a:buNone/>
            </a:pPr>
            <a:r>
              <a:rPr lang="en-US" sz="2300" dirty="0" smtClean="0"/>
              <a:t>{</a:t>
            </a:r>
          </a:p>
          <a:p>
            <a:pPr lvl="2">
              <a:buNone/>
            </a:pPr>
            <a:r>
              <a:rPr lang="en-US" sz="2300" dirty="0" err="1" smtClean="0"/>
              <a:t>g.drawString</a:t>
            </a:r>
            <a:r>
              <a:rPr lang="en-US" sz="2300" dirty="0" smtClean="0"/>
              <a:t>(msg,10,100);</a:t>
            </a:r>
          </a:p>
          <a:p>
            <a:pPr lvl="2">
              <a:buNone/>
            </a:pPr>
            <a:r>
              <a:rPr lang="en-US" sz="2300" dirty="0" smtClean="0"/>
              <a:t>}</a:t>
            </a:r>
          </a:p>
          <a:p>
            <a:pPr>
              <a:buNone/>
            </a:pPr>
            <a:r>
              <a:rPr lang="en-US" sz="2300" dirty="0" smtClean="0"/>
              <a:t>}</a:t>
            </a:r>
            <a:endParaRPr lang="en-US" sz="23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&lt;applet code=“</a:t>
            </a:r>
            <a:r>
              <a:rPr lang="en-US" dirty="0" err="1" smtClean="0"/>
              <a:t>Demo.class</a:t>
            </a:r>
            <a:r>
              <a:rPr lang="en-US" dirty="0" smtClean="0"/>
              <a:t>” height=“500” width=“500”&gt;</a:t>
            </a:r>
          </a:p>
          <a:p>
            <a:pPr>
              <a:buNone/>
            </a:pPr>
            <a:r>
              <a:rPr lang="en-US" dirty="0" smtClean="0"/>
              <a:t>&lt;</a:t>
            </a:r>
            <a:r>
              <a:rPr lang="en-US" dirty="0" err="1" smtClean="0"/>
              <a:t>param</a:t>
            </a:r>
            <a:r>
              <a:rPr lang="en-US" dirty="0" smtClean="0"/>
              <a:t> name=“txt" value="Welcome to applet programming"&gt;</a:t>
            </a:r>
          </a:p>
          <a:p>
            <a:pPr>
              <a:buNone/>
            </a:pPr>
            <a:r>
              <a:rPr lang="en-US" dirty="0" smtClean="0"/>
              <a:t>&lt;/applet&gt;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An active web page is a page where the browser performs the logic instead of the server.</a:t>
            </a:r>
          </a:p>
          <a:p>
            <a:r>
              <a:rPr lang="en-US" sz="2400" dirty="0" smtClean="0"/>
              <a:t>An active web page can run on an arbitrary computer instead on a server, the program must be written to avoid dependence on particular features of a computer.</a:t>
            </a:r>
          </a:p>
          <a:p>
            <a:r>
              <a:rPr lang="en-US" sz="2400" dirty="0" smtClean="0"/>
              <a:t>For example, when you are scrolling </a:t>
            </a:r>
            <a:r>
              <a:rPr lang="en-US" sz="2400" dirty="0" err="1" smtClean="0"/>
              <a:t>facebook</a:t>
            </a:r>
            <a:r>
              <a:rPr lang="en-US" sz="2400" dirty="0" smtClean="0"/>
              <a:t> page you got </a:t>
            </a:r>
            <a:r>
              <a:rPr lang="en-US" sz="2400" dirty="0" err="1" smtClean="0"/>
              <a:t>facebook</a:t>
            </a:r>
            <a:r>
              <a:rPr lang="en-US" sz="2400" dirty="0" smtClean="0"/>
              <a:t> new post automatically.</a:t>
            </a:r>
          </a:p>
          <a:p>
            <a:r>
              <a:rPr lang="en-US" sz="2400" dirty="0" smtClean="0"/>
              <a:t>How it is possible? With the use of JavaScript Ajax it is possible. Without reloading the page we can get an new information, Like </a:t>
            </a:r>
            <a:r>
              <a:rPr lang="en-US" sz="2400" dirty="0" err="1" smtClean="0"/>
              <a:t>facebook</a:t>
            </a:r>
            <a:r>
              <a:rPr lang="en-US" sz="2400" dirty="0" smtClean="0"/>
              <a:t>.</a:t>
            </a:r>
          </a:p>
          <a:p>
            <a:r>
              <a:rPr lang="en-US" sz="2400" dirty="0" smtClean="0"/>
              <a:t>So with an active page, everything is happening inside your browser without the need to reload the page every time you want new information. </a:t>
            </a:r>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Content Placeholder 2"/>
          <p:cNvSpPr>
            <a:spLocks noGrp="1"/>
          </p:cNvSpPr>
          <p:nvPr>
            <p:ph idx="1"/>
          </p:nvPr>
        </p:nvSpPr>
        <p:spPr/>
        <p:txBody>
          <a:bodyPr>
            <a:normAutofit/>
          </a:bodyPr>
          <a:lstStyle/>
          <a:p>
            <a:r>
              <a:rPr lang="en-US" sz="2200" dirty="0" smtClean="0"/>
              <a:t>Applet is a type of active web pages . It is a Java program that runs in a Web browser. An applet can be a fully functional Java application that are designed to be embedded within an HTML page.</a:t>
            </a:r>
          </a:p>
          <a:p>
            <a:r>
              <a:rPr lang="en-US" sz="2200" dirty="0" smtClean="0"/>
              <a:t>To execute an applet, you most likely need a browser </a:t>
            </a:r>
            <a:r>
              <a:rPr lang="en-US" sz="2200" dirty="0" err="1" smtClean="0"/>
              <a:t>plugin</a:t>
            </a:r>
            <a:r>
              <a:rPr lang="en-US" sz="2200" dirty="0" smtClean="0"/>
              <a:t>. Because the applet is executed by the </a:t>
            </a:r>
            <a:r>
              <a:rPr lang="en-US" sz="2200" dirty="0" err="1" smtClean="0"/>
              <a:t>plugin</a:t>
            </a:r>
            <a:r>
              <a:rPr lang="en-US" sz="2200" dirty="0" smtClean="0"/>
              <a:t> and your browser.  </a:t>
            </a:r>
          </a:p>
          <a:p>
            <a:r>
              <a:rPr lang="en-US" sz="2200" dirty="0" smtClean="0"/>
              <a:t>Example of applet is Browser Games that runs in web pages.</a:t>
            </a:r>
          </a:p>
          <a:p>
            <a:r>
              <a:rPr lang="en-US" sz="2200" dirty="0" smtClean="0"/>
              <a:t>Now a days applets are less in use because with the use of technologies like HTML5 and JavaScript we can create same kind of applications.</a:t>
            </a:r>
          </a:p>
          <a:p>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pPr>
              <a:buNone/>
            </a:pPr>
            <a:r>
              <a:rPr lang="en-US" b="1" u="sng" dirty="0" smtClean="0"/>
              <a:t>Advantage</a:t>
            </a:r>
          </a:p>
          <a:p>
            <a:r>
              <a:rPr lang="en-US" dirty="0" smtClean="0"/>
              <a:t>increase interactivity for users</a:t>
            </a:r>
          </a:p>
          <a:p>
            <a:r>
              <a:rPr lang="en-US" dirty="0" smtClean="0"/>
              <a:t>It can be supported by multiple browsers under multiple platform like windows, </a:t>
            </a:r>
            <a:r>
              <a:rPr lang="en-US" dirty="0" err="1" smtClean="0"/>
              <a:t>linux</a:t>
            </a:r>
            <a:r>
              <a:rPr lang="en-US" dirty="0" smtClean="0"/>
              <a:t> and Mac Os etc.</a:t>
            </a:r>
          </a:p>
          <a:p>
            <a:r>
              <a:rPr lang="en-US" dirty="0" smtClean="0"/>
              <a:t>Responses are faster in Applet because it runs in client side.</a:t>
            </a:r>
          </a:p>
          <a:p>
            <a:r>
              <a:rPr lang="en-US" dirty="0" smtClean="0"/>
              <a:t>It is more secure.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b="1" u="sng" dirty="0" smtClean="0"/>
              <a:t>Disadvantages</a:t>
            </a:r>
            <a:endParaRPr lang="en-US" dirty="0" smtClean="0"/>
          </a:p>
          <a:p>
            <a:r>
              <a:rPr lang="en-US" dirty="0" err="1" smtClean="0"/>
              <a:t>Plugin</a:t>
            </a:r>
            <a:r>
              <a:rPr lang="en-US" dirty="0" smtClean="0"/>
              <a:t> is required in client browsers to run applet</a:t>
            </a:r>
          </a:p>
          <a:p>
            <a:r>
              <a:rPr lang="en-US" dirty="0" smtClean="0"/>
              <a:t>Some browsers failed to load and runs applets (especially mobile browsers like IOS and Android)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Life Cycle</a:t>
            </a:r>
            <a:endParaRPr lang="en-US" dirty="0"/>
          </a:p>
        </p:txBody>
      </p:sp>
      <p:pic>
        <p:nvPicPr>
          <p:cNvPr id="5" name="Picture 4" descr="applet-life-cycle.png"/>
          <p:cNvPicPr>
            <a:picLocks noChangeAspect="1"/>
          </p:cNvPicPr>
          <p:nvPr/>
        </p:nvPicPr>
        <p:blipFill>
          <a:blip r:embed="rId2"/>
          <a:stretch>
            <a:fillRect/>
          </a:stretch>
        </p:blipFill>
        <p:spPr>
          <a:xfrm>
            <a:off x="724380" y="2134114"/>
            <a:ext cx="7695239" cy="411428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Described</a:t>
            </a:r>
            <a:endParaRPr lang="en-US" dirty="0"/>
          </a:p>
        </p:txBody>
      </p:sp>
      <p:sp>
        <p:nvSpPr>
          <p:cNvPr id="3" name="Content Placeholder 2"/>
          <p:cNvSpPr>
            <a:spLocks noGrp="1"/>
          </p:cNvSpPr>
          <p:nvPr>
            <p:ph idx="1"/>
          </p:nvPr>
        </p:nvSpPr>
        <p:spPr>
          <a:xfrm>
            <a:off x="533400" y="1371600"/>
            <a:ext cx="8229600" cy="5029200"/>
          </a:xfrm>
        </p:spPr>
        <p:txBody>
          <a:bodyPr>
            <a:noAutofit/>
          </a:bodyPr>
          <a:lstStyle/>
          <a:p>
            <a:r>
              <a:rPr lang="en-US" sz="2800" b="1" dirty="0" smtClean="0"/>
              <a:t>init():</a:t>
            </a:r>
            <a:r>
              <a:rPr lang="en-US" sz="2400" dirty="0" smtClean="0"/>
              <a:t> This method is called at the time of starting the execution. This is called only once in the life cycle. This method initializes the Applet and it helps to initialize variables and instantiate the objects and load the GUI of the applet. This is invoked when the page containing the applet is loaded. It is the born state of a thread.</a:t>
            </a:r>
          </a:p>
          <a:p>
            <a:endParaRPr lang="en-US" sz="2400" dirty="0" smtClean="0"/>
          </a:p>
          <a:p>
            <a:r>
              <a:rPr lang="en-US" sz="2400" b="1" dirty="0" smtClean="0"/>
              <a:t>start(): </a:t>
            </a:r>
            <a:r>
              <a:rPr lang="en-US" sz="2400" dirty="0" smtClean="0"/>
              <a:t>Even though applet object is created by the init() method, it remains in inactive state. The init() method calls start() method. It starts the execution of Applet. In this state, the applet becomes active .</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b="1" dirty="0" smtClean="0"/>
              <a:t>stop(): </a:t>
            </a:r>
            <a:r>
              <a:rPr lang="en-US" sz="2400" dirty="0" smtClean="0"/>
              <a:t>In this method the applet becomes temporarily inactive . It is invoked when the Applet stops or when the browser is minimized . The Applet frequently comes to this state in its life cycle and can go back to its active state. It is equivalent to the blocked state of the thread.</a:t>
            </a:r>
          </a:p>
          <a:p>
            <a:endParaRPr lang="en-US" sz="2400" dirty="0" smtClean="0"/>
          </a:p>
          <a:p>
            <a:r>
              <a:rPr lang="en-US" sz="2400" b="1" dirty="0" smtClean="0"/>
              <a:t>paint():  </a:t>
            </a:r>
            <a:r>
              <a:rPr lang="en-US" sz="2400" dirty="0" smtClean="0"/>
              <a:t>This method Invoked immediately after the start() method, and also any time the applet needs to repaint itself in the browser. The paint() method is actually inherited from the java.awt. This method helps to create Applet’s GUI such as a colored background, drawing and writing. paint() method is called by the start() method. This is called number of times in the execution. This is equivalent to run able state of thread.</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800" b="1" dirty="0" smtClean="0"/>
              <a:t>destroy(): </a:t>
            </a:r>
            <a:r>
              <a:rPr lang="en-US" sz="2800" dirty="0" smtClean="0"/>
              <a:t>This destroys the Applet and is also invoked only once when the active browser page containing the applet is closed. It is equivalent to the dead state of the thread.</a:t>
            </a:r>
          </a:p>
          <a:p>
            <a:r>
              <a:rPr lang="en-US" sz="2800" dirty="0" smtClean="0"/>
              <a:t>The init() and destroy() methods are called only once in the life cycle. But, start(), paint() and stop() methods are called a number of times.</a:t>
            </a:r>
          </a:p>
          <a:p>
            <a:pPr>
              <a:buNone/>
            </a:pPr>
            <a:endParaRPr lang="en-US" sz="2800" dirty="0" smtClean="0"/>
          </a:p>
          <a:p>
            <a:pPr>
              <a:buNone/>
            </a:pPr>
            <a:r>
              <a:rPr lang="en-US" sz="2800" b="1" dirty="0" smtClean="0"/>
              <a:t>Note: </a:t>
            </a:r>
            <a:r>
              <a:rPr lang="en-US" sz="2800" dirty="0" smtClean="0"/>
              <a:t>What is thread?</a:t>
            </a:r>
          </a:p>
          <a:p>
            <a:pPr>
              <a:buNone/>
            </a:pPr>
            <a:r>
              <a:rPr lang="en-US" sz="2800" dirty="0" smtClean="0"/>
              <a:t>A thread is a single sequential flow of control within</a:t>
            </a:r>
          </a:p>
          <a:p>
            <a:pPr>
              <a:buNone/>
            </a:pPr>
            <a:r>
              <a:rPr lang="en-US" sz="2800" dirty="0" smtClean="0"/>
              <a:t> a program.</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1059</Words>
  <Application>Microsoft Office PowerPoint</Application>
  <PresentationFormat>On-screen Show (4:3)</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Active Web Pages</vt:lpstr>
      <vt:lpstr>Introduction</vt:lpstr>
      <vt:lpstr>Applet</vt:lpstr>
      <vt:lpstr>Advantages and Disadvantages</vt:lpstr>
      <vt:lpstr>Slide 5</vt:lpstr>
      <vt:lpstr>Applet Life Cycle</vt:lpstr>
      <vt:lpstr>Life Cycle Described</vt:lpstr>
      <vt:lpstr>Slide 8</vt:lpstr>
      <vt:lpstr>Slide 9</vt:lpstr>
      <vt:lpstr>A "Hello, World" Applet</vt:lpstr>
      <vt:lpstr>Applet Attributes</vt:lpstr>
      <vt:lpstr>Slide 12</vt:lpstr>
      <vt:lpstr>How to run Applet?</vt:lpstr>
      <vt:lpstr>Slide 14</vt:lpstr>
      <vt:lpstr>Passing Parameters to Applets</vt:lpstr>
      <vt:lpstr>Example</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Web Pages</dc:title>
  <dc:creator>Navraj</dc:creator>
  <cp:lastModifiedBy>Navraj</cp:lastModifiedBy>
  <cp:revision>73</cp:revision>
  <dcterms:created xsi:type="dcterms:W3CDTF">2006-08-16T00:00:00Z</dcterms:created>
  <dcterms:modified xsi:type="dcterms:W3CDTF">2019-02-03T04:32:21Z</dcterms:modified>
</cp:coreProperties>
</file>