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System Implementation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System Structure</a:t>
            </a:r>
            <a:endParaRPr lang="en-US" dirty="0"/>
          </a:p>
        </p:txBody>
      </p:sp>
      <p:sp>
        <p:nvSpPr>
          <p:cNvPr id="3" name="Content Placeholder 2"/>
          <p:cNvSpPr>
            <a:spLocks noGrp="1"/>
          </p:cNvSpPr>
          <p:nvPr>
            <p:ph idx="1"/>
          </p:nvPr>
        </p:nvSpPr>
        <p:spPr/>
        <p:txBody>
          <a:bodyPr/>
          <a:lstStyle/>
          <a:p>
            <a:r>
              <a:rPr lang="en-US" dirty="0" smtClean="0"/>
              <a:t>File system is the part of the operating system which is responsible for file management. It provides a mechanism to store the data and access to the file contents including data and programs</a:t>
            </a:r>
            <a:r>
              <a:rPr lang="en-US" dirty="0" smtClean="0"/>
              <a: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s-file-system-structure.png"/>
          <p:cNvPicPr>
            <a:picLocks noGrp="1" noChangeAspect="1"/>
          </p:cNvPicPr>
          <p:nvPr>
            <p:ph idx="1"/>
          </p:nvPr>
        </p:nvPicPr>
        <p:blipFill>
          <a:blip r:embed="rId2"/>
          <a:stretch>
            <a:fillRect/>
          </a:stretch>
        </p:blipFill>
        <p:spPr>
          <a:xfrm>
            <a:off x="3900487" y="305594"/>
            <a:ext cx="1343025" cy="58197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62500" lnSpcReduction="20000"/>
          </a:bodyPr>
          <a:lstStyle/>
          <a:p>
            <a:r>
              <a:rPr lang="en-US" dirty="0" smtClean="0"/>
              <a:t>When an application program asks for a file, the first request is directed to the logical file system. The logical file system contains the Meta data of the file and directory structure. If the application program doesn't have the required permissions of the file then this layer will throw an error. Logical file systems also verify the path to the file</a:t>
            </a:r>
            <a:r>
              <a:rPr lang="en-US" dirty="0" smtClean="0"/>
              <a:t>.</a:t>
            </a:r>
          </a:p>
          <a:p>
            <a:endParaRPr lang="en-US" dirty="0" smtClean="0"/>
          </a:p>
          <a:p>
            <a:r>
              <a:rPr lang="en-US" dirty="0" smtClean="0"/>
              <a:t>Generally, files are divided into various logical blocks. Files are to be stored in the hard disk and to be retrieved from the hard disk. Hard disk is divided into various tracks and sectors. Therefore, in order to store and retrieve the files, the logical blocks need to be mapped to physical blocks. This mapping is done by File organization module. It is also responsible for free space management</a:t>
            </a:r>
            <a:r>
              <a:rPr lang="en-US" dirty="0" smtClean="0"/>
              <a:t>.</a:t>
            </a:r>
          </a:p>
          <a:p>
            <a:endParaRPr lang="en-US" dirty="0" smtClean="0"/>
          </a:p>
          <a:p>
            <a:r>
              <a:rPr lang="en-US" dirty="0" smtClean="0"/>
              <a:t>Once File organization module decided which physical block the application program needs, it passes this information to basic file system. The basic file system is responsible for issuing the commands to I/O control in order to fetch those blocks</a:t>
            </a:r>
            <a:r>
              <a:rPr lang="en-US" dirty="0" smtClean="0"/>
              <a:t>.</a:t>
            </a:r>
          </a:p>
          <a:p>
            <a:pPr>
              <a:buNone/>
            </a:pPr>
            <a:endParaRPr lang="en-US" dirty="0" smtClean="0"/>
          </a:p>
          <a:p>
            <a:r>
              <a:rPr lang="en-US" dirty="0" smtClean="0"/>
              <a:t>I/O controls contain the codes by using which it can access hard disk. These codes are known as device drivers. I/O controls are also responsible for handling interrupts</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Directory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is the number of algorithms by using which, the directories can be implemented. However, the selection of an appropriate directory implementation algorithm may significantly affect the performance of the system</a:t>
            </a:r>
            <a:r>
              <a:rPr lang="en-US" dirty="0" smtClean="0"/>
              <a:t>.</a:t>
            </a:r>
          </a:p>
          <a:p>
            <a:r>
              <a:rPr lang="en-US" dirty="0" smtClean="0"/>
              <a:t>The directory implementation algorithms are classified according to the data structure they are using. There are mainly two algorithms which are used in these days.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a:t>
            </a:r>
            <a:r>
              <a:rPr lang="en-US" b="1" dirty="0" smtClean="0"/>
              <a:t>List</a:t>
            </a:r>
            <a:endParaRPr lang="en-US" b="1" dirty="0"/>
          </a:p>
        </p:txBody>
      </p:sp>
      <p:sp>
        <p:nvSpPr>
          <p:cNvPr id="3" name="Content Placeholder 2"/>
          <p:cNvSpPr>
            <a:spLocks noGrp="1"/>
          </p:cNvSpPr>
          <p:nvPr>
            <p:ph idx="1"/>
          </p:nvPr>
        </p:nvSpPr>
        <p:spPr/>
        <p:txBody>
          <a:bodyPr/>
          <a:lstStyle/>
          <a:p>
            <a:r>
              <a:rPr lang="en-US" dirty="0" smtClean="0"/>
              <a:t>In this algorithm, all the files in a directory are maintained as singly lined list. Each file contains the pointers to the data blocks which are assigned to it and the next file in the directory</a:t>
            </a:r>
            <a:r>
              <a:rPr lang="en-US" dirty="0" smtClean="0"/>
              <a:t>.</a:t>
            </a:r>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b="1" dirty="0" smtClean="0"/>
              <a:t>Characteristics</a:t>
            </a:r>
            <a:endParaRPr lang="en-US" sz="3600" b="1" dirty="0"/>
          </a:p>
        </p:txBody>
      </p:sp>
      <p:sp>
        <p:nvSpPr>
          <p:cNvPr id="3" name="Content Placeholder 2"/>
          <p:cNvSpPr>
            <a:spLocks noGrp="1"/>
          </p:cNvSpPr>
          <p:nvPr>
            <p:ph idx="1"/>
          </p:nvPr>
        </p:nvSpPr>
        <p:spPr>
          <a:xfrm>
            <a:off x="457200" y="1295400"/>
            <a:ext cx="8229600" cy="4830763"/>
          </a:xfrm>
        </p:spPr>
        <p:txBody>
          <a:bodyPr>
            <a:normAutofit/>
          </a:bodyPr>
          <a:lstStyle/>
          <a:p>
            <a:r>
              <a:rPr lang="en-US" sz="2800" dirty="0" smtClean="0"/>
              <a:t>When a new file is created, then the entire list is checked whether the new file name is matching to a existing file name or not. In case, it doesn't exist, the file can be created at the beginning or at the end. Therefore, searching for a unique name is a big concern because traversing the whole list takes time</a:t>
            </a:r>
            <a:r>
              <a:rPr lang="en-US" sz="2800" dirty="0" smtClean="0"/>
              <a:t>.</a:t>
            </a:r>
          </a:p>
          <a:p>
            <a:pPr>
              <a:buNone/>
            </a:pPr>
            <a:endParaRPr lang="en-US" sz="2800" dirty="0" smtClean="0"/>
          </a:p>
          <a:p>
            <a:r>
              <a:rPr lang="en-US" sz="2800" dirty="0" smtClean="0"/>
              <a:t>The list needs to be traversed in case of every operation (creation, deletion, updating, etc) on the files therefore the systems become inefficient.</a:t>
            </a:r>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 Table</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To overcome the drawbacks of singly linked list implementation of directories, there is an alternative approach that is hash table. This approach suggests to use hash table along with the linked lists</a:t>
            </a:r>
            <a:r>
              <a:rPr lang="en-US" dirty="0" smtClean="0"/>
              <a:t>.</a:t>
            </a:r>
          </a:p>
          <a:p>
            <a:endParaRPr lang="en-US" dirty="0" smtClean="0"/>
          </a:p>
          <a:p>
            <a:r>
              <a:rPr lang="en-US" dirty="0" smtClean="0"/>
              <a:t>A key-value pair for each file in the directory gets generated and stored in the hash table. The key can be determined by applying the hash function on the file name while the key points to the corresponding file stored in the directory</a:t>
            </a:r>
            <a:r>
              <a:rPr lang="en-US" dirty="0" smtClean="0"/>
              <a:t>.</a:t>
            </a:r>
          </a:p>
          <a:p>
            <a:pPr>
              <a:buNone/>
            </a:pPr>
            <a:endParaRPr lang="en-US" dirty="0" smtClean="0"/>
          </a:p>
          <a:p>
            <a:r>
              <a:rPr lang="en-US" dirty="0" smtClean="0"/>
              <a:t>Now, searching becomes efficient due to the fact that now, entire list will not be searched on every operating. Only hash table entries are checked using the key and if an entry found then the corresponding file will be fetched using the value.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Allocation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Allocation methods can </a:t>
            </a:r>
            <a:r>
              <a:rPr lang="en-US" dirty="0" smtClean="0"/>
              <a:t>be used to allocate disk space to the files. Selection of an appropriate allocation method will significantly affect the performance and efficiency of the system. Allocation method provides a way in which the disk will be utilized and the files will be accessed</a:t>
            </a:r>
            <a:r>
              <a:rPr lang="en-US" dirty="0" smtClean="0"/>
              <a:t>.</a:t>
            </a:r>
          </a:p>
          <a:p>
            <a:r>
              <a:rPr lang="en-US" dirty="0" smtClean="0"/>
              <a:t>There are three </a:t>
            </a:r>
            <a:r>
              <a:rPr lang="en-US" dirty="0" smtClean="0"/>
              <a:t>major methods </a:t>
            </a:r>
            <a:r>
              <a:rPr lang="en-US" dirty="0" smtClean="0"/>
              <a:t>of allocating disk space.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Contiguous Allocation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the blocks are allocated to the file in such a way that all the logical blocks of the file get the contiguous physical block in the hard disk then such allocation scheme is known as contiguous allocation.</a:t>
            </a:r>
          </a:p>
          <a:p>
            <a:r>
              <a:rPr lang="en-US" dirty="0" smtClean="0"/>
              <a:t>In the image shown below, there are three files in the directory. The starting block and the length of each file are mentioned in the table. We can check in the table that the contiguous blocks are assigned to each file as per its need.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ymaterial\webtechnology\chapter 9\os-contiguous-allocation.png"/>
          <p:cNvPicPr>
            <a:picLocks noGrp="1" noChangeAspect="1" noChangeArrowheads="1"/>
          </p:cNvPicPr>
          <p:nvPr>
            <p:ph idx="1"/>
          </p:nvPr>
        </p:nvPicPr>
        <p:blipFill>
          <a:blip r:embed="rId2"/>
          <a:srcRect/>
          <a:stretch>
            <a:fillRect/>
          </a:stretch>
        </p:blipFill>
        <p:spPr bwMode="auto">
          <a:xfrm>
            <a:off x="838200" y="1447800"/>
            <a:ext cx="7191375" cy="36385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File system implementation defines how files and directories are stored, how disk space is managed, and how to make everything work efficiently and reliably</a:t>
            </a:r>
            <a:r>
              <a:rPr lang="en-US" sz="2400" dirty="0" smtClean="0"/>
              <a:t>.</a:t>
            </a:r>
          </a:p>
          <a:p>
            <a:r>
              <a:rPr lang="en-US" sz="2400" dirty="0" smtClean="0"/>
              <a:t>A file can be defined as a data structure which stores the sequence of records. Files are stored in a file system, which may exist on a disk or in the main memory. Files can be simple (plain text) or complex (specially-formatted</a:t>
            </a:r>
            <a:r>
              <a:rPr lang="en-US" sz="2400" dirty="0" smtClean="0"/>
              <a:t>).</a:t>
            </a:r>
          </a:p>
          <a:p>
            <a:r>
              <a:rPr lang="en-US" sz="2400" dirty="0" smtClean="0"/>
              <a:t>The collection of files is known as </a:t>
            </a:r>
            <a:r>
              <a:rPr lang="en-US" sz="2400" b="1" i="1" dirty="0" smtClean="0"/>
              <a:t>Directory . The collection of directories at the different levels</a:t>
            </a:r>
            <a:r>
              <a:rPr lang="en-US" sz="2400" b="1" i="1" dirty="0" smtClean="0"/>
              <a:t>, </a:t>
            </a:r>
            <a:r>
              <a:rPr lang="en-US" sz="2400" dirty="0" smtClean="0"/>
              <a:t>is </a:t>
            </a:r>
            <a:r>
              <a:rPr lang="en-US" sz="2400" dirty="0" smtClean="0"/>
              <a:t>known as </a:t>
            </a:r>
            <a:r>
              <a:rPr lang="en-US" sz="2400" b="1" i="1" dirty="0" smtClean="0"/>
              <a:t>File System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t>Advantages</a:t>
            </a:r>
          </a:p>
          <a:p>
            <a:r>
              <a:rPr lang="en-US" dirty="0" smtClean="0"/>
              <a:t>It is simple to implement.</a:t>
            </a:r>
          </a:p>
          <a:p>
            <a:r>
              <a:rPr lang="en-US" dirty="0" smtClean="0"/>
              <a:t>We will get Excellent read performance.</a:t>
            </a:r>
          </a:p>
          <a:p>
            <a:r>
              <a:rPr lang="en-US" dirty="0" smtClean="0"/>
              <a:t>Supports Random Access into files</a:t>
            </a:r>
            <a:r>
              <a:rPr lang="en-US" dirty="0" smtClean="0"/>
              <a:t>.</a:t>
            </a:r>
          </a:p>
          <a:p>
            <a:pPr>
              <a:buNone/>
            </a:pPr>
            <a:endParaRPr lang="en-US" dirty="0" smtClean="0"/>
          </a:p>
          <a:p>
            <a:pPr>
              <a:buNone/>
            </a:pPr>
            <a:r>
              <a:rPr lang="en-US" b="1" dirty="0" smtClean="0"/>
              <a:t>Disadvantages</a:t>
            </a:r>
          </a:p>
          <a:p>
            <a:r>
              <a:rPr lang="en-US" dirty="0" smtClean="0"/>
              <a:t>The </a:t>
            </a:r>
            <a:r>
              <a:rPr lang="en-US" dirty="0" smtClean="0"/>
              <a:t>disk will become fragmented.</a:t>
            </a:r>
          </a:p>
          <a:p>
            <a:r>
              <a:rPr lang="en-US" dirty="0" smtClean="0"/>
              <a:t>It may be difficult to have a file grow.</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Linked Allocation</a:t>
            </a:r>
            <a:endParaRPr lang="en-US" dirty="0"/>
          </a:p>
        </p:txBody>
      </p:sp>
      <p:sp>
        <p:nvSpPr>
          <p:cNvPr id="3" name="Content Placeholder 2"/>
          <p:cNvSpPr>
            <a:spLocks noGrp="1"/>
          </p:cNvSpPr>
          <p:nvPr>
            <p:ph idx="1"/>
          </p:nvPr>
        </p:nvSpPr>
        <p:spPr/>
        <p:txBody>
          <a:bodyPr>
            <a:normAutofit/>
          </a:bodyPr>
          <a:lstStyle/>
          <a:p>
            <a:r>
              <a:rPr lang="en-US" dirty="0" smtClean="0"/>
              <a:t>Linked </a:t>
            </a:r>
            <a:r>
              <a:rPr lang="en-US" dirty="0" smtClean="0"/>
              <a:t>allocation </a:t>
            </a:r>
            <a:r>
              <a:rPr lang="en-US" dirty="0" smtClean="0"/>
              <a:t>solves all problems of contiguous allocation. In linked list allocation, each file is considered as the linked list of disk blocks. However, the disks blocks allocated to a particular file need not to be contiguous on the disk. Each disk block allocated to a file contains a pointer which points to the next disk block allocated to the same file</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ked-Allocation.jpg"/>
          <p:cNvPicPr>
            <a:picLocks noGrp="1" noChangeAspect="1"/>
          </p:cNvPicPr>
          <p:nvPr>
            <p:ph idx="1"/>
          </p:nvPr>
        </p:nvPicPr>
        <p:blipFill>
          <a:blip r:embed="rId2"/>
          <a:stretch>
            <a:fillRect/>
          </a:stretch>
        </p:blipFill>
        <p:spPr>
          <a:xfrm>
            <a:off x="1447800" y="714440"/>
            <a:ext cx="6476999" cy="497876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a:buNone/>
            </a:pPr>
            <a:r>
              <a:rPr lang="en-US" b="1" dirty="0" smtClean="0"/>
              <a:t>Advantages</a:t>
            </a:r>
          </a:p>
          <a:p>
            <a:r>
              <a:rPr lang="en-US" dirty="0" smtClean="0"/>
              <a:t>There is no external fragmentation with linked allocation.</a:t>
            </a:r>
          </a:p>
          <a:p>
            <a:r>
              <a:rPr lang="en-US" dirty="0" smtClean="0"/>
              <a:t>Any free block can be utilized in order to satisfy the file block requests.</a:t>
            </a:r>
          </a:p>
          <a:p>
            <a:r>
              <a:rPr lang="en-US" dirty="0" smtClean="0"/>
              <a:t>File can continue to grow as long as the free blocks are available.</a:t>
            </a:r>
          </a:p>
          <a:p>
            <a:r>
              <a:rPr lang="en-US" dirty="0" smtClean="0"/>
              <a:t>Directory entry will only contain the starting block address</a:t>
            </a:r>
            <a:r>
              <a:rPr lang="en-US" dirty="0" smtClean="0"/>
              <a:t>.</a:t>
            </a:r>
          </a:p>
          <a:p>
            <a:pPr>
              <a:buNone/>
            </a:pPr>
            <a:endParaRPr lang="en-US" dirty="0" smtClean="0"/>
          </a:p>
          <a:p>
            <a:pPr>
              <a:buNone/>
            </a:pPr>
            <a:r>
              <a:rPr lang="en-US" b="1" dirty="0" smtClean="0"/>
              <a:t>Disadvantages</a:t>
            </a:r>
          </a:p>
          <a:p>
            <a:r>
              <a:rPr lang="en-US" dirty="0" smtClean="0"/>
              <a:t>Random Access is not provided.</a:t>
            </a:r>
          </a:p>
          <a:p>
            <a:r>
              <a:rPr lang="en-US" dirty="0" smtClean="0"/>
              <a:t>Pointers require some space in the disk blocks.</a:t>
            </a:r>
          </a:p>
          <a:p>
            <a:r>
              <a:rPr lang="en-US" dirty="0" smtClean="0"/>
              <a:t>Any of the pointers in the linked list must not be broken otherwise the file will get corrupted.</a:t>
            </a:r>
          </a:p>
          <a:p>
            <a:r>
              <a:rPr lang="en-US" dirty="0" smtClean="0"/>
              <a:t>Need to traverse each block.</a:t>
            </a:r>
          </a:p>
          <a:p>
            <a:pPr>
              <a:buNone/>
            </a:pPr>
            <a:r>
              <a:rPr lang="en-US" dirty="0" smtClean="0"/>
              <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Indexed Allocation</a:t>
            </a:r>
            <a:endParaRPr lang="en-US" dirty="0"/>
          </a:p>
        </p:txBody>
      </p:sp>
      <p:sp>
        <p:nvSpPr>
          <p:cNvPr id="3" name="Content Placeholder 2"/>
          <p:cNvSpPr>
            <a:spLocks noGrp="1"/>
          </p:cNvSpPr>
          <p:nvPr>
            <p:ph idx="1"/>
          </p:nvPr>
        </p:nvSpPr>
        <p:spPr/>
        <p:txBody>
          <a:bodyPr/>
          <a:lstStyle/>
          <a:p>
            <a:r>
              <a:rPr lang="en-US" dirty="0" smtClean="0"/>
              <a:t>Instead of maintaining a file allocation table of all the disk pointers, Indexed allocation scheme stores all the disk pointers in one of the blocks called as indexed block. Indexed block doesn't hold the file data, but it holds the pointers to all the disk blocks allocated to that particular file. Directory entry will only contain the index block address.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s-indexed-allocation.png"/>
          <p:cNvPicPr>
            <a:picLocks noGrp="1" noChangeAspect="1"/>
          </p:cNvPicPr>
          <p:nvPr>
            <p:ph idx="1"/>
          </p:nvPr>
        </p:nvPicPr>
        <p:blipFill>
          <a:blip r:embed="rId2"/>
          <a:stretch>
            <a:fillRect/>
          </a:stretch>
        </p:blipFill>
        <p:spPr>
          <a:xfrm>
            <a:off x="990600" y="944384"/>
            <a:ext cx="6933719" cy="461821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b="1" dirty="0" smtClean="0"/>
              <a:t>Advantages</a:t>
            </a:r>
          </a:p>
          <a:p>
            <a:r>
              <a:rPr lang="en-US" dirty="0" smtClean="0"/>
              <a:t>Supports direct access</a:t>
            </a:r>
          </a:p>
          <a:p>
            <a:r>
              <a:rPr lang="en-US" dirty="0" smtClean="0"/>
              <a:t>A bad data block causes the lost of only that block</a:t>
            </a:r>
            <a:r>
              <a:rPr lang="en-US" dirty="0" smtClean="0"/>
              <a:t>.</a:t>
            </a:r>
          </a:p>
          <a:p>
            <a:pPr>
              <a:buNone/>
            </a:pPr>
            <a:endParaRPr lang="en-US" dirty="0" smtClean="0"/>
          </a:p>
          <a:p>
            <a:pPr>
              <a:buNone/>
            </a:pPr>
            <a:r>
              <a:rPr lang="en-US" b="1" dirty="0" smtClean="0"/>
              <a:t>Disadvantages</a:t>
            </a:r>
          </a:p>
          <a:p>
            <a:r>
              <a:rPr lang="en-US" dirty="0" smtClean="0"/>
              <a:t>A bad index block could cause the lost of entire file.</a:t>
            </a:r>
          </a:p>
          <a:p>
            <a:r>
              <a:rPr lang="en-US" dirty="0" smtClean="0"/>
              <a:t>Size of a file depends upon the number of pointers, a index block can hold.</a:t>
            </a:r>
          </a:p>
          <a:p>
            <a:r>
              <a:rPr lang="en-US" dirty="0" smtClean="0"/>
              <a:t>Having an index block for a small file is totally wastage.</a:t>
            </a:r>
          </a:p>
          <a:p>
            <a:r>
              <a:rPr lang="en-US" dirty="0" smtClean="0"/>
              <a:t>More pointer overhead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File Attributes</a:t>
            </a:r>
            <a:endParaRPr lang="en-US" dirty="0"/>
          </a:p>
        </p:txBody>
      </p:sp>
      <p:sp>
        <p:nvSpPr>
          <p:cNvPr id="3" name="Content Placeholder 2"/>
          <p:cNvSpPr>
            <a:spLocks noGrp="1"/>
          </p:cNvSpPr>
          <p:nvPr>
            <p:ph idx="1"/>
          </p:nvPr>
        </p:nvSpPr>
        <p:spPr>
          <a:xfrm>
            <a:off x="457200" y="1066800"/>
            <a:ext cx="8229600" cy="5486400"/>
          </a:xfrm>
        </p:spPr>
        <p:txBody>
          <a:bodyPr>
            <a:normAutofit lnSpcReduction="10000"/>
          </a:bodyPr>
          <a:lstStyle/>
          <a:p>
            <a:pPr>
              <a:buNone/>
            </a:pPr>
            <a:r>
              <a:rPr lang="en-US" sz="2400" b="1" dirty="0" smtClean="0"/>
              <a:t>1.Name</a:t>
            </a:r>
            <a:endParaRPr lang="en-US" sz="2400" dirty="0" smtClean="0"/>
          </a:p>
          <a:p>
            <a:pPr>
              <a:buNone/>
            </a:pPr>
            <a:r>
              <a:rPr lang="en-US" sz="2400" dirty="0" smtClean="0"/>
              <a:t>	Every </a:t>
            </a:r>
            <a:r>
              <a:rPr lang="en-US" sz="2400" dirty="0" smtClean="0"/>
              <a:t>file carries a name by which the file is recognized in the file system. One directory cannot have two files with the same name.</a:t>
            </a:r>
          </a:p>
          <a:p>
            <a:pPr>
              <a:buNone/>
            </a:pPr>
            <a:r>
              <a:rPr lang="en-US" sz="2400" b="1" dirty="0" smtClean="0"/>
              <a:t>2.Identifier</a:t>
            </a:r>
            <a:endParaRPr lang="en-US" sz="2400" dirty="0" smtClean="0"/>
          </a:p>
          <a:p>
            <a:pPr>
              <a:buNone/>
            </a:pPr>
            <a:r>
              <a:rPr lang="en-US" sz="2400" dirty="0" smtClean="0"/>
              <a:t>	Along </a:t>
            </a:r>
            <a:r>
              <a:rPr lang="en-US" sz="2400" dirty="0" smtClean="0"/>
              <a:t>with the name, Each File has its own extension which identifies the type of the file. For example, a text file has the extension </a:t>
            </a:r>
            <a:r>
              <a:rPr lang="en-US" sz="2400" b="1" dirty="0" smtClean="0"/>
              <a:t>.txt,</a:t>
            </a:r>
            <a:r>
              <a:rPr lang="en-US" sz="2400" dirty="0" smtClean="0"/>
              <a:t> A video file can have the extension </a:t>
            </a:r>
            <a:r>
              <a:rPr lang="en-US" sz="2400" b="1" dirty="0" smtClean="0"/>
              <a:t>.mp4.</a:t>
            </a:r>
            <a:endParaRPr lang="en-US" sz="2400" dirty="0" smtClean="0"/>
          </a:p>
          <a:p>
            <a:pPr>
              <a:buNone/>
            </a:pPr>
            <a:r>
              <a:rPr lang="en-US" sz="2400" b="1" dirty="0" smtClean="0"/>
              <a:t>3.Type</a:t>
            </a:r>
            <a:endParaRPr lang="en-US" sz="2400" dirty="0" smtClean="0"/>
          </a:p>
          <a:p>
            <a:pPr>
              <a:buNone/>
            </a:pPr>
            <a:r>
              <a:rPr lang="en-US" sz="2400" dirty="0" smtClean="0"/>
              <a:t>	In </a:t>
            </a:r>
            <a:r>
              <a:rPr lang="en-US" sz="2400" dirty="0" smtClean="0"/>
              <a:t>a File System, the Files are classified in different types such as video files, audio files, text files, executable files, etc.</a:t>
            </a:r>
          </a:p>
          <a:p>
            <a:pPr>
              <a:buNone/>
            </a:pPr>
            <a:r>
              <a:rPr lang="en-US" sz="2400" b="1" dirty="0" smtClean="0"/>
              <a:t>4.Location</a:t>
            </a:r>
            <a:endParaRPr lang="en-US" sz="2400" dirty="0" smtClean="0"/>
          </a:p>
          <a:p>
            <a:pPr>
              <a:buNone/>
            </a:pPr>
            <a:r>
              <a:rPr lang="en-US" sz="2400" dirty="0" smtClean="0"/>
              <a:t>	In </a:t>
            </a:r>
            <a:r>
              <a:rPr lang="en-US" sz="2400" dirty="0" smtClean="0"/>
              <a:t>the File System, there are several locations on which, the files can be stored. Each file carries its location as its attribute.</a:t>
            </a:r>
          </a:p>
          <a:p>
            <a:pPr>
              <a:buNone/>
            </a:pP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b="1" dirty="0" smtClean="0"/>
              <a:t>5.Size</a:t>
            </a:r>
            <a:endParaRPr lang="en-US" dirty="0" smtClean="0"/>
          </a:p>
          <a:p>
            <a:pPr>
              <a:buNone/>
            </a:pPr>
            <a:r>
              <a:rPr lang="en-US" dirty="0" smtClean="0"/>
              <a:t>	The </a:t>
            </a:r>
            <a:r>
              <a:rPr lang="en-US" dirty="0" smtClean="0"/>
              <a:t>Size of the File is one of its most important attribute. By size of the file, we mean the number of bytes acquired by the file in the memory.</a:t>
            </a:r>
          </a:p>
          <a:p>
            <a:pPr>
              <a:buNone/>
            </a:pPr>
            <a:r>
              <a:rPr lang="en-US" b="1" dirty="0" smtClean="0"/>
              <a:t>6.Protection</a:t>
            </a:r>
            <a:endParaRPr lang="en-US" dirty="0" smtClean="0"/>
          </a:p>
          <a:p>
            <a:pPr>
              <a:buNone/>
            </a:pPr>
            <a:r>
              <a:rPr lang="en-US" dirty="0" smtClean="0"/>
              <a:t>	The </a:t>
            </a:r>
            <a:r>
              <a:rPr lang="en-US" dirty="0" smtClean="0"/>
              <a:t>Admin of the computer may want the different protections for the different files. Therefore each file carries its own set of permissions to the different group of Users.</a:t>
            </a:r>
          </a:p>
          <a:p>
            <a:pPr>
              <a:buNone/>
            </a:pPr>
            <a:r>
              <a:rPr lang="en-US" b="1" dirty="0" smtClean="0"/>
              <a:t>7.Time and Date</a:t>
            </a:r>
            <a:endParaRPr lang="en-US" dirty="0" smtClean="0"/>
          </a:p>
          <a:p>
            <a:pPr>
              <a:buNone/>
            </a:pPr>
            <a:r>
              <a:rPr lang="en-US" dirty="0" smtClean="0"/>
              <a:t>	Every </a:t>
            </a:r>
            <a:r>
              <a:rPr lang="en-US" dirty="0" smtClean="0"/>
              <a:t>file carries a time stamp which contains the time and date on which the file is last modified.</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Operations on the File</a:t>
            </a:r>
            <a:endParaRPr lang="en-US" dirty="0"/>
          </a:p>
        </p:txBody>
      </p:sp>
      <p:sp>
        <p:nvSpPr>
          <p:cNvPr id="3" name="Content Placeholder 2"/>
          <p:cNvSpPr>
            <a:spLocks noGrp="1"/>
          </p:cNvSpPr>
          <p:nvPr>
            <p:ph idx="1"/>
          </p:nvPr>
        </p:nvSpPr>
        <p:spPr>
          <a:xfrm>
            <a:off x="533400" y="1143000"/>
            <a:ext cx="8229600" cy="5257800"/>
          </a:xfrm>
        </p:spPr>
        <p:txBody>
          <a:bodyPr>
            <a:noAutofit/>
          </a:bodyPr>
          <a:lstStyle/>
          <a:p>
            <a:pPr>
              <a:buNone/>
            </a:pPr>
            <a:r>
              <a:rPr lang="en-US" sz="2000" b="1" dirty="0" smtClean="0"/>
              <a:t>1.Create</a:t>
            </a:r>
            <a:endParaRPr lang="en-US" sz="2000" dirty="0" smtClean="0"/>
          </a:p>
          <a:p>
            <a:pPr>
              <a:buNone/>
            </a:pPr>
            <a:r>
              <a:rPr lang="en-US" sz="2000" dirty="0" smtClean="0"/>
              <a:t>	Creation </a:t>
            </a:r>
            <a:r>
              <a:rPr lang="en-US" sz="2000" dirty="0" smtClean="0"/>
              <a:t>of the file is the most important operation on the file. Different types of files are created by different methods for example text editors are used to create a text file, word processors are used to create a word file and Image editors are used to create the image files</a:t>
            </a:r>
            <a:r>
              <a:rPr lang="en-US" sz="2000" dirty="0" smtClean="0"/>
              <a:t>.</a:t>
            </a:r>
          </a:p>
          <a:p>
            <a:pPr>
              <a:buNone/>
            </a:pPr>
            <a:endParaRPr lang="en-US" sz="2000" dirty="0" smtClean="0"/>
          </a:p>
          <a:p>
            <a:pPr>
              <a:buNone/>
            </a:pPr>
            <a:r>
              <a:rPr lang="en-US" sz="2000" b="1" dirty="0" smtClean="0"/>
              <a:t>2.Write</a:t>
            </a:r>
            <a:endParaRPr lang="en-US" sz="2000" dirty="0" smtClean="0"/>
          </a:p>
          <a:p>
            <a:pPr>
              <a:buNone/>
            </a:pPr>
            <a:r>
              <a:rPr lang="en-US" sz="2000" dirty="0" smtClean="0"/>
              <a:t>	Writing </a:t>
            </a:r>
            <a:r>
              <a:rPr lang="en-US" sz="2000" dirty="0" smtClean="0"/>
              <a:t>the file is different from creating the file. The OS maintains a write pointer for every file which points to the position in the file from which, the data needs to be written</a:t>
            </a:r>
            <a:r>
              <a:rPr lang="en-US" sz="2000" dirty="0" smtClean="0"/>
              <a:t>.</a:t>
            </a:r>
          </a:p>
          <a:p>
            <a:pPr>
              <a:buNone/>
            </a:pPr>
            <a:endParaRPr lang="en-US" sz="2000" dirty="0" smtClean="0"/>
          </a:p>
          <a:p>
            <a:pPr>
              <a:buNone/>
            </a:pPr>
            <a:r>
              <a:rPr lang="en-US" sz="2000" b="1" dirty="0" smtClean="0"/>
              <a:t>3.Read</a:t>
            </a:r>
            <a:endParaRPr lang="en-US" sz="2000" dirty="0" smtClean="0"/>
          </a:p>
          <a:p>
            <a:pPr>
              <a:buNone/>
            </a:pPr>
            <a:r>
              <a:rPr lang="en-US" sz="2000" dirty="0" smtClean="0"/>
              <a:t>	Every </a:t>
            </a:r>
            <a:r>
              <a:rPr lang="en-US" sz="2000" dirty="0" smtClean="0"/>
              <a:t>file is opened in three different modes : Read, Write and append. A Read pointer is maintained by the OS, pointing to the position up to which, the data has been read.</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b="1" dirty="0" smtClean="0"/>
              <a:t>4.Re-position</a:t>
            </a:r>
            <a:endParaRPr lang="en-US" sz="2400" dirty="0" smtClean="0"/>
          </a:p>
          <a:p>
            <a:pPr>
              <a:buNone/>
            </a:pPr>
            <a:r>
              <a:rPr lang="en-US" sz="2400" dirty="0" smtClean="0"/>
              <a:t>	Re-positioning </a:t>
            </a:r>
            <a:r>
              <a:rPr lang="en-US" sz="2400" dirty="0" smtClean="0"/>
              <a:t>is simply moving the file pointers forward or backward depending upon the user's requirement. It is also called as seeking.</a:t>
            </a:r>
          </a:p>
          <a:p>
            <a:pPr>
              <a:buNone/>
            </a:pPr>
            <a:r>
              <a:rPr lang="en-US" sz="2400" b="1" dirty="0" smtClean="0"/>
              <a:t>5.Delete</a:t>
            </a:r>
            <a:endParaRPr lang="en-US" sz="2400" dirty="0" smtClean="0"/>
          </a:p>
          <a:p>
            <a:pPr>
              <a:buNone/>
            </a:pPr>
            <a:r>
              <a:rPr lang="en-US" sz="2400" dirty="0" smtClean="0"/>
              <a:t>	Deleting </a:t>
            </a:r>
            <a:r>
              <a:rPr lang="en-US" sz="2400" dirty="0" smtClean="0"/>
              <a:t>the file will not only delete all the data stored inside the file, It also deletes all the attributes of the file. The space which is allocated to the file will now become available and can be allocated to the other files.</a:t>
            </a:r>
          </a:p>
          <a:p>
            <a:pPr>
              <a:buNone/>
            </a:pPr>
            <a:r>
              <a:rPr lang="en-US" sz="2400" b="1" dirty="0" smtClean="0"/>
              <a:t>6.Truncate</a:t>
            </a:r>
            <a:endParaRPr lang="en-US" sz="2400" dirty="0" smtClean="0"/>
          </a:p>
          <a:p>
            <a:pPr>
              <a:buNone/>
            </a:pPr>
            <a:r>
              <a:rPr lang="en-US" sz="2400" dirty="0" smtClean="0"/>
              <a:t>	Truncating </a:t>
            </a:r>
            <a:r>
              <a:rPr lang="en-US" sz="2400" dirty="0" smtClean="0"/>
              <a:t>is simply deleting the file except deleting attributes. The file is not completely deleted although the information stored inside the file get replaced.</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Directory </a:t>
            </a:r>
            <a:r>
              <a:rPr lang="en-US" dirty="0" smtClean="0"/>
              <a:t>Structure</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Directory can be defined as the listing of the related files on the disk. The directory may store some or the entire file attributes</a:t>
            </a:r>
            <a:r>
              <a:rPr lang="en-US" dirty="0" smtClean="0"/>
              <a:t>.</a:t>
            </a:r>
          </a:p>
          <a:p>
            <a:r>
              <a:rPr lang="en-US" dirty="0" smtClean="0"/>
              <a:t>A </a:t>
            </a:r>
            <a:r>
              <a:rPr lang="en-US" b="1" dirty="0" smtClean="0"/>
              <a:t>directory</a:t>
            </a:r>
            <a:r>
              <a:rPr lang="en-US" dirty="0" smtClean="0"/>
              <a:t> is a location for storing files on your computer</a:t>
            </a:r>
            <a:r>
              <a:rPr lang="en-US" dirty="0" smtClean="0"/>
              <a:t>.</a:t>
            </a:r>
          </a:p>
          <a:p>
            <a:r>
              <a:rPr lang="en-US" dirty="0" smtClean="0"/>
              <a:t>To get the benefit of different file systems on the different operating systems, A hard disk can be divided into the number of partitions of different sizes. The partitions are also called volumes or mini disks</a:t>
            </a:r>
            <a:r>
              <a:rPr lang="en-US" dirty="0" smtClean="0"/>
              <a:t>.</a:t>
            </a:r>
          </a:p>
          <a:p>
            <a:r>
              <a:rPr lang="en-US" dirty="0" smtClean="0"/>
              <a:t>Each partition must have at least one directory in which, all the files of the partition can be listed.</a:t>
            </a:r>
          </a:p>
          <a:p>
            <a:r>
              <a:rPr lang="en-US" dirty="0" smtClean="0"/>
              <a:t>A directory entry is maintained for each file in the directory which stores all the </a:t>
            </a:r>
            <a:r>
              <a:rPr lang="en-US" dirty="0" smtClean="0"/>
              <a:t>information related </a:t>
            </a:r>
            <a:r>
              <a:rPr lang="en-US" dirty="0" smtClean="0"/>
              <a:t>to that file.</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s-directory-structure.png"/>
          <p:cNvPicPr>
            <a:picLocks noGrp="1" noChangeAspect="1"/>
          </p:cNvPicPr>
          <p:nvPr>
            <p:ph idx="1"/>
          </p:nvPr>
        </p:nvPicPr>
        <p:blipFill>
          <a:blip r:embed="rId2"/>
          <a:stretch>
            <a:fillRect/>
          </a:stretch>
        </p:blipFill>
        <p:spPr>
          <a:xfrm>
            <a:off x="228600" y="1295400"/>
            <a:ext cx="8615940" cy="4495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dirty="0" smtClean="0"/>
              <a:t>Every Directory supports a number of </a:t>
            </a:r>
            <a:r>
              <a:rPr lang="en-US" dirty="0" smtClean="0"/>
              <a:t>common</a:t>
            </a:r>
          </a:p>
          <a:p>
            <a:pPr>
              <a:buNone/>
            </a:pPr>
            <a:r>
              <a:rPr lang="en-US" dirty="0" smtClean="0"/>
              <a:t> </a:t>
            </a:r>
            <a:r>
              <a:rPr lang="en-US" dirty="0" smtClean="0"/>
              <a:t>operations on the file</a:t>
            </a:r>
            <a:r>
              <a:rPr lang="en-US" dirty="0" smtClean="0"/>
              <a:t>:</a:t>
            </a:r>
          </a:p>
          <a:p>
            <a:pPr>
              <a:buNone/>
            </a:pPr>
            <a:endParaRPr lang="en-US" dirty="0" smtClean="0"/>
          </a:p>
          <a:p>
            <a:r>
              <a:rPr lang="en-US" dirty="0" smtClean="0"/>
              <a:t>File Creation</a:t>
            </a:r>
          </a:p>
          <a:p>
            <a:r>
              <a:rPr lang="en-US" dirty="0" smtClean="0"/>
              <a:t>Search for the file</a:t>
            </a:r>
          </a:p>
          <a:p>
            <a:r>
              <a:rPr lang="en-US" dirty="0" smtClean="0"/>
              <a:t>File deletion</a:t>
            </a:r>
          </a:p>
          <a:p>
            <a:r>
              <a:rPr lang="en-US" dirty="0" smtClean="0"/>
              <a:t>Renaming the file</a:t>
            </a:r>
          </a:p>
          <a:p>
            <a:r>
              <a:rPr lang="en-US" dirty="0" smtClean="0"/>
              <a:t>Traversing Files</a:t>
            </a:r>
          </a:p>
          <a:p>
            <a:r>
              <a:rPr lang="en-US" dirty="0" smtClean="0"/>
              <a:t>Listing of </a:t>
            </a:r>
            <a:r>
              <a:rPr lang="en-US" dirty="0" smtClean="0"/>
              <a:t>files</a:t>
            </a:r>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TotalTime>
  <Words>1234</Words>
  <Application>Microsoft Office PowerPoint</Application>
  <PresentationFormat>On-screen Show (4:3)</PresentationFormat>
  <Paragraphs>113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File System Implementation</vt:lpstr>
      <vt:lpstr>Introduction</vt:lpstr>
      <vt:lpstr>File Attributes</vt:lpstr>
      <vt:lpstr>Slide 4</vt:lpstr>
      <vt:lpstr>Operations on the File</vt:lpstr>
      <vt:lpstr>Slide 6</vt:lpstr>
      <vt:lpstr>Directory Structure</vt:lpstr>
      <vt:lpstr>Slide 8</vt:lpstr>
      <vt:lpstr>Slide 9</vt:lpstr>
      <vt:lpstr>File System Structure</vt:lpstr>
      <vt:lpstr>Slide 11</vt:lpstr>
      <vt:lpstr>Slide 12</vt:lpstr>
      <vt:lpstr>Directory implementation</vt:lpstr>
      <vt:lpstr>Linear List</vt:lpstr>
      <vt:lpstr>Characteristics</vt:lpstr>
      <vt:lpstr>Hash Table</vt:lpstr>
      <vt:lpstr>Allocation methods</vt:lpstr>
      <vt:lpstr>Contiguous Allocation</vt:lpstr>
      <vt:lpstr>Slide 19</vt:lpstr>
      <vt:lpstr>Slide 20</vt:lpstr>
      <vt:lpstr>Linked Allocation</vt:lpstr>
      <vt:lpstr>Slide 22</vt:lpstr>
      <vt:lpstr>Slide 23</vt:lpstr>
      <vt:lpstr>Indexed Allocation</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Web Pages</dc:title>
  <dc:creator>Navraj</dc:creator>
  <cp:lastModifiedBy>Navraj</cp:lastModifiedBy>
  <cp:revision>104</cp:revision>
  <dcterms:created xsi:type="dcterms:W3CDTF">2006-08-16T00:00:00Z</dcterms:created>
  <dcterms:modified xsi:type="dcterms:W3CDTF">2019-03-30T19:23:48Z</dcterms:modified>
</cp:coreProperties>
</file>