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93" r:id="rId4"/>
    <p:sldId id="295" r:id="rId5"/>
    <p:sldId id="290" r:id="rId6"/>
    <p:sldId id="296" r:id="rId7"/>
    <p:sldId id="287" r:id="rId8"/>
    <p:sldId id="294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병준" initials="정병" lastIdx="1" clrIdx="0">
    <p:extLst>
      <p:ext uri="{19B8F6BF-5375-455C-9EA6-DF929625EA0E}">
        <p15:presenceInfo xmlns:p15="http://schemas.microsoft.com/office/powerpoint/2012/main" userId="정 병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0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2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7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7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1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0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BAC8-1536-49B8-967D-A974A1F5D9B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19F9-E24C-49C0-9323-332B0D92A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/>
              <a:t>JAVA Basic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EE465-841B-4805-BA85-DE4ED8D3E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970" y="4750893"/>
            <a:ext cx="3483937" cy="11478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700" dirty="0"/>
              <a:t>05 </a:t>
            </a:r>
            <a:r>
              <a:rPr lang="ko-KR" altLang="en-US" sz="1700" dirty="0"/>
              <a:t>배열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실내, 레고, 장난감, 벽이(가) 표시된 사진&#10;&#10;자동 생성된 설명">
            <a:extLst>
              <a:ext uri="{FF2B5EF4-FFF2-40B4-BE49-F238E27FC236}">
                <a16:creationId xmlns:a16="http://schemas.microsoft.com/office/drawing/2014/main" id="{E2D8773B-4352-46E9-B3B2-6FFE41B6F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9" r="32295" b="-1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4958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1F8EC-017F-45EF-A4F3-B52B4762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ko-KR" altLang="en-US" sz="3850" dirty="0"/>
              <a:t>배열</a:t>
            </a:r>
            <a:r>
              <a:rPr lang="en-US" altLang="ko-KR" sz="3850" dirty="0"/>
              <a:t>(Array)</a:t>
            </a:r>
            <a:endParaRPr lang="ko-KR" altLang="en-US" sz="38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62A79-8FF8-41BC-8E46-249A842A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ko-KR" altLang="en-US" sz="2100" dirty="0"/>
              <a:t>변수들의 묶음</a:t>
            </a:r>
            <a:r>
              <a:rPr lang="en-US" altLang="ko-KR" sz="2100" dirty="0"/>
              <a:t>(</a:t>
            </a:r>
            <a:r>
              <a:rPr lang="ko-KR" altLang="en-US" sz="2100" dirty="0"/>
              <a:t>집합</a:t>
            </a:r>
            <a:r>
              <a:rPr lang="en-US" altLang="ko-KR" sz="2100" dirty="0"/>
              <a:t>)</a:t>
            </a:r>
          </a:p>
          <a:p>
            <a:r>
              <a:rPr lang="ko-KR" altLang="en-US" sz="2100" dirty="0"/>
              <a:t>같은 타입의 데이터를 연속적으로 나열</a:t>
            </a:r>
            <a:endParaRPr lang="en-US" altLang="ko-KR" sz="2100" dirty="0"/>
          </a:p>
          <a:p>
            <a:r>
              <a:rPr lang="ko-KR" altLang="en-US" sz="2100" dirty="0"/>
              <a:t>각 데이터를 인덱스</a:t>
            </a:r>
            <a:r>
              <a:rPr lang="en-US" altLang="ko-KR" sz="2100" dirty="0"/>
              <a:t>(</a:t>
            </a:r>
            <a:r>
              <a:rPr lang="ko-KR" altLang="en-US" sz="2100" dirty="0"/>
              <a:t>순서</a:t>
            </a:r>
            <a:r>
              <a:rPr lang="en-US" altLang="ko-KR" sz="2100" dirty="0"/>
              <a:t>)</a:t>
            </a:r>
            <a:r>
              <a:rPr lang="ko-KR" altLang="en-US" sz="2100" dirty="0"/>
              <a:t>로 구분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봄의 수채화">
            <a:extLst>
              <a:ext uri="{FF2B5EF4-FFF2-40B4-BE49-F238E27FC236}">
                <a16:creationId xmlns:a16="http://schemas.microsoft.com/office/drawing/2014/main" id="{5D45C7CF-F938-47D6-8780-C7FF4D30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4964" y="2865141"/>
            <a:ext cx="1143055" cy="1143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5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BACA9-9F4E-491B-8ADC-A5FB47E9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배열의 선언 및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6674C-632E-4438-87C9-4FD02C05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또한 사용하기 전에 </a:t>
            </a:r>
            <a:r>
              <a:rPr lang="ko-KR" altLang="en-US" b="1" dirty="0">
                <a:solidFill>
                  <a:srgbClr val="0070C0"/>
                </a:solidFill>
              </a:rPr>
              <a:t>선언 및 초기화</a:t>
            </a:r>
            <a:r>
              <a:rPr lang="ko-KR" altLang="en-US" dirty="0"/>
              <a:t> 필요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A1A2586-1215-4609-A58F-7953224D577E}"/>
              </a:ext>
            </a:extLst>
          </p:cNvPr>
          <p:cNvSpPr txBox="1">
            <a:spLocks/>
          </p:cNvSpPr>
          <p:nvPr/>
        </p:nvSpPr>
        <p:spPr>
          <a:xfrm>
            <a:off x="628650" y="2581200"/>
            <a:ext cx="7886700" cy="3060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배열의 선언</a:t>
            </a:r>
            <a:endParaRPr lang="en-US" altLang="ko-KR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i="1" dirty="0">
                <a:solidFill>
                  <a:srgbClr val="0070C0"/>
                </a:solidFill>
              </a:rPr>
              <a:t>&lt;</a:t>
            </a:r>
            <a:r>
              <a:rPr lang="ko-KR" altLang="en-US" i="1" dirty="0">
                <a:solidFill>
                  <a:srgbClr val="0070C0"/>
                </a:solidFill>
              </a:rPr>
              <a:t>자료형</a:t>
            </a:r>
            <a:r>
              <a:rPr lang="en-US" altLang="ko-KR" i="1" dirty="0">
                <a:solidFill>
                  <a:srgbClr val="0070C0"/>
                </a:solidFill>
              </a:rPr>
              <a:t>&gt;</a:t>
            </a:r>
            <a:r>
              <a:rPr lang="en-US" altLang="ko-KR" dirty="0"/>
              <a:t>[] </a:t>
            </a:r>
            <a:r>
              <a:rPr lang="en-US" altLang="ko-KR" i="1" dirty="0"/>
              <a:t>&lt;</a:t>
            </a:r>
            <a:r>
              <a:rPr lang="ko-KR" altLang="en-US" i="1" dirty="0"/>
              <a:t>배열 </a:t>
            </a:r>
            <a:r>
              <a:rPr lang="ko-KR" altLang="en-US" i="1" dirty="0" err="1"/>
              <a:t>변수명</a:t>
            </a:r>
            <a:r>
              <a:rPr lang="en-US" altLang="ko-KR" i="1" dirty="0"/>
              <a:t>&gt;</a:t>
            </a:r>
            <a:r>
              <a:rPr lang="en-US" altLang="ko-KR" dirty="0"/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i="1" dirty="0">
                <a:solidFill>
                  <a:srgbClr val="0070C0"/>
                </a:solidFill>
              </a:rPr>
              <a:t>&lt;</a:t>
            </a:r>
            <a:r>
              <a:rPr lang="ko-KR" altLang="en-US" i="1" dirty="0">
                <a:solidFill>
                  <a:srgbClr val="0070C0"/>
                </a:solidFill>
              </a:rPr>
              <a:t>자료형</a:t>
            </a:r>
            <a:r>
              <a:rPr lang="en-US" altLang="ko-KR" i="1" dirty="0">
                <a:solidFill>
                  <a:srgbClr val="0070C0"/>
                </a:solidFill>
              </a:rPr>
              <a:t>&gt;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i="1" dirty="0"/>
              <a:t>&lt;</a:t>
            </a:r>
            <a:r>
              <a:rPr lang="ko-KR" altLang="en-US" i="1" dirty="0"/>
              <a:t>배열 </a:t>
            </a:r>
            <a:r>
              <a:rPr lang="ko-KR" altLang="en-US" i="1" dirty="0" err="1"/>
              <a:t>변수명</a:t>
            </a:r>
            <a:r>
              <a:rPr lang="en-US" altLang="ko-KR" i="1" dirty="0"/>
              <a:t>&gt;</a:t>
            </a:r>
            <a:r>
              <a:rPr lang="en-US" altLang="ko-KR" dirty="0"/>
              <a:t>[];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r>
              <a:rPr lang="ko-KR" altLang="en-US" b="1" dirty="0"/>
              <a:t>배열의 초기화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i="1" dirty="0"/>
              <a:t>&lt;</a:t>
            </a:r>
            <a:r>
              <a:rPr lang="ko-KR" altLang="en-US" i="1" dirty="0"/>
              <a:t>배열 </a:t>
            </a:r>
            <a:r>
              <a:rPr lang="ko-KR" altLang="en-US" i="1" dirty="0" err="1"/>
              <a:t>변수명</a:t>
            </a:r>
            <a:r>
              <a:rPr lang="en-US" altLang="ko-KR" i="1" dirty="0"/>
              <a:t>&gt;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0070C0"/>
                </a:solidFill>
              </a:rPr>
              <a:t>new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i="1" dirty="0">
                <a:solidFill>
                  <a:srgbClr val="0070C0"/>
                </a:solidFill>
              </a:rPr>
              <a:t>&lt;</a:t>
            </a:r>
            <a:r>
              <a:rPr lang="ko-KR" altLang="en-US" i="1" dirty="0">
                <a:solidFill>
                  <a:srgbClr val="0070C0"/>
                </a:solidFill>
              </a:rPr>
              <a:t>자료형</a:t>
            </a:r>
            <a:r>
              <a:rPr lang="en-US" altLang="ko-KR" i="1" dirty="0">
                <a:solidFill>
                  <a:srgbClr val="0070C0"/>
                </a:solidFill>
              </a:rPr>
              <a:t>&gt;</a:t>
            </a:r>
            <a:r>
              <a:rPr lang="en-US" altLang="ko-KR" dirty="0"/>
              <a:t>[</a:t>
            </a:r>
            <a:r>
              <a:rPr lang="en-US" altLang="ko-KR" i="1" dirty="0">
                <a:solidFill>
                  <a:srgbClr val="7030A0"/>
                </a:solidFill>
              </a:rPr>
              <a:t>&lt;</a:t>
            </a:r>
            <a:r>
              <a:rPr lang="ko-KR" altLang="en-US" i="1" dirty="0">
                <a:solidFill>
                  <a:srgbClr val="7030A0"/>
                </a:solidFill>
              </a:rPr>
              <a:t>요소의 개수</a:t>
            </a:r>
            <a:r>
              <a:rPr lang="en-US" altLang="ko-KR" i="1" dirty="0">
                <a:solidFill>
                  <a:srgbClr val="7030A0"/>
                </a:solidFill>
              </a:rPr>
              <a:t>&gt;</a:t>
            </a:r>
            <a:r>
              <a:rPr lang="en-US" altLang="ko-KR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66834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BACA9-9F4E-491B-8ADC-A5FB47E9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 요소의 호출 및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6674C-632E-4438-87C9-4FD02C05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각 요소의 </a:t>
            </a:r>
            <a:r>
              <a:rPr lang="ko-KR" altLang="en-US" b="1" dirty="0">
                <a:solidFill>
                  <a:srgbClr val="0070C0"/>
                </a:solidFill>
              </a:rPr>
              <a:t>인덱스</a:t>
            </a:r>
            <a:r>
              <a:rPr lang="ko-KR" altLang="en-US" dirty="0"/>
              <a:t>를 이용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97E0D85-6639-4F99-961D-B8D3F5AA007D}"/>
              </a:ext>
            </a:extLst>
          </p:cNvPr>
          <p:cNvSpPr txBox="1">
            <a:spLocks/>
          </p:cNvSpPr>
          <p:nvPr/>
        </p:nvSpPr>
        <p:spPr>
          <a:xfrm>
            <a:off x="628650" y="2581200"/>
            <a:ext cx="7886700" cy="4068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호출</a:t>
            </a:r>
            <a:endParaRPr lang="en-US" altLang="ko-KR" b="1"/>
          </a:p>
          <a:p>
            <a:pPr>
              <a:buFont typeface="Arial" panose="020B0604020202020204" pitchFamily="34" charset="0"/>
              <a:buNone/>
            </a:pPr>
            <a:r>
              <a:rPr lang="en-US" altLang="ko-KR" i="1"/>
              <a:t>&lt;</a:t>
            </a:r>
            <a:r>
              <a:rPr lang="ko-KR" altLang="en-US" i="1"/>
              <a:t>배열 변수명</a:t>
            </a:r>
            <a:r>
              <a:rPr lang="en-US" altLang="ko-KR" i="1"/>
              <a:t>&gt;</a:t>
            </a:r>
            <a:r>
              <a:rPr lang="en-US" altLang="ko-KR"/>
              <a:t>[</a:t>
            </a:r>
            <a:r>
              <a:rPr lang="en-US" altLang="ko-KR" i="1">
                <a:solidFill>
                  <a:srgbClr val="7030A0"/>
                </a:solidFill>
              </a:rPr>
              <a:t>&lt;</a:t>
            </a:r>
            <a:r>
              <a:rPr lang="ko-KR" altLang="en-US" i="1">
                <a:solidFill>
                  <a:srgbClr val="7030A0"/>
                </a:solidFill>
              </a:rPr>
              <a:t>인덱스 값</a:t>
            </a:r>
            <a:r>
              <a:rPr lang="en-US" altLang="ko-KR" i="1">
                <a:solidFill>
                  <a:srgbClr val="7030A0"/>
                </a:solidFill>
              </a:rPr>
              <a:t>&gt;</a:t>
            </a:r>
            <a:r>
              <a:rPr lang="en-US" altLang="ko-KR"/>
              <a:t>];</a:t>
            </a:r>
          </a:p>
          <a:p>
            <a:endParaRPr lang="en-US" altLang="ko-KR"/>
          </a:p>
          <a:p>
            <a:r>
              <a:rPr lang="ko-KR" altLang="en-US" b="1"/>
              <a:t>초기화</a:t>
            </a:r>
            <a:endParaRPr lang="en-US" altLang="ko-KR" b="1"/>
          </a:p>
          <a:p>
            <a:pPr>
              <a:buFont typeface="Arial" panose="020B0604020202020204" pitchFamily="34" charset="0"/>
              <a:buNone/>
            </a:pPr>
            <a:r>
              <a:rPr lang="en-US" altLang="ko-KR" i="1"/>
              <a:t>&lt;</a:t>
            </a:r>
            <a:r>
              <a:rPr lang="ko-KR" altLang="en-US" i="1"/>
              <a:t>배열 변수명</a:t>
            </a:r>
            <a:r>
              <a:rPr lang="en-US" altLang="ko-KR" i="1"/>
              <a:t>&gt;</a:t>
            </a:r>
            <a:r>
              <a:rPr lang="en-US" altLang="ko-KR"/>
              <a:t>[</a:t>
            </a:r>
            <a:r>
              <a:rPr lang="en-US" altLang="ko-KR" i="1">
                <a:solidFill>
                  <a:srgbClr val="7030A0"/>
                </a:solidFill>
              </a:rPr>
              <a:t>&lt;</a:t>
            </a:r>
            <a:r>
              <a:rPr lang="ko-KR" altLang="en-US" i="1">
                <a:solidFill>
                  <a:srgbClr val="7030A0"/>
                </a:solidFill>
              </a:rPr>
              <a:t>인덱스 값</a:t>
            </a:r>
            <a:r>
              <a:rPr lang="en-US" altLang="ko-KR" i="1">
                <a:solidFill>
                  <a:srgbClr val="7030A0"/>
                </a:solidFill>
              </a:rPr>
              <a:t>&gt;</a:t>
            </a:r>
            <a:r>
              <a:rPr lang="en-US" altLang="ko-KR"/>
              <a:t>] = </a:t>
            </a:r>
            <a:r>
              <a:rPr lang="en-US" altLang="ko-KR" i="1">
                <a:solidFill>
                  <a:srgbClr val="7030A0"/>
                </a:solidFill>
              </a:rPr>
              <a:t>&lt;</a:t>
            </a:r>
            <a:r>
              <a:rPr lang="ko-KR" altLang="en-US" i="1">
                <a:solidFill>
                  <a:srgbClr val="7030A0"/>
                </a:solidFill>
              </a:rPr>
              <a:t>초기화 할 값</a:t>
            </a:r>
            <a:r>
              <a:rPr lang="en-US" altLang="ko-KR" i="1">
                <a:solidFill>
                  <a:srgbClr val="7030A0"/>
                </a:solidFill>
              </a:rPr>
              <a:t>&gt;</a:t>
            </a:r>
            <a:r>
              <a:rPr lang="en-US" altLang="ko-KR"/>
              <a:t>;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/>
          </a:p>
          <a:p>
            <a:r>
              <a:rPr lang="ko-KR" altLang="en-US" b="1"/>
              <a:t>배열 선언과 동시에 요소 초기화</a:t>
            </a:r>
            <a:endParaRPr lang="en-US" altLang="ko-KR" b="1"/>
          </a:p>
          <a:p>
            <a:pPr>
              <a:buFont typeface="Arial" panose="020B0604020202020204" pitchFamily="34" charset="0"/>
              <a:buNone/>
            </a:pPr>
            <a:r>
              <a:rPr lang="en-US" altLang="ko-KR" i="1">
                <a:solidFill>
                  <a:srgbClr val="0070C0"/>
                </a:solidFill>
              </a:rPr>
              <a:t>&lt;</a:t>
            </a:r>
            <a:r>
              <a:rPr lang="ko-KR" altLang="en-US" i="1">
                <a:solidFill>
                  <a:srgbClr val="0070C0"/>
                </a:solidFill>
              </a:rPr>
              <a:t>자료형</a:t>
            </a:r>
            <a:r>
              <a:rPr lang="en-US" altLang="ko-KR" i="1">
                <a:solidFill>
                  <a:srgbClr val="0070C0"/>
                </a:solidFill>
              </a:rPr>
              <a:t>&gt;</a:t>
            </a:r>
            <a:r>
              <a:rPr lang="en-US" altLang="ko-KR"/>
              <a:t>[] </a:t>
            </a:r>
            <a:r>
              <a:rPr lang="en-US" altLang="ko-KR" i="1"/>
              <a:t>&lt;</a:t>
            </a:r>
            <a:r>
              <a:rPr lang="ko-KR" altLang="en-US" i="1"/>
              <a:t>변수명</a:t>
            </a:r>
            <a:r>
              <a:rPr lang="en-US" altLang="ko-KR" i="1"/>
              <a:t>&gt;</a:t>
            </a:r>
            <a:r>
              <a:rPr lang="en-US" altLang="ko-KR"/>
              <a:t> = {</a:t>
            </a:r>
            <a:r>
              <a:rPr lang="en-US" altLang="ko-KR" i="1">
                <a:solidFill>
                  <a:srgbClr val="7030A0"/>
                </a:solidFill>
              </a:rPr>
              <a:t>&lt;</a:t>
            </a:r>
            <a:r>
              <a:rPr lang="ko-KR" altLang="en-US" i="1">
                <a:solidFill>
                  <a:srgbClr val="7030A0"/>
                </a:solidFill>
              </a:rPr>
              <a:t>값</a:t>
            </a:r>
            <a:r>
              <a:rPr lang="en-US" altLang="ko-KR" i="1">
                <a:solidFill>
                  <a:srgbClr val="7030A0"/>
                </a:solidFill>
              </a:rPr>
              <a:t>1&gt;</a:t>
            </a:r>
            <a:r>
              <a:rPr lang="en-US" altLang="ko-KR"/>
              <a:t>, </a:t>
            </a:r>
            <a:r>
              <a:rPr lang="en-US" altLang="ko-KR" i="1">
                <a:solidFill>
                  <a:srgbClr val="7030A0"/>
                </a:solidFill>
              </a:rPr>
              <a:t>&lt;</a:t>
            </a:r>
            <a:r>
              <a:rPr lang="ko-KR" altLang="en-US" i="1">
                <a:solidFill>
                  <a:srgbClr val="7030A0"/>
                </a:solidFill>
              </a:rPr>
              <a:t>값</a:t>
            </a:r>
            <a:r>
              <a:rPr lang="en-US" altLang="ko-KR" i="1">
                <a:solidFill>
                  <a:srgbClr val="7030A0"/>
                </a:solidFill>
              </a:rPr>
              <a:t>2&gt;</a:t>
            </a:r>
            <a:r>
              <a:rPr lang="en-US" altLang="ko-KR"/>
              <a:t>, </a:t>
            </a:r>
            <a:r>
              <a:rPr lang="en-US" altLang="ko-KR">
                <a:solidFill>
                  <a:srgbClr val="7030A0"/>
                </a:solidFill>
              </a:rPr>
              <a:t>...</a:t>
            </a:r>
            <a:r>
              <a:rPr lang="en-US" altLang="ko-KR"/>
              <a:t>};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309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배열을 사용할 때 유의사항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배열 생성 시</a:t>
            </a:r>
            <a:r>
              <a:rPr lang="ko-KR" altLang="en-US" dirty="0"/>
              <a:t> 요소가 </a:t>
            </a:r>
            <a:r>
              <a:rPr lang="ko-KR" altLang="en-US" dirty="0">
                <a:solidFill>
                  <a:srgbClr val="FF0000"/>
                </a:solidFill>
              </a:rPr>
              <a:t>기본값</a:t>
            </a:r>
            <a:r>
              <a:rPr lang="ko-KR" altLang="en-US" dirty="0"/>
              <a:t>으로 초기화</a:t>
            </a:r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존재하지 않는 인덱스</a:t>
            </a:r>
            <a:r>
              <a:rPr lang="ko-KR" altLang="en-US" dirty="0"/>
              <a:t>를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사용하면 </a:t>
            </a:r>
            <a:r>
              <a:rPr lang="ko-KR" altLang="en-US" dirty="0">
                <a:solidFill>
                  <a:srgbClr val="FF0000"/>
                </a:solidFill>
              </a:rPr>
              <a:t>오류</a:t>
            </a:r>
            <a:r>
              <a:rPr lang="ko-KR" altLang="en-US" dirty="0"/>
              <a:t> 발생</a:t>
            </a:r>
            <a:endParaRPr lang="en-US" altLang="ko-KR" dirty="0"/>
          </a:p>
          <a:p>
            <a:r>
              <a:rPr lang="ko-KR" altLang="en-US" dirty="0"/>
              <a:t>배열 생성 후 </a:t>
            </a:r>
            <a:r>
              <a:rPr lang="ko-KR" altLang="en-US" dirty="0">
                <a:solidFill>
                  <a:srgbClr val="00B050"/>
                </a:solidFill>
              </a:rPr>
              <a:t>요소의 개수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변경할 수 없음</a:t>
            </a:r>
          </a:p>
        </p:txBody>
      </p:sp>
    </p:spTree>
    <p:extLst>
      <p:ext uri="{BB962C8B-B14F-4D97-AF65-F5344CB8AC3E}">
        <p14:creationId xmlns:p14="http://schemas.microsoft.com/office/powerpoint/2010/main" val="354340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자료형의 기본값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8FDCDC-9520-4143-AE15-C6FC3224A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799476"/>
              </p:ext>
            </p:extLst>
          </p:nvPr>
        </p:nvGraphicFramePr>
        <p:xfrm>
          <a:off x="628650" y="1825625"/>
          <a:ext cx="7887600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80400">
                  <a:extLst>
                    <a:ext uri="{9D8B030D-6E8A-4147-A177-3AD203B41FA5}">
                      <a16:colId xmlns:a16="http://schemas.microsoft.com/office/drawing/2014/main" val="3825427294"/>
                    </a:ext>
                  </a:extLst>
                </a:gridCol>
                <a:gridCol w="4507200">
                  <a:extLst>
                    <a:ext uri="{9D8B030D-6E8A-4147-A177-3AD203B41FA5}">
                      <a16:colId xmlns:a16="http://schemas.microsoft.com/office/drawing/2014/main" val="106471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  <a:ea typeface="+mn-ea"/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  <a:ea typeface="+mn-ea"/>
                        </a:rPr>
                        <a:t>기본값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7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+mn-ea"/>
                        </a:rPr>
                        <a:t>byte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+mn-ea"/>
                        </a:rPr>
                        <a:t>0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6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+mn-ea"/>
                        </a:rPr>
                        <a:t>short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+mn-ea"/>
                        </a:rPr>
                        <a:t>0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51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+mn-ea"/>
                        </a:rPr>
                        <a:t>int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+mn-ea"/>
                        </a:rPr>
                        <a:t>0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9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+mn-ea"/>
                        </a:rPr>
                        <a:t>long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lt"/>
                          <a:ea typeface="+mn-ea"/>
                        </a:rPr>
                        <a:t>0L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8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+mn-ea"/>
                        </a:rPr>
                        <a:t>float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lt"/>
                          <a:ea typeface="+mn-ea"/>
                        </a:rPr>
                        <a:t>0.0f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6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+mn-ea"/>
                        </a:rPr>
                        <a:t>double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+mn-ea"/>
                        </a:rPr>
                        <a:t>0.0d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0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+mn-ea"/>
                        </a:rPr>
                        <a:t>char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+mn-ea"/>
                        </a:rPr>
                        <a:t>'\</a:t>
                      </a:r>
                      <a:r>
                        <a:rPr lang="en-US" altLang="ko-KR" dirty="0" err="1">
                          <a:latin typeface="+mn-lt"/>
                          <a:ea typeface="+mn-ea"/>
                        </a:rPr>
                        <a:t>u0000</a:t>
                      </a:r>
                      <a:r>
                        <a:rPr lang="en-US" altLang="ko-KR" dirty="0">
                          <a:latin typeface="+mn-lt"/>
                          <a:ea typeface="+mn-ea"/>
                        </a:rPr>
                        <a:t>'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60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lt"/>
                          <a:ea typeface="+mn-ea"/>
                        </a:rPr>
                        <a:t>boolean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+mn-ea"/>
                        </a:rPr>
                        <a:t>false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5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  <a:ea typeface="+mn-ea"/>
                        </a:rPr>
                        <a:t>참조 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+mn-ea"/>
                        </a:rPr>
                        <a:t>null</a:t>
                      </a:r>
                      <a:endParaRPr lang="ko-KR" altLang="en-US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10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length </a:t>
            </a:r>
            <a:r>
              <a:rPr lang="ko-KR" altLang="en-US" b="1" dirty="0"/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배열의 요소의 개수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dirty="0"/>
              <a:t>배열을 초기화할 때 자동으로 생성되는 값</a:t>
            </a:r>
            <a:endParaRPr lang="en-US" altLang="ko-KR" dirty="0"/>
          </a:p>
          <a:p>
            <a:r>
              <a:rPr lang="en-US" altLang="ko-KR" i="1" dirty="0"/>
              <a:t>&lt;</a:t>
            </a:r>
            <a:r>
              <a:rPr lang="ko-KR" altLang="en-US" i="1" dirty="0"/>
              <a:t>배열 </a:t>
            </a:r>
            <a:r>
              <a:rPr lang="ko-KR" altLang="en-US" i="1" dirty="0" err="1"/>
              <a:t>변수명</a:t>
            </a:r>
            <a:r>
              <a:rPr lang="en-US" altLang="ko-KR" i="1" dirty="0"/>
              <a:t>&gt;</a:t>
            </a:r>
            <a:r>
              <a:rPr lang="en-US" altLang="ko-KR" dirty="0"/>
              <a:t>.length </a:t>
            </a:r>
            <a:r>
              <a:rPr lang="ko-KR" altLang="en-US" dirty="0"/>
              <a:t>형태로 사용</a:t>
            </a:r>
            <a:endParaRPr lang="en-US" altLang="ko-KR" dirty="0"/>
          </a:p>
          <a:p>
            <a:r>
              <a:rPr lang="ko-KR" altLang="en-US" dirty="0"/>
              <a:t>반복문과 함께 많이 사용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BACA9-9F4E-491B-8ADC-A5FB47E9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for each</a:t>
            </a:r>
            <a:r>
              <a:rPr lang="ko-KR" altLang="en-US" b="1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6674C-632E-4438-87C9-4FD02C05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요소를 하나씩 꺼내서 사용하는 </a:t>
            </a:r>
            <a:r>
              <a:rPr lang="ko-KR" altLang="en-US" dirty="0" err="1"/>
              <a:t>반복문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B0C15F-8158-4F9D-8358-3117AA68BEE0}"/>
              </a:ext>
            </a:extLst>
          </p:cNvPr>
          <p:cNvSpPr txBox="1">
            <a:spLocks/>
          </p:cNvSpPr>
          <p:nvPr/>
        </p:nvSpPr>
        <p:spPr>
          <a:xfrm>
            <a:off x="628650" y="2581200"/>
            <a:ext cx="7886700" cy="1512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ko-KR">
                <a:solidFill>
                  <a:srgbClr val="0070C0"/>
                </a:solidFill>
              </a:rPr>
              <a:t>for</a:t>
            </a:r>
            <a:r>
              <a:rPr lang="en-US" altLang="ko-KR"/>
              <a:t> (</a:t>
            </a:r>
            <a:r>
              <a:rPr lang="en-US" altLang="ko-KR" i="1">
                <a:solidFill>
                  <a:srgbClr val="0070C0"/>
                </a:solidFill>
              </a:rPr>
              <a:t>&lt;</a:t>
            </a:r>
            <a:r>
              <a:rPr lang="ko-KR" altLang="en-US" i="1">
                <a:solidFill>
                  <a:srgbClr val="0070C0"/>
                </a:solidFill>
              </a:rPr>
              <a:t>자료형</a:t>
            </a:r>
            <a:r>
              <a:rPr lang="en-US" altLang="ko-KR" i="1">
                <a:solidFill>
                  <a:srgbClr val="0070C0"/>
                </a:solidFill>
              </a:rPr>
              <a:t>&gt;</a:t>
            </a:r>
            <a:r>
              <a:rPr lang="en-US" altLang="ko-KR"/>
              <a:t> </a:t>
            </a:r>
            <a:r>
              <a:rPr lang="en-US" altLang="ko-KR" i="1"/>
              <a:t>&lt;</a:t>
            </a:r>
            <a:r>
              <a:rPr lang="ko-KR" altLang="en-US" i="1"/>
              <a:t>요소를 담을 변수</a:t>
            </a:r>
            <a:r>
              <a:rPr lang="en-US" altLang="ko-KR" i="1"/>
              <a:t>&gt;</a:t>
            </a:r>
            <a:r>
              <a:rPr lang="en-US" altLang="ko-KR"/>
              <a:t> : </a:t>
            </a:r>
            <a:r>
              <a:rPr lang="en-US" altLang="ko-KR" i="1"/>
              <a:t>&lt;</a:t>
            </a:r>
            <a:r>
              <a:rPr lang="ko-KR" altLang="en-US" i="1"/>
              <a:t>배열</a:t>
            </a:r>
            <a:r>
              <a:rPr lang="en-US" altLang="ko-KR" i="1"/>
              <a:t>&gt;</a:t>
            </a:r>
            <a:r>
              <a:rPr lang="en-US" altLang="ko-KR"/>
              <a:t>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/>
              <a:t>	</a:t>
            </a:r>
            <a:r>
              <a:rPr lang="en-US" altLang="ko-KR">
                <a:solidFill>
                  <a:srgbClr val="00B050"/>
                </a:solidFill>
              </a:rPr>
              <a:t>// </a:t>
            </a:r>
            <a:r>
              <a:rPr lang="ko-KR" altLang="en-US">
                <a:solidFill>
                  <a:srgbClr val="00B050"/>
                </a:solidFill>
              </a:rPr>
              <a:t>실행할 내용</a:t>
            </a:r>
            <a:endParaRPr lang="en-US" altLang="ko-KR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ko-KR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083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12000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배열의 요소로 배열을 가지는 배열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dirty="0"/>
              <a:t>배열의 중첩 수를 차원으로 표현함</a:t>
            </a:r>
            <a:endParaRPr lang="en-US" altLang="ko-KR" dirty="0"/>
          </a:p>
          <a:p>
            <a:r>
              <a:rPr lang="ko-KR" altLang="en-US" dirty="0"/>
              <a:t>가장 바깥쪽 배열의 인덱스부터 차례로 호출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192EEB9-E5F9-47ED-8E39-3ADDE841FF38}"/>
              </a:ext>
            </a:extLst>
          </p:cNvPr>
          <p:cNvSpPr txBox="1">
            <a:spLocks/>
          </p:cNvSpPr>
          <p:nvPr/>
        </p:nvSpPr>
        <p:spPr>
          <a:xfrm>
            <a:off x="628650" y="3589200"/>
            <a:ext cx="7886700" cy="1512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</a:rPr>
              <a:t>String</a:t>
            </a:r>
            <a:r>
              <a:rPr lang="en-US" altLang="ko-KR" dirty="0"/>
              <a:t>[][] </a:t>
            </a:r>
            <a:r>
              <a:rPr lang="en-US" altLang="ko-KR" dirty="0" err="1"/>
              <a:t>arr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String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7030A0"/>
                </a:solidFill>
              </a:rPr>
              <a:t>2</a:t>
            </a:r>
            <a:r>
              <a:rPr lang="en-US" altLang="ko-KR" dirty="0"/>
              <a:t>][</a:t>
            </a:r>
            <a:r>
              <a:rPr lang="en-US" altLang="ko-KR" dirty="0">
                <a:solidFill>
                  <a:srgbClr val="7030A0"/>
                </a:solidFill>
              </a:rPr>
              <a:t>3</a:t>
            </a:r>
            <a:r>
              <a:rPr lang="en-US" altLang="ko-KR" dirty="0"/>
              <a:t>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7030A0"/>
                </a:solidFill>
              </a:rPr>
              <a:t>0</a:t>
            </a:r>
            <a:r>
              <a:rPr lang="en-US" altLang="ko-KR" dirty="0"/>
              <a:t>][</a:t>
            </a:r>
            <a:r>
              <a:rPr lang="en-US" altLang="ko-KR" dirty="0">
                <a:solidFill>
                  <a:srgbClr val="7030A0"/>
                </a:solidFill>
              </a:rPr>
              <a:t>1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FF00FF"/>
                </a:solidFill>
              </a:rPr>
              <a:t>"hello"</a:t>
            </a:r>
            <a:r>
              <a:rPr lang="en-US" altLang="ko-KR" dirty="0"/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7030A0"/>
                </a:solidFill>
              </a:rPr>
              <a:t>1</a:t>
            </a:r>
            <a:r>
              <a:rPr lang="en-US" altLang="ko-KR" dirty="0"/>
              <a:t>][</a:t>
            </a:r>
            <a:r>
              <a:rPr lang="en-US" altLang="ko-KR" dirty="0">
                <a:solidFill>
                  <a:srgbClr val="7030A0"/>
                </a:solidFill>
              </a:rPr>
              <a:t>2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FF00FF"/>
                </a:solidFill>
              </a:rPr>
              <a:t>"world"</a:t>
            </a:r>
            <a:r>
              <a:rPr lang="en-US" altLang="ko-KR" dirty="0"/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269</Words>
  <Application>Microsoft Office PowerPoint</Application>
  <PresentationFormat>화면 슬라이드 쇼(4:3)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JAVA Basic</vt:lpstr>
      <vt:lpstr>배열(Array)</vt:lpstr>
      <vt:lpstr>배열의 선언 및 초기화</vt:lpstr>
      <vt:lpstr>배열 요소의 호출 및 초기화</vt:lpstr>
      <vt:lpstr>배열을 사용할 때 유의사항</vt:lpstr>
      <vt:lpstr>자료형의 기본값</vt:lpstr>
      <vt:lpstr>length 속성</vt:lpstr>
      <vt:lpstr>for each문</vt:lpstr>
      <vt:lpstr>다차원 배열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</dc:title>
  <dc:creator>정 병준</dc:creator>
  <cp:lastModifiedBy>정 병준</cp:lastModifiedBy>
  <cp:revision>94</cp:revision>
  <dcterms:created xsi:type="dcterms:W3CDTF">2019-10-07T10:18:17Z</dcterms:created>
  <dcterms:modified xsi:type="dcterms:W3CDTF">2020-02-26T02:18:44Z</dcterms:modified>
</cp:coreProperties>
</file>