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305" r:id="rId3"/>
    <p:sldId id="306" r:id="rId4"/>
    <p:sldId id="311" r:id="rId5"/>
    <p:sldId id="313" r:id="rId6"/>
    <p:sldId id="314" r:id="rId7"/>
    <p:sldId id="316" r:id="rId8"/>
    <p:sldId id="325" r:id="rId9"/>
    <p:sldId id="319" r:id="rId10"/>
    <p:sldId id="320" r:id="rId11"/>
    <p:sldId id="307" r:id="rId12"/>
    <p:sldId id="321" r:id="rId13"/>
    <p:sldId id="322" r:id="rId14"/>
    <p:sldId id="323" r:id="rId15"/>
    <p:sldId id="32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4CB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4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9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6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9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5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76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99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2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7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36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37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6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 descr="탑, 엔진이(가) 표시된 사진&#10;&#10;자동 생성된 설명">
            <a:extLst>
              <a:ext uri="{FF2B5EF4-FFF2-40B4-BE49-F238E27FC236}">
                <a16:creationId xmlns:a16="http://schemas.microsoft.com/office/drawing/2014/main" id="{03E5D393-D5B3-49E2-8E4A-F994A0E0E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22" t="6325" r="36091"/>
          <a:stretch/>
        </p:blipFill>
        <p:spPr>
          <a:xfrm>
            <a:off x="3614166" y="1"/>
            <a:ext cx="5529834" cy="6857999"/>
          </a:xfrm>
          <a:prstGeom prst="rect">
            <a:avLst/>
          </a:prstGeom>
        </p:spPr>
      </p:pic>
      <p:sp>
        <p:nvSpPr>
          <p:cNvPr id="71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8" y="-478"/>
            <a:ext cx="7101525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9" y="-478"/>
            <a:ext cx="6058539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549198-86D1-40AA-B129-19BC251B9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2600324"/>
            <a:ext cx="3793777" cy="332097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API</a:t>
            </a:r>
            <a:endParaRPr lang="ko-KR" altLang="en-US" sz="48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4AF55C-D041-436C-BCB8-212855C37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1300450"/>
            <a:ext cx="3125532" cy="1155525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Fundamental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452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Math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수학 연산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관련 클래스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메서드가 </a:t>
            </a:r>
            <a:r>
              <a:rPr lang="ko-KR" altLang="en-US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메서드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필드가 </a:t>
            </a:r>
            <a:r>
              <a:rPr lang="ko-KR" altLang="en-US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상수</a:t>
            </a:r>
            <a:endParaRPr lang="en-US" altLang="ko-KR" sz="20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4518CA52-3EA5-47B4-998E-5BEACEC74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1129516"/>
              </p:ext>
            </p:extLst>
          </p:nvPr>
        </p:nvGraphicFramePr>
        <p:xfrm>
          <a:off x="628650" y="3197967"/>
          <a:ext cx="7886700" cy="2682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static double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PI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원주율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static double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pow</a:t>
                      </a:r>
                    </a:p>
                    <a:p>
                      <a:pPr latinLnBrk="1"/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double a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double b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승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39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static double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random()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 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이상 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미만의 난수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0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static long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round(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double a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반올림 값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77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static</a:t>
                      </a:r>
                      <a:r>
                        <a:rPr lang="ko-KR" altLang="en-US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double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sqrt(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double</a:t>
                      </a:r>
                      <a:r>
                        <a:rPr lang="ko-KR" altLang="en-US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반올림된 양의 제곱근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49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85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altLang="ko-KR" sz="4800" b="1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java.util</a:t>
            </a:r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.*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유틸리티성 클래스 패키지</a:t>
            </a:r>
            <a:endParaRPr lang="en-US" altLang="ko-KR" sz="20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i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Scanner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i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Random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i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i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Calendar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i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</a:t>
            </a:r>
            <a:r>
              <a:rPr lang="en-US" altLang="ko-KR" sz="2000" i="1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StringTokenizer</a:t>
            </a:r>
            <a:r>
              <a:rPr lang="en-US" altLang="ko-KR" sz="2000" i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i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endParaRPr lang="en-US" altLang="ko-KR" sz="2000" i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252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Random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난수 생성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4518CA52-3EA5-47B4-998E-5BEACEC74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7941642"/>
              </p:ext>
            </p:extLst>
          </p:nvPr>
        </p:nvGraphicFramePr>
        <p:xfrm>
          <a:off x="628650" y="2699629"/>
          <a:ext cx="7886700" cy="2590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boolean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nextBoolean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임의의 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Boolean 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값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double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nextDouble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이상 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미만의</a:t>
                      </a:r>
                      <a:endParaRPr lang="en-US" altLang="ko-KR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임의의 실수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52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nextInt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임의의 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 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값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39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nextInt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 bound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 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이상 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bound 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미만의</a:t>
                      </a:r>
                      <a:endParaRPr lang="en-US" altLang="ko-KR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임의의 정수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00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496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Date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날짜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관련 클래스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국제화에 맞지 않아 </a:t>
            </a:r>
            <a:r>
              <a:rPr lang="ko-KR" altLang="en-US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사용을 장려하지 않음</a:t>
            </a:r>
            <a:endParaRPr lang="en-US" altLang="ko-KR" sz="20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906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Calendar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날짜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관련 추상 클래스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GregorianCalendar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클래스에게 상속해줌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4518CA52-3EA5-47B4-998E-5BEACEC74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1143655"/>
              </p:ext>
            </p:extLst>
          </p:nvPr>
        </p:nvGraphicFramePr>
        <p:xfrm>
          <a:off x="628650" y="3197967"/>
          <a:ext cx="7886700" cy="2286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static Calendar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getInstance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현재의 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Calendar 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인스턴스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getTime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Calendar 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객체가 가진 시간 정보를 갖는 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Date 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객체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39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long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getTimeInMillis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현재 시간을 밀리 초 단위로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0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void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set(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...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 데이터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778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893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</a:t>
            </a:r>
            <a:r>
              <a:rPr lang="en-US" altLang="ko-KR" sz="4800" b="1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StringTokenizer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문자열을 </a:t>
            </a:r>
            <a:r>
              <a:rPr lang="ko-KR" altLang="en-US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토큰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분리하는 클래스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String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split()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메서드와 유사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4518CA52-3EA5-47B4-998E-5BEACEC74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565729"/>
              </p:ext>
            </p:extLst>
          </p:nvPr>
        </p:nvGraphicFramePr>
        <p:xfrm>
          <a:off x="628650" y="3197967"/>
          <a:ext cx="7886700" cy="2987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StringTokenizer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str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공백을 기준으로 문자열을 토큰으로 분리하는 생성자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StringTokenizer</a:t>
                      </a:r>
                      <a:endParaRPr lang="en-US" altLang="ko-KR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str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20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delim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 문자를 기준으로 문자열을 토큰으로 분리하는 생성자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39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countTokens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남은 토큰의 개수를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0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boolean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hasMoreTokens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남은 토큰의 유무를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31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nextToken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다음 토큰을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778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6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i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en-US" altLang="ko-KR" sz="2000" i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pplication </a:t>
            </a:r>
            <a:r>
              <a:rPr lang="en-US" altLang="ko-KR" sz="2000" i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</a:t>
            </a:r>
            <a:r>
              <a:rPr lang="en-US" altLang="ko-KR" sz="2000" i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rogramming </a:t>
            </a:r>
            <a:r>
              <a:rPr lang="en-US" altLang="ko-KR" sz="2000" i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000" i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nterface</a:t>
            </a:r>
            <a:r>
              <a:rPr lang="ko-KR" altLang="en-US" sz="2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약자</a:t>
            </a:r>
            <a:endParaRPr lang="en-US" altLang="ko-KR" sz="20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자바에서 기본적으로 제공하는 </a:t>
            </a:r>
            <a:r>
              <a:rPr lang="ko-KR" altLang="en-US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클래스들의 모음</a:t>
            </a:r>
            <a:endParaRPr lang="en-US" altLang="ko-KR" sz="20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</a:t>
            </a:r>
            <a:r>
              <a:rPr lang="en-US" altLang="ko-KR" sz="2000" i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docs.oracle.com</a:t>
            </a:r>
            <a:r>
              <a:rPr lang="en-US" altLang="ko-KR" sz="2000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2000" i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javase</a:t>
            </a:r>
            <a:r>
              <a:rPr lang="en-US" altLang="ko-KR" sz="2000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/8/docs/</a:t>
            </a:r>
            <a:r>
              <a:rPr lang="en-US" altLang="ko-KR" sz="2000" i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sz="2000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endParaRPr lang="en-US" altLang="ko-KR" sz="2000" i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21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altLang="ko-KR" sz="4800" b="1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java.lang</a:t>
            </a:r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.*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 클래스 패키지</a:t>
            </a:r>
            <a:endParaRPr lang="en-US" altLang="ko-KR" sz="20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 없이 사용 가능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i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Object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i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i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Integer </a:t>
            </a:r>
            <a:r>
              <a:rPr lang="ko-KR" altLang="en-US" sz="2000" i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 래퍼</a:t>
            </a:r>
            <a:r>
              <a:rPr lang="en-US" altLang="ko-KR" sz="2000" i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(wrapper) </a:t>
            </a:r>
            <a:r>
              <a:rPr lang="ko-KR" altLang="en-US" sz="2000" i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</a:t>
            </a:r>
            <a:endParaRPr lang="en-US" altLang="ko-KR" sz="2000" i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i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String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i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</a:t>
            </a:r>
            <a:r>
              <a:rPr lang="en-US" altLang="ko-KR" sz="2000" i="1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StringBuffer</a:t>
            </a:r>
            <a:endParaRPr lang="en-US" altLang="ko-KR" sz="2000" i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i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Math </a:t>
            </a:r>
            <a:r>
              <a:rPr lang="ko-KR" altLang="en-US" sz="2000" i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endParaRPr lang="en-US" altLang="ko-KR" sz="2400" i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303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System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</a:t>
            </a:r>
            <a:r>
              <a:rPr lang="en-US" altLang="ko-KR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구동 환경</a:t>
            </a:r>
            <a:r>
              <a:rPr lang="en-US" altLang="ko-KR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클래스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4518CA52-3EA5-47B4-998E-5BEACEC74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928534"/>
              </p:ext>
            </p:extLst>
          </p:nvPr>
        </p:nvGraphicFramePr>
        <p:xfrm>
          <a:off x="628650" y="2699629"/>
          <a:ext cx="7886700" cy="2773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static </a:t>
                      </a:r>
                      <a:r>
                        <a:rPr lang="en-US" altLang="ko-KR" sz="20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InputStream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in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표준 입력 스트림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static </a:t>
                      </a:r>
                      <a:r>
                        <a:rPr lang="en-US" altLang="ko-KR" sz="20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PrintStream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out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표준 출력 스트림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52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static </a:t>
                      </a:r>
                      <a:r>
                        <a:rPr lang="en-US" altLang="ko-KR" sz="20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PrintStream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err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표준 오류 출력 스트림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39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static void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exit(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 status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프로그램 종료 메서드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0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static long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currentTimeMillis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현재 시간을 밀리 초 단위로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77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static void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gc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가비지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컬렉터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실행 요청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49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482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Integer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기초 자료형 중 </a:t>
            </a:r>
            <a:r>
              <a:rPr lang="en-US" altLang="ko-KR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자료형을 객체로 </a:t>
            </a:r>
            <a:r>
              <a:rPr lang="ko-KR" altLang="en-US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포장</a:t>
            </a:r>
            <a:r>
              <a:rPr lang="en-US" altLang="ko-KR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(wrap)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클래스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기초 자료형과 래퍼 클래스 간 </a:t>
            </a:r>
            <a:r>
              <a:rPr lang="ko-KR" altLang="en-US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 변환 가능</a:t>
            </a:r>
            <a:r>
              <a:rPr lang="en-US" altLang="ko-KR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(auto-boxing)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4518CA52-3EA5-47B4-998E-5BEACEC74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419824"/>
              </p:ext>
            </p:extLst>
          </p:nvPr>
        </p:nvGraphicFramePr>
        <p:xfrm>
          <a:off x="628650" y="3197967"/>
          <a:ext cx="7886700" cy="2621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static</a:t>
                      </a:r>
                      <a:r>
                        <a:rPr lang="ko-KR" altLang="en-US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MAX_VALUE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표현할 수 있는 최대값 상수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static int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MIN_VALUE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표현할 수 있는 최소값 상수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52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Integer(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 value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 값을 전달받는 생성자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39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Integer(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s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 값을 전달받는 생성자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0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static int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parseInt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s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전달받아 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변환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77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static</a:t>
                      </a:r>
                      <a:r>
                        <a:rPr lang="ko-KR" altLang="en-US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toBinaryString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r>
                        <a:rPr lang="ko-KR" altLang="en-US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진수 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진수 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으로 변환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49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707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String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4518CA52-3EA5-47B4-998E-5BEACEC74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7889351"/>
              </p:ext>
            </p:extLst>
          </p:nvPr>
        </p:nvGraphicFramePr>
        <p:xfrm>
          <a:off x="628650" y="2018304"/>
          <a:ext cx="7886700" cy="46431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char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charAt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 index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index 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번째의 문자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compareTo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8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anotherString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다른 문자열과 사전적 순서로 비교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52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compareToIgnoreCase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str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대소문자를 무시하고 비교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14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boolean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contains(</a:t>
                      </a:r>
                      <a:r>
                        <a:rPr lang="en-US" altLang="ko-KR" sz="18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CharSequence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문자열 내에서 다른 문자열의 유무를 검사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519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concat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str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두 문자열을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39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boolean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endsWith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suffix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문자열이 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suffix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끝나는지 검사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01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boolean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equals(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Object </a:t>
                      </a:r>
                      <a:r>
                        <a:rPr lang="en-US" altLang="ko-KR" sz="18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anObject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문자열과 객체가 </a:t>
                      </a:r>
                      <a:r>
                        <a:rPr lang="ko-KR" altLang="en-US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같은지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비교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14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boolean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equalsIgnoreCase</a:t>
                      </a:r>
                      <a:endParaRPr lang="en-US" altLang="ko-KR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</a:t>
                      </a:r>
                      <a:r>
                        <a:rPr lang="en-US" altLang="ko-KR" sz="18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anotherString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대소문자를 무시하고 비교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0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indexOf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str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 첫 번째로 나타나는 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index 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77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boolean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isEmpty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length() 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결과값이 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이면 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true 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49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446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String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4518CA52-3EA5-47B4-998E-5BEACEC74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4002741"/>
              </p:ext>
            </p:extLst>
          </p:nvPr>
        </p:nvGraphicFramePr>
        <p:xfrm>
          <a:off x="628650" y="2018304"/>
          <a:ext cx="7886700" cy="4566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lastIndexOf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str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 마지막으로 나타나는 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index 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replace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char</a:t>
                      </a:r>
                      <a:r>
                        <a:rPr lang="ko-KR" altLang="en-US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oldChar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char </a:t>
                      </a:r>
                      <a:r>
                        <a:rPr lang="en-US" altLang="ko-KR" sz="16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newChar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oldChar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문자를 </a:t>
                      </a:r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newChar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문자로 변경한 문자열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52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String[]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split(</a:t>
                      </a: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regex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regex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기준으로 나눈 문자열 배열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14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boolean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startsWith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r>
                        <a:rPr lang="ko-KR" altLang="en-US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prefix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문자열이 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prefix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시작하는지 검사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39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substring(</a:t>
                      </a: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r>
                        <a:rPr lang="ko-KR" altLang="en-US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beginIndex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beginIndex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부터 자른 부분 문자열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01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substring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 </a:t>
                      </a:r>
                      <a:r>
                        <a:rPr lang="en-US" altLang="ko-KR" sz="16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beginIndex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 </a:t>
                      </a:r>
                      <a:r>
                        <a:rPr lang="en-US" altLang="ko-KR" sz="16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endIndex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beginIndex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부터 </a:t>
                      </a:r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endIndex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전까지 자른 부분 문자열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14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toLowerCase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문자를 소문자로 변환한 문자열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0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toUpperCase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문자를 대문자로 변환한 문자열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77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trim()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앞뒤의 공백을 제거한 문자열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49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012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String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4518CA52-3EA5-47B4-998E-5BEACEC74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9892168"/>
              </p:ext>
            </p:extLst>
          </p:nvPr>
        </p:nvGraphicFramePr>
        <p:xfrm>
          <a:off x="628650" y="2018304"/>
          <a:ext cx="7886700" cy="43281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분할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charAt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indexOf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lastIndexOf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split()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substring()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비교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52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compareTo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compareToIgnoreCase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contains()</a:t>
                      </a:r>
                    </a:p>
                    <a:p>
                      <a:pPr latinLnBrk="1"/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equals()</a:t>
                      </a:r>
                    </a:p>
                    <a:p>
                      <a:pPr latinLnBrk="1"/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equalsIgnoreCase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isEmpty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startsWith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endsWith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concat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replace()</a:t>
                      </a:r>
                    </a:p>
                    <a:p>
                      <a:pPr latinLnBrk="1"/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replaceAll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toLowerCase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toUpperCase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trim()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148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631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48396-A9CC-472F-877F-7AAC397B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</a:t>
            </a:r>
            <a:r>
              <a:rPr lang="en-US" altLang="ko-KR" sz="4800" b="1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StringBuffer</a:t>
            </a:r>
            <a:endParaRPr lang="ko-KR" altLang="en-US" sz="48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8797-492F-4D5B-A9FA-784FA0C9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효율적인 문자열 변경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지원하는 클래스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내부에 </a:t>
            </a:r>
            <a:r>
              <a:rPr lang="ko-KR" altLang="en-US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유동적인 메모리</a:t>
            </a:r>
            <a:r>
              <a:rPr lang="en-US" altLang="ko-KR" sz="2000" b="1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(buffer)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가짐</a:t>
            </a:r>
            <a:endParaRPr lang="en-US" altLang="ko-KR" sz="2000" b="1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624BA-4999-4321-9C99-3AC3D3B659DF}"/>
              </a:ext>
            </a:extLst>
          </p:cNvPr>
          <p:cNvSpPr/>
          <p:nvPr/>
        </p:nvSpPr>
        <p:spPr>
          <a:xfrm flipV="1">
            <a:off x="624751" y="1650391"/>
            <a:ext cx="3947249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4518CA52-3EA5-47B4-998E-5BEACEC74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64930"/>
              </p:ext>
            </p:extLst>
          </p:nvPr>
        </p:nvGraphicFramePr>
        <p:xfrm>
          <a:off x="628650" y="3197967"/>
          <a:ext cx="7886700" cy="30784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1457834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38667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StringBuffer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append(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...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전달받은 값을 덧붙임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StringBuffer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delete(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 s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 e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부터 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까지의 문자열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52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StringBuffer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deleteCharAt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 </a:t>
                      </a:r>
                      <a:r>
                        <a:rPr lang="en-US" altLang="ko-KR" sz="20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번째 문자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39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StringBuffer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insert(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 index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...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전달받은 값을 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index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0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StringBuffer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replace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r>
                        <a:rPr lang="ko-KR" altLang="en-US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 e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 s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부터 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까지의 문자열을 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대체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77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accent5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StringBuffer</a:t>
                      </a:r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reverse()</a:t>
                      </a:r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문자열의 순서를 뒤집음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49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020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826</Words>
  <Application>Microsoft Office PowerPoint</Application>
  <PresentationFormat>화면 슬라이드 쇼(4:3)</PresentationFormat>
  <Paragraphs>206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나눔바른고딕</vt:lpstr>
      <vt:lpstr>Arial</vt:lpstr>
      <vt:lpstr>Calibri</vt:lpstr>
      <vt:lpstr>Calibri Light</vt:lpstr>
      <vt:lpstr>Wingdings</vt:lpstr>
      <vt:lpstr>Office 테마</vt:lpstr>
      <vt:lpstr>API</vt:lpstr>
      <vt:lpstr>API</vt:lpstr>
      <vt:lpstr>java.lang.*</vt:lpstr>
      <vt:lpstr>class System</vt:lpstr>
      <vt:lpstr>class Integer</vt:lpstr>
      <vt:lpstr>class String</vt:lpstr>
      <vt:lpstr>class String</vt:lpstr>
      <vt:lpstr>class String</vt:lpstr>
      <vt:lpstr>class StringBuffer</vt:lpstr>
      <vt:lpstr>class Math</vt:lpstr>
      <vt:lpstr>java.util.*</vt:lpstr>
      <vt:lpstr>class Random</vt:lpstr>
      <vt:lpstr>class Date</vt:lpstr>
      <vt:lpstr>class Calendar</vt:lpstr>
      <vt:lpstr>class StringTokenizer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</dc:title>
  <dc:creator>정 병준</dc:creator>
  <cp:lastModifiedBy>정 병준</cp:lastModifiedBy>
  <cp:revision>60</cp:revision>
  <dcterms:created xsi:type="dcterms:W3CDTF">2019-11-04T10:12:47Z</dcterms:created>
  <dcterms:modified xsi:type="dcterms:W3CDTF">2021-10-02T14:13:47Z</dcterms:modified>
</cp:coreProperties>
</file>