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05" r:id="rId3"/>
    <p:sldId id="311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8" r:id="rId12"/>
    <p:sldId id="324" r:id="rId13"/>
    <p:sldId id="329" r:id="rId14"/>
    <p:sldId id="325" r:id="rId15"/>
    <p:sldId id="330" r:id="rId16"/>
    <p:sldId id="326" r:id="rId17"/>
    <p:sldId id="331" r:id="rId18"/>
    <p:sldId id="327" r:id="rId19"/>
    <p:sldId id="33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4CB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9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6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9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5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6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9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2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7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6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7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6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 descr="탑, 엔진이(가) 표시된 사진&#10;&#10;자동 생성된 설명">
            <a:extLst>
              <a:ext uri="{FF2B5EF4-FFF2-40B4-BE49-F238E27FC236}">
                <a16:creationId xmlns:a16="http://schemas.microsoft.com/office/drawing/2014/main" id="{03E5D393-D5B3-49E2-8E4A-F994A0E0E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2" t="6325" r="36091"/>
          <a:stretch/>
        </p:blipFill>
        <p:spPr>
          <a:xfrm>
            <a:off x="3614166" y="1"/>
            <a:ext cx="5529834" cy="6857999"/>
          </a:xfrm>
          <a:prstGeom prst="rect">
            <a:avLst/>
          </a:prstGeom>
        </p:spPr>
      </p:pic>
      <p:sp>
        <p:nvSpPr>
          <p:cNvPr id="71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8" y="-478"/>
            <a:ext cx="7101525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9" y="-478"/>
            <a:ext cx="6058539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549198-86D1-40AA-B129-19BC251B9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2600324"/>
            <a:ext cx="3793777" cy="332097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예외 처리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4AF55C-D041-436C-BCB8-212855C37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1300450"/>
            <a:ext cx="3125532" cy="1155525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Fundamental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452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multi</a:t>
            </a:r>
            <a:r>
              <a:rPr lang="ko-KR" altLang="en-US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catch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</a:t>
            </a:r>
            <a:r>
              <a:rPr lang="en-US" altLang="ko-KR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catch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개의 예외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적용하는 것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|(or)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연산자로 작성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434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multi catch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  <a:ln w="12700">
            <a:solidFill>
              <a:schemeClr val="accent5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highlight>
                  <a:srgbClr val="80008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try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4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4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시도할 코드</a:t>
            </a:r>
            <a:endParaRPr lang="en-US" altLang="ko-KR" sz="2400" dirty="0">
              <a:highlight>
                <a:srgbClr val="008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</a:t>
            </a:r>
            <a:r>
              <a:rPr lang="en-US" altLang="ko-KR" sz="2400" dirty="0">
                <a:highlight>
                  <a:srgbClr val="80008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catch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 클래스명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1] | [</a:t>
            </a:r>
            <a:r>
              <a:rPr lang="ko-KR" altLang="en-US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 클래스명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highlight>
                  <a:srgbClr val="8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 err="1">
                <a:highlight>
                  <a:srgbClr val="8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</a:t>
            </a:r>
            <a:r>
              <a:rPr lang="en-US" altLang="ko-KR" sz="2400" dirty="0">
                <a:highlight>
                  <a:srgbClr val="8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{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4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4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처리할 내용</a:t>
            </a:r>
            <a:endParaRPr lang="en-US" altLang="ko-KR" sz="2400" dirty="0">
              <a:highlight>
                <a:srgbClr val="008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06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try-with-resources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try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블록의 실행이 끝난 후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자원을 자동으로 반납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구문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try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finally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try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키워드와 블록 사이에 반드시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자원의 선언과 초기화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해줘야 함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57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try-with-resources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  <a:ln w="12700">
            <a:solidFill>
              <a:schemeClr val="accent5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highlight>
                  <a:srgbClr val="80008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try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자원을 갖는 클래스명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highlight>
                  <a:srgbClr val="8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 err="1">
                <a:highlight>
                  <a:srgbClr val="8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</a:t>
            </a:r>
            <a:r>
              <a:rPr lang="en-US" altLang="ko-KR" sz="2400" dirty="0">
                <a:highlight>
                  <a:srgbClr val="8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400" dirty="0">
                <a:highlight>
                  <a:srgbClr val="80008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생성자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{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4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4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시도할 코드</a:t>
            </a:r>
            <a:endParaRPr lang="en-US" altLang="ko-KR" sz="2400" dirty="0">
              <a:highlight>
                <a:srgbClr val="008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24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throws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예외가 발생한 경우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예외를</a:t>
            </a:r>
            <a:r>
              <a:rPr lang="en-US" altLang="ko-KR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처리하지 않고 다른 곳으로 예외의 처리를 넘길 때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사용하는 키워드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시그니처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마지막에 작성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 처리를 넘길 경우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메서드를 호출한 곳에서 처리</a:t>
            </a:r>
            <a:endParaRPr lang="en-US" altLang="ko-KR" sz="24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main()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예외 처리를 넘기면 </a:t>
            </a:r>
            <a:r>
              <a:rPr lang="en-US" altLang="ko-KR" sz="24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JVM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처리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47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throws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  <a:ln w="12700">
            <a:solidFill>
              <a:schemeClr val="accent5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메서드명</a:t>
            </a:r>
            <a:r>
              <a:rPr lang="ko-KR" altLang="en-US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en-US" altLang="ko-KR" sz="2400" dirty="0">
                <a:highlight>
                  <a:srgbClr val="80008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throws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 클래스명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4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4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 본문</a:t>
            </a:r>
            <a:endParaRPr lang="en-US" altLang="ko-KR" sz="2400" dirty="0">
              <a:highlight>
                <a:srgbClr val="008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251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throw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강제로 예외를 발생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시킬 때 사용하는 키워드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 객체를 생성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가능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예외를 발생시키면 반드시 처리해줘야 함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552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throws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  <a:ln w="12700">
            <a:solidFill>
              <a:schemeClr val="accent5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메서드명</a:t>
            </a:r>
            <a:r>
              <a:rPr lang="ko-KR" altLang="en-US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en-US" altLang="ko-KR" sz="2400" dirty="0">
                <a:highlight>
                  <a:srgbClr val="80008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throws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 클래스명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400" dirty="0">
                <a:highlight>
                  <a:srgbClr val="80008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throw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highlight>
                  <a:srgbClr val="80008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 클래스 생성자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  <a:endParaRPr lang="en-US" altLang="ko-KR" sz="2400" dirty="0">
              <a:highlight>
                <a:srgbClr val="008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964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정의 예외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 클래스를 상속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받도록 사용자가 작성한 임의의 클래스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throw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키워드로 발생시키고 처리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보통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Exception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클래스를 상속받고 오버로딩 생성자를 이용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30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정의 예외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  <a:ln w="12700">
            <a:solidFill>
              <a:schemeClr val="accent5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highlight>
                  <a:srgbClr val="80008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클래스명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highlight>
                  <a:srgbClr val="80008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extends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 클래스명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400" dirty="0">
                <a:highlight>
                  <a:srgbClr val="80008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생성자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400" dirty="0">
                <a:highlight>
                  <a:srgbClr val="80008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super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400" dirty="0">
                <a:highlight>
                  <a:srgbClr val="0000FF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2400" dirty="0">
                <a:highlight>
                  <a:srgbClr val="0000FF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 처리 메시지</a:t>
            </a:r>
            <a:r>
              <a:rPr lang="en-US" altLang="ko-KR" sz="2400" dirty="0">
                <a:highlight>
                  <a:srgbClr val="0000FF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} 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47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동작 중 발생하는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일컫는 말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오류가 발생하면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 객체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(exception object)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생성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 객체를 이용해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 처리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가능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21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예외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java.lang.Throwable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상속받는 예외 클래스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518CA52-3EA5-47B4-998E-5BEACEC74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068915"/>
              </p:ext>
            </p:extLst>
          </p:nvPr>
        </p:nvGraphicFramePr>
        <p:xfrm>
          <a:off x="628650" y="2699629"/>
          <a:ext cx="7886700" cy="23774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ArithmeticException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산술 연산 관련 예외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(0 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나누기 등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ClassCastException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객체의 형 변환 관련 예외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52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IllegalArgumentException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전달인자 관련 예외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parseInt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39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IndexOutOfBoundsException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배열 등의 범위를 벗어난 참조 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0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NullPointerException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null 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참조 시 발생하는 예외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778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482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try ~ catch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예외를 처리하는 블록</a:t>
            </a:r>
            <a:endParaRPr lang="en-US" altLang="ko-KR" sz="24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try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블록을 통해 코드의 실행을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시도</a:t>
            </a:r>
            <a:endParaRPr lang="en-US" altLang="ko-KR" sz="24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예외가 발생하면 </a:t>
            </a:r>
            <a:r>
              <a:rPr lang="en-US" altLang="ko-KR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catch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블록을 통해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endParaRPr lang="en-US" altLang="ko-KR" sz="24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예외 클래스를 이용해서 처리할 것인지 명시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682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try ~ catch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  <a:ln w="12700">
            <a:solidFill>
              <a:schemeClr val="accent5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highlight>
                  <a:srgbClr val="80008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try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4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4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시도할 코드</a:t>
            </a:r>
            <a:endParaRPr lang="en-US" altLang="ko-KR" sz="2400" dirty="0">
              <a:highlight>
                <a:srgbClr val="008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</a:t>
            </a:r>
            <a:r>
              <a:rPr lang="en-US" altLang="ko-KR" sz="2400" dirty="0">
                <a:highlight>
                  <a:srgbClr val="80008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catch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처리할 예외 클래스명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highlight>
                  <a:srgbClr val="8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 err="1">
                <a:highlight>
                  <a:srgbClr val="8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</a:t>
            </a:r>
            <a:r>
              <a:rPr lang="en-US" altLang="ko-KR" sz="2400" dirty="0">
                <a:highlight>
                  <a:srgbClr val="8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{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4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4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처리할 내용</a:t>
            </a:r>
            <a:endParaRPr lang="en-US" altLang="ko-KR" sz="2400" dirty="0">
              <a:highlight>
                <a:srgbClr val="008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985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finally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try ~ catch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 실행 후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반드시 실행되는 블록</a:t>
            </a:r>
            <a:endParaRPr lang="en-US" altLang="ko-KR" sz="24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자원의 반납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다룸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스트림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입출력 등에서 사용하는 일부 메모리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finally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블록에서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try ~ catch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 작성 가능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07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finally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  <a:ln w="12700">
            <a:solidFill>
              <a:schemeClr val="accent5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highlight>
                  <a:srgbClr val="80008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try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4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4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시도할 코드</a:t>
            </a:r>
            <a:endParaRPr lang="en-US" altLang="ko-KR" sz="2400" dirty="0">
              <a:highlight>
                <a:srgbClr val="008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</a:t>
            </a:r>
            <a:r>
              <a:rPr lang="en-US" altLang="ko-KR" sz="2400" dirty="0">
                <a:highlight>
                  <a:srgbClr val="80008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catch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 클래스명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highlight>
                  <a:srgbClr val="8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 err="1">
                <a:highlight>
                  <a:srgbClr val="8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</a:t>
            </a:r>
            <a:r>
              <a:rPr lang="en-US" altLang="ko-KR" sz="2400" dirty="0">
                <a:highlight>
                  <a:srgbClr val="8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{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4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4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처리할 내용</a:t>
            </a:r>
            <a:endParaRPr lang="en-US" altLang="ko-KR" sz="2400" dirty="0">
              <a:highlight>
                <a:srgbClr val="008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</a:t>
            </a:r>
            <a:r>
              <a:rPr lang="en-US" altLang="ko-KR" sz="2400" dirty="0">
                <a:highlight>
                  <a:srgbClr val="80008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finally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4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4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실행할 본문</a:t>
            </a:r>
            <a:endParaRPr lang="en-US" altLang="ko-KR" sz="2400" dirty="0">
              <a:highlight>
                <a:srgbClr val="008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677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</a:t>
            </a:r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catch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</a:t>
            </a:r>
            <a:r>
              <a:rPr lang="en-US" altLang="ko-KR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try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개의 </a:t>
            </a:r>
            <a:r>
              <a:rPr lang="en-US" altLang="ko-KR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catch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적용하는 것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위에 작성한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catch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아래에 작성한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catch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순서대로 적용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770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</a:t>
            </a:r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catch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  <a:ln w="12700">
            <a:solidFill>
              <a:schemeClr val="accent5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highlight>
                  <a:srgbClr val="80008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try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4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4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시도할 코드</a:t>
            </a:r>
            <a:endParaRPr lang="en-US" altLang="ko-KR" sz="2400" dirty="0">
              <a:highlight>
                <a:srgbClr val="008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</a:t>
            </a:r>
            <a:r>
              <a:rPr lang="en-US" altLang="ko-KR" sz="2400" dirty="0">
                <a:highlight>
                  <a:srgbClr val="80008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catch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 클래스명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highlight>
                  <a:srgbClr val="8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 err="1">
                <a:highlight>
                  <a:srgbClr val="8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</a:t>
            </a:r>
            <a:r>
              <a:rPr lang="en-US" altLang="ko-KR" sz="2400" dirty="0">
                <a:highlight>
                  <a:srgbClr val="8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{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4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4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처리할 내용</a:t>
            </a:r>
            <a:endParaRPr lang="en-US" altLang="ko-KR" sz="2400" dirty="0">
              <a:highlight>
                <a:srgbClr val="008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</a:t>
            </a:r>
            <a:r>
              <a:rPr lang="en-US" altLang="ko-KR" sz="2400" dirty="0">
                <a:highlight>
                  <a:srgbClr val="80008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catch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 클래스명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highlight>
                  <a:srgbClr val="8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 err="1">
                <a:highlight>
                  <a:srgbClr val="8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</a:t>
            </a:r>
            <a:r>
              <a:rPr lang="en-US" altLang="ko-KR" sz="2400" dirty="0">
                <a:highlight>
                  <a:srgbClr val="8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{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4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4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처리할 내용</a:t>
            </a:r>
            <a:endParaRPr lang="en-US" altLang="ko-KR" sz="2400" dirty="0">
              <a:highlight>
                <a:srgbClr val="008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</a:t>
            </a:r>
            <a:r>
              <a:rPr lang="en-US" altLang="ko-KR" sz="2400" dirty="0">
                <a:highlight>
                  <a:srgbClr val="80008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catch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 클래스명</a:t>
            </a:r>
            <a:r>
              <a:rPr lang="en-US" altLang="ko-KR" sz="2400" dirty="0"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highlight>
                  <a:srgbClr val="8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dirty="0" err="1">
                <a:highlight>
                  <a:srgbClr val="8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</a:t>
            </a:r>
            <a:r>
              <a:rPr lang="en-US" altLang="ko-KR" sz="2400" dirty="0">
                <a:highlight>
                  <a:srgbClr val="8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{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4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4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처리할 내용</a:t>
            </a:r>
            <a:endParaRPr lang="en-US" altLang="ko-KR" sz="2400" dirty="0">
              <a:highlight>
                <a:srgbClr val="008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92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496</Words>
  <Application>Microsoft Office PowerPoint</Application>
  <PresentationFormat>화면 슬라이드 쇼(4:3)</PresentationFormat>
  <Paragraphs>101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나눔바른고딕</vt:lpstr>
      <vt:lpstr>Arial</vt:lpstr>
      <vt:lpstr>Calibri</vt:lpstr>
      <vt:lpstr>Calibri Light</vt:lpstr>
      <vt:lpstr>Wingdings</vt:lpstr>
      <vt:lpstr>Office 테마</vt:lpstr>
      <vt:lpstr>예외 처리</vt:lpstr>
      <vt:lpstr>예외</vt:lpstr>
      <vt:lpstr>주요 예외</vt:lpstr>
      <vt:lpstr>try ~ catch</vt:lpstr>
      <vt:lpstr>try ~ catch</vt:lpstr>
      <vt:lpstr>finally</vt:lpstr>
      <vt:lpstr>finally</vt:lpstr>
      <vt:lpstr>다중 catch</vt:lpstr>
      <vt:lpstr>다중 catch</vt:lpstr>
      <vt:lpstr>multi catch</vt:lpstr>
      <vt:lpstr>multi catch</vt:lpstr>
      <vt:lpstr>try-with-resources</vt:lpstr>
      <vt:lpstr>try-with-resources</vt:lpstr>
      <vt:lpstr>throws</vt:lpstr>
      <vt:lpstr>throws</vt:lpstr>
      <vt:lpstr>throw</vt:lpstr>
      <vt:lpstr>throws</vt:lpstr>
      <vt:lpstr>사용자 정의 예외</vt:lpstr>
      <vt:lpstr>사용자 정의 예외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예외 처리</dc:title>
  <dc:creator>정 병준</dc:creator>
  <cp:lastModifiedBy>정 병준</cp:lastModifiedBy>
  <cp:revision>128</cp:revision>
  <dcterms:created xsi:type="dcterms:W3CDTF">2019-11-04T10:12:47Z</dcterms:created>
  <dcterms:modified xsi:type="dcterms:W3CDTF">2021-10-02T14:16:05Z</dcterms:modified>
</cp:coreProperties>
</file>