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sldIdLst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21" r:id="rId19"/>
    <p:sldId id="286" r:id="rId20"/>
    <p:sldId id="287" r:id="rId21"/>
    <p:sldId id="288" r:id="rId22"/>
    <p:sldId id="291" r:id="rId23"/>
    <p:sldId id="292" r:id="rId24"/>
    <p:sldId id="309" r:id="rId25"/>
    <p:sldId id="322" r:id="rId26"/>
    <p:sldId id="310" r:id="rId27"/>
    <p:sldId id="323" r:id="rId28"/>
    <p:sldId id="324" r:id="rId29"/>
    <p:sldId id="311" r:id="rId30"/>
    <p:sldId id="312" r:id="rId31"/>
    <p:sldId id="332" r:id="rId32"/>
    <p:sldId id="313" r:id="rId33"/>
    <p:sldId id="330" r:id="rId34"/>
    <p:sldId id="333" r:id="rId35"/>
    <p:sldId id="298" r:id="rId3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6666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4" autoAdjust="0"/>
    <p:restoredTop sz="94719" autoAdjust="0"/>
  </p:normalViewPr>
  <p:slideViewPr>
    <p:cSldViewPr snapToGrid="0">
      <p:cViewPr varScale="1">
        <p:scale>
          <a:sx n="64" d="100"/>
          <a:sy n="64" d="100"/>
        </p:scale>
        <p:origin x="-118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8.wmf"/><Relationship Id="rId7" Type="http://schemas.openxmlformats.org/officeDocument/2006/relationships/image" Target="../media/image5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7.wmf"/><Relationship Id="rId1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wmf"/><Relationship Id="rId1" Type="http://schemas.openxmlformats.org/officeDocument/2006/relationships/image" Target="../media/image6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7" Type="http://schemas.openxmlformats.org/officeDocument/2006/relationships/image" Target="../media/image76.wmf"/><Relationship Id="rId2" Type="http://schemas.openxmlformats.org/officeDocument/2006/relationships/image" Target="../media/image72.wmf"/><Relationship Id="rId1" Type="http://schemas.openxmlformats.org/officeDocument/2006/relationships/image" Target="../media/image71.emf"/><Relationship Id="rId6" Type="http://schemas.openxmlformats.org/officeDocument/2006/relationships/image" Target="../media/image75.wmf"/><Relationship Id="rId5" Type="http://schemas.openxmlformats.org/officeDocument/2006/relationships/image" Target="../media/image13.wmf"/><Relationship Id="rId4" Type="http://schemas.openxmlformats.org/officeDocument/2006/relationships/image" Target="../media/image7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e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Relationship Id="rId9" Type="http://schemas.openxmlformats.org/officeDocument/2006/relationships/image" Target="../media/image9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e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emf"/><Relationship Id="rId4" Type="http://schemas.openxmlformats.org/officeDocument/2006/relationships/image" Target="../media/image11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e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e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png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e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A1E5F5A4-AE5C-40CC-8933-6A0545AACC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43A6A-82E3-4E36-9661-84EF59A4C5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421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FEF19E6E-8C40-40D9-A0AC-42ECAC5ECEA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443AD-CFFC-4EF1-8AC7-11AB6D44A8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904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47224673-342C-4857-B9AC-2D67017B53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15D93-C581-415E-8DA1-B8CE833A13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2307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标题，两项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990600"/>
            <a:ext cx="4495800" cy="2857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0" y="4000500"/>
            <a:ext cx="4495800" cy="2857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648200" y="990600"/>
            <a:ext cx="4495800" cy="586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1D9AEBED-6B15-450B-9361-2E12460091F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651A1-7556-4A1E-A567-E4504424E8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1869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990600"/>
            <a:ext cx="9144000" cy="2857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4000500"/>
            <a:ext cx="9144000" cy="2857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D3809F2D-5E83-4F08-87D1-F0C2DAF26E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3BE87-D0F5-425A-83D6-3F7198CD20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068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990600"/>
            <a:ext cx="4495800" cy="2857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495800" cy="2857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0" y="4000500"/>
            <a:ext cx="4495800" cy="2857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495800" cy="2857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949D224-EC6F-4FBB-B5C6-7D58B65CDB6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56B0B-B883-4A5A-A9B1-74F347AE57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4712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xmlns="" id="{9CE699BB-27A0-414A-818D-4599D8A7C8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343CC-B6E1-4A5C-A060-E3E41F316A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8526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990600"/>
            <a:ext cx="4495800" cy="586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495800" cy="2857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495800" cy="2857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5AB95E9-A849-4595-8632-09F5E9AD1BF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1B481-781A-49A7-8B1D-E6EE150397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3371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990600"/>
            <a:ext cx="4495800" cy="2857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495800" cy="2857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0" y="4000500"/>
            <a:ext cx="9144000" cy="2857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A1B4179B-07AF-403B-9175-0453426B29F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482CA-FCD6-427E-AFBB-C253AB22A8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1631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784154E0-760E-4DCD-B075-2A2C607266A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4FB60-DF22-447B-82FF-7B2339C3BB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2358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C281BE9F-3EAA-4BC2-9BC3-204AB5EC33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84789-701F-49DA-B7C5-6A7EF2610B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165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E616C3C8-61EB-45C5-A646-03EE16B2C8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4899E-1F5E-4976-A6C8-1F84B6A79F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65566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D3E0642F-34B5-4955-B008-AE0BBDE75A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BF0CC-9136-449E-87FB-736457A25F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5819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990600"/>
            <a:ext cx="44958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4958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C09864F5-2D56-49B9-9B2E-ADFA389CBE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38793-AFD3-496C-B927-F3DEAA6D65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822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2F7CA7F-F073-4C84-8D3A-BC3E635B9D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BF256-02F7-4838-A74F-99D0751607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10339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xmlns="" id="{1BA88273-3C36-4372-A5D4-6C2660DD95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4552F-AFDE-4497-824F-99051083F9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80215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xmlns="" id="{13019994-1188-43C6-B435-E6DB14BD37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24131-7DD5-4FE0-9C3B-2899FA495E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27408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4B461405-B6F6-406C-A2E0-651A925D348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B88B8-A84B-4F45-A72F-FD7F626FF1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04969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CC003AB0-5121-4CAC-B9B8-8B5E061E94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700A0-1CF1-4AEE-B2E1-91F4AB05FB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72899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51E8BD3D-3FD9-47A5-BD82-A1BDBFFFB0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2F974-55F1-4E4E-A777-5ABF87A7CD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88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C8F6D34E-D88A-47F3-B3A4-1C026CEDF5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A7023-6161-4305-B2DF-3508F6762C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04973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990600"/>
            <a:ext cx="4495800" cy="586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495800" cy="586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ED45A6B3-2793-4119-A172-DD998B86CC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57937-7284-4A8C-8D68-A8AD48D244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803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9E7D2266-0FA4-4A5D-B8E4-B533F414AC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2B271-78A0-46BC-BEB7-C99470A96B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5466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990600"/>
            <a:ext cx="4495800" cy="586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495800" cy="2857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495800" cy="2857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A0F3D756-0A5D-48F6-A036-5064E62445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643F1-AD0B-4A60-9B2C-4B30648713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05998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990600"/>
            <a:ext cx="4495800" cy="2857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495800" cy="2857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0" y="4000500"/>
            <a:ext cx="4495800" cy="2857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495800" cy="2857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CB9DB36-C3B2-4901-ABAE-90485C9FC3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57853-268D-4627-AE74-A609BE72CF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1433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xmlns="" id="{041006D0-24E8-41D4-AD41-744A8581F6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29F4E-B600-4DD8-821D-B2A785366F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6138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990600"/>
            <a:ext cx="4495800" cy="2857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495800" cy="2857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0" y="4000500"/>
            <a:ext cx="9144000" cy="2857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FD04D48-E0CC-4829-8602-06C0D81DC5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5A251-AB59-413D-94A2-133E93A90C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24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990600"/>
            <a:ext cx="44958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4958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C7F191CD-E640-47A9-9EBA-3E119A93A4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074DB-3482-4234-A2AC-BC0E4DB37A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070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331DF7B-922A-4280-B8BF-FE20CFE2C3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10050-BF79-4293-90B1-6866F9FAE6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91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xmlns="" id="{8DC365B2-B233-4FB7-9205-D1E3E832F64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CFDE3-CE26-4FA9-A546-80BAE5E9BB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771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xmlns="" id="{CA2B5FCC-539E-4CD5-B9A2-8273AFA12AA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17F28-4276-422E-A786-9F20C8729D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8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A0555E7E-B097-4F52-8327-BAA241B6E9E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1A85E-B816-43CF-9360-D9B1738E4E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787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B217ED58-3882-4E1A-A0F5-8A5FCD328D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782FE-E7A2-42C6-B934-5668E0D89D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646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77E6DAB3-921E-4054-AE03-63C942725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单辑母版标题样式击此处编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287212D9-46E7-44D6-81DE-9EB15154E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90600"/>
            <a:ext cx="9144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0"/>
            <a:r>
              <a:rPr lang="zh-CN" altLang="en-US"/>
              <a:t>第二级</a:t>
            </a:r>
          </a:p>
          <a:p>
            <a:pPr lvl="0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第四级</a:t>
            </a:r>
          </a:p>
          <a:p>
            <a:pPr lvl="0"/>
            <a:r>
              <a:rPr lang="zh-CN" altLang="en-US"/>
              <a:t>第五级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13A47824-ED5C-44CD-8592-964D295F692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5532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718F8EF8-AE8F-4831-B7F4-509A152EA1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kumimoji="1"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DBD2F422-6369-4D09-9512-5A02844519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单辑母版标题样式击此处编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xmlns="" id="{CD11C6C2-4823-4304-9C4E-D74546310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90600"/>
            <a:ext cx="9144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0"/>
            <a:r>
              <a:rPr lang="zh-CN" altLang="en-US"/>
              <a:t>第二级</a:t>
            </a:r>
          </a:p>
          <a:p>
            <a:pPr lvl="0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第四级</a:t>
            </a:r>
          </a:p>
          <a:p>
            <a:pPr lvl="0"/>
            <a:r>
              <a:rPr lang="zh-CN" altLang="en-US"/>
              <a:t>第五级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871873A2-954B-4F2B-AD6E-9ECD11E3B7B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5532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30DF46F9-5474-48AA-AF36-016C5E0759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kumimoji="1"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2.wmf"/><Relationship Id="rId3" Type="http://schemas.openxmlformats.org/officeDocument/2006/relationships/image" Target="../media/image16.png"/><Relationship Id="rId7" Type="http://schemas.openxmlformats.org/officeDocument/2006/relationships/image" Target="../media/image27.wmf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31.e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11" Type="http://schemas.openxmlformats.org/officeDocument/2006/relationships/oleObject" Target="../embeddings/oleObject26.bin"/><Relationship Id="rId5" Type="http://schemas.openxmlformats.org/officeDocument/2006/relationships/image" Target="../media/image26.wmf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5.png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8.wmf"/><Relationship Id="rId14" Type="http://schemas.openxmlformats.org/officeDocument/2006/relationships/image" Target="../media/image3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7.wmf"/><Relationship Id="rId18" Type="http://schemas.openxmlformats.org/officeDocument/2006/relationships/oleObject" Target="../embeddings/oleObject38.bin"/><Relationship Id="rId3" Type="http://schemas.openxmlformats.org/officeDocument/2006/relationships/image" Target="../media/image16.png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39.wmf"/><Relationship Id="rId2" Type="http://schemas.openxmlformats.org/officeDocument/2006/relationships/slideLayout" Target="../slideLayouts/slideLayout19.xml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39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40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3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8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31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55.wmf"/><Relationship Id="rId3" Type="http://schemas.openxmlformats.org/officeDocument/2006/relationships/image" Target="../media/image16.png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5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51.wmf"/><Relationship Id="rId4" Type="http://schemas.openxmlformats.org/officeDocument/2006/relationships/image" Target="../media/image25.png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63.png"/><Relationship Id="rId18" Type="http://schemas.openxmlformats.org/officeDocument/2006/relationships/oleObject" Target="../embeddings/oleObject61.bin"/><Relationship Id="rId3" Type="http://schemas.openxmlformats.org/officeDocument/2006/relationships/image" Target="../media/image16.png"/><Relationship Id="rId21" Type="http://schemas.openxmlformats.org/officeDocument/2006/relationships/image" Target="../media/image62.wmf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9.wmf"/><Relationship Id="rId17" Type="http://schemas.openxmlformats.org/officeDocument/2006/relationships/image" Target="../media/image61.wmf"/><Relationship Id="rId2" Type="http://schemas.openxmlformats.org/officeDocument/2006/relationships/slideLayout" Target="../slideLayouts/slideLayout19.xml"/><Relationship Id="rId16" Type="http://schemas.openxmlformats.org/officeDocument/2006/relationships/oleObject" Target="../embeddings/oleObject60.bin"/><Relationship Id="rId20" Type="http://schemas.openxmlformats.org/officeDocument/2006/relationships/oleObject" Target="../embeddings/oleObject62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png"/><Relationship Id="rId11" Type="http://schemas.openxmlformats.org/officeDocument/2006/relationships/oleObject" Target="../embeddings/oleObject58.bin"/><Relationship Id="rId5" Type="http://schemas.openxmlformats.org/officeDocument/2006/relationships/image" Target="../media/image56.wmf"/><Relationship Id="rId15" Type="http://schemas.openxmlformats.org/officeDocument/2006/relationships/image" Target="../media/image60.wmf"/><Relationship Id="rId10" Type="http://schemas.openxmlformats.org/officeDocument/2006/relationships/image" Target="../media/image58.wmf"/><Relationship Id="rId19" Type="http://schemas.openxmlformats.org/officeDocument/2006/relationships/image" Target="../media/image52.wmf"/><Relationship Id="rId4" Type="http://schemas.openxmlformats.org/officeDocument/2006/relationships/oleObject" Target="../embeddings/oleObject55.bin"/><Relationship Id="rId9" Type="http://schemas.openxmlformats.org/officeDocument/2006/relationships/oleObject" Target="../embeddings/oleObject57.bin"/><Relationship Id="rId14" Type="http://schemas.openxmlformats.org/officeDocument/2006/relationships/oleObject" Target="../embeddings/oleObject59.bin"/><Relationship Id="rId22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16.png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25.png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5.wmf"/><Relationship Id="rId11" Type="http://schemas.openxmlformats.org/officeDocument/2006/relationships/image" Target="../media/image66.png"/><Relationship Id="rId5" Type="http://schemas.openxmlformats.org/officeDocument/2006/relationships/oleObject" Target="../embeddings/oleObject63.bin"/><Relationship Id="rId10" Type="http://schemas.openxmlformats.org/officeDocument/2006/relationships/oleObject" Target="../embeddings/oleObject66.bin"/><Relationship Id="rId4" Type="http://schemas.openxmlformats.org/officeDocument/2006/relationships/image" Target="../media/image24.png"/><Relationship Id="rId9" Type="http://schemas.openxmlformats.org/officeDocument/2006/relationships/oleObject" Target="../embeddings/oleObject6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7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76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74.wmf"/><Relationship Id="rId4" Type="http://schemas.openxmlformats.org/officeDocument/2006/relationships/image" Target="../media/image71.e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7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83.wmf"/><Relationship Id="rId4" Type="http://schemas.openxmlformats.org/officeDocument/2006/relationships/image" Target="../media/image80.e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85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92.bin"/><Relationship Id="rId18" Type="http://schemas.openxmlformats.org/officeDocument/2006/relationships/oleObject" Target="../embeddings/oleObject95.bin"/><Relationship Id="rId3" Type="http://schemas.openxmlformats.org/officeDocument/2006/relationships/oleObject" Target="../embeddings/oleObject87.bin"/><Relationship Id="rId21" Type="http://schemas.openxmlformats.org/officeDocument/2006/relationships/image" Target="../media/image95.wmf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1.wmf"/><Relationship Id="rId17" Type="http://schemas.openxmlformats.org/officeDocument/2006/relationships/image" Target="../media/image9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4.bin"/><Relationship Id="rId20" Type="http://schemas.openxmlformats.org/officeDocument/2006/relationships/oleObject" Target="../embeddings/oleObject96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image" Target="../media/image92.wmf"/><Relationship Id="rId10" Type="http://schemas.openxmlformats.org/officeDocument/2006/relationships/image" Target="../media/image90.wmf"/><Relationship Id="rId19" Type="http://schemas.openxmlformats.org/officeDocument/2006/relationships/image" Target="../media/image94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90.bin"/><Relationship Id="rId14" Type="http://schemas.openxmlformats.org/officeDocument/2006/relationships/oleObject" Target="../embeddings/oleObject9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02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99.wmf"/><Relationship Id="rId4" Type="http://schemas.openxmlformats.org/officeDocument/2006/relationships/image" Target="../media/image96.e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0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08.bin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6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0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14.bin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4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1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118.wmf"/><Relationship Id="rId4" Type="http://schemas.openxmlformats.org/officeDocument/2006/relationships/image" Target="../media/image115.emf"/><Relationship Id="rId9" Type="http://schemas.openxmlformats.org/officeDocument/2006/relationships/oleObject" Target="../embeddings/oleObject11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1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28.bin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26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25.wmf"/><Relationship Id="rId4" Type="http://schemas.openxmlformats.org/officeDocument/2006/relationships/image" Target="../media/image122.e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27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oleObject" Target="../embeddings/oleObject134.bin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32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131.wmf"/><Relationship Id="rId4" Type="http://schemas.openxmlformats.org/officeDocument/2006/relationships/image" Target="../media/image128.e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3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34.png"/><Relationship Id="rId4" Type="http://schemas.openxmlformats.org/officeDocument/2006/relationships/image" Target="../media/image134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42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39.wmf"/><Relationship Id="rId17" Type="http://schemas.openxmlformats.org/officeDocument/2006/relationships/oleObject" Target="../embeddings/oleObject143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41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10" Type="http://schemas.openxmlformats.org/officeDocument/2006/relationships/image" Target="../media/image138.w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40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oleObject" Target="../embeddings/oleObject20.bin"/><Relationship Id="rId18" Type="http://schemas.openxmlformats.org/officeDocument/2006/relationships/oleObject" Target="../embeddings/oleObject22.bin"/><Relationship Id="rId3" Type="http://schemas.openxmlformats.org/officeDocument/2006/relationships/image" Target="../media/image16.png"/><Relationship Id="rId7" Type="http://schemas.openxmlformats.org/officeDocument/2006/relationships/image" Target="../media/image18.wmf"/><Relationship Id="rId12" Type="http://schemas.openxmlformats.org/officeDocument/2006/relationships/image" Target="../media/image24.png"/><Relationship Id="rId17" Type="http://schemas.openxmlformats.org/officeDocument/2006/relationships/image" Target="../media/image25.png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oleObject" Target="../embeddings/oleObject21.bin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3.pn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9.wmf"/><Relationship Id="rId1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70CC5A1C-0125-4EA1-B416-23B8CC1603B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zh-CN" sz="5400" b="1">
                <a:solidFill>
                  <a:schemeClr val="tx1"/>
                </a:solidFill>
              </a:rPr>
              <a:t>§1.2  </a:t>
            </a:r>
            <a:r>
              <a:rPr lang="en-US" altLang="zh-CN" sz="4800" b="1"/>
              <a:t>Fourier</a:t>
            </a:r>
            <a:r>
              <a:rPr lang="zh-CN" altLang="en-US" sz="4800" b="1"/>
              <a:t>变换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3D573C65-FD0A-4494-84F4-93DBED3E1AD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4800"/>
              <a:t>1. </a:t>
            </a:r>
            <a:r>
              <a:rPr lang="en-US" altLang="zh-CN" sz="4800" b="1"/>
              <a:t>Fourier</a:t>
            </a:r>
            <a:r>
              <a:rPr lang="zh-CN" altLang="en-US" sz="4800" b="1"/>
              <a:t>变换的概念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2" descr="xsf">
            <a:extLst>
              <a:ext uri="{FF2B5EF4-FFF2-40B4-BE49-F238E27FC236}">
                <a16:creationId xmlns:a16="http://schemas.microsoft.com/office/drawing/2014/main" xmlns="" id="{7243D631-E2E0-4976-B5B1-D94EA541F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3" descr="xsf">
            <a:extLst>
              <a:ext uri="{FF2B5EF4-FFF2-40B4-BE49-F238E27FC236}">
                <a16:creationId xmlns:a16="http://schemas.microsoft.com/office/drawing/2014/main" xmlns="" id="{FB730625-F098-4BC0-A541-FE242B8BD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6" descr="xsf">
            <a:extLst>
              <a:ext uri="{FF2B5EF4-FFF2-40B4-BE49-F238E27FC236}">
                <a16:creationId xmlns:a16="http://schemas.microsoft.com/office/drawing/2014/main" xmlns="" id="{009B6624-BDD6-4B7F-A329-E73F491F8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7" descr="xsf">
            <a:extLst>
              <a:ext uri="{FF2B5EF4-FFF2-40B4-BE49-F238E27FC236}">
                <a16:creationId xmlns:a16="http://schemas.microsoft.com/office/drawing/2014/main" xmlns="" id="{BFEA1478-BB79-4B00-9F6A-F86514045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8" descr="xsf">
            <a:extLst>
              <a:ext uri="{FF2B5EF4-FFF2-40B4-BE49-F238E27FC236}">
                <a16:creationId xmlns:a16="http://schemas.microsoft.com/office/drawing/2014/main" xmlns="" id="{DC9B7E9C-3C2B-4D9A-8C86-0985A7431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9" descr="xsf">
            <a:extLst>
              <a:ext uri="{FF2B5EF4-FFF2-40B4-BE49-F238E27FC236}">
                <a16:creationId xmlns:a16="http://schemas.microsoft.com/office/drawing/2014/main" xmlns="" id="{E769D729-ADCD-41A3-8041-764B0AF02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10" descr="xsf">
            <a:extLst>
              <a:ext uri="{FF2B5EF4-FFF2-40B4-BE49-F238E27FC236}">
                <a16:creationId xmlns:a16="http://schemas.microsoft.com/office/drawing/2014/main" xmlns="" id="{68B79948-3BE2-40B3-A8C6-53F486FDF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Picture 11" descr="xsf">
            <a:extLst>
              <a:ext uri="{FF2B5EF4-FFF2-40B4-BE49-F238E27FC236}">
                <a16:creationId xmlns:a16="http://schemas.microsoft.com/office/drawing/2014/main" xmlns="" id="{E4FA0C35-6901-4FBA-BED3-F774809BC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7" name="Picture 14" descr="xsf">
            <a:extLst>
              <a:ext uri="{FF2B5EF4-FFF2-40B4-BE49-F238E27FC236}">
                <a16:creationId xmlns:a16="http://schemas.microsoft.com/office/drawing/2014/main" xmlns="" id="{04C01ABF-DDDA-4F0D-85AC-7734E531C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8" name="Picture 15" descr="xsf">
            <a:extLst>
              <a:ext uri="{FF2B5EF4-FFF2-40B4-BE49-F238E27FC236}">
                <a16:creationId xmlns:a16="http://schemas.microsoft.com/office/drawing/2014/main" xmlns="" id="{C46F8EEA-B9D4-4D7E-9A50-F41DDB4E2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9" name="Picture 16" descr="xsf">
            <a:extLst>
              <a:ext uri="{FF2B5EF4-FFF2-40B4-BE49-F238E27FC236}">
                <a16:creationId xmlns:a16="http://schemas.microsoft.com/office/drawing/2014/main" xmlns="" id="{00062538-55B4-4C4F-B12C-330B5F8CB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0" name="Picture 17" descr="xsf">
            <a:extLst>
              <a:ext uri="{FF2B5EF4-FFF2-40B4-BE49-F238E27FC236}">
                <a16:creationId xmlns:a16="http://schemas.microsoft.com/office/drawing/2014/main" xmlns="" id="{341FE572-6ECF-4158-B1BD-D3214C3DD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1" name="Picture 18" descr="xsf">
            <a:extLst>
              <a:ext uri="{FF2B5EF4-FFF2-40B4-BE49-F238E27FC236}">
                <a16:creationId xmlns:a16="http://schemas.microsoft.com/office/drawing/2014/main" xmlns="" id="{19A38397-55A4-4850-A828-7341E6A08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2" name="Picture 19" descr="xsf">
            <a:extLst>
              <a:ext uri="{FF2B5EF4-FFF2-40B4-BE49-F238E27FC236}">
                <a16:creationId xmlns:a16="http://schemas.microsoft.com/office/drawing/2014/main" xmlns="" id="{CE365BBC-BED4-4709-9DB3-B2D755491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98" name="Rectangle 22">
            <a:extLst>
              <a:ext uri="{FF2B5EF4-FFF2-40B4-BE49-F238E27FC236}">
                <a16:creationId xmlns:a16="http://schemas.microsoft.com/office/drawing/2014/main" xmlns="" id="{690BF469-BFF3-4F4F-AA84-950FE9A0D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" y="528638"/>
            <a:ext cx="584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  <a:ea typeface="宋体" panose="02010600030101010101" pitchFamily="2" charset="-122"/>
              </a:rPr>
              <a:t>二、</a:t>
            </a:r>
            <a:r>
              <a:rPr kumimoji="0" lang="zh-CN" altLang="en-US" sz="2800" b="1">
                <a:solidFill>
                  <a:srgbClr val="000099"/>
                </a:solidFill>
                <a:ea typeface="宋体" panose="02010600030101010101" pitchFamily="2" charset="-122"/>
              </a:rPr>
              <a:t>单位脉冲函数</a:t>
            </a:r>
            <a:r>
              <a:rPr lang="zh-CN" altLang="en-US" sz="2800" b="1">
                <a:solidFill>
                  <a:srgbClr val="000099"/>
                </a:solidFill>
                <a:ea typeface="宋体" panose="02010600030101010101" pitchFamily="2" charset="-122"/>
              </a:rPr>
              <a:t>的概念及性质   </a:t>
            </a:r>
          </a:p>
        </p:txBody>
      </p:sp>
      <p:sp>
        <p:nvSpPr>
          <p:cNvPr id="126999" name="Rectangle 23">
            <a:extLst>
              <a:ext uri="{FF2B5EF4-FFF2-40B4-BE49-F238E27FC236}">
                <a16:creationId xmlns:a16="http://schemas.microsoft.com/office/drawing/2014/main" xmlns="" id="{4941A71C-01AE-4396-BE10-123FE86C4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1144588"/>
            <a:ext cx="35083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99"/>
                </a:solidFill>
                <a:ea typeface="宋体" panose="02010600030101010101" pitchFamily="2" charset="-122"/>
              </a:rPr>
              <a:t>1. </a:t>
            </a:r>
            <a:r>
              <a:rPr kumimoji="0" lang="zh-CN" altLang="en-US" sz="2400" b="1">
                <a:solidFill>
                  <a:srgbClr val="000099"/>
                </a:solidFill>
                <a:ea typeface="宋体" panose="02010600030101010101" pitchFamily="2" charset="-122"/>
              </a:rPr>
              <a:t>单位脉冲函数</a:t>
            </a:r>
            <a:r>
              <a:rPr lang="zh-CN" altLang="en-US" sz="2400" b="1">
                <a:solidFill>
                  <a:srgbClr val="000099"/>
                </a:solidFill>
                <a:ea typeface="宋体" panose="02010600030101010101" pitchFamily="2" charset="-122"/>
              </a:rPr>
              <a:t>的概念   </a:t>
            </a:r>
          </a:p>
        </p:txBody>
      </p:sp>
      <p:grpSp>
        <p:nvGrpSpPr>
          <p:cNvPr id="127000" name="Group 24">
            <a:extLst>
              <a:ext uri="{FF2B5EF4-FFF2-40B4-BE49-F238E27FC236}">
                <a16:creationId xmlns:a16="http://schemas.microsoft.com/office/drawing/2014/main" xmlns="" id="{126B36DD-A444-414F-B639-7EB48E5C67E1}"/>
              </a:ext>
            </a:extLst>
          </p:cNvPr>
          <p:cNvGrpSpPr>
            <a:grpSpLocks/>
          </p:cNvGrpSpPr>
          <p:nvPr/>
        </p:nvGrpSpPr>
        <p:grpSpPr bwMode="auto">
          <a:xfrm>
            <a:off x="1695450" y="2314575"/>
            <a:ext cx="3317875" cy="457200"/>
            <a:chOff x="1068" y="1458"/>
            <a:chExt cx="2090" cy="288"/>
          </a:xfrm>
        </p:grpSpPr>
        <p:sp>
          <p:nvSpPr>
            <p:cNvPr id="8233" name="Rectangle 25">
              <a:extLst>
                <a:ext uri="{FF2B5EF4-FFF2-40B4-BE49-F238E27FC236}">
                  <a16:creationId xmlns:a16="http://schemas.microsoft.com/office/drawing/2014/main" xmlns="" id="{946F2F6E-ACE4-49AB-8FEA-1254C006D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1458"/>
              <a:ext cx="15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(1) </a:t>
              </a:r>
              <a:r>
                <a:rPr lang="zh-CN" altLang="en-US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当          时，   </a:t>
              </a:r>
            </a:p>
          </p:txBody>
        </p:sp>
        <p:graphicFrame>
          <p:nvGraphicFramePr>
            <p:cNvPr id="8234" name="Object 26">
              <a:extLst>
                <a:ext uri="{FF2B5EF4-FFF2-40B4-BE49-F238E27FC236}">
                  <a16:creationId xmlns:a16="http://schemas.microsoft.com/office/drawing/2014/main" xmlns="" id="{0A14A366-BC95-4353-A687-7F3AE428AB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44" y="1511"/>
            <a:ext cx="388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47" name="公式" r:id="rId4" imgW="609600" imgH="279400" progId="Equation.3">
                    <p:embed/>
                  </p:oleObj>
                </mc:Choice>
                <mc:Fallback>
                  <p:oleObj name="公式" r:id="rId4" imgW="609600" imgH="279400" progId="Equation.3">
                    <p:embed/>
                    <p:pic>
                      <p:nvPicPr>
                        <p:cNvPr id="8234" name="Object 26">
                          <a:extLst>
                            <a:ext uri="{FF2B5EF4-FFF2-40B4-BE49-F238E27FC236}">
                              <a16:creationId xmlns:a16="http://schemas.microsoft.com/office/drawing/2014/main" xmlns="" id="{0A14A366-BC95-4353-A687-7F3AE428AB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4" y="1511"/>
                          <a:ext cx="388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5" name="Object 27">
              <a:extLst>
                <a:ext uri="{FF2B5EF4-FFF2-40B4-BE49-F238E27FC236}">
                  <a16:creationId xmlns:a16="http://schemas.microsoft.com/office/drawing/2014/main" xmlns="" id="{9ADD1BC4-BE48-4315-BEFD-562F9F5CA2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51" y="1517"/>
            <a:ext cx="707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48" name="公式" r:id="rId6" imgW="1129810" imgH="342751" progId="Equation.3">
                    <p:embed/>
                  </p:oleObj>
                </mc:Choice>
                <mc:Fallback>
                  <p:oleObj name="公式" r:id="rId6" imgW="1129810" imgH="342751" progId="Equation.3">
                    <p:embed/>
                    <p:pic>
                      <p:nvPicPr>
                        <p:cNvPr id="8235" name="Object 27">
                          <a:extLst>
                            <a:ext uri="{FF2B5EF4-FFF2-40B4-BE49-F238E27FC236}">
                              <a16:creationId xmlns:a16="http://schemas.microsoft.com/office/drawing/2014/main" xmlns="" id="{9ADD1BC4-BE48-4315-BEFD-562F9F5CA2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1" y="1517"/>
                          <a:ext cx="707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7004" name="Group 28">
            <a:extLst>
              <a:ext uri="{FF2B5EF4-FFF2-40B4-BE49-F238E27FC236}">
                <a16:creationId xmlns:a16="http://schemas.microsoft.com/office/drawing/2014/main" xmlns="" id="{174EDCC5-4653-4F60-A0E9-ED8BD04EAD6D}"/>
              </a:ext>
            </a:extLst>
          </p:cNvPr>
          <p:cNvGrpSpPr>
            <a:grpSpLocks/>
          </p:cNvGrpSpPr>
          <p:nvPr/>
        </p:nvGrpSpPr>
        <p:grpSpPr bwMode="auto">
          <a:xfrm>
            <a:off x="1695450" y="2881313"/>
            <a:ext cx="2397125" cy="628650"/>
            <a:chOff x="1068" y="1815"/>
            <a:chExt cx="1510" cy="396"/>
          </a:xfrm>
        </p:grpSpPr>
        <p:sp>
          <p:nvSpPr>
            <p:cNvPr id="8231" name="Rectangle 29">
              <a:extLst>
                <a:ext uri="{FF2B5EF4-FFF2-40B4-BE49-F238E27FC236}">
                  <a16:creationId xmlns:a16="http://schemas.microsoft.com/office/drawing/2014/main" xmlns="" id="{E869C76A-C262-4146-BCC3-BC00DDCDA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1878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(2)   </a:t>
              </a:r>
            </a:p>
          </p:txBody>
        </p:sp>
        <p:graphicFrame>
          <p:nvGraphicFramePr>
            <p:cNvPr id="8232" name="Object 30">
              <a:extLst>
                <a:ext uri="{FF2B5EF4-FFF2-40B4-BE49-F238E27FC236}">
                  <a16:creationId xmlns:a16="http://schemas.microsoft.com/office/drawing/2014/main" xmlns="" id="{3BA55E34-F767-4CB7-8879-D90ED48398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8" y="1815"/>
            <a:ext cx="1180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49" name="公式" r:id="rId8" imgW="1879600" imgH="622300" progId="Equation.3">
                    <p:embed/>
                  </p:oleObj>
                </mc:Choice>
                <mc:Fallback>
                  <p:oleObj name="公式" r:id="rId8" imgW="1879600" imgH="622300" progId="Equation.3">
                    <p:embed/>
                    <p:pic>
                      <p:nvPicPr>
                        <p:cNvPr id="8232" name="Object 30">
                          <a:extLst>
                            <a:ext uri="{FF2B5EF4-FFF2-40B4-BE49-F238E27FC236}">
                              <a16:creationId xmlns:a16="http://schemas.microsoft.com/office/drawing/2014/main" xmlns="" id="{3BA55E34-F767-4CB7-8879-D90ED48398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8" y="1815"/>
                          <a:ext cx="1180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7007" name="Rectangle 31">
            <a:extLst>
              <a:ext uri="{FF2B5EF4-FFF2-40B4-BE49-F238E27FC236}">
                <a16:creationId xmlns:a16="http://schemas.microsoft.com/office/drawing/2014/main" xmlns="" id="{51E56E32-43A9-4C1B-A27C-C0E668E78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63" y="4452938"/>
            <a:ext cx="798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Pct val="90000"/>
              <a:buFontTx/>
              <a:buBlip>
                <a:blip r:embed="rId10"/>
              </a:buBlip>
            </a:pP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zh-CN" altLang="en-US" sz="2400" b="1">
                <a:ea typeface="宋体" panose="02010600030101010101" pitchFamily="2" charset="-122"/>
              </a:rPr>
              <a:t>显然，借助单位冲激函数，前面</a:t>
            </a: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引例</a:t>
            </a:r>
            <a:r>
              <a:rPr lang="zh-CN" altLang="en-US" sz="2400" b="1">
                <a:ea typeface="宋体" panose="02010600030101010101" pitchFamily="2" charset="-122"/>
              </a:rPr>
              <a:t>中质点的密度函数   </a:t>
            </a:r>
          </a:p>
        </p:txBody>
      </p:sp>
      <p:grpSp>
        <p:nvGrpSpPr>
          <p:cNvPr id="127008" name="Group 32">
            <a:extLst>
              <a:ext uri="{FF2B5EF4-FFF2-40B4-BE49-F238E27FC236}">
                <a16:creationId xmlns:a16="http://schemas.microsoft.com/office/drawing/2014/main" xmlns="" id="{8D3CF9FC-8EB5-4C0C-A372-DA6510788DBB}"/>
              </a:ext>
            </a:extLst>
          </p:cNvPr>
          <p:cNvGrpSpPr>
            <a:grpSpLocks/>
          </p:cNvGrpSpPr>
          <p:nvPr/>
        </p:nvGrpSpPr>
        <p:grpSpPr bwMode="auto">
          <a:xfrm>
            <a:off x="531813" y="1703388"/>
            <a:ext cx="4703762" cy="465137"/>
            <a:chOff x="335" y="1073"/>
            <a:chExt cx="2963" cy="293"/>
          </a:xfrm>
        </p:grpSpPr>
        <p:sp>
          <p:nvSpPr>
            <p:cNvPr id="8228" name="Rectangle 33">
              <a:extLst>
                <a:ext uri="{FF2B5EF4-FFF2-40B4-BE49-F238E27FC236}">
                  <a16:creationId xmlns:a16="http://schemas.microsoft.com/office/drawing/2014/main" xmlns="" id="{635A24E6-ED02-42DA-B435-A83F644BF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" y="1073"/>
              <a:ext cx="6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FF"/>
                  </a:solidFill>
                  <a:ea typeface="宋体" panose="02010600030101010101" pitchFamily="2" charset="-122"/>
                </a:rPr>
                <a:t>定义   </a:t>
              </a:r>
            </a:p>
          </p:txBody>
        </p:sp>
        <p:graphicFrame>
          <p:nvGraphicFramePr>
            <p:cNvPr id="8229" name="Object 34">
              <a:extLst>
                <a:ext uri="{FF2B5EF4-FFF2-40B4-BE49-F238E27FC236}">
                  <a16:creationId xmlns:a16="http://schemas.microsoft.com/office/drawing/2014/main" xmlns="" id="{17516D16-20CF-4EF9-8139-0D0B9BBEE9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20" y="1134"/>
            <a:ext cx="348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0" name="公式" r:id="rId11" imgW="558558" imgH="342751" progId="Equation.3">
                    <p:embed/>
                  </p:oleObj>
                </mc:Choice>
                <mc:Fallback>
                  <p:oleObj name="公式" r:id="rId11" imgW="558558" imgH="342751" progId="Equation.3">
                    <p:embed/>
                    <p:pic>
                      <p:nvPicPr>
                        <p:cNvPr id="8229" name="Object 34">
                          <a:extLst>
                            <a:ext uri="{FF2B5EF4-FFF2-40B4-BE49-F238E27FC236}">
                              <a16:creationId xmlns:a16="http://schemas.microsoft.com/office/drawing/2014/main" xmlns="" id="{17516D16-20CF-4EF9-8139-0D0B9BBEE9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0" y="1134"/>
                          <a:ext cx="348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0" name="Rectangle 35">
              <a:extLst>
                <a:ext uri="{FF2B5EF4-FFF2-40B4-BE49-F238E27FC236}">
                  <a16:creationId xmlns:a16="http://schemas.microsoft.com/office/drawing/2014/main" xmlns="" id="{2EC38565-0DEB-45F6-97D8-D0BC8758A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1075"/>
              <a:ext cx="24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400" b="1" u="sng">
                  <a:ea typeface="楷体_GB2312" pitchFamily="49" charset="-122"/>
                </a:rPr>
                <a:t>单位脉冲函数</a:t>
              </a:r>
              <a:r>
                <a:rPr kumimoji="0" lang="zh-CN" altLang="en-US" sz="2400" b="1">
                  <a:ea typeface="楷体_GB2312" pitchFamily="49" charset="-122"/>
                </a:rPr>
                <a:t>         </a:t>
              </a:r>
              <a:r>
                <a:rPr lang="zh-CN" altLang="en-US" sz="2400" b="1">
                  <a:ea typeface="宋体" panose="02010600030101010101" pitchFamily="2" charset="-122"/>
                </a:rPr>
                <a:t>满足：   </a:t>
              </a:r>
            </a:p>
          </p:txBody>
        </p:sp>
      </p:grpSp>
      <p:grpSp>
        <p:nvGrpSpPr>
          <p:cNvPr id="127012" name="Group 36">
            <a:extLst>
              <a:ext uri="{FF2B5EF4-FFF2-40B4-BE49-F238E27FC236}">
                <a16:creationId xmlns:a16="http://schemas.microsoft.com/office/drawing/2014/main" xmlns="" id="{A3D34714-FB3F-46ED-9CF8-A3F59ADCBB8E}"/>
              </a:ext>
            </a:extLst>
          </p:cNvPr>
          <p:cNvGrpSpPr>
            <a:grpSpLocks/>
          </p:cNvGrpSpPr>
          <p:nvPr/>
        </p:nvGrpSpPr>
        <p:grpSpPr bwMode="auto">
          <a:xfrm>
            <a:off x="1162050" y="3792538"/>
            <a:ext cx="7299325" cy="457200"/>
            <a:chOff x="732" y="2389"/>
            <a:chExt cx="4598" cy="288"/>
          </a:xfrm>
        </p:grpSpPr>
        <p:sp>
          <p:nvSpPr>
            <p:cNvPr id="8225" name="Rectangle 37">
              <a:extLst>
                <a:ext uri="{FF2B5EF4-FFF2-40B4-BE49-F238E27FC236}">
                  <a16:creationId xmlns:a16="http://schemas.microsoft.com/office/drawing/2014/main" xmlns="" id="{6F5016DF-AF83-4554-8D9A-9287DCB8E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" y="2389"/>
              <a:ext cx="45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Pct val="90000"/>
                <a:buFontTx/>
                <a:buBlip>
                  <a:blip r:embed="rId10"/>
                </a:buBlip>
              </a:pPr>
              <a:r>
                <a:rPr lang="en-US" altLang="zh-CN" sz="2400" b="1">
                  <a:ea typeface="宋体" panose="02010600030101010101" pitchFamily="2" charset="-122"/>
                </a:rPr>
                <a:t> </a:t>
              </a:r>
              <a:r>
                <a:rPr lang="zh-CN" altLang="en-US" sz="2400" b="1">
                  <a:ea typeface="宋体" panose="02010600030101010101" pitchFamily="2" charset="-122"/>
                </a:rPr>
                <a:t>单位冲激函数        又称为</a:t>
              </a:r>
              <a:r>
                <a:rPr lang="zh-CN" altLang="en-US" sz="2400" b="1" baseline="-25000">
                  <a:ea typeface="宋体" panose="02010600030101010101" pitchFamily="2" charset="-122"/>
                </a:rPr>
                <a:t> </a:t>
              </a:r>
              <a:r>
                <a:rPr lang="en-US" altLang="zh-CN" sz="2400" b="1" u="sng">
                  <a:ea typeface="楷体_GB2312" pitchFamily="49" charset="-122"/>
                </a:rPr>
                <a:t>Dirac</a:t>
              </a:r>
              <a:r>
                <a:rPr lang="en-US" altLang="zh-CN" sz="2400" b="1" u="sng" baseline="30000">
                  <a:ea typeface="楷体_GB2312" pitchFamily="49" charset="-122"/>
                </a:rPr>
                <a:t> </a:t>
              </a:r>
              <a:r>
                <a:rPr lang="zh-CN" altLang="en-US" sz="2400" b="1" u="sng">
                  <a:ea typeface="楷体_GB2312" pitchFamily="49" charset="-122"/>
                </a:rPr>
                <a:t>函数</a:t>
              </a:r>
              <a:r>
                <a:rPr lang="zh-CN" altLang="en-US" sz="2400" b="1">
                  <a:ea typeface="宋体" panose="02010600030101010101" pitchFamily="2" charset="-122"/>
                </a:rPr>
                <a:t>或者</a:t>
              </a:r>
              <a:r>
                <a:rPr lang="zh-CN" altLang="en-US" sz="2400" b="1" u="sng">
                  <a:ea typeface="宋体" panose="02010600030101010101" pitchFamily="2" charset="-122"/>
                </a:rPr>
                <a:t>    </a:t>
              </a:r>
              <a:r>
                <a:rPr lang="zh-CN" altLang="en-US" sz="2400" b="1" u="sng">
                  <a:ea typeface="楷体_GB2312" pitchFamily="49" charset="-122"/>
                </a:rPr>
                <a:t>函数</a:t>
              </a:r>
              <a:r>
                <a:rPr lang="zh-CN" altLang="en-US" sz="2400" b="1">
                  <a:ea typeface="宋体" panose="02010600030101010101" pitchFamily="2" charset="-122"/>
                </a:rPr>
                <a:t>。   </a:t>
              </a:r>
            </a:p>
          </p:txBody>
        </p:sp>
        <p:graphicFrame>
          <p:nvGraphicFramePr>
            <p:cNvPr id="8226" name="Object 38">
              <a:extLst>
                <a:ext uri="{FF2B5EF4-FFF2-40B4-BE49-F238E27FC236}">
                  <a16:creationId xmlns:a16="http://schemas.microsoft.com/office/drawing/2014/main" xmlns="" id="{318FC645-A90A-43EA-BF79-4500D1893D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2" y="2441"/>
            <a:ext cx="34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1" name="公式" r:id="rId13" imgW="558558" imgH="342751" progId="Equation.3">
                    <p:embed/>
                  </p:oleObj>
                </mc:Choice>
                <mc:Fallback>
                  <p:oleObj name="公式" r:id="rId13" imgW="558558" imgH="342751" progId="Equation.3">
                    <p:embed/>
                    <p:pic>
                      <p:nvPicPr>
                        <p:cNvPr id="8226" name="Object 38">
                          <a:extLst>
                            <a:ext uri="{FF2B5EF4-FFF2-40B4-BE49-F238E27FC236}">
                              <a16:creationId xmlns:a16="http://schemas.microsoft.com/office/drawing/2014/main" xmlns="" id="{318FC645-A90A-43EA-BF79-4500D1893D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2" y="2441"/>
                          <a:ext cx="348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7" name="Object 39">
              <a:extLst>
                <a:ext uri="{FF2B5EF4-FFF2-40B4-BE49-F238E27FC236}">
                  <a16:creationId xmlns:a16="http://schemas.microsoft.com/office/drawing/2014/main" xmlns="" id="{E8DB39C6-CFF0-4369-AB4C-02F296FCE6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90" y="2449"/>
            <a:ext cx="142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2" name="公式" r:id="rId15" imgW="209623" imgH="257310" progId="Equation.3">
                    <p:embed/>
                  </p:oleObj>
                </mc:Choice>
                <mc:Fallback>
                  <p:oleObj name="公式" r:id="rId15" imgW="209623" imgH="257310" progId="Equation.3">
                    <p:embed/>
                    <p:pic>
                      <p:nvPicPr>
                        <p:cNvPr id="8227" name="Object 39">
                          <a:extLst>
                            <a:ext uri="{FF2B5EF4-FFF2-40B4-BE49-F238E27FC236}">
                              <a16:creationId xmlns:a16="http://schemas.microsoft.com/office/drawing/2014/main" xmlns="" id="{E8DB39C6-CFF0-4369-AB4C-02F296FCE6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0" y="2449"/>
                          <a:ext cx="142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7016" name="Group 40">
            <a:extLst>
              <a:ext uri="{FF2B5EF4-FFF2-40B4-BE49-F238E27FC236}">
                <a16:creationId xmlns:a16="http://schemas.microsoft.com/office/drawing/2014/main" xmlns="" id="{6D38587C-20D7-4B7F-BC0A-427DDCF14045}"/>
              </a:ext>
            </a:extLst>
          </p:cNvPr>
          <p:cNvGrpSpPr>
            <a:grpSpLocks/>
          </p:cNvGrpSpPr>
          <p:nvPr/>
        </p:nvGrpSpPr>
        <p:grpSpPr bwMode="auto">
          <a:xfrm>
            <a:off x="2333625" y="4992688"/>
            <a:ext cx="3624263" cy="457200"/>
            <a:chOff x="1470" y="3145"/>
            <a:chExt cx="2283" cy="288"/>
          </a:xfrm>
        </p:grpSpPr>
        <p:graphicFrame>
          <p:nvGraphicFramePr>
            <p:cNvPr id="8223" name="Object 41">
              <a:extLst>
                <a:ext uri="{FF2B5EF4-FFF2-40B4-BE49-F238E27FC236}">
                  <a16:creationId xmlns:a16="http://schemas.microsoft.com/office/drawing/2014/main" xmlns="" id="{272F7493-D730-40EF-ABDE-2090F6A6A8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21" y="3214"/>
            <a:ext cx="1232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3" name="公式" r:id="rId17" imgW="1955800" imgH="342900" progId="Equation.3">
                    <p:embed/>
                  </p:oleObj>
                </mc:Choice>
                <mc:Fallback>
                  <p:oleObj name="公式" r:id="rId17" imgW="1955800" imgH="342900" progId="Equation.3">
                    <p:embed/>
                    <p:pic>
                      <p:nvPicPr>
                        <p:cNvPr id="8223" name="Object 41">
                          <a:extLst>
                            <a:ext uri="{FF2B5EF4-FFF2-40B4-BE49-F238E27FC236}">
                              <a16:creationId xmlns:a16="http://schemas.microsoft.com/office/drawing/2014/main" xmlns="" id="{272F7493-D730-40EF-ABDE-2090F6A6A8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1" y="3214"/>
                          <a:ext cx="1232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4" name="Rectangle 42">
              <a:extLst>
                <a:ext uri="{FF2B5EF4-FFF2-40B4-BE49-F238E27FC236}">
                  <a16:creationId xmlns:a16="http://schemas.microsoft.com/office/drawing/2014/main" xmlns="" id="{93665644-F81E-463E-BC2E-356A7079B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" y="3145"/>
              <a:ext cx="13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宋体" panose="02010600030101010101" pitchFamily="2" charset="-122"/>
                </a:rPr>
                <a:t>就可表示为    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6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2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99" grpId="0"/>
      <p:bldP spid="12700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2" descr="xsf">
            <a:extLst>
              <a:ext uri="{FF2B5EF4-FFF2-40B4-BE49-F238E27FC236}">
                <a16:creationId xmlns:a16="http://schemas.microsoft.com/office/drawing/2014/main" xmlns="" id="{09F3A8CE-A63E-49EC-94D4-B4994F433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3" descr="xsf">
            <a:extLst>
              <a:ext uri="{FF2B5EF4-FFF2-40B4-BE49-F238E27FC236}">
                <a16:creationId xmlns:a16="http://schemas.microsoft.com/office/drawing/2014/main" xmlns="" id="{8D812541-BA41-4078-8182-34C43CC3A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 descr="xsf">
            <a:extLst>
              <a:ext uri="{FF2B5EF4-FFF2-40B4-BE49-F238E27FC236}">
                <a16:creationId xmlns:a16="http://schemas.microsoft.com/office/drawing/2014/main" xmlns="" id="{AB192F04-9492-4A6A-9AC3-96FAE673B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5" descr="xsf">
            <a:extLst>
              <a:ext uri="{FF2B5EF4-FFF2-40B4-BE49-F238E27FC236}">
                <a16:creationId xmlns:a16="http://schemas.microsoft.com/office/drawing/2014/main" xmlns="" id="{EB167942-E30E-40C8-8594-6DF7FCC1E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8" descr="xsf">
            <a:extLst>
              <a:ext uri="{FF2B5EF4-FFF2-40B4-BE49-F238E27FC236}">
                <a16:creationId xmlns:a16="http://schemas.microsoft.com/office/drawing/2014/main" xmlns="" id="{7E236824-A3FA-4FF6-97AC-C8EE0A9FF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9" descr="xsf">
            <a:extLst>
              <a:ext uri="{FF2B5EF4-FFF2-40B4-BE49-F238E27FC236}">
                <a16:creationId xmlns:a16="http://schemas.microsoft.com/office/drawing/2014/main" xmlns="" id="{C004636A-6F46-4FDE-B800-0B50C239E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7" name="Picture 10" descr="xsf">
            <a:extLst>
              <a:ext uri="{FF2B5EF4-FFF2-40B4-BE49-F238E27FC236}">
                <a16:creationId xmlns:a16="http://schemas.microsoft.com/office/drawing/2014/main" xmlns="" id="{032163FC-49EE-4950-9E8E-29F6F9AA3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11" descr="xsf">
            <a:extLst>
              <a:ext uri="{FF2B5EF4-FFF2-40B4-BE49-F238E27FC236}">
                <a16:creationId xmlns:a16="http://schemas.microsoft.com/office/drawing/2014/main" xmlns="" id="{62C82B23-7269-4BEA-8892-B8C0BB04F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12" descr="xsf">
            <a:extLst>
              <a:ext uri="{FF2B5EF4-FFF2-40B4-BE49-F238E27FC236}">
                <a16:creationId xmlns:a16="http://schemas.microsoft.com/office/drawing/2014/main" xmlns="" id="{D4F3DF81-8338-4BFB-837C-46C413C6F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0" name="Picture 13" descr="xsf">
            <a:extLst>
              <a:ext uri="{FF2B5EF4-FFF2-40B4-BE49-F238E27FC236}">
                <a16:creationId xmlns:a16="http://schemas.microsoft.com/office/drawing/2014/main" xmlns="" id="{262B7748-4526-4CD1-BF0C-B130E5F21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1" name="Picture 14" descr="xsf">
            <a:extLst>
              <a:ext uri="{FF2B5EF4-FFF2-40B4-BE49-F238E27FC236}">
                <a16:creationId xmlns:a16="http://schemas.microsoft.com/office/drawing/2014/main" xmlns="" id="{ED9614A6-3F42-4D04-BFD2-E2D880F4B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2" name="Picture 15" descr="xsf">
            <a:extLst>
              <a:ext uri="{FF2B5EF4-FFF2-40B4-BE49-F238E27FC236}">
                <a16:creationId xmlns:a16="http://schemas.microsoft.com/office/drawing/2014/main" xmlns="" id="{D180C0FE-62F9-47CB-9738-DB2B79008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3" name="Picture 16" descr="xsf">
            <a:extLst>
              <a:ext uri="{FF2B5EF4-FFF2-40B4-BE49-F238E27FC236}">
                <a16:creationId xmlns:a16="http://schemas.microsoft.com/office/drawing/2014/main" xmlns="" id="{5707E7B0-4326-4A2D-AD77-018A92915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4" name="Picture 17" descr="xsf">
            <a:extLst>
              <a:ext uri="{FF2B5EF4-FFF2-40B4-BE49-F238E27FC236}">
                <a16:creationId xmlns:a16="http://schemas.microsoft.com/office/drawing/2014/main" xmlns="" id="{0A92F338-6FDA-43D3-9959-778236306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5" name="Picture 18" descr="xsf">
            <a:extLst>
              <a:ext uri="{FF2B5EF4-FFF2-40B4-BE49-F238E27FC236}">
                <a16:creationId xmlns:a16="http://schemas.microsoft.com/office/drawing/2014/main" xmlns="" id="{72E5915D-BC75-4F06-8BB8-692FA5D7D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6" name="Picture 19" descr="xsf">
            <a:extLst>
              <a:ext uri="{FF2B5EF4-FFF2-40B4-BE49-F238E27FC236}">
                <a16:creationId xmlns:a16="http://schemas.microsoft.com/office/drawing/2014/main" xmlns="" id="{1A71B25A-2E92-4678-9E52-2CB53784C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8" name="Rectangle 22">
            <a:extLst>
              <a:ext uri="{FF2B5EF4-FFF2-40B4-BE49-F238E27FC236}">
                <a16:creationId xmlns:a16="http://schemas.microsoft.com/office/drawing/2014/main" xmlns="" id="{2AD89184-A927-4D11-BED5-A69B72396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" y="528638"/>
            <a:ext cx="584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  <a:ea typeface="宋体" panose="02010600030101010101" pitchFamily="2" charset="-122"/>
              </a:rPr>
              <a:t>二、</a:t>
            </a:r>
            <a:r>
              <a:rPr kumimoji="0" lang="zh-CN" altLang="en-US" sz="2800" b="1">
                <a:solidFill>
                  <a:srgbClr val="000099"/>
                </a:solidFill>
                <a:ea typeface="宋体" panose="02010600030101010101" pitchFamily="2" charset="-122"/>
              </a:rPr>
              <a:t>单位脉冲函数</a:t>
            </a:r>
            <a:r>
              <a:rPr lang="zh-CN" altLang="en-US" sz="2800" b="1">
                <a:solidFill>
                  <a:srgbClr val="000099"/>
                </a:solidFill>
                <a:ea typeface="宋体" panose="02010600030101010101" pitchFamily="2" charset="-122"/>
              </a:rPr>
              <a:t>的概念及性质   </a:t>
            </a:r>
          </a:p>
        </p:txBody>
      </p:sp>
      <p:sp>
        <p:nvSpPr>
          <p:cNvPr id="9239" name="Rectangle 23">
            <a:extLst>
              <a:ext uri="{FF2B5EF4-FFF2-40B4-BE49-F238E27FC236}">
                <a16:creationId xmlns:a16="http://schemas.microsoft.com/office/drawing/2014/main" xmlns="" id="{ED6C3DE7-B172-425D-A52F-7AD23F37B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1144588"/>
            <a:ext cx="35845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99"/>
                </a:solidFill>
                <a:ea typeface="宋体" panose="02010600030101010101" pitchFamily="2" charset="-122"/>
              </a:rPr>
              <a:t>1. </a:t>
            </a:r>
            <a:r>
              <a:rPr kumimoji="0" lang="zh-CN" altLang="en-US" sz="2400" b="1" dirty="0">
                <a:solidFill>
                  <a:srgbClr val="000099"/>
                </a:solidFill>
                <a:ea typeface="宋体" panose="02010600030101010101" pitchFamily="2" charset="-122"/>
              </a:rPr>
              <a:t>单位脉冲函数</a:t>
            </a:r>
            <a:r>
              <a:rPr lang="zh-CN" altLang="en-US" sz="2400" b="1" dirty="0">
                <a:solidFill>
                  <a:srgbClr val="000099"/>
                </a:solidFill>
                <a:ea typeface="宋体" panose="02010600030101010101" pitchFamily="2" charset="-122"/>
              </a:rPr>
              <a:t>的概念    </a:t>
            </a:r>
          </a:p>
        </p:txBody>
      </p:sp>
      <p:grpSp>
        <p:nvGrpSpPr>
          <p:cNvPr id="128024" name="Group 24">
            <a:extLst>
              <a:ext uri="{FF2B5EF4-FFF2-40B4-BE49-F238E27FC236}">
                <a16:creationId xmlns:a16="http://schemas.microsoft.com/office/drawing/2014/main" xmlns="" id="{3D33029B-35CB-46A0-8AC0-ADAAC2EF67B9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754188"/>
            <a:ext cx="8464550" cy="2076450"/>
            <a:chOff x="336" y="1105"/>
            <a:chExt cx="5332" cy="1308"/>
          </a:xfrm>
        </p:grpSpPr>
        <p:sp>
          <p:nvSpPr>
            <p:cNvPr id="9245" name="Rectangle 25">
              <a:extLst>
                <a:ext uri="{FF2B5EF4-FFF2-40B4-BE49-F238E27FC236}">
                  <a16:creationId xmlns:a16="http://schemas.microsoft.com/office/drawing/2014/main" xmlns="" id="{D0BB61CE-A72A-4175-B698-3DA241D6D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" y="1105"/>
              <a:ext cx="5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4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(1) </a:t>
              </a:r>
              <a:r>
                <a:rPr kumimoji="0" lang="zh-CN" altLang="en-US" sz="24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单位冲激函数        并不是经典意义下的函数，而</a:t>
              </a:r>
              <a:r>
                <a:rPr lang="zh-CN" altLang="en-US" sz="2400" b="1" dirty="0">
                  <a:ea typeface="宋体" panose="02010600030101010101" pitchFamily="2" charset="-122"/>
                </a:rPr>
                <a:t>是一      </a:t>
              </a:r>
            </a:p>
          </p:txBody>
        </p:sp>
        <p:sp>
          <p:nvSpPr>
            <p:cNvPr id="9246" name="Rectangle 26">
              <a:extLst>
                <a:ext uri="{FF2B5EF4-FFF2-40B4-BE49-F238E27FC236}">
                  <a16:creationId xmlns:a16="http://schemas.microsoft.com/office/drawing/2014/main" xmlns="" id="{A642DB8E-51B9-423B-BC66-D88515B52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452"/>
              <a:ext cx="4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ea typeface="宋体" panose="02010600030101010101" pitchFamily="2" charset="-122"/>
                </a:rPr>
                <a:t>个</a:t>
              </a:r>
              <a:r>
                <a:rPr lang="zh-CN" altLang="en-US" sz="2400" b="1" u="sng" dirty="0">
                  <a:solidFill>
                    <a:srgbClr val="FF0000"/>
                  </a:solidFill>
                  <a:ea typeface="楷体_GB2312" pitchFamily="49" charset="-122"/>
                </a:rPr>
                <a:t>广义函数</a:t>
              </a:r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zh-CN" altLang="en-US" sz="2400" b="1" dirty="0">
                  <a:ea typeface="宋体" panose="02010600030101010101" pitchFamily="2" charset="-122"/>
                </a:rPr>
                <a:t>或者</a:t>
              </a:r>
              <a:r>
                <a:rPr lang="zh-CN" altLang="en-US" sz="2400" b="1" u="sng" dirty="0">
                  <a:solidFill>
                    <a:srgbClr val="FF0000"/>
                  </a:solidFill>
                  <a:ea typeface="楷体_GB2312" pitchFamily="49" charset="-122"/>
                </a:rPr>
                <a:t>奇异函数</a:t>
              </a:r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r>
                <a:rPr lang="zh-CN" altLang="en-US" sz="2400" b="1" dirty="0">
                  <a:ea typeface="宋体" panose="02010600030101010101" pitchFamily="2" charset="-122"/>
                </a:rPr>
                <a:t>，它不能用通常意义下的   </a:t>
              </a:r>
            </a:p>
          </p:txBody>
        </p:sp>
        <p:sp>
          <p:nvSpPr>
            <p:cNvPr id="9247" name="Rectangle 27">
              <a:extLst>
                <a:ext uri="{FF2B5EF4-FFF2-40B4-BE49-F238E27FC236}">
                  <a16:creationId xmlns:a16="http://schemas.microsoft.com/office/drawing/2014/main" xmlns="" id="{831614D2-8B09-4B96-AA25-5E4C11EA9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" y="1777"/>
              <a:ext cx="46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ea typeface="宋体" panose="02010600030101010101" pitchFamily="2" charset="-122"/>
                </a:rPr>
                <a:t>“</a:t>
              </a:r>
              <a:r>
                <a:rPr lang="zh-CN" altLang="en-US" sz="2400" b="1">
                  <a:ea typeface="宋体" panose="02010600030101010101" pitchFamily="2" charset="-122"/>
                </a:rPr>
                <a:t>值的对应关系”来理解和使用，而总是通过它的性质   </a:t>
              </a:r>
            </a:p>
          </p:txBody>
        </p:sp>
        <p:sp>
          <p:nvSpPr>
            <p:cNvPr id="9248" name="Rectangle 28">
              <a:extLst>
                <a:ext uri="{FF2B5EF4-FFF2-40B4-BE49-F238E27FC236}">
                  <a16:creationId xmlns:a16="http://schemas.microsoft.com/office/drawing/2014/main" xmlns="" id="{CF47D238-5380-498E-BFCE-447EF0964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105"/>
              <a:ext cx="5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  <a:ea typeface="宋体" panose="02010600030101010101" pitchFamily="2" charset="-122"/>
                </a:rPr>
                <a:t>注    </a:t>
              </a:r>
            </a:p>
          </p:txBody>
        </p:sp>
        <p:graphicFrame>
          <p:nvGraphicFramePr>
            <p:cNvPr id="9249" name="Object 29">
              <a:extLst>
                <a:ext uri="{FF2B5EF4-FFF2-40B4-BE49-F238E27FC236}">
                  <a16:creationId xmlns:a16="http://schemas.microsoft.com/office/drawing/2014/main" xmlns="" id="{CBD83A89-E014-424A-852B-5EB1B181A5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9" y="1164"/>
            <a:ext cx="34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53" name="公式" r:id="rId4" imgW="558558" imgH="342751" progId="Equation.3">
                    <p:embed/>
                  </p:oleObj>
                </mc:Choice>
                <mc:Fallback>
                  <p:oleObj name="公式" r:id="rId4" imgW="558558" imgH="342751" progId="Equation.3">
                    <p:embed/>
                    <p:pic>
                      <p:nvPicPr>
                        <p:cNvPr id="9249" name="Object 29">
                          <a:extLst>
                            <a:ext uri="{FF2B5EF4-FFF2-40B4-BE49-F238E27FC236}">
                              <a16:creationId xmlns:a16="http://schemas.microsoft.com/office/drawing/2014/main" xmlns="" id="{CBD83A89-E014-424A-852B-5EB1B181A5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9" y="1164"/>
                          <a:ext cx="348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0" name="Rectangle 30">
              <a:extLst>
                <a:ext uri="{FF2B5EF4-FFF2-40B4-BE49-F238E27FC236}">
                  <a16:creationId xmlns:a16="http://schemas.microsoft.com/office/drawing/2014/main" xmlns="" id="{A876E403-BA06-4D7F-9C05-9190929CF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2125"/>
              <a:ext cx="1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ea typeface="宋体" panose="02010600030101010101" pitchFamily="2" charset="-122"/>
                </a:rPr>
                <a:t>来使用它。   </a:t>
              </a:r>
            </a:p>
          </p:txBody>
        </p:sp>
      </p:grpSp>
      <p:grpSp>
        <p:nvGrpSpPr>
          <p:cNvPr id="128031" name="Group 31">
            <a:extLst>
              <a:ext uri="{FF2B5EF4-FFF2-40B4-BE49-F238E27FC236}">
                <a16:creationId xmlns:a16="http://schemas.microsoft.com/office/drawing/2014/main" xmlns="" id="{7855DF4C-3DF8-4D3E-BCF8-47493413ADE5}"/>
              </a:ext>
            </a:extLst>
          </p:cNvPr>
          <p:cNvGrpSpPr>
            <a:grpSpLocks/>
          </p:cNvGrpSpPr>
          <p:nvPr/>
        </p:nvGrpSpPr>
        <p:grpSpPr bwMode="auto">
          <a:xfrm>
            <a:off x="1047750" y="4124325"/>
            <a:ext cx="7891463" cy="990600"/>
            <a:chOff x="660" y="2598"/>
            <a:chExt cx="4971" cy="624"/>
          </a:xfrm>
        </p:grpSpPr>
        <p:sp>
          <p:nvSpPr>
            <p:cNvPr id="9243" name="Rectangle 32">
              <a:extLst>
                <a:ext uri="{FF2B5EF4-FFF2-40B4-BE49-F238E27FC236}">
                  <a16:creationId xmlns:a16="http://schemas.microsoft.com/office/drawing/2014/main" xmlns="" id="{02E3D11A-9E51-4290-B9D4-4884507FD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" y="2598"/>
              <a:ext cx="49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4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(2) </a:t>
              </a:r>
              <a:r>
                <a:rPr kumimoji="0" lang="zh-CN" altLang="en-US" sz="24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单位冲激函数有多种</a:t>
              </a:r>
              <a:r>
                <a:rPr lang="zh-CN" altLang="en-US" sz="2400" b="1" dirty="0">
                  <a:ea typeface="宋体" panose="02010600030101010101" pitchFamily="2" charset="-122"/>
                </a:rPr>
                <a:t>定义方式，前面给出的定义方式   </a:t>
              </a:r>
            </a:p>
          </p:txBody>
        </p:sp>
        <p:sp>
          <p:nvSpPr>
            <p:cNvPr id="9244" name="Rectangle 33">
              <a:extLst>
                <a:ext uri="{FF2B5EF4-FFF2-40B4-BE49-F238E27FC236}">
                  <a16:creationId xmlns:a16="http://schemas.microsoft.com/office/drawing/2014/main" xmlns="" id="{0BBACBDC-0060-4B11-A35E-DA859B5FC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934"/>
              <a:ext cx="26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宋体" panose="02010600030101010101" pitchFamily="2" charset="-122"/>
                </a:rPr>
                <a:t>是由 </a:t>
              </a: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Dirac</a:t>
              </a:r>
              <a:r>
                <a:rPr lang="en-US" altLang="zh-CN" sz="24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zh-CN" altLang="en-US" sz="2400" b="1">
                  <a:ea typeface="宋体" panose="02010600030101010101" pitchFamily="2" charset="-122"/>
                </a:rPr>
                <a:t>狄拉克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r>
                <a:rPr lang="zh-CN" altLang="en-US" sz="2400" b="1">
                  <a:ea typeface="宋体" panose="02010600030101010101" pitchFamily="2" charset="-122"/>
                </a:rPr>
                <a:t>给出的。  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3" descr="xsf">
            <a:extLst>
              <a:ext uri="{FF2B5EF4-FFF2-40B4-BE49-F238E27FC236}">
                <a16:creationId xmlns:a16="http://schemas.microsoft.com/office/drawing/2014/main" xmlns="" id="{F6BBFAAD-0251-4379-BC99-59B4A2B7C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4" descr="xsf">
            <a:extLst>
              <a:ext uri="{FF2B5EF4-FFF2-40B4-BE49-F238E27FC236}">
                <a16:creationId xmlns:a16="http://schemas.microsoft.com/office/drawing/2014/main" xmlns="" id="{765BF28D-9E86-4001-AF19-8E1F03C0A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7" descr="xsf">
            <a:extLst>
              <a:ext uri="{FF2B5EF4-FFF2-40B4-BE49-F238E27FC236}">
                <a16:creationId xmlns:a16="http://schemas.microsoft.com/office/drawing/2014/main" xmlns="" id="{1A84F668-C7B1-41F1-89E3-0C89475B3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8" descr="xsf">
            <a:extLst>
              <a:ext uri="{FF2B5EF4-FFF2-40B4-BE49-F238E27FC236}">
                <a16:creationId xmlns:a16="http://schemas.microsoft.com/office/drawing/2014/main" xmlns="" id="{F0FB518E-E45F-42D4-8619-F0E4606BC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9" descr="xsf">
            <a:extLst>
              <a:ext uri="{FF2B5EF4-FFF2-40B4-BE49-F238E27FC236}">
                <a16:creationId xmlns:a16="http://schemas.microsoft.com/office/drawing/2014/main" xmlns="" id="{4BC57E25-66B4-467C-B8DD-9000E4D93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10" descr="xsf">
            <a:extLst>
              <a:ext uri="{FF2B5EF4-FFF2-40B4-BE49-F238E27FC236}">
                <a16:creationId xmlns:a16="http://schemas.microsoft.com/office/drawing/2014/main" xmlns="" id="{DF93258D-EF1F-4F11-91E8-0727F1170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11" descr="xsf">
            <a:extLst>
              <a:ext uri="{FF2B5EF4-FFF2-40B4-BE49-F238E27FC236}">
                <a16:creationId xmlns:a16="http://schemas.microsoft.com/office/drawing/2014/main" xmlns="" id="{05C48219-600A-469A-9BA3-A7A88A011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3" name="Picture 12" descr="xsf">
            <a:extLst>
              <a:ext uri="{FF2B5EF4-FFF2-40B4-BE49-F238E27FC236}">
                <a16:creationId xmlns:a16="http://schemas.microsoft.com/office/drawing/2014/main" xmlns="" id="{90DF45D2-1C45-45ED-AB7E-20C303EA1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6" name="Picture 15" descr="xsf">
            <a:extLst>
              <a:ext uri="{FF2B5EF4-FFF2-40B4-BE49-F238E27FC236}">
                <a16:creationId xmlns:a16="http://schemas.microsoft.com/office/drawing/2014/main" xmlns="" id="{564AD5A9-5844-4737-8DD8-29DEC0135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7" name="Picture 16" descr="xsf">
            <a:extLst>
              <a:ext uri="{FF2B5EF4-FFF2-40B4-BE49-F238E27FC236}">
                <a16:creationId xmlns:a16="http://schemas.microsoft.com/office/drawing/2014/main" xmlns="" id="{49720584-E400-47DE-A161-6A48E88A7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0" name="Picture 19" descr="xsf">
            <a:extLst>
              <a:ext uri="{FF2B5EF4-FFF2-40B4-BE49-F238E27FC236}">
                <a16:creationId xmlns:a16="http://schemas.microsoft.com/office/drawing/2014/main" xmlns="" id="{404D96CD-C256-48DC-9AF3-B97FCB356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1" name="Picture 20" descr="xsf">
            <a:extLst>
              <a:ext uri="{FF2B5EF4-FFF2-40B4-BE49-F238E27FC236}">
                <a16:creationId xmlns:a16="http://schemas.microsoft.com/office/drawing/2014/main" xmlns="" id="{D04BD633-8222-4E6E-BA4F-3DF6F2CDC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3" name="Rectangle 23">
            <a:extLst>
              <a:ext uri="{FF2B5EF4-FFF2-40B4-BE49-F238E27FC236}">
                <a16:creationId xmlns:a16="http://schemas.microsoft.com/office/drawing/2014/main" xmlns="" id="{64631236-6C7B-4E78-A910-DE9D16E43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" y="528638"/>
            <a:ext cx="584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  <a:ea typeface="宋体" panose="02010600030101010101" pitchFamily="2" charset="-122"/>
              </a:rPr>
              <a:t>二、</a:t>
            </a:r>
            <a:r>
              <a:rPr kumimoji="0" lang="zh-CN" altLang="en-US" sz="2800" b="1">
                <a:solidFill>
                  <a:srgbClr val="000099"/>
                </a:solidFill>
                <a:ea typeface="宋体" panose="02010600030101010101" pitchFamily="2" charset="-122"/>
              </a:rPr>
              <a:t>单位脉冲函数</a:t>
            </a:r>
            <a:r>
              <a:rPr lang="zh-CN" altLang="en-US" sz="2800" b="1">
                <a:solidFill>
                  <a:srgbClr val="000099"/>
                </a:solidFill>
                <a:ea typeface="宋体" panose="02010600030101010101" pitchFamily="2" charset="-122"/>
              </a:rPr>
              <a:t>的概念及性质    </a:t>
            </a:r>
          </a:p>
        </p:txBody>
      </p:sp>
      <p:sp>
        <p:nvSpPr>
          <p:cNvPr id="129048" name="Rectangle 24">
            <a:extLst>
              <a:ext uri="{FF2B5EF4-FFF2-40B4-BE49-F238E27FC236}">
                <a16:creationId xmlns:a16="http://schemas.microsoft.com/office/drawing/2014/main" xmlns="" id="{4E10FAE1-6480-49F2-9631-D313BE7E8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1144588"/>
            <a:ext cx="35845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99"/>
                </a:solidFill>
                <a:ea typeface="宋体" panose="02010600030101010101" pitchFamily="2" charset="-122"/>
              </a:rPr>
              <a:t>2. </a:t>
            </a:r>
            <a:r>
              <a:rPr kumimoji="0" lang="zh-CN" altLang="en-US" sz="2400" b="1" dirty="0">
                <a:solidFill>
                  <a:srgbClr val="000099"/>
                </a:solidFill>
                <a:ea typeface="宋体" panose="02010600030101010101" pitchFamily="2" charset="-122"/>
              </a:rPr>
              <a:t>单位脉冲函数</a:t>
            </a:r>
            <a:r>
              <a:rPr lang="zh-CN" altLang="en-US" sz="2400" b="1" dirty="0">
                <a:solidFill>
                  <a:srgbClr val="000099"/>
                </a:solidFill>
                <a:ea typeface="宋体" panose="02010600030101010101" pitchFamily="2" charset="-122"/>
              </a:rPr>
              <a:t>的性质    </a:t>
            </a:r>
          </a:p>
        </p:txBody>
      </p:sp>
      <p:sp>
        <p:nvSpPr>
          <p:cNvPr id="10265" name="Rectangle 25">
            <a:extLst>
              <a:ext uri="{FF2B5EF4-FFF2-40B4-BE49-F238E27FC236}">
                <a16:creationId xmlns:a16="http://schemas.microsoft.com/office/drawing/2014/main" xmlns="" id="{AC6F14E5-FB8C-469F-9D19-FCF35F2E4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688" y="3440113"/>
            <a:ext cx="184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b="1">
              <a:ea typeface="宋体" panose="02010600030101010101" pitchFamily="2" charset="-122"/>
            </a:endParaRPr>
          </a:p>
        </p:txBody>
      </p:sp>
      <p:graphicFrame>
        <p:nvGraphicFramePr>
          <p:cNvPr id="129050" name="Object 26">
            <a:extLst>
              <a:ext uri="{FF2B5EF4-FFF2-40B4-BE49-F238E27FC236}">
                <a16:creationId xmlns:a16="http://schemas.microsoft.com/office/drawing/2014/main" xmlns="" id="{A90C3351-558E-4D4F-8789-93AA7798BD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86113" y="4156075"/>
          <a:ext cx="3505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1" name="公式" r:id="rId4" imgW="3505200" imgH="622300" progId="Equation.3">
                  <p:embed/>
                </p:oleObj>
              </mc:Choice>
              <mc:Fallback>
                <p:oleObj name="公式" r:id="rId4" imgW="3505200" imgH="622300" progId="Equation.3">
                  <p:embed/>
                  <p:pic>
                    <p:nvPicPr>
                      <p:cNvPr id="129050" name="Object 26">
                        <a:extLst>
                          <a:ext uri="{FF2B5EF4-FFF2-40B4-BE49-F238E27FC236}">
                            <a16:creationId xmlns:a16="http://schemas.microsoft.com/office/drawing/2014/main" xmlns="" id="{A90C3351-558E-4D4F-8789-93AA7798BD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113" y="4156075"/>
                        <a:ext cx="35052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51" name="Rectangle 27">
            <a:extLst>
              <a:ext uri="{FF2B5EF4-FFF2-40B4-BE49-F238E27FC236}">
                <a16:creationId xmlns:a16="http://schemas.microsoft.com/office/drawing/2014/main" xmlns="" id="{79F38E3D-B22D-4A1F-B00D-26FD64018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5207000"/>
            <a:ext cx="213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(2) </a:t>
            </a:r>
            <a:r>
              <a:rPr lang="zh-CN" altLang="en-US" sz="2400" b="1" u="sng">
                <a:solidFill>
                  <a:srgbClr val="FF0000"/>
                </a:solidFill>
                <a:ea typeface="楷体_GB2312" pitchFamily="49" charset="-122"/>
              </a:rPr>
              <a:t>对称性质</a:t>
            </a:r>
            <a:r>
              <a:rPr lang="zh-CN" altLang="en-US" sz="2400" b="1" u="sng">
                <a:solidFill>
                  <a:schemeClr val="folHlink"/>
                </a:solidFill>
                <a:ea typeface="楷体_GB2312" pitchFamily="49" charset="-122"/>
              </a:rPr>
              <a:t>    </a:t>
            </a:r>
          </a:p>
        </p:txBody>
      </p:sp>
      <p:grpSp>
        <p:nvGrpSpPr>
          <p:cNvPr id="129052" name="Group 28">
            <a:extLst>
              <a:ext uri="{FF2B5EF4-FFF2-40B4-BE49-F238E27FC236}">
                <a16:creationId xmlns:a16="http://schemas.microsoft.com/office/drawing/2014/main" xmlns="" id="{97F5EB8F-8919-411E-B9E1-0B7F097A17FF}"/>
              </a:ext>
            </a:extLst>
          </p:cNvPr>
          <p:cNvGrpSpPr>
            <a:grpSpLocks/>
          </p:cNvGrpSpPr>
          <p:nvPr/>
        </p:nvGrpSpPr>
        <p:grpSpPr bwMode="auto">
          <a:xfrm>
            <a:off x="1898650" y="5789613"/>
            <a:ext cx="4427538" cy="457200"/>
            <a:chOff x="1196" y="3647"/>
            <a:chExt cx="2789" cy="288"/>
          </a:xfrm>
        </p:grpSpPr>
        <p:graphicFrame>
          <p:nvGraphicFramePr>
            <p:cNvPr id="10286" name="Object 29">
              <a:extLst>
                <a:ext uri="{FF2B5EF4-FFF2-40B4-BE49-F238E27FC236}">
                  <a16:creationId xmlns:a16="http://schemas.microsoft.com/office/drawing/2014/main" xmlns="" id="{4B52F1F6-E256-46AC-9A38-673825C4CD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96" y="3717"/>
            <a:ext cx="140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02" name="公式" r:id="rId6" imgW="228600" imgH="279400" progId="Equation.3">
                    <p:embed/>
                  </p:oleObj>
                </mc:Choice>
                <mc:Fallback>
                  <p:oleObj name="公式" r:id="rId6" imgW="228600" imgH="279400" progId="Equation.3">
                    <p:embed/>
                    <p:pic>
                      <p:nvPicPr>
                        <p:cNvPr id="10286" name="Object 29">
                          <a:extLst>
                            <a:ext uri="{FF2B5EF4-FFF2-40B4-BE49-F238E27FC236}">
                              <a16:creationId xmlns:a16="http://schemas.microsoft.com/office/drawing/2014/main" xmlns="" id="{4B52F1F6-E256-46AC-9A38-673825C4CD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" y="3717"/>
                          <a:ext cx="140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7" name="Object 30">
              <a:extLst>
                <a:ext uri="{FF2B5EF4-FFF2-40B4-BE49-F238E27FC236}">
                  <a16:creationId xmlns:a16="http://schemas.microsoft.com/office/drawing/2014/main" xmlns="" id="{5737BF44-DA65-41D4-B18D-9791969848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40" y="3699"/>
            <a:ext cx="1045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03" name="公式" r:id="rId8" imgW="1676400" imgH="342900" progId="Equation.3">
                    <p:embed/>
                  </p:oleObj>
                </mc:Choice>
                <mc:Fallback>
                  <p:oleObj name="公式" r:id="rId8" imgW="1676400" imgH="342900" progId="Equation.3">
                    <p:embed/>
                    <p:pic>
                      <p:nvPicPr>
                        <p:cNvPr id="10287" name="Object 30">
                          <a:extLst>
                            <a:ext uri="{FF2B5EF4-FFF2-40B4-BE49-F238E27FC236}">
                              <a16:creationId xmlns:a16="http://schemas.microsoft.com/office/drawing/2014/main" xmlns="" id="{5737BF44-DA65-41D4-B18D-9791969848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0" y="3699"/>
                          <a:ext cx="1045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8" name="Rectangle 31">
              <a:extLst>
                <a:ext uri="{FF2B5EF4-FFF2-40B4-BE49-F238E27FC236}">
                  <a16:creationId xmlns:a16="http://schemas.microsoft.com/office/drawing/2014/main" xmlns="" id="{FFB21995-75F7-47D4-B902-7052FB1BF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647"/>
              <a:ext cx="18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宋体" panose="02010600030101010101" pitchFamily="2" charset="-122"/>
                </a:rPr>
                <a:t>函数为偶函数，即    </a:t>
              </a:r>
            </a:p>
          </p:txBody>
        </p:sp>
      </p:grpSp>
      <p:grpSp>
        <p:nvGrpSpPr>
          <p:cNvPr id="129056" name="Group 32">
            <a:extLst>
              <a:ext uri="{FF2B5EF4-FFF2-40B4-BE49-F238E27FC236}">
                <a16:creationId xmlns:a16="http://schemas.microsoft.com/office/drawing/2014/main" xmlns="" id="{72D51AED-D16B-4944-939D-B04FCD8C95D9}"/>
              </a:ext>
            </a:extLst>
          </p:cNvPr>
          <p:cNvGrpSpPr>
            <a:grpSpLocks/>
          </p:cNvGrpSpPr>
          <p:nvPr/>
        </p:nvGrpSpPr>
        <p:grpSpPr bwMode="auto">
          <a:xfrm>
            <a:off x="534988" y="1692275"/>
            <a:ext cx="2957512" cy="495300"/>
            <a:chOff x="337" y="1066"/>
            <a:chExt cx="1863" cy="312"/>
          </a:xfrm>
        </p:grpSpPr>
        <p:sp>
          <p:nvSpPr>
            <p:cNvPr id="10284" name="Rectangle 33">
              <a:extLst>
                <a:ext uri="{FF2B5EF4-FFF2-40B4-BE49-F238E27FC236}">
                  <a16:creationId xmlns:a16="http://schemas.microsoft.com/office/drawing/2014/main" xmlns="" id="{D57C1E62-7050-4F73-9835-57647D7DA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1066"/>
              <a:ext cx="13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anose="02010600030101010101" pitchFamily="2" charset="-122"/>
                </a:rPr>
                <a:t>(1)</a:t>
              </a:r>
              <a:r>
                <a:rPr lang="en-US" altLang="zh-CN" sz="2400" b="1">
                  <a:solidFill>
                    <a:schemeClr val="folHlink"/>
                  </a:solidFill>
                  <a:ea typeface="宋体" panose="02010600030101010101" pitchFamily="2" charset="-122"/>
                </a:rPr>
                <a:t> </a:t>
              </a:r>
              <a:r>
                <a:rPr lang="zh-CN" altLang="en-US" sz="2400" b="1" u="sng">
                  <a:solidFill>
                    <a:srgbClr val="FF0000"/>
                  </a:solidFill>
                  <a:ea typeface="楷体_GB2312" pitchFamily="49" charset="-122"/>
                </a:rPr>
                <a:t>筛选性质</a:t>
              </a:r>
              <a:r>
                <a:rPr lang="zh-CN" altLang="en-US" sz="2400" b="1" u="sng">
                  <a:solidFill>
                    <a:schemeClr val="folHlink"/>
                  </a:solidFill>
                  <a:ea typeface="楷体_GB2312" pitchFamily="49" charset="-122"/>
                </a:rPr>
                <a:t>    </a:t>
              </a:r>
            </a:p>
          </p:txBody>
        </p:sp>
        <p:sp>
          <p:nvSpPr>
            <p:cNvPr id="10285" name="Rectangle 34">
              <a:extLst>
                <a:ext uri="{FF2B5EF4-FFF2-40B4-BE49-F238E27FC236}">
                  <a16:creationId xmlns:a16="http://schemas.microsoft.com/office/drawing/2014/main" xmlns="" id="{BC94CB07-C8F0-4F43-9A30-6DBB3EE73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" y="1090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FF"/>
                  </a:solidFill>
                  <a:ea typeface="宋体" panose="02010600030101010101" pitchFamily="2" charset="-122"/>
                </a:rPr>
                <a:t>性质    </a:t>
              </a:r>
            </a:p>
          </p:txBody>
        </p:sp>
      </p:grpSp>
      <p:grpSp>
        <p:nvGrpSpPr>
          <p:cNvPr id="129059" name="Group 35">
            <a:extLst>
              <a:ext uri="{FF2B5EF4-FFF2-40B4-BE49-F238E27FC236}">
                <a16:creationId xmlns:a16="http://schemas.microsoft.com/office/drawing/2014/main" xmlns="" id="{CE7B8D29-C5E6-4BB9-A113-72650C0D4610}"/>
              </a:ext>
            </a:extLst>
          </p:cNvPr>
          <p:cNvGrpSpPr>
            <a:grpSpLocks/>
          </p:cNvGrpSpPr>
          <p:nvPr/>
        </p:nvGrpSpPr>
        <p:grpSpPr bwMode="auto">
          <a:xfrm>
            <a:off x="2406650" y="2216150"/>
            <a:ext cx="6737350" cy="457200"/>
            <a:chOff x="1516" y="1396"/>
            <a:chExt cx="4244" cy="288"/>
          </a:xfrm>
        </p:grpSpPr>
        <p:sp>
          <p:nvSpPr>
            <p:cNvPr id="10281" name="Rectangle 36">
              <a:extLst>
                <a:ext uri="{FF2B5EF4-FFF2-40B4-BE49-F238E27FC236}">
                  <a16:creationId xmlns:a16="http://schemas.microsoft.com/office/drawing/2014/main" xmlns="" id="{E08DBD76-AA46-4F12-9F9F-9948BDD3D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" y="1396"/>
              <a:ext cx="4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宋体" panose="02010600030101010101" pitchFamily="2" charset="-122"/>
                </a:rPr>
                <a:t>设函数         是定义在                  上的有界函数，   </a:t>
              </a:r>
            </a:p>
          </p:txBody>
        </p:sp>
        <p:graphicFrame>
          <p:nvGraphicFramePr>
            <p:cNvPr id="10282" name="Object 37">
              <a:extLst>
                <a:ext uri="{FF2B5EF4-FFF2-40B4-BE49-F238E27FC236}">
                  <a16:creationId xmlns:a16="http://schemas.microsoft.com/office/drawing/2014/main" xmlns="" id="{36107B47-2872-41FE-A2B3-38A92890E5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9" y="1442"/>
            <a:ext cx="37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04" name="公式" r:id="rId10" imgW="596900" imgH="342900" progId="Equation.3">
                    <p:embed/>
                  </p:oleObj>
                </mc:Choice>
                <mc:Fallback>
                  <p:oleObj name="公式" r:id="rId10" imgW="596900" imgH="342900" progId="Equation.3">
                    <p:embed/>
                    <p:pic>
                      <p:nvPicPr>
                        <p:cNvPr id="10282" name="Object 37">
                          <a:extLst>
                            <a:ext uri="{FF2B5EF4-FFF2-40B4-BE49-F238E27FC236}">
                              <a16:creationId xmlns:a16="http://schemas.microsoft.com/office/drawing/2014/main" xmlns="" id="{36107B47-2872-41FE-A2B3-38A92890E5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9" y="1442"/>
                          <a:ext cx="376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3" name="Object 38">
              <a:extLst>
                <a:ext uri="{FF2B5EF4-FFF2-40B4-BE49-F238E27FC236}">
                  <a16:creationId xmlns:a16="http://schemas.microsoft.com/office/drawing/2014/main" xmlns="" id="{E5B7BC37-BA76-432B-A299-F024071D48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84" y="1444"/>
            <a:ext cx="81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05" name="公式" r:id="rId12" imgW="1307532" imgH="342751" progId="Equation.3">
                    <p:embed/>
                  </p:oleObj>
                </mc:Choice>
                <mc:Fallback>
                  <p:oleObj name="公式" r:id="rId12" imgW="1307532" imgH="342751" progId="Equation.3">
                    <p:embed/>
                    <p:pic>
                      <p:nvPicPr>
                        <p:cNvPr id="10283" name="Object 38">
                          <a:extLst>
                            <a:ext uri="{FF2B5EF4-FFF2-40B4-BE49-F238E27FC236}">
                              <a16:creationId xmlns:a16="http://schemas.microsoft.com/office/drawing/2014/main" xmlns="" id="{E5B7BC37-BA76-432B-A299-F024071D48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4" y="1444"/>
                          <a:ext cx="81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9063" name="Group 39">
            <a:extLst>
              <a:ext uri="{FF2B5EF4-FFF2-40B4-BE49-F238E27FC236}">
                <a16:creationId xmlns:a16="http://schemas.microsoft.com/office/drawing/2014/main" xmlns="" id="{634A155F-CD8F-4A9D-9BDE-1EAF6212D8C7}"/>
              </a:ext>
            </a:extLst>
          </p:cNvPr>
          <p:cNvGrpSpPr>
            <a:grpSpLocks/>
          </p:cNvGrpSpPr>
          <p:nvPr/>
        </p:nvGrpSpPr>
        <p:grpSpPr bwMode="auto">
          <a:xfrm>
            <a:off x="1790700" y="2755900"/>
            <a:ext cx="5953125" cy="628650"/>
            <a:chOff x="1128" y="1736"/>
            <a:chExt cx="3750" cy="396"/>
          </a:xfrm>
        </p:grpSpPr>
        <p:sp>
          <p:nvSpPr>
            <p:cNvPr id="10277" name="Rectangle 40">
              <a:extLst>
                <a:ext uri="{FF2B5EF4-FFF2-40B4-BE49-F238E27FC236}">
                  <a16:creationId xmlns:a16="http://schemas.microsoft.com/office/drawing/2014/main" xmlns="" id="{6B2B4B9A-F644-4801-B34A-AF5033A4D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" y="1811"/>
              <a:ext cx="18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宋体" panose="02010600030101010101" pitchFamily="2" charset="-122"/>
                </a:rPr>
                <a:t>且在          处连续，  </a:t>
              </a:r>
            </a:p>
          </p:txBody>
        </p:sp>
        <p:graphicFrame>
          <p:nvGraphicFramePr>
            <p:cNvPr id="10278" name="Object 41">
              <a:extLst>
                <a:ext uri="{FF2B5EF4-FFF2-40B4-BE49-F238E27FC236}">
                  <a16:creationId xmlns:a16="http://schemas.microsoft.com/office/drawing/2014/main" xmlns="" id="{D8B4D94A-A7BF-4947-9875-EA6E7AAC5CD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594" y="1874"/>
            <a:ext cx="383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06" name="公式" r:id="rId14" imgW="609600" imgH="279400" progId="Equation.3">
                    <p:embed/>
                  </p:oleObj>
                </mc:Choice>
                <mc:Fallback>
                  <p:oleObj name="公式" r:id="rId14" imgW="609600" imgH="279400" progId="Equation.3">
                    <p:embed/>
                    <p:pic>
                      <p:nvPicPr>
                        <p:cNvPr id="10278" name="Object 41">
                          <a:extLst>
                            <a:ext uri="{FF2B5EF4-FFF2-40B4-BE49-F238E27FC236}">
                              <a16:creationId xmlns:a16="http://schemas.microsoft.com/office/drawing/2014/main" xmlns="" id="{D8B4D94A-A7BF-4947-9875-EA6E7AAC5CD5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4" y="1874"/>
                          <a:ext cx="383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9" name="Object 42">
              <a:extLst>
                <a:ext uri="{FF2B5EF4-FFF2-40B4-BE49-F238E27FC236}">
                  <a16:creationId xmlns:a16="http://schemas.microsoft.com/office/drawing/2014/main" xmlns="" id="{16752D1E-F9D5-4063-98DD-6E4CDA94A1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42" y="1736"/>
            <a:ext cx="1836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07" name="公式" r:id="rId16" imgW="2921000" imgH="622300" progId="Equation.3">
                    <p:embed/>
                  </p:oleObj>
                </mc:Choice>
                <mc:Fallback>
                  <p:oleObj name="公式" r:id="rId16" imgW="2921000" imgH="622300" progId="Equation.3">
                    <p:embed/>
                    <p:pic>
                      <p:nvPicPr>
                        <p:cNvPr id="10279" name="Object 42">
                          <a:extLst>
                            <a:ext uri="{FF2B5EF4-FFF2-40B4-BE49-F238E27FC236}">
                              <a16:creationId xmlns:a16="http://schemas.microsoft.com/office/drawing/2014/main" xmlns="" id="{16752D1E-F9D5-4063-98DD-6E4CDA94A1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2" y="1736"/>
                          <a:ext cx="1836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0" name="Rectangle 43">
              <a:extLst>
                <a:ext uri="{FF2B5EF4-FFF2-40B4-BE49-F238E27FC236}">
                  <a16:creationId xmlns:a16="http://schemas.microsoft.com/office/drawing/2014/main" xmlns="" id="{32CB2DAB-535B-47B4-87C0-8FFEEAE84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1807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宋体" panose="02010600030101010101" pitchFamily="2" charset="-122"/>
                </a:rPr>
                <a:t>则    </a:t>
              </a:r>
            </a:p>
          </p:txBody>
        </p:sp>
      </p:grpSp>
      <p:grpSp>
        <p:nvGrpSpPr>
          <p:cNvPr id="129068" name="Group 44">
            <a:extLst>
              <a:ext uri="{FF2B5EF4-FFF2-40B4-BE49-F238E27FC236}">
                <a16:creationId xmlns:a16="http://schemas.microsoft.com/office/drawing/2014/main" xmlns="" id="{5B74C61A-0D17-4518-9A9C-3D48F078205D}"/>
              </a:ext>
            </a:extLst>
          </p:cNvPr>
          <p:cNvGrpSpPr>
            <a:grpSpLocks/>
          </p:cNvGrpSpPr>
          <p:nvPr/>
        </p:nvGrpSpPr>
        <p:grpSpPr bwMode="auto">
          <a:xfrm>
            <a:off x="1809750" y="3535363"/>
            <a:ext cx="5308600" cy="463550"/>
            <a:chOff x="1140" y="2227"/>
            <a:chExt cx="3344" cy="292"/>
          </a:xfrm>
        </p:grpSpPr>
        <p:sp>
          <p:nvSpPr>
            <p:cNvPr id="10273" name="Rectangle 45">
              <a:extLst>
                <a:ext uri="{FF2B5EF4-FFF2-40B4-BE49-F238E27FC236}">
                  <a16:creationId xmlns:a16="http://schemas.microsoft.com/office/drawing/2014/main" xmlns="" id="{00953314-FE1F-41BF-B55E-822279C7D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2231"/>
              <a:ext cx="29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宋体" panose="02010600030101010101" pitchFamily="2" charset="-122"/>
                </a:rPr>
                <a:t>一般地，若         在          点连续， </a:t>
              </a:r>
            </a:p>
          </p:txBody>
        </p:sp>
        <p:graphicFrame>
          <p:nvGraphicFramePr>
            <p:cNvPr id="10274" name="Object 46">
              <a:extLst>
                <a:ext uri="{FF2B5EF4-FFF2-40B4-BE49-F238E27FC236}">
                  <a16:creationId xmlns:a16="http://schemas.microsoft.com/office/drawing/2014/main" xmlns="" id="{BE4F284B-3E30-49AC-9A40-A52B086107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6" y="2254"/>
            <a:ext cx="40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08" name="公式" r:id="rId18" imgW="647700" imgH="381000" progId="Equation.3">
                    <p:embed/>
                  </p:oleObj>
                </mc:Choice>
                <mc:Fallback>
                  <p:oleObj name="公式" r:id="rId18" imgW="647700" imgH="381000" progId="Equation.3">
                    <p:embed/>
                    <p:pic>
                      <p:nvPicPr>
                        <p:cNvPr id="10274" name="Object 46">
                          <a:extLst>
                            <a:ext uri="{FF2B5EF4-FFF2-40B4-BE49-F238E27FC236}">
                              <a16:creationId xmlns:a16="http://schemas.microsoft.com/office/drawing/2014/main" xmlns="" id="{BE4F284B-3E30-49AC-9A40-A52B086107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6" y="2254"/>
                          <a:ext cx="40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5" name="Object 47">
              <a:extLst>
                <a:ext uri="{FF2B5EF4-FFF2-40B4-BE49-F238E27FC236}">
                  <a16:creationId xmlns:a16="http://schemas.microsoft.com/office/drawing/2014/main" xmlns="" id="{89630EC4-35B7-443B-B21A-A62F1BA475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87" y="2271"/>
            <a:ext cx="37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09" name="公式" r:id="rId20" imgW="596900" imgH="342900" progId="Equation.3">
                    <p:embed/>
                  </p:oleObj>
                </mc:Choice>
                <mc:Fallback>
                  <p:oleObj name="公式" r:id="rId20" imgW="596900" imgH="342900" progId="Equation.3">
                    <p:embed/>
                    <p:pic>
                      <p:nvPicPr>
                        <p:cNvPr id="10275" name="Object 47">
                          <a:extLst>
                            <a:ext uri="{FF2B5EF4-FFF2-40B4-BE49-F238E27FC236}">
                              <a16:creationId xmlns:a16="http://schemas.microsoft.com/office/drawing/2014/main" xmlns="" id="{89630EC4-35B7-443B-B21A-A62F1BA475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7" y="2271"/>
                          <a:ext cx="376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6" name="Rectangle 48">
              <a:extLst>
                <a:ext uri="{FF2B5EF4-FFF2-40B4-BE49-F238E27FC236}">
                  <a16:creationId xmlns:a16="http://schemas.microsoft.com/office/drawing/2014/main" xmlns="" id="{B8DD8C07-5759-452A-B1D2-CC5514B2F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227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宋体" panose="02010600030101010101" pitchFamily="2" charset="-122"/>
                </a:rPr>
                <a:t>则   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9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9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2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29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9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2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48" grpId="0"/>
      <p:bldP spid="1290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5540" name="Object 4">
            <a:extLst>
              <a:ext uri="{FF2B5EF4-FFF2-40B4-BE49-F238E27FC236}">
                <a16:creationId xmlns:a16="http://schemas.microsoft.com/office/drawing/2014/main" xmlns="" id="{F6E25F12-66FC-48F9-9FCC-C878FE9A7FDD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25675" y="2598738"/>
          <a:ext cx="128111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2" name="Equation" r:id="rId3" imgW="469696" imgH="253890" progId="Equation.DSMT4">
                  <p:embed/>
                </p:oleObj>
              </mc:Choice>
              <mc:Fallback>
                <p:oleObj name="Equation" r:id="rId3" imgW="469696" imgH="253890" progId="Equation.DSMT4">
                  <p:embed/>
                  <p:pic>
                    <p:nvPicPr>
                      <p:cNvPr id="705540" name="Object 4">
                        <a:extLst>
                          <a:ext uri="{FF2B5EF4-FFF2-40B4-BE49-F238E27FC236}">
                            <a16:creationId xmlns:a16="http://schemas.microsoft.com/office/drawing/2014/main" xmlns="" id="{F6E25F12-66FC-48F9-9FCC-C878FE9A7F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2598738"/>
                        <a:ext cx="1281113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5541" name="Object 5">
            <a:extLst>
              <a:ext uri="{FF2B5EF4-FFF2-40B4-BE49-F238E27FC236}">
                <a16:creationId xmlns:a16="http://schemas.microsoft.com/office/drawing/2014/main" xmlns="" id="{56E6F63D-BE1B-4FC4-BBDE-C654592B5698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01625" y="3517900"/>
          <a:ext cx="60579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3" name="Equation" r:id="rId5" imgW="2476500" imgH="215900" progId="Equation.DSMT4">
                  <p:embed/>
                </p:oleObj>
              </mc:Choice>
              <mc:Fallback>
                <p:oleObj name="Equation" r:id="rId5" imgW="2476500" imgH="215900" progId="Equation.DSMT4">
                  <p:embed/>
                  <p:pic>
                    <p:nvPicPr>
                      <p:cNvPr id="705541" name="Object 5">
                        <a:extLst>
                          <a:ext uri="{FF2B5EF4-FFF2-40B4-BE49-F238E27FC236}">
                            <a16:creationId xmlns:a16="http://schemas.microsoft.com/office/drawing/2014/main" xmlns="" id="{56E6F63D-BE1B-4FC4-BBDE-C654592B56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3517900"/>
                        <a:ext cx="60579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5544" name="Rectangle 8">
            <a:extLst>
              <a:ext uri="{FF2B5EF4-FFF2-40B4-BE49-F238E27FC236}">
                <a16:creationId xmlns:a16="http://schemas.microsoft.com/office/drawing/2014/main" xmlns="" id="{08DD6077-AC91-4254-8616-4086C09B3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1368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1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800" b="1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705545" name="Object 9">
            <a:extLst>
              <a:ext uri="{FF2B5EF4-FFF2-40B4-BE49-F238E27FC236}">
                <a16:creationId xmlns:a16="http://schemas.microsoft.com/office/drawing/2014/main" xmlns="" id="{5F7C5B95-E479-4587-9052-A0D888F263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875" y="1060450"/>
          <a:ext cx="1570038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4" name="Equation" r:id="rId7" imgW="698500" imgH="330200" progId="Equation.DSMT4">
                  <p:embed/>
                </p:oleObj>
              </mc:Choice>
              <mc:Fallback>
                <p:oleObj name="Equation" r:id="rId7" imgW="698500" imgH="330200" progId="Equation.DSMT4">
                  <p:embed/>
                  <p:pic>
                    <p:nvPicPr>
                      <p:cNvPr id="705545" name="Object 9">
                        <a:extLst>
                          <a:ext uri="{FF2B5EF4-FFF2-40B4-BE49-F238E27FC236}">
                            <a16:creationId xmlns:a16="http://schemas.microsoft.com/office/drawing/2014/main" xmlns="" id="{5F7C5B95-E479-4587-9052-A0D888F263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060450"/>
                        <a:ext cx="1570038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5546" name="Object 10">
            <a:extLst>
              <a:ext uri="{FF2B5EF4-FFF2-40B4-BE49-F238E27FC236}">
                <a16:creationId xmlns:a16="http://schemas.microsoft.com/office/drawing/2014/main" xmlns="" id="{4D5310E6-B920-41F5-938A-C551DAAFF1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9663" y="1125538"/>
          <a:ext cx="114300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5" name="Equation" r:id="rId9" imgW="457002" imgH="253890" progId="Equation.DSMT4">
                  <p:embed/>
                </p:oleObj>
              </mc:Choice>
              <mc:Fallback>
                <p:oleObj name="Equation" r:id="rId9" imgW="457002" imgH="253890" progId="Equation.DSMT4">
                  <p:embed/>
                  <p:pic>
                    <p:nvPicPr>
                      <p:cNvPr id="705546" name="Object 10">
                        <a:extLst>
                          <a:ext uri="{FF2B5EF4-FFF2-40B4-BE49-F238E27FC236}">
                            <a16:creationId xmlns:a16="http://schemas.microsoft.com/office/drawing/2014/main" xmlns="" id="{4D5310E6-B920-41F5-938A-C551DAAFF1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1125538"/>
                        <a:ext cx="1143000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5547" name="Rectangle 11">
            <a:extLst>
              <a:ext uri="{FF2B5EF4-FFF2-40B4-BE49-F238E27FC236}">
                <a16:creationId xmlns:a16="http://schemas.microsoft.com/office/drawing/2014/main" xmlns="" id="{70AA47FD-2FB5-47FD-B227-8C1102128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1196975"/>
            <a:ext cx="1076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latin typeface="黑体" panose="02010609060101010101" pitchFamily="49" charset="-122"/>
              </a:rPr>
              <a:t>其中</a:t>
            </a:r>
            <a:r>
              <a:rPr kumimoji="0"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endParaRPr kumimoji="0"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05548" name="Object 12">
            <a:extLst>
              <a:ext uri="{FF2B5EF4-FFF2-40B4-BE49-F238E27FC236}">
                <a16:creationId xmlns:a16="http://schemas.microsoft.com/office/drawing/2014/main" xmlns="" id="{497A2E52-335E-4239-A14C-E45BA4511F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6125" y="892175"/>
          <a:ext cx="312737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6" name="Equation" r:id="rId11" imgW="1244600" imgH="469900" progId="Equation.DSMT4">
                  <p:embed/>
                </p:oleObj>
              </mc:Choice>
              <mc:Fallback>
                <p:oleObj name="Equation" r:id="rId11" imgW="1244600" imgH="469900" progId="Equation.DSMT4">
                  <p:embed/>
                  <p:pic>
                    <p:nvPicPr>
                      <p:cNvPr id="705548" name="Object 12">
                        <a:extLst>
                          <a:ext uri="{FF2B5EF4-FFF2-40B4-BE49-F238E27FC236}">
                            <a16:creationId xmlns:a16="http://schemas.microsoft.com/office/drawing/2014/main" xmlns="" id="{497A2E52-335E-4239-A14C-E45BA4511F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25" y="892175"/>
                        <a:ext cx="3127375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5549" name="Rectangle 13">
            <a:extLst>
              <a:ext uri="{FF2B5EF4-FFF2-40B4-BE49-F238E27FC236}">
                <a16:creationId xmlns:a16="http://schemas.microsoft.com/office/drawing/2014/main" xmlns="" id="{98001755-DD7F-4501-8CDB-6CEB2857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989138"/>
            <a:ext cx="5329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latin typeface="黑体" panose="02010609060101010101" pitchFamily="49" charset="-122"/>
              </a:rPr>
              <a:t>称为单位阶跃函数</a:t>
            </a:r>
            <a:r>
              <a:rPr kumimoji="0" lang="en-US" altLang="zh-CN" sz="2800" b="1">
                <a:latin typeface="黑体" panose="02010609060101010101" pitchFamily="49" charset="-122"/>
              </a:rPr>
              <a:t>.</a:t>
            </a:r>
            <a:r>
              <a:rPr kumimoji="0" lang="zh-CN" altLang="en-US" sz="2800" b="1">
                <a:latin typeface="黑体" panose="02010609060101010101" pitchFamily="49" charset="-122"/>
              </a:rPr>
              <a:t>反之</a:t>
            </a:r>
            <a:r>
              <a:rPr kumimoji="0" lang="en-US" altLang="zh-CN" sz="2800" b="1">
                <a:latin typeface="黑体" panose="02010609060101010101" pitchFamily="49" charset="-122"/>
              </a:rPr>
              <a:t>,</a:t>
            </a:r>
            <a:r>
              <a:rPr kumimoji="0" lang="zh-CN" altLang="en-US" sz="2800" b="1">
                <a:latin typeface="黑体" panose="02010609060101010101" pitchFamily="49" charset="-122"/>
              </a:rPr>
              <a:t>有</a:t>
            </a:r>
            <a:r>
              <a:rPr kumimoji="0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endParaRPr kumimoji="0"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05550" name="Object 14">
            <a:extLst>
              <a:ext uri="{FF2B5EF4-FFF2-40B4-BE49-F238E27FC236}">
                <a16:creationId xmlns:a16="http://schemas.microsoft.com/office/drawing/2014/main" xmlns="" id="{07B39EF7-09EE-4F5A-8793-B43AE0A059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0138" y="2405063"/>
          <a:ext cx="1184275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7" name="Equation" r:id="rId13" imgW="469696" imgH="406224" progId="Equation.DSMT4">
                  <p:embed/>
                </p:oleObj>
              </mc:Choice>
              <mc:Fallback>
                <p:oleObj name="Equation" r:id="rId13" imgW="469696" imgH="406224" progId="Equation.DSMT4">
                  <p:embed/>
                  <p:pic>
                    <p:nvPicPr>
                      <p:cNvPr id="705550" name="Object 14">
                        <a:extLst>
                          <a:ext uri="{FF2B5EF4-FFF2-40B4-BE49-F238E27FC236}">
                            <a16:creationId xmlns:a16="http://schemas.microsoft.com/office/drawing/2014/main" xmlns="" id="{07B39EF7-09EE-4F5A-8793-B43AE0A059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2405063"/>
                        <a:ext cx="1184275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5551" name="Object 15">
            <a:extLst>
              <a:ext uri="{FF2B5EF4-FFF2-40B4-BE49-F238E27FC236}">
                <a16:creationId xmlns:a16="http://schemas.microsoft.com/office/drawing/2014/main" xmlns="" id="{C325D1F0-B2CD-43E4-A307-E7D7AE28ED38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1011238" y="4024313"/>
          <a:ext cx="364966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8" name="Equation" r:id="rId15" imgW="1562100" imgH="330200" progId="Equation.DSMT4">
                  <p:embed/>
                </p:oleObj>
              </mc:Choice>
              <mc:Fallback>
                <p:oleObj name="Equation" r:id="rId15" imgW="1562100" imgH="330200" progId="Equation.DSMT4">
                  <p:embed/>
                  <p:pic>
                    <p:nvPicPr>
                      <p:cNvPr id="705551" name="Object 15">
                        <a:extLst>
                          <a:ext uri="{FF2B5EF4-FFF2-40B4-BE49-F238E27FC236}">
                            <a16:creationId xmlns:a16="http://schemas.microsoft.com/office/drawing/2014/main" xmlns="" id="{C325D1F0-B2CD-43E4-A307-E7D7AE28ED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4024313"/>
                        <a:ext cx="3649662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5552" name="Text Box 16">
            <a:extLst>
              <a:ext uri="{FF2B5EF4-FFF2-40B4-BE49-F238E27FC236}">
                <a16:creationId xmlns:a16="http://schemas.microsoft.com/office/drawing/2014/main" xmlns="" id="{671EA2CD-31FD-4FD2-BAB0-FEFF7F923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" y="49418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 b="1">
                <a:latin typeface="Arial" panose="020B0604020202020204" pitchFamily="34" charset="0"/>
              </a:rPr>
              <a:t>一般地，有</a:t>
            </a:r>
          </a:p>
        </p:txBody>
      </p:sp>
      <p:graphicFrame>
        <p:nvGraphicFramePr>
          <p:cNvPr id="705553" name="Object 17">
            <a:extLst>
              <a:ext uri="{FF2B5EF4-FFF2-40B4-BE49-F238E27FC236}">
                <a16:creationId xmlns:a16="http://schemas.microsoft.com/office/drawing/2014/main" xmlns="" id="{B875CA77-A183-4DE3-85A6-F0FA1922B6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8838" y="5516563"/>
          <a:ext cx="45021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9" name="Equation" r:id="rId17" imgW="2019300" imgH="330200" progId="Equation.DSMT4">
                  <p:embed/>
                </p:oleObj>
              </mc:Choice>
              <mc:Fallback>
                <p:oleObj name="Equation" r:id="rId17" imgW="2019300" imgH="330200" progId="Equation.DSMT4">
                  <p:embed/>
                  <p:pic>
                    <p:nvPicPr>
                      <p:cNvPr id="705553" name="Object 17">
                        <a:extLst>
                          <a:ext uri="{FF2B5EF4-FFF2-40B4-BE49-F238E27FC236}">
                            <a16:creationId xmlns:a16="http://schemas.microsoft.com/office/drawing/2014/main" xmlns="" id="{B875CA77-A183-4DE3-85A6-F0FA1922B6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5516563"/>
                        <a:ext cx="450215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0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0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0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0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0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4" grpId="0" autoUpdateAnimBg="0"/>
      <p:bldP spid="705547" grpId="0" autoUpdateAnimBg="0"/>
      <p:bldP spid="705549" grpId="0" autoUpdateAnimBg="0"/>
      <p:bldP spid="70555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灯片编号占位符 5">
            <a:extLst>
              <a:ext uri="{FF2B5EF4-FFF2-40B4-BE49-F238E27FC236}">
                <a16:creationId xmlns:a16="http://schemas.microsoft.com/office/drawing/2014/main" xmlns="" id="{8F857150-9023-4C60-BEFA-1F6E4C5A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256463" y="641667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800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136CF2DC-CFCF-48CC-9A95-5DC0642F0241}" type="slidenum">
              <a:rPr lang="en-US" altLang="zh-CN" smtClean="0"/>
              <a:pPr/>
              <a:t>14</a:t>
            </a:fld>
            <a:endParaRPr kumimoji="0" lang="en-US" altLang="zh-CN" sz="18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291" name="Picture 2" descr="xsf">
            <a:extLst>
              <a:ext uri="{FF2B5EF4-FFF2-40B4-BE49-F238E27FC236}">
                <a16:creationId xmlns:a16="http://schemas.microsoft.com/office/drawing/2014/main" xmlns="" id="{89B441C5-31AD-4D9F-BC4D-CBDE9D488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3" descr="xsf">
            <a:extLst>
              <a:ext uri="{FF2B5EF4-FFF2-40B4-BE49-F238E27FC236}">
                <a16:creationId xmlns:a16="http://schemas.microsoft.com/office/drawing/2014/main" xmlns="" id="{34B4B756-A677-48F2-B82F-A27AE81AD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4" descr="xsf">
            <a:extLst>
              <a:ext uri="{FF2B5EF4-FFF2-40B4-BE49-F238E27FC236}">
                <a16:creationId xmlns:a16="http://schemas.microsoft.com/office/drawing/2014/main" xmlns="" id="{AAB7C48A-EDA1-45C3-BF51-0665D848E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5" descr="xsf">
            <a:extLst>
              <a:ext uri="{FF2B5EF4-FFF2-40B4-BE49-F238E27FC236}">
                <a16:creationId xmlns:a16="http://schemas.microsoft.com/office/drawing/2014/main" xmlns="" id="{0B95E62A-FBD9-4B5D-BBA9-AA22D0B97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8" descr="xsf">
            <a:extLst>
              <a:ext uri="{FF2B5EF4-FFF2-40B4-BE49-F238E27FC236}">
                <a16:creationId xmlns:a16="http://schemas.microsoft.com/office/drawing/2014/main" xmlns="" id="{23984EA4-6B78-4608-8C21-E3BA64F48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9" descr="xsf">
            <a:extLst>
              <a:ext uri="{FF2B5EF4-FFF2-40B4-BE49-F238E27FC236}">
                <a16:creationId xmlns:a16="http://schemas.microsoft.com/office/drawing/2014/main" xmlns="" id="{6202C1F6-F3CC-48D8-A179-FC61E0018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Picture 10" descr="xsf">
            <a:extLst>
              <a:ext uri="{FF2B5EF4-FFF2-40B4-BE49-F238E27FC236}">
                <a16:creationId xmlns:a16="http://schemas.microsoft.com/office/drawing/2014/main" xmlns="" id="{100C5DFE-85D2-488E-9865-85812A45E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1" descr="xsf">
            <a:extLst>
              <a:ext uri="{FF2B5EF4-FFF2-40B4-BE49-F238E27FC236}">
                <a16:creationId xmlns:a16="http://schemas.microsoft.com/office/drawing/2014/main" xmlns="" id="{CC59AF42-3B1D-42CC-AB44-4C0BB4399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12" descr="xsf">
            <a:extLst>
              <a:ext uri="{FF2B5EF4-FFF2-40B4-BE49-F238E27FC236}">
                <a16:creationId xmlns:a16="http://schemas.microsoft.com/office/drawing/2014/main" xmlns="" id="{209D062D-A248-42A3-8DD0-F00F0A81F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13" descr="xsf">
            <a:extLst>
              <a:ext uri="{FF2B5EF4-FFF2-40B4-BE49-F238E27FC236}">
                <a16:creationId xmlns:a16="http://schemas.microsoft.com/office/drawing/2014/main" xmlns="" id="{B1615982-AB8C-4689-A7C7-725E91610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3" name="Picture 14" descr="xsf">
            <a:extLst>
              <a:ext uri="{FF2B5EF4-FFF2-40B4-BE49-F238E27FC236}">
                <a16:creationId xmlns:a16="http://schemas.microsoft.com/office/drawing/2014/main" xmlns="" id="{148903B1-C954-4623-8EE4-379E85E1B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4" name="Picture 15" descr="xsf">
            <a:extLst>
              <a:ext uri="{FF2B5EF4-FFF2-40B4-BE49-F238E27FC236}">
                <a16:creationId xmlns:a16="http://schemas.microsoft.com/office/drawing/2014/main" xmlns="" id="{201C779D-B320-427F-AD5F-0F4FDFBB9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5" name="Picture 16" descr="xsf">
            <a:extLst>
              <a:ext uri="{FF2B5EF4-FFF2-40B4-BE49-F238E27FC236}">
                <a16:creationId xmlns:a16="http://schemas.microsoft.com/office/drawing/2014/main" xmlns="" id="{05CA7C05-628E-4219-8069-94D86049E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6" name="Picture 17" descr="xsf">
            <a:extLst>
              <a:ext uri="{FF2B5EF4-FFF2-40B4-BE49-F238E27FC236}">
                <a16:creationId xmlns:a16="http://schemas.microsoft.com/office/drawing/2014/main" xmlns="" id="{18684A6E-DFFE-4191-9351-040F764D4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7" name="Picture 18" descr="xsf">
            <a:extLst>
              <a:ext uri="{FF2B5EF4-FFF2-40B4-BE49-F238E27FC236}">
                <a16:creationId xmlns:a16="http://schemas.microsoft.com/office/drawing/2014/main" xmlns="" id="{CF57F0C6-40DB-463F-94A7-02BD8ED28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8" name="Picture 19" descr="xsf">
            <a:extLst>
              <a:ext uri="{FF2B5EF4-FFF2-40B4-BE49-F238E27FC236}">
                <a16:creationId xmlns:a16="http://schemas.microsoft.com/office/drawing/2014/main" xmlns="" id="{E9434F0C-4C44-47B7-8010-D1DD76728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0070" name="Group 22">
            <a:extLst>
              <a:ext uri="{FF2B5EF4-FFF2-40B4-BE49-F238E27FC236}">
                <a16:creationId xmlns:a16="http://schemas.microsoft.com/office/drawing/2014/main" xmlns="" id="{6771CDC4-094F-47C6-AC7A-F37EE91C706F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1735138"/>
            <a:ext cx="8070850" cy="457200"/>
            <a:chOff x="540" y="1093"/>
            <a:chExt cx="5084" cy="288"/>
          </a:xfrm>
        </p:grpSpPr>
        <p:sp>
          <p:nvSpPr>
            <p:cNvPr id="12347" name="Rectangle 23">
              <a:extLst>
                <a:ext uri="{FF2B5EF4-FFF2-40B4-BE49-F238E27FC236}">
                  <a16:creationId xmlns:a16="http://schemas.microsoft.com/office/drawing/2014/main" xmlns="" id="{1759B47F-80CF-4EFF-B74D-CD574C738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093"/>
              <a:ext cx="50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Pct val="90000"/>
                <a:buFontTx/>
                <a:buBlip>
                  <a:blip r:embed="rId4"/>
                </a:buBlip>
              </a:pPr>
              <a:r>
                <a:rPr lang="en-US" altLang="zh-CN" sz="2400" b="1">
                  <a:ea typeface="宋体" panose="02010600030101010101" pitchFamily="2" charset="-122"/>
                </a:rPr>
                <a:t>     </a:t>
              </a:r>
              <a:r>
                <a:rPr lang="zh-CN" altLang="en-US" sz="2400" b="1">
                  <a:ea typeface="宋体" panose="02010600030101010101" pitchFamily="2" charset="-122"/>
                </a:rPr>
                <a:t>函数的图形表示方式非常特别，通常采用一个从原点    </a:t>
              </a:r>
            </a:p>
          </p:txBody>
        </p:sp>
        <p:graphicFrame>
          <p:nvGraphicFramePr>
            <p:cNvPr id="12348" name="Object 24">
              <a:extLst>
                <a:ext uri="{FF2B5EF4-FFF2-40B4-BE49-F238E27FC236}">
                  <a16:creationId xmlns:a16="http://schemas.microsoft.com/office/drawing/2014/main" xmlns="" id="{C0417D99-2646-49F3-94CE-03F99FDD34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7" y="1150"/>
            <a:ext cx="140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3" name="公式" r:id="rId5" imgW="228600" imgH="279400" progId="Equation.3">
                    <p:embed/>
                  </p:oleObj>
                </mc:Choice>
                <mc:Fallback>
                  <p:oleObj name="公式" r:id="rId5" imgW="228600" imgH="279400" progId="Equation.3">
                    <p:embed/>
                    <p:pic>
                      <p:nvPicPr>
                        <p:cNvPr id="12348" name="Object 24">
                          <a:extLst>
                            <a:ext uri="{FF2B5EF4-FFF2-40B4-BE49-F238E27FC236}">
                              <a16:creationId xmlns:a16="http://schemas.microsoft.com/office/drawing/2014/main" xmlns="" id="{C0417D99-2646-49F3-94CE-03F99FDD34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7" y="1150"/>
                          <a:ext cx="140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0073" name="Rectangle 25">
            <a:extLst>
              <a:ext uri="{FF2B5EF4-FFF2-40B4-BE49-F238E27FC236}">
                <a16:creationId xmlns:a16="http://schemas.microsoft.com/office/drawing/2014/main" xmlns="" id="{8F3C1BF2-2C4B-498D-BF06-F5D6AC70A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575" y="2281238"/>
            <a:ext cx="501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宋体" panose="02010600030101010101" pitchFamily="2" charset="-122"/>
              </a:rPr>
              <a:t>出发长度为</a:t>
            </a:r>
            <a:r>
              <a:rPr lang="zh-CN" altLang="en-US" sz="2400" b="1" baseline="-25000">
                <a:ea typeface="宋体" panose="02010600030101010101" pitchFamily="2" charset="-122"/>
              </a:rPr>
              <a:t> </a:t>
            </a:r>
            <a:r>
              <a:rPr lang="en-US" altLang="zh-CN" sz="2400" b="1">
                <a:ea typeface="宋体" panose="02010600030101010101" pitchFamily="2" charset="-122"/>
              </a:rPr>
              <a:t>1</a:t>
            </a:r>
            <a:r>
              <a:rPr lang="en-US" altLang="zh-CN" sz="2400" b="1" baseline="-25000">
                <a:ea typeface="宋体" panose="02010600030101010101" pitchFamily="2" charset="-122"/>
              </a:rPr>
              <a:t> </a:t>
            </a:r>
            <a:r>
              <a:rPr lang="zh-CN" altLang="en-US" sz="2400" b="1">
                <a:ea typeface="宋体" panose="02010600030101010101" pitchFamily="2" charset="-122"/>
              </a:rPr>
              <a:t>的有向线段来表示，    </a:t>
            </a:r>
          </a:p>
        </p:txBody>
      </p:sp>
      <p:grpSp>
        <p:nvGrpSpPr>
          <p:cNvPr id="130074" name="Group 26">
            <a:extLst>
              <a:ext uri="{FF2B5EF4-FFF2-40B4-BE49-F238E27FC236}">
                <a16:creationId xmlns:a16="http://schemas.microsoft.com/office/drawing/2014/main" xmlns="" id="{EA569D68-E8A4-4FC9-AE4B-268B8F3DDE72}"/>
              </a:ext>
            </a:extLst>
          </p:cNvPr>
          <p:cNvGrpSpPr>
            <a:grpSpLocks/>
          </p:cNvGrpSpPr>
          <p:nvPr/>
        </p:nvGrpSpPr>
        <p:grpSpPr bwMode="auto">
          <a:xfrm>
            <a:off x="858838" y="3517900"/>
            <a:ext cx="5810250" cy="457200"/>
            <a:chOff x="541" y="2216"/>
            <a:chExt cx="3660" cy="288"/>
          </a:xfrm>
        </p:grpSpPr>
        <p:sp>
          <p:nvSpPr>
            <p:cNvPr id="12345" name="Rectangle 27">
              <a:extLst>
                <a:ext uri="{FF2B5EF4-FFF2-40B4-BE49-F238E27FC236}">
                  <a16:creationId xmlns:a16="http://schemas.microsoft.com/office/drawing/2014/main" xmlns="" id="{40EE6821-1B6E-4410-B580-FC54B8ECF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2216"/>
              <a:ext cx="3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Pct val="90000"/>
                <a:buFontTx/>
                <a:buBlip>
                  <a:blip r:embed="rId4"/>
                </a:buBlip>
              </a:pPr>
              <a:r>
                <a:rPr lang="en-US" altLang="zh-CN" sz="2400" b="1">
                  <a:ea typeface="宋体" panose="02010600030101010101" pitchFamily="2" charset="-122"/>
                </a:rPr>
                <a:t> </a:t>
              </a:r>
              <a:r>
                <a:rPr lang="zh-CN" altLang="en-US" sz="2400" b="1">
                  <a:ea typeface="宋体" panose="02010600030101010101" pitchFamily="2" charset="-122"/>
                </a:rPr>
                <a:t>同样有，函数            的冲激强度为</a:t>
              </a:r>
              <a:r>
                <a:rPr lang="zh-CN" altLang="en-US" sz="2400" b="1" baseline="-25000">
                  <a:ea typeface="宋体" panose="02010600030101010101" pitchFamily="2" charset="-122"/>
                </a:rPr>
                <a:t> </a:t>
              </a:r>
              <a:r>
                <a:rPr lang="en-US" altLang="zh-CN" sz="2400" b="1" i="1">
                  <a:ea typeface="宋体" panose="02010600030101010101" pitchFamily="2" charset="-122"/>
                </a:rPr>
                <a:t>A</a:t>
              </a:r>
              <a:r>
                <a:rPr lang="zh-CN" altLang="en-US" sz="2400" b="1">
                  <a:ea typeface="宋体" panose="02010600030101010101" pitchFamily="2" charset="-122"/>
                </a:rPr>
                <a:t>。   </a:t>
              </a:r>
            </a:p>
          </p:txBody>
        </p:sp>
        <p:graphicFrame>
          <p:nvGraphicFramePr>
            <p:cNvPr id="12346" name="Object 28">
              <a:extLst>
                <a:ext uri="{FF2B5EF4-FFF2-40B4-BE49-F238E27FC236}">
                  <a16:creationId xmlns:a16="http://schemas.microsoft.com/office/drawing/2014/main" xmlns="" id="{205ADD63-146C-48D7-925B-B247DC9EEE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56" y="2274"/>
            <a:ext cx="504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4" name="公式" r:id="rId7" imgW="799753" imgH="342751" progId="Equation.3">
                    <p:embed/>
                  </p:oleObj>
                </mc:Choice>
                <mc:Fallback>
                  <p:oleObj name="公式" r:id="rId7" imgW="799753" imgH="342751" progId="Equation.3">
                    <p:embed/>
                    <p:pic>
                      <p:nvPicPr>
                        <p:cNvPr id="12346" name="Object 28">
                          <a:extLst>
                            <a:ext uri="{FF2B5EF4-FFF2-40B4-BE49-F238E27FC236}">
                              <a16:creationId xmlns:a16="http://schemas.microsoft.com/office/drawing/2014/main" xmlns="" id="{205ADD63-146C-48D7-925B-B247DC9EEE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6" y="2274"/>
                          <a:ext cx="504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0077" name="Group 29">
            <a:extLst>
              <a:ext uri="{FF2B5EF4-FFF2-40B4-BE49-F238E27FC236}">
                <a16:creationId xmlns:a16="http://schemas.microsoft.com/office/drawing/2014/main" xmlns="" id="{EF32514F-D49E-440F-8E9E-2BF2EBD3F559}"/>
              </a:ext>
            </a:extLst>
          </p:cNvPr>
          <p:cNvGrpSpPr>
            <a:grpSpLocks/>
          </p:cNvGrpSpPr>
          <p:nvPr/>
        </p:nvGrpSpPr>
        <p:grpSpPr bwMode="auto">
          <a:xfrm>
            <a:off x="1171575" y="2832100"/>
            <a:ext cx="5695950" cy="465138"/>
            <a:chOff x="738" y="1784"/>
            <a:chExt cx="3588" cy="293"/>
          </a:xfrm>
        </p:grpSpPr>
        <p:graphicFrame>
          <p:nvGraphicFramePr>
            <p:cNvPr id="12342" name="Object 30">
              <a:extLst>
                <a:ext uri="{FF2B5EF4-FFF2-40B4-BE49-F238E27FC236}">
                  <a16:creationId xmlns:a16="http://schemas.microsoft.com/office/drawing/2014/main" xmlns="" id="{C16889E1-B9A2-4F0A-A2EC-192D3148E4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11" y="1851"/>
            <a:ext cx="141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5" name="公式" r:id="rId9" imgW="228600" imgH="279400" progId="Equation.3">
                    <p:embed/>
                  </p:oleObj>
                </mc:Choice>
                <mc:Fallback>
                  <p:oleObj name="公式" r:id="rId9" imgW="228600" imgH="279400" progId="Equation.3">
                    <p:embed/>
                    <p:pic>
                      <p:nvPicPr>
                        <p:cNvPr id="12342" name="Object 30">
                          <a:extLst>
                            <a:ext uri="{FF2B5EF4-FFF2-40B4-BE49-F238E27FC236}">
                              <a16:creationId xmlns:a16="http://schemas.microsoft.com/office/drawing/2014/main" xmlns="" id="{C16889E1-B9A2-4F0A-A2EC-192D3148E4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1" y="1851"/>
                          <a:ext cx="141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43" name="Rectangle 31">
              <a:extLst>
                <a:ext uri="{FF2B5EF4-FFF2-40B4-BE49-F238E27FC236}">
                  <a16:creationId xmlns:a16="http://schemas.microsoft.com/office/drawing/2014/main" xmlns="" id="{243EAEBE-145C-49D0-AC7D-6F1B561B9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" y="1784"/>
              <a:ext cx="2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宋体" panose="02010600030101010101" pitchFamily="2" charset="-122"/>
                </a:rPr>
                <a:t>代表    函数的积分值，    </a:t>
              </a:r>
            </a:p>
          </p:txBody>
        </p:sp>
        <p:sp>
          <p:nvSpPr>
            <p:cNvPr id="12344" name="Rectangle 32">
              <a:extLst>
                <a:ext uri="{FF2B5EF4-FFF2-40B4-BE49-F238E27FC236}">
                  <a16:creationId xmlns:a16="http://schemas.microsoft.com/office/drawing/2014/main" xmlns="" id="{D4757490-04EC-4088-9A4C-8C1BEF90B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" y="1789"/>
              <a:ext cx="16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ea typeface="宋体" panose="02010600030101010101" pitchFamily="2" charset="-122"/>
                </a:rPr>
                <a:t>称为</a:t>
              </a:r>
              <a:r>
                <a:rPr lang="zh-CN" altLang="en-US" sz="2400" b="1" u="sng" dirty="0">
                  <a:solidFill>
                    <a:srgbClr val="FF0000"/>
                  </a:solidFill>
                  <a:ea typeface="楷体_GB2312" pitchFamily="49" charset="-122"/>
                </a:rPr>
                <a:t>冲激强度</a:t>
              </a:r>
              <a:r>
                <a:rPr lang="zh-CN" altLang="en-US" sz="2400" b="1" dirty="0">
                  <a:ea typeface="宋体" panose="02010600030101010101" pitchFamily="2" charset="-122"/>
                </a:rPr>
                <a:t>。   </a:t>
              </a:r>
              <a:r>
                <a:rPr lang="zh-CN" altLang="en-US" sz="2400" b="1" u="sng" dirty="0">
                  <a:ea typeface="宋体" panose="02010600030101010101" pitchFamily="2" charset="-122"/>
                </a:rPr>
                <a:t> </a:t>
              </a:r>
            </a:p>
          </p:txBody>
        </p:sp>
      </p:grpSp>
      <p:sp>
        <p:nvSpPr>
          <p:cNvPr id="12314" name="Rectangle 33">
            <a:extLst>
              <a:ext uri="{FF2B5EF4-FFF2-40B4-BE49-F238E27FC236}">
                <a16:creationId xmlns:a16="http://schemas.microsoft.com/office/drawing/2014/main" xmlns="" id="{9E0F35BE-B668-4960-B4A7-6F4D579F6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" y="528638"/>
            <a:ext cx="584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  <a:ea typeface="宋体" panose="02010600030101010101" pitchFamily="2" charset="-122"/>
              </a:rPr>
              <a:t>二、</a:t>
            </a:r>
            <a:r>
              <a:rPr kumimoji="0" lang="zh-CN" altLang="en-US" sz="2800" b="1">
                <a:solidFill>
                  <a:srgbClr val="000099"/>
                </a:solidFill>
                <a:ea typeface="宋体" panose="02010600030101010101" pitchFamily="2" charset="-122"/>
              </a:rPr>
              <a:t>单位脉冲函数</a:t>
            </a:r>
            <a:r>
              <a:rPr lang="zh-CN" altLang="en-US" sz="2800" b="1">
                <a:solidFill>
                  <a:srgbClr val="000099"/>
                </a:solidFill>
                <a:ea typeface="宋体" panose="02010600030101010101" pitchFamily="2" charset="-122"/>
              </a:rPr>
              <a:t>的概念及性质    </a:t>
            </a:r>
          </a:p>
        </p:txBody>
      </p:sp>
      <p:sp>
        <p:nvSpPr>
          <p:cNvPr id="130082" name="Rectangle 34">
            <a:extLst>
              <a:ext uri="{FF2B5EF4-FFF2-40B4-BE49-F238E27FC236}">
                <a16:creationId xmlns:a16="http://schemas.microsoft.com/office/drawing/2014/main" xmlns="" id="{A25CE268-4519-45C2-91F1-3AB266A5A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1144588"/>
            <a:ext cx="42037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99"/>
                </a:solidFill>
                <a:ea typeface="宋体" panose="02010600030101010101" pitchFamily="2" charset="-122"/>
              </a:rPr>
              <a:t>3. </a:t>
            </a:r>
            <a:r>
              <a:rPr kumimoji="0" lang="zh-CN" altLang="en-US" sz="2400" b="1">
                <a:solidFill>
                  <a:srgbClr val="000099"/>
                </a:solidFill>
                <a:ea typeface="宋体" panose="02010600030101010101" pitchFamily="2" charset="-122"/>
              </a:rPr>
              <a:t>单位脉冲函数</a:t>
            </a:r>
            <a:r>
              <a:rPr lang="zh-CN" altLang="en-US" sz="2400" b="1">
                <a:solidFill>
                  <a:srgbClr val="000099"/>
                </a:solidFill>
                <a:ea typeface="宋体" panose="02010600030101010101" pitchFamily="2" charset="-122"/>
              </a:rPr>
              <a:t>的图形表示    </a:t>
            </a:r>
          </a:p>
        </p:txBody>
      </p:sp>
      <p:grpSp>
        <p:nvGrpSpPr>
          <p:cNvPr id="130083" name="Group 35">
            <a:extLst>
              <a:ext uri="{FF2B5EF4-FFF2-40B4-BE49-F238E27FC236}">
                <a16:creationId xmlns:a16="http://schemas.microsoft.com/office/drawing/2014/main" xmlns="" id="{54685736-1530-45C7-8BBA-DDC5694B49F6}"/>
              </a:ext>
            </a:extLst>
          </p:cNvPr>
          <p:cNvGrpSpPr>
            <a:grpSpLocks/>
          </p:cNvGrpSpPr>
          <p:nvPr/>
        </p:nvGrpSpPr>
        <p:grpSpPr bwMode="auto">
          <a:xfrm>
            <a:off x="1595438" y="4438650"/>
            <a:ext cx="1887537" cy="1579563"/>
            <a:chOff x="1005" y="2796"/>
            <a:chExt cx="1189" cy="995"/>
          </a:xfrm>
        </p:grpSpPr>
        <p:sp>
          <p:nvSpPr>
            <p:cNvPr id="12336" name="Line 36">
              <a:extLst>
                <a:ext uri="{FF2B5EF4-FFF2-40B4-BE49-F238E27FC236}">
                  <a16:creationId xmlns:a16="http://schemas.microsoft.com/office/drawing/2014/main" xmlns="" id="{893E0D94-FF80-44BC-AC1E-FAB4AD2AC51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005" y="3564"/>
              <a:ext cx="10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7" name="Line 37">
              <a:extLst>
                <a:ext uri="{FF2B5EF4-FFF2-40B4-BE49-F238E27FC236}">
                  <a16:creationId xmlns:a16="http://schemas.microsoft.com/office/drawing/2014/main" xmlns="" id="{F4A94E1C-9265-40FA-AF95-4321707CEFC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515" y="2796"/>
              <a:ext cx="0" cy="9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8" name="Line 38">
              <a:extLst>
                <a:ext uri="{FF2B5EF4-FFF2-40B4-BE49-F238E27FC236}">
                  <a16:creationId xmlns:a16="http://schemas.microsoft.com/office/drawing/2014/main" xmlns="" id="{54341E74-0F2C-4B35-905B-91D9077EABD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15" y="3180"/>
              <a:ext cx="0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9" name="Rectangle 39">
              <a:extLst>
                <a:ext uri="{FF2B5EF4-FFF2-40B4-BE49-F238E27FC236}">
                  <a16:creationId xmlns:a16="http://schemas.microsoft.com/office/drawing/2014/main" xmlns="" id="{6C44CA8E-C3D5-41B6-8A0D-4FB635DF8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" y="3541"/>
              <a:ext cx="2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ea typeface="宋体" panose="02010600030101010101" pitchFamily="2" charset="-122"/>
                </a:rPr>
                <a:t>t   </a:t>
              </a:r>
            </a:p>
          </p:txBody>
        </p:sp>
        <p:sp>
          <p:nvSpPr>
            <p:cNvPr id="12340" name="Rectangle 40">
              <a:extLst>
                <a:ext uri="{FF2B5EF4-FFF2-40B4-BE49-F238E27FC236}">
                  <a16:creationId xmlns:a16="http://schemas.microsoft.com/office/drawing/2014/main" xmlns="" id="{477C91F1-BF09-407B-A021-F606EEBF2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" y="3067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ea typeface="宋体" panose="02010600030101010101" pitchFamily="2" charset="-122"/>
                </a:rPr>
                <a:t>1   </a:t>
              </a:r>
            </a:p>
          </p:txBody>
        </p:sp>
        <p:graphicFrame>
          <p:nvGraphicFramePr>
            <p:cNvPr id="12341" name="Object 41">
              <a:extLst>
                <a:ext uri="{FF2B5EF4-FFF2-40B4-BE49-F238E27FC236}">
                  <a16:creationId xmlns:a16="http://schemas.microsoft.com/office/drawing/2014/main" xmlns="" id="{F88F28F6-8EBD-4201-9298-654DA7BDF8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76" y="2799"/>
            <a:ext cx="297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6" name="公式" r:id="rId11" imgW="558558" imgH="342751" progId="Equation.3">
                    <p:embed/>
                  </p:oleObj>
                </mc:Choice>
                <mc:Fallback>
                  <p:oleObj name="公式" r:id="rId11" imgW="558558" imgH="342751" progId="Equation.3">
                    <p:embed/>
                    <p:pic>
                      <p:nvPicPr>
                        <p:cNvPr id="12341" name="Object 41">
                          <a:extLst>
                            <a:ext uri="{FF2B5EF4-FFF2-40B4-BE49-F238E27FC236}">
                              <a16:creationId xmlns:a16="http://schemas.microsoft.com/office/drawing/2014/main" xmlns="" id="{F88F28F6-8EBD-4201-9298-654DA7BDF8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6" y="2799"/>
                          <a:ext cx="297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0090" name="Group 42">
            <a:extLst>
              <a:ext uri="{FF2B5EF4-FFF2-40B4-BE49-F238E27FC236}">
                <a16:creationId xmlns:a16="http://schemas.microsoft.com/office/drawing/2014/main" xmlns="" id="{0E567F6D-623E-40C9-8376-6275217AC878}"/>
              </a:ext>
            </a:extLst>
          </p:cNvPr>
          <p:cNvGrpSpPr>
            <a:grpSpLocks/>
          </p:cNvGrpSpPr>
          <p:nvPr/>
        </p:nvGrpSpPr>
        <p:grpSpPr bwMode="auto">
          <a:xfrm>
            <a:off x="3959225" y="4433888"/>
            <a:ext cx="1887538" cy="1595437"/>
            <a:chOff x="2494" y="2793"/>
            <a:chExt cx="1189" cy="1005"/>
          </a:xfrm>
        </p:grpSpPr>
        <p:graphicFrame>
          <p:nvGraphicFramePr>
            <p:cNvPr id="12328" name="Object 43">
              <a:extLst>
                <a:ext uri="{FF2B5EF4-FFF2-40B4-BE49-F238E27FC236}">
                  <a16:creationId xmlns:a16="http://schemas.microsoft.com/office/drawing/2014/main" xmlns="" id="{7CAA2C2E-1A47-4259-B4D3-168B07F674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3" y="2793"/>
            <a:ext cx="553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7" name="公式" r:id="rId13" imgW="1054100" imgH="381000" progId="Equation.3">
                    <p:embed/>
                  </p:oleObj>
                </mc:Choice>
                <mc:Fallback>
                  <p:oleObj name="公式" r:id="rId13" imgW="1054100" imgH="381000" progId="Equation.3">
                    <p:embed/>
                    <p:pic>
                      <p:nvPicPr>
                        <p:cNvPr id="12328" name="Object 43">
                          <a:extLst>
                            <a:ext uri="{FF2B5EF4-FFF2-40B4-BE49-F238E27FC236}">
                              <a16:creationId xmlns:a16="http://schemas.microsoft.com/office/drawing/2014/main" xmlns="" id="{7CAA2C2E-1A47-4259-B4D3-168B07F674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3" y="2793"/>
                          <a:ext cx="553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9" name="Line 44">
              <a:extLst>
                <a:ext uri="{FF2B5EF4-FFF2-40B4-BE49-F238E27FC236}">
                  <a16:creationId xmlns:a16="http://schemas.microsoft.com/office/drawing/2014/main" xmlns="" id="{59DF6ABE-AD38-4541-B603-E2F9E3DF2BD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94" y="3571"/>
              <a:ext cx="10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0" name="Line 45">
              <a:extLst>
                <a:ext uri="{FF2B5EF4-FFF2-40B4-BE49-F238E27FC236}">
                  <a16:creationId xmlns:a16="http://schemas.microsoft.com/office/drawing/2014/main" xmlns="" id="{77699BAB-0E47-4F41-9C19-185F2192DA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004" y="2803"/>
              <a:ext cx="0" cy="9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1" name="Line 46">
              <a:extLst>
                <a:ext uri="{FF2B5EF4-FFF2-40B4-BE49-F238E27FC236}">
                  <a16:creationId xmlns:a16="http://schemas.microsoft.com/office/drawing/2014/main" xmlns="" id="{CF9BDA90-2A42-49CE-84B1-43A54085BE4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32" y="3187"/>
              <a:ext cx="0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2" name="Rectangle 47">
              <a:extLst>
                <a:ext uri="{FF2B5EF4-FFF2-40B4-BE49-F238E27FC236}">
                  <a16:creationId xmlns:a16="http://schemas.microsoft.com/office/drawing/2014/main" xmlns="" id="{72AB4D74-6D41-4BD6-B293-6063B8B1D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3" y="3548"/>
              <a:ext cx="2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ea typeface="宋体" panose="02010600030101010101" pitchFamily="2" charset="-122"/>
                </a:rPr>
                <a:t>t   </a:t>
              </a:r>
            </a:p>
          </p:txBody>
        </p:sp>
        <p:sp>
          <p:nvSpPr>
            <p:cNvPr id="12333" name="Rectangle 48">
              <a:extLst>
                <a:ext uri="{FF2B5EF4-FFF2-40B4-BE49-F238E27FC236}">
                  <a16:creationId xmlns:a16="http://schemas.microsoft.com/office/drawing/2014/main" xmlns="" id="{3AF747F3-40E7-4719-A363-698B52B10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7" y="3068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ea typeface="宋体" panose="02010600030101010101" pitchFamily="2" charset="-122"/>
                </a:rPr>
                <a:t>1   </a:t>
              </a:r>
            </a:p>
          </p:txBody>
        </p:sp>
        <p:graphicFrame>
          <p:nvGraphicFramePr>
            <p:cNvPr id="12334" name="Object 49">
              <a:extLst>
                <a:ext uri="{FF2B5EF4-FFF2-40B4-BE49-F238E27FC236}">
                  <a16:creationId xmlns:a16="http://schemas.microsoft.com/office/drawing/2014/main" xmlns="" id="{65C39237-C38D-4F3B-BAF4-DAF1A07105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94" y="3574"/>
            <a:ext cx="127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8" name="公式" r:id="rId15" imgW="241195" imgH="380835" progId="Equation.3">
                    <p:embed/>
                  </p:oleObj>
                </mc:Choice>
                <mc:Fallback>
                  <p:oleObj name="公式" r:id="rId15" imgW="241195" imgH="380835" progId="Equation.3">
                    <p:embed/>
                    <p:pic>
                      <p:nvPicPr>
                        <p:cNvPr id="12334" name="Object 49">
                          <a:extLst>
                            <a:ext uri="{FF2B5EF4-FFF2-40B4-BE49-F238E27FC236}">
                              <a16:creationId xmlns:a16="http://schemas.microsoft.com/office/drawing/2014/main" xmlns="" id="{65C39237-C38D-4F3B-BAF4-DAF1A07105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4" y="3574"/>
                          <a:ext cx="127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5" name="Line 50">
              <a:extLst>
                <a:ext uri="{FF2B5EF4-FFF2-40B4-BE49-F238E27FC236}">
                  <a16:creationId xmlns:a16="http://schemas.microsoft.com/office/drawing/2014/main" xmlns="" id="{5A6E6754-7826-4C64-9DB4-7A981FD84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6" y="3192"/>
              <a:ext cx="22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0099" name="Group 51">
            <a:extLst>
              <a:ext uri="{FF2B5EF4-FFF2-40B4-BE49-F238E27FC236}">
                <a16:creationId xmlns:a16="http://schemas.microsoft.com/office/drawing/2014/main" xmlns="" id="{4336803E-A671-4C52-86B9-2D25D8618C04}"/>
              </a:ext>
            </a:extLst>
          </p:cNvPr>
          <p:cNvGrpSpPr>
            <a:grpSpLocks/>
          </p:cNvGrpSpPr>
          <p:nvPr/>
        </p:nvGrpSpPr>
        <p:grpSpPr bwMode="auto">
          <a:xfrm>
            <a:off x="6235700" y="4440238"/>
            <a:ext cx="2014538" cy="1579562"/>
            <a:chOff x="3928" y="2797"/>
            <a:chExt cx="1269" cy="995"/>
          </a:xfrm>
        </p:grpSpPr>
        <p:graphicFrame>
          <p:nvGraphicFramePr>
            <p:cNvPr id="12322" name="Object 52">
              <a:extLst>
                <a:ext uri="{FF2B5EF4-FFF2-40B4-BE49-F238E27FC236}">
                  <a16:creationId xmlns:a16="http://schemas.microsoft.com/office/drawing/2014/main" xmlns="" id="{C1993D57-B91A-4E0F-9128-859009B084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87" y="2803"/>
            <a:ext cx="42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9" name="公式" r:id="rId17" imgW="799753" imgH="342751" progId="Equation.3">
                    <p:embed/>
                  </p:oleObj>
                </mc:Choice>
                <mc:Fallback>
                  <p:oleObj name="公式" r:id="rId17" imgW="799753" imgH="342751" progId="Equation.3">
                    <p:embed/>
                    <p:pic>
                      <p:nvPicPr>
                        <p:cNvPr id="12322" name="Object 52">
                          <a:extLst>
                            <a:ext uri="{FF2B5EF4-FFF2-40B4-BE49-F238E27FC236}">
                              <a16:creationId xmlns:a16="http://schemas.microsoft.com/office/drawing/2014/main" xmlns="" id="{C1993D57-B91A-4E0F-9128-859009B084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7" y="2803"/>
                          <a:ext cx="42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3" name="Line 53">
              <a:extLst>
                <a:ext uri="{FF2B5EF4-FFF2-40B4-BE49-F238E27FC236}">
                  <a16:creationId xmlns:a16="http://schemas.microsoft.com/office/drawing/2014/main" xmlns="" id="{4CD40FB8-1454-40EA-9BB0-9723AC70A57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28" y="3565"/>
              <a:ext cx="10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4" name="Line 54">
              <a:extLst>
                <a:ext uri="{FF2B5EF4-FFF2-40B4-BE49-F238E27FC236}">
                  <a16:creationId xmlns:a16="http://schemas.microsoft.com/office/drawing/2014/main" xmlns="" id="{7E98E397-ED9C-4766-A49B-86ADBA065B8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438" y="2797"/>
              <a:ext cx="0" cy="9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5" name="Line 55">
              <a:extLst>
                <a:ext uri="{FF2B5EF4-FFF2-40B4-BE49-F238E27FC236}">
                  <a16:creationId xmlns:a16="http://schemas.microsoft.com/office/drawing/2014/main" xmlns="" id="{E6595E10-7BA2-4A10-9965-22F94D33414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438" y="3103"/>
              <a:ext cx="0" cy="46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6" name="Rectangle 56">
              <a:extLst>
                <a:ext uri="{FF2B5EF4-FFF2-40B4-BE49-F238E27FC236}">
                  <a16:creationId xmlns:a16="http://schemas.microsoft.com/office/drawing/2014/main" xmlns="" id="{9EBC7532-2953-4B3F-A712-BAA96CB58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" y="3542"/>
              <a:ext cx="3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ea typeface="宋体" panose="02010600030101010101" pitchFamily="2" charset="-122"/>
                </a:rPr>
                <a:t>t     </a:t>
              </a:r>
            </a:p>
          </p:txBody>
        </p:sp>
        <p:sp>
          <p:nvSpPr>
            <p:cNvPr id="12327" name="Rectangle 57">
              <a:extLst>
                <a:ext uri="{FF2B5EF4-FFF2-40B4-BE49-F238E27FC236}">
                  <a16:creationId xmlns:a16="http://schemas.microsoft.com/office/drawing/2014/main" xmlns="" id="{8C264D21-A88D-47C1-91D5-97CC5A0EE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3" y="3026"/>
              <a:ext cx="3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ea typeface="宋体" panose="02010600030101010101" pitchFamily="2" charset="-122"/>
                </a:rPr>
                <a:t>A </a:t>
              </a:r>
              <a:r>
                <a:rPr lang="en-US" altLang="zh-CN" sz="2000" b="1">
                  <a:ea typeface="宋体" panose="02010600030101010101" pitchFamily="2" charset="-122"/>
                </a:rPr>
                <a:t>  </a:t>
              </a:r>
            </a:p>
          </p:txBody>
        </p:sp>
      </p:grpSp>
      <p:sp>
        <p:nvSpPr>
          <p:cNvPr id="130106" name="Rectangle 58">
            <a:extLst>
              <a:ext uri="{FF2B5EF4-FFF2-40B4-BE49-F238E27FC236}">
                <a16:creationId xmlns:a16="http://schemas.microsoft.com/office/drawing/2014/main" xmlns="" id="{578A9E60-037D-46B6-8923-75FDAFCCC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300" y="2284413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ea typeface="宋体" panose="02010600030101010101" pitchFamily="2" charset="-122"/>
              </a:rPr>
              <a:t>其中有向线段的长度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3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3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3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30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3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3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3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73" grpId="0"/>
      <p:bldP spid="130082" grpId="0"/>
      <p:bldP spid="13010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5">
            <a:extLst>
              <a:ext uri="{FF2B5EF4-FFF2-40B4-BE49-F238E27FC236}">
                <a16:creationId xmlns:a16="http://schemas.microsoft.com/office/drawing/2014/main" xmlns="" id="{05DE72F1-4362-4223-A6B4-33D9B934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256463" y="641667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800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136CF2DC-CFCF-48CC-9A95-5DC0642F0241}" type="slidenum">
              <a:rPr lang="en-US" altLang="zh-CN" smtClean="0"/>
              <a:pPr/>
              <a:t>15</a:t>
            </a:fld>
            <a:endParaRPr kumimoji="0" lang="en-US" altLang="zh-CN" sz="18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315" name="Picture 2" descr="xsf">
            <a:extLst>
              <a:ext uri="{FF2B5EF4-FFF2-40B4-BE49-F238E27FC236}">
                <a16:creationId xmlns:a16="http://schemas.microsoft.com/office/drawing/2014/main" xmlns="" id="{370AF9DE-5B38-400C-8208-C91BFD6A3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3" descr="xsf">
            <a:extLst>
              <a:ext uri="{FF2B5EF4-FFF2-40B4-BE49-F238E27FC236}">
                <a16:creationId xmlns:a16="http://schemas.microsoft.com/office/drawing/2014/main" xmlns="" id="{AEA71144-4655-498B-B2CF-8AB5A0750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4" descr="xsf">
            <a:extLst>
              <a:ext uri="{FF2B5EF4-FFF2-40B4-BE49-F238E27FC236}">
                <a16:creationId xmlns:a16="http://schemas.microsoft.com/office/drawing/2014/main" xmlns="" id="{E80142AA-C922-4316-BA57-509C4F037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5" descr="xsf">
            <a:extLst>
              <a:ext uri="{FF2B5EF4-FFF2-40B4-BE49-F238E27FC236}">
                <a16:creationId xmlns:a16="http://schemas.microsoft.com/office/drawing/2014/main" xmlns="" id="{ECD1EE2A-6A3E-4F2A-979F-6E22D6B31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6" descr="xsf">
            <a:extLst>
              <a:ext uri="{FF2B5EF4-FFF2-40B4-BE49-F238E27FC236}">
                <a16:creationId xmlns:a16="http://schemas.microsoft.com/office/drawing/2014/main" xmlns="" id="{0E043CDA-9077-492F-96F3-94B90CF60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7" descr="xsf">
            <a:extLst>
              <a:ext uri="{FF2B5EF4-FFF2-40B4-BE49-F238E27FC236}">
                <a16:creationId xmlns:a16="http://schemas.microsoft.com/office/drawing/2014/main" xmlns="" id="{D7D6057A-1B7A-4B49-AC97-BCE5351C3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8" descr="xsf">
            <a:extLst>
              <a:ext uri="{FF2B5EF4-FFF2-40B4-BE49-F238E27FC236}">
                <a16:creationId xmlns:a16="http://schemas.microsoft.com/office/drawing/2014/main" xmlns="" id="{AF07FD58-55B1-48BC-911B-FB3E1B55F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9" descr="xsf">
            <a:extLst>
              <a:ext uri="{FF2B5EF4-FFF2-40B4-BE49-F238E27FC236}">
                <a16:creationId xmlns:a16="http://schemas.microsoft.com/office/drawing/2014/main" xmlns="" id="{9993D0EB-2787-44A2-A0AD-6924C6753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10" descr="xsf">
            <a:extLst>
              <a:ext uri="{FF2B5EF4-FFF2-40B4-BE49-F238E27FC236}">
                <a16:creationId xmlns:a16="http://schemas.microsoft.com/office/drawing/2014/main" xmlns="" id="{B0AC9F41-6DD3-42D6-9AAC-4C8B719B8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11" descr="xsf">
            <a:extLst>
              <a:ext uri="{FF2B5EF4-FFF2-40B4-BE49-F238E27FC236}">
                <a16:creationId xmlns:a16="http://schemas.microsoft.com/office/drawing/2014/main" xmlns="" id="{0D0B6408-A86A-4FAD-940A-DFFF8E31B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12" descr="xsf">
            <a:extLst>
              <a:ext uri="{FF2B5EF4-FFF2-40B4-BE49-F238E27FC236}">
                <a16:creationId xmlns:a16="http://schemas.microsoft.com/office/drawing/2014/main" xmlns="" id="{C038BFC0-483E-4BD6-A208-90A45D5E2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Picture 13" descr="xsf">
            <a:extLst>
              <a:ext uri="{FF2B5EF4-FFF2-40B4-BE49-F238E27FC236}">
                <a16:creationId xmlns:a16="http://schemas.microsoft.com/office/drawing/2014/main" xmlns="" id="{2C5921AA-21E5-4136-8422-96BA396E6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7" name="Picture 14" descr="xsf">
            <a:extLst>
              <a:ext uri="{FF2B5EF4-FFF2-40B4-BE49-F238E27FC236}">
                <a16:creationId xmlns:a16="http://schemas.microsoft.com/office/drawing/2014/main" xmlns="" id="{BBA3B05F-073A-4712-B622-CAFEAD897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8" name="Picture 15" descr="xsf">
            <a:extLst>
              <a:ext uri="{FF2B5EF4-FFF2-40B4-BE49-F238E27FC236}">
                <a16:creationId xmlns:a16="http://schemas.microsoft.com/office/drawing/2014/main" xmlns="" id="{8D7A4606-EBE6-44D8-8288-0DF8FB162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9" name="Picture 16" descr="xsf">
            <a:extLst>
              <a:ext uri="{FF2B5EF4-FFF2-40B4-BE49-F238E27FC236}">
                <a16:creationId xmlns:a16="http://schemas.microsoft.com/office/drawing/2014/main" xmlns="" id="{69F4805E-8F19-424A-BCC8-919F02A78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0" name="Picture 17" descr="xsf">
            <a:extLst>
              <a:ext uri="{FF2B5EF4-FFF2-40B4-BE49-F238E27FC236}">
                <a16:creationId xmlns:a16="http://schemas.microsoft.com/office/drawing/2014/main" xmlns="" id="{7A67E096-A47A-4BCF-A826-B9A233DA2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1" name="Picture 18" descr="xsf">
            <a:extLst>
              <a:ext uri="{FF2B5EF4-FFF2-40B4-BE49-F238E27FC236}">
                <a16:creationId xmlns:a16="http://schemas.microsoft.com/office/drawing/2014/main" xmlns="" id="{D59DEC95-AC28-4825-A0C2-2FDD60B69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2" name="Picture 19" descr="xsf">
            <a:extLst>
              <a:ext uri="{FF2B5EF4-FFF2-40B4-BE49-F238E27FC236}">
                <a16:creationId xmlns:a16="http://schemas.microsoft.com/office/drawing/2014/main" xmlns="" id="{69A807DF-D154-4544-A689-FEBDA6A6C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94" name="Rectangle 22">
            <a:extLst>
              <a:ext uri="{FF2B5EF4-FFF2-40B4-BE49-F238E27FC236}">
                <a16:creationId xmlns:a16="http://schemas.microsoft.com/office/drawing/2014/main" xmlns="" id="{166C4D18-7E6F-49E0-89D0-CADE301B7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" y="530225"/>
            <a:ext cx="5862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  <a:ea typeface="宋体" panose="02010600030101010101" pitchFamily="2" charset="-122"/>
              </a:rPr>
              <a:t>三、</a:t>
            </a:r>
            <a:r>
              <a:rPr kumimoji="0" lang="zh-CN" altLang="en-US" sz="2800" b="1">
                <a:solidFill>
                  <a:srgbClr val="000099"/>
                </a:solidFill>
                <a:ea typeface="宋体" panose="02010600030101010101" pitchFamily="2" charset="-122"/>
              </a:rPr>
              <a:t>单位脉冲函数</a:t>
            </a:r>
            <a:r>
              <a:rPr lang="zh-CN" altLang="en-US" sz="2800" b="1">
                <a:solidFill>
                  <a:srgbClr val="000099"/>
                </a:solidFill>
                <a:ea typeface="宋体" panose="02010600030101010101" pitchFamily="2" charset="-122"/>
              </a:rPr>
              <a:t>的</a:t>
            </a:r>
            <a:r>
              <a:rPr lang="zh-CN" altLang="en-US" sz="2800" b="1" baseline="-25000">
                <a:solidFill>
                  <a:srgbClr val="0000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000099"/>
                </a:solidFill>
                <a:ea typeface="宋体" panose="02010600030101010101" pitchFamily="2" charset="-122"/>
              </a:rPr>
              <a:t>Fourier</a:t>
            </a:r>
            <a:r>
              <a:rPr lang="en-US" altLang="zh-CN" sz="2800" b="1" baseline="-25000">
                <a:solidFill>
                  <a:srgbClr val="000099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rgbClr val="000099"/>
                </a:solidFill>
                <a:ea typeface="宋体" panose="02010600030101010101" pitchFamily="2" charset="-122"/>
              </a:rPr>
              <a:t>变换    </a:t>
            </a:r>
          </a:p>
        </p:txBody>
      </p:sp>
      <p:graphicFrame>
        <p:nvGraphicFramePr>
          <p:cNvPr id="131095" name="Object 23">
            <a:extLst>
              <a:ext uri="{FF2B5EF4-FFF2-40B4-BE49-F238E27FC236}">
                <a16:creationId xmlns:a16="http://schemas.microsoft.com/office/drawing/2014/main" xmlns="" id="{AE26D87D-8234-449B-90AF-2810ECB83B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8450" y="1839913"/>
          <a:ext cx="18732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0" name="公式" r:id="rId4" imgW="1879600" imgH="546100" progId="Equation.3">
                  <p:embed/>
                </p:oleObj>
              </mc:Choice>
              <mc:Fallback>
                <p:oleObj name="公式" r:id="rId4" imgW="1879600" imgH="546100" progId="Equation.3">
                  <p:embed/>
                  <p:pic>
                    <p:nvPicPr>
                      <p:cNvPr id="131095" name="Object 23">
                        <a:extLst>
                          <a:ext uri="{FF2B5EF4-FFF2-40B4-BE49-F238E27FC236}">
                            <a16:creationId xmlns:a16="http://schemas.microsoft.com/office/drawing/2014/main" xmlns="" id="{AE26D87D-8234-449B-90AF-2810ECB83B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1839913"/>
                        <a:ext cx="18732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1097" name="Group 25">
            <a:extLst>
              <a:ext uri="{FF2B5EF4-FFF2-40B4-BE49-F238E27FC236}">
                <a16:creationId xmlns:a16="http://schemas.microsoft.com/office/drawing/2014/main" xmlns="" id="{2B3DD5B0-EB83-41E2-9BD8-3B6E35F4BE45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1162050"/>
            <a:ext cx="7035800" cy="457200"/>
            <a:chOff x="540" y="732"/>
            <a:chExt cx="4432" cy="288"/>
          </a:xfrm>
        </p:grpSpPr>
        <p:sp>
          <p:nvSpPr>
            <p:cNvPr id="13365" name="Rectangle 26">
              <a:extLst>
                <a:ext uri="{FF2B5EF4-FFF2-40B4-BE49-F238E27FC236}">
                  <a16:creationId xmlns:a16="http://schemas.microsoft.com/office/drawing/2014/main" xmlns="" id="{CA6DC796-CA1B-436C-89AE-C72F319C8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732"/>
              <a:ext cx="4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Pct val="90000"/>
                <a:buFontTx/>
                <a:buBlip>
                  <a:blip r:embed="rId6"/>
                </a:buBlip>
              </a:pPr>
              <a:r>
                <a:rPr lang="en-US" altLang="zh-CN" sz="2400" b="1">
                  <a:ea typeface="宋体" panose="02010600030101010101" pitchFamily="2" charset="-122"/>
                </a:rPr>
                <a:t> </a:t>
              </a:r>
              <a:r>
                <a:rPr lang="zh-CN" altLang="en-US" sz="2400" b="1">
                  <a:ea typeface="宋体" panose="02010600030101010101" pitchFamily="2" charset="-122"/>
                </a:rPr>
                <a:t>利用筛选性质，可得出    函数的</a:t>
              </a:r>
              <a:r>
                <a:rPr lang="zh-CN" altLang="en-US" sz="2400" b="1" baseline="-25000">
                  <a:ea typeface="宋体" panose="02010600030101010101" pitchFamily="2" charset="-122"/>
                </a:rPr>
                <a:t> </a:t>
              </a:r>
              <a:r>
                <a:rPr lang="en-US" altLang="zh-CN" sz="2400" b="1">
                  <a:ea typeface="宋体" panose="02010600030101010101" pitchFamily="2" charset="-122"/>
                </a:rPr>
                <a:t>Fourier</a:t>
              </a:r>
              <a:r>
                <a:rPr lang="en-US" altLang="zh-CN" sz="2400" b="1" baseline="-25000">
                  <a:ea typeface="宋体" panose="02010600030101010101" pitchFamily="2" charset="-122"/>
                </a:rPr>
                <a:t> </a:t>
              </a:r>
              <a:r>
                <a:rPr lang="zh-CN" altLang="en-US" sz="2400" b="1">
                  <a:ea typeface="宋体" panose="02010600030101010101" pitchFamily="2" charset="-122"/>
                </a:rPr>
                <a:t>变换：    </a:t>
              </a:r>
            </a:p>
          </p:txBody>
        </p:sp>
        <p:graphicFrame>
          <p:nvGraphicFramePr>
            <p:cNvPr id="13366" name="Object 27">
              <a:extLst>
                <a:ext uri="{FF2B5EF4-FFF2-40B4-BE49-F238E27FC236}">
                  <a16:creationId xmlns:a16="http://schemas.microsoft.com/office/drawing/2014/main" xmlns="" id="{CEF9C13D-05E7-4009-BA15-AECFF3AB54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24" y="796"/>
            <a:ext cx="145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71" name="公式" r:id="rId7" imgW="228600" imgH="279400" progId="Equation.3">
                    <p:embed/>
                  </p:oleObj>
                </mc:Choice>
                <mc:Fallback>
                  <p:oleObj name="公式" r:id="rId7" imgW="228600" imgH="279400" progId="Equation.3">
                    <p:embed/>
                    <p:pic>
                      <p:nvPicPr>
                        <p:cNvPr id="13366" name="Object 27">
                          <a:extLst>
                            <a:ext uri="{FF2B5EF4-FFF2-40B4-BE49-F238E27FC236}">
                              <a16:creationId xmlns:a16="http://schemas.microsoft.com/office/drawing/2014/main" xmlns="" id="{CEF9C13D-05E7-4009-BA15-AECFF3AB54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4" y="796"/>
                          <a:ext cx="145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1100" name="Group 28">
            <a:extLst>
              <a:ext uri="{FF2B5EF4-FFF2-40B4-BE49-F238E27FC236}">
                <a16:creationId xmlns:a16="http://schemas.microsoft.com/office/drawing/2014/main" xmlns="" id="{054B94C8-F492-4F83-98D4-55131DDF90E0}"/>
              </a:ext>
            </a:extLst>
          </p:cNvPr>
          <p:cNvGrpSpPr>
            <a:grpSpLocks/>
          </p:cNvGrpSpPr>
          <p:nvPr/>
        </p:nvGrpSpPr>
        <p:grpSpPr bwMode="auto">
          <a:xfrm>
            <a:off x="1862138" y="1765300"/>
            <a:ext cx="3448050" cy="628650"/>
            <a:chOff x="1173" y="1112"/>
            <a:chExt cx="2172" cy="396"/>
          </a:xfrm>
        </p:grpSpPr>
        <p:graphicFrame>
          <p:nvGraphicFramePr>
            <p:cNvPr id="13361" name="Object 29">
              <a:extLst>
                <a:ext uri="{FF2B5EF4-FFF2-40B4-BE49-F238E27FC236}">
                  <a16:creationId xmlns:a16="http://schemas.microsoft.com/office/drawing/2014/main" xmlns="" id="{B60D7CCA-C67D-43B0-A809-B7E9A24393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34" y="1112"/>
            <a:ext cx="1411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72" name="公式" r:id="rId9" imgW="2235200" imgH="622300" progId="Equation.3">
                    <p:embed/>
                  </p:oleObj>
                </mc:Choice>
                <mc:Fallback>
                  <p:oleObj name="公式" r:id="rId9" imgW="2235200" imgH="622300" progId="Equation.3">
                    <p:embed/>
                    <p:pic>
                      <p:nvPicPr>
                        <p:cNvPr id="13361" name="Object 29">
                          <a:extLst>
                            <a:ext uri="{FF2B5EF4-FFF2-40B4-BE49-F238E27FC236}">
                              <a16:creationId xmlns:a16="http://schemas.microsoft.com/office/drawing/2014/main" xmlns="" id="{B60D7CCA-C67D-43B0-A809-B7E9A24393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4" y="1112"/>
                          <a:ext cx="1411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62" name="Text Box 30">
              <a:extLst>
                <a:ext uri="{FF2B5EF4-FFF2-40B4-BE49-F238E27FC236}">
                  <a16:creationId xmlns:a16="http://schemas.microsoft.com/office/drawing/2014/main" xmlns="" id="{FDF6D262-6F37-4073-BA40-346E217A6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8" y="1154"/>
              <a:ext cx="6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ea typeface="宋体" panose="02010600030101010101" pitchFamily="2" charset="-122"/>
                </a:rPr>
                <a:t>[        ]</a:t>
              </a:r>
            </a:p>
          </p:txBody>
        </p:sp>
        <p:graphicFrame>
          <p:nvGraphicFramePr>
            <p:cNvPr id="13363" name="Object 31">
              <a:extLst>
                <a:ext uri="{FF2B5EF4-FFF2-40B4-BE49-F238E27FC236}">
                  <a16:creationId xmlns:a16="http://schemas.microsoft.com/office/drawing/2014/main" xmlns="" id="{8983C29E-A86D-4948-BF0E-EAFAB8D7CF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1222"/>
            <a:ext cx="356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73" name="公式" r:id="rId11" imgW="558558" imgH="342751" progId="Equation.3">
                    <p:embed/>
                  </p:oleObj>
                </mc:Choice>
                <mc:Fallback>
                  <p:oleObj name="公式" r:id="rId11" imgW="558558" imgH="342751" progId="Equation.3">
                    <p:embed/>
                    <p:pic>
                      <p:nvPicPr>
                        <p:cNvPr id="13363" name="Object 31">
                          <a:extLst>
                            <a:ext uri="{FF2B5EF4-FFF2-40B4-BE49-F238E27FC236}">
                              <a16:creationId xmlns:a16="http://schemas.microsoft.com/office/drawing/2014/main" xmlns="" id="{8983C29E-A86D-4948-BF0E-EAFAB8D7CF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222"/>
                          <a:ext cx="356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3364" name="Picture 32" descr="F">
              <a:extLst>
                <a:ext uri="{FF2B5EF4-FFF2-40B4-BE49-F238E27FC236}">
                  <a16:creationId xmlns:a16="http://schemas.microsoft.com/office/drawing/2014/main" xmlns="" id="{7DD33626-96C4-4BE5-AE44-36FF0CDC9B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" y="1239"/>
              <a:ext cx="16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1105" name="Group 33">
            <a:extLst>
              <a:ext uri="{FF2B5EF4-FFF2-40B4-BE49-F238E27FC236}">
                <a16:creationId xmlns:a16="http://schemas.microsoft.com/office/drawing/2014/main" xmlns="" id="{177192E7-4195-4403-9F49-4723D65B70BB}"/>
              </a:ext>
            </a:extLst>
          </p:cNvPr>
          <p:cNvGrpSpPr>
            <a:grpSpLocks/>
          </p:cNvGrpSpPr>
          <p:nvPr/>
        </p:nvGrpSpPr>
        <p:grpSpPr bwMode="auto">
          <a:xfrm>
            <a:off x="1123950" y="2628900"/>
            <a:ext cx="5713413" cy="457200"/>
            <a:chOff x="708" y="1656"/>
            <a:chExt cx="3599" cy="288"/>
          </a:xfrm>
        </p:grpSpPr>
        <p:sp>
          <p:nvSpPr>
            <p:cNvPr id="13358" name="Rectangle 34">
              <a:extLst>
                <a:ext uri="{FF2B5EF4-FFF2-40B4-BE49-F238E27FC236}">
                  <a16:creationId xmlns:a16="http://schemas.microsoft.com/office/drawing/2014/main" xmlns="" id="{CCF5F74E-C6BB-468E-A0CC-204F207A7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" y="1656"/>
              <a:ext cx="30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宋体" panose="02010600030101010101" pitchFamily="2" charset="-122"/>
                </a:rPr>
                <a:t>即        与 </a:t>
              </a:r>
              <a:r>
                <a:rPr lang="en-US" altLang="zh-CN" sz="2400" b="1">
                  <a:ea typeface="宋体" panose="02010600030101010101" pitchFamily="2" charset="-122"/>
                </a:rPr>
                <a:t>1 </a:t>
              </a:r>
              <a:r>
                <a:rPr lang="zh-CN" altLang="en-US" sz="2400" b="1">
                  <a:ea typeface="宋体" panose="02010600030101010101" pitchFamily="2" charset="-122"/>
                </a:rPr>
                <a:t>构成</a:t>
              </a:r>
              <a:r>
                <a:rPr lang="en-US" altLang="zh-CN" sz="2400" b="1">
                  <a:ea typeface="宋体" panose="02010600030101010101" pitchFamily="2" charset="-122"/>
                </a:rPr>
                <a:t>Fourier</a:t>
              </a:r>
              <a:r>
                <a:rPr lang="zh-CN" altLang="en-US" sz="2400" b="1">
                  <a:ea typeface="宋体" panose="02010600030101010101" pitchFamily="2" charset="-122"/>
                </a:rPr>
                <a:t>变换对    </a:t>
              </a:r>
              <a:r>
                <a:rPr lang="zh-CN" altLang="en-US" sz="2400" b="1" u="sng"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13359" name="Object 35">
              <a:extLst>
                <a:ext uri="{FF2B5EF4-FFF2-40B4-BE49-F238E27FC236}">
                  <a16:creationId xmlns:a16="http://schemas.microsoft.com/office/drawing/2014/main" xmlns="" id="{5489D1F8-B666-4FB7-9A2D-54D6F447BD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80" y="1707"/>
            <a:ext cx="355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74" name="公式" r:id="rId14" imgW="558558" imgH="342751" progId="Equation.3">
                    <p:embed/>
                  </p:oleObj>
                </mc:Choice>
                <mc:Fallback>
                  <p:oleObj name="公式" r:id="rId14" imgW="558558" imgH="342751" progId="Equation.3">
                    <p:embed/>
                    <p:pic>
                      <p:nvPicPr>
                        <p:cNvPr id="13359" name="Object 35">
                          <a:extLst>
                            <a:ext uri="{FF2B5EF4-FFF2-40B4-BE49-F238E27FC236}">
                              <a16:creationId xmlns:a16="http://schemas.microsoft.com/office/drawing/2014/main" xmlns="" id="{5489D1F8-B666-4FB7-9A2D-54D6F447BD8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0" y="1707"/>
                          <a:ext cx="355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0" name="Object 36">
              <a:extLst>
                <a:ext uri="{FF2B5EF4-FFF2-40B4-BE49-F238E27FC236}">
                  <a16:creationId xmlns:a16="http://schemas.microsoft.com/office/drawing/2014/main" xmlns="" id="{1A279D92-06A7-469F-92DC-8B1F9D38BB9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364" y="1712"/>
            <a:ext cx="943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75" name="公式" r:id="rId16" imgW="1497950" imgH="342751" progId="Equation.3">
                    <p:embed/>
                  </p:oleObj>
                </mc:Choice>
                <mc:Fallback>
                  <p:oleObj name="公式" r:id="rId16" imgW="1497950" imgH="342751" progId="Equation.3">
                    <p:embed/>
                    <p:pic>
                      <p:nvPicPr>
                        <p:cNvPr id="13360" name="Object 36">
                          <a:extLst>
                            <a:ext uri="{FF2B5EF4-FFF2-40B4-BE49-F238E27FC236}">
                              <a16:creationId xmlns:a16="http://schemas.microsoft.com/office/drawing/2014/main" xmlns="" id="{1A279D92-06A7-469F-92DC-8B1F9D38BB9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4" y="1712"/>
                          <a:ext cx="943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1110" name="Group 38">
            <a:extLst>
              <a:ext uri="{FF2B5EF4-FFF2-40B4-BE49-F238E27FC236}">
                <a16:creationId xmlns:a16="http://schemas.microsoft.com/office/drawing/2014/main" xmlns="" id="{7F017415-6BDA-4595-9E40-5421F75E0E12}"/>
              </a:ext>
            </a:extLst>
          </p:cNvPr>
          <p:cNvGrpSpPr>
            <a:grpSpLocks/>
          </p:cNvGrpSpPr>
          <p:nvPr/>
        </p:nvGrpSpPr>
        <p:grpSpPr bwMode="auto">
          <a:xfrm>
            <a:off x="1890713" y="3430588"/>
            <a:ext cx="1887537" cy="1663700"/>
            <a:chOff x="1191" y="2161"/>
            <a:chExt cx="1189" cy="1048"/>
          </a:xfrm>
        </p:grpSpPr>
        <p:sp>
          <p:nvSpPr>
            <p:cNvPr id="13352" name="Line 39">
              <a:extLst>
                <a:ext uri="{FF2B5EF4-FFF2-40B4-BE49-F238E27FC236}">
                  <a16:creationId xmlns:a16="http://schemas.microsoft.com/office/drawing/2014/main" xmlns="" id="{B94118BC-2097-422E-A0C3-E0AE85D8D61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191" y="2982"/>
              <a:ext cx="10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Line 40">
              <a:extLst>
                <a:ext uri="{FF2B5EF4-FFF2-40B4-BE49-F238E27FC236}">
                  <a16:creationId xmlns:a16="http://schemas.microsoft.com/office/drawing/2014/main" xmlns="" id="{FED0E413-5E1B-4458-9C8B-2F49A659A03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701" y="2598"/>
              <a:ext cx="0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Rectangle 41">
              <a:extLst>
                <a:ext uri="{FF2B5EF4-FFF2-40B4-BE49-F238E27FC236}">
                  <a16:creationId xmlns:a16="http://schemas.microsoft.com/office/drawing/2014/main" xmlns="" id="{54CF1BB2-7C94-4DFB-878E-DEE48FC7A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" y="2959"/>
              <a:ext cx="2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ea typeface="宋体" panose="02010600030101010101" pitchFamily="2" charset="-122"/>
                </a:rPr>
                <a:t>t   </a:t>
              </a:r>
            </a:p>
          </p:txBody>
        </p:sp>
        <p:sp>
          <p:nvSpPr>
            <p:cNvPr id="13355" name="Rectangle 42">
              <a:extLst>
                <a:ext uri="{FF2B5EF4-FFF2-40B4-BE49-F238E27FC236}">
                  <a16:creationId xmlns:a16="http://schemas.microsoft.com/office/drawing/2014/main" xmlns="" id="{96C44C3D-0F54-439C-980B-BACBEE860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" y="2485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ea typeface="宋体" panose="02010600030101010101" pitchFamily="2" charset="-122"/>
                </a:rPr>
                <a:t>1   </a:t>
              </a:r>
            </a:p>
          </p:txBody>
        </p:sp>
        <p:graphicFrame>
          <p:nvGraphicFramePr>
            <p:cNvPr id="13356" name="Object 43">
              <a:extLst>
                <a:ext uri="{FF2B5EF4-FFF2-40B4-BE49-F238E27FC236}">
                  <a16:creationId xmlns:a16="http://schemas.microsoft.com/office/drawing/2014/main" xmlns="" id="{AB14F28A-0253-4AF6-9BF8-394FADB612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2" y="2161"/>
            <a:ext cx="297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76" name="公式" r:id="rId18" imgW="558558" imgH="342751" progId="Equation.3">
                    <p:embed/>
                  </p:oleObj>
                </mc:Choice>
                <mc:Fallback>
                  <p:oleObj name="公式" r:id="rId18" imgW="558558" imgH="342751" progId="Equation.3">
                    <p:embed/>
                    <p:pic>
                      <p:nvPicPr>
                        <p:cNvPr id="13356" name="Object 43">
                          <a:extLst>
                            <a:ext uri="{FF2B5EF4-FFF2-40B4-BE49-F238E27FC236}">
                              <a16:creationId xmlns:a16="http://schemas.microsoft.com/office/drawing/2014/main" xmlns="" id="{AB14F28A-0253-4AF6-9BF8-394FADB612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2" y="2161"/>
                          <a:ext cx="297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7" name="Line 44">
              <a:extLst>
                <a:ext uri="{FF2B5EF4-FFF2-40B4-BE49-F238E27FC236}">
                  <a16:creationId xmlns:a16="http://schemas.microsoft.com/office/drawing/2014/main" xmlns="" id="{20F3F80A-EAA2-4936-9F4B-181981FDDB3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701" y="2176"/>
              <a:ext cx="0" cy="9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1117" name="Group 45">
            <a:extLst>
              <a:ext uri="{FF2B5EF4-FFF2-40B4-BE49-F238E27FC236}">
                <a16:creationId xmlns:a16="http://schemas.microsoft.com/office/drawing/2014/main" xmlns="" id="{7D3A047E-E028-42E3-9865-BF21421A735D}"/>
              </a:ext>
            </a:extLst>
          </p:cNvPr>
          <p:cNvGrpSpPr>
            <a:grpSpLocks/>
          </p:cNvGrpSpPr>
          <p:nvPr/>
        </p:nvGrpSpPr>
        <p:grpSpPr bwMode="auto">
          <a:xfrm>
            <a:off x="4835525" y="3302000"/>
            <a:ext cx="1935163" cy="1758950"/>
            <a:chOff x="3046" y="2080"/>
            <a:chExt cx="1219" cy="1108"/>
          </a:xfrm>
        </p:grpSpPr>
        <p:sp>
          <p:nvSpPr>
            <p:cNvPr id="13344" name="Line 46">
              <a:extLst>
                <a:ext uri="{FF2B5EF4-FFF2-40B4-BE49-F238E27FC236}">
                  <a16:creationId xmlns:a16="http://schemas.microsoft.com/office/drawing/2014/main" xmlns="" id="{46BACD89-C15B-425A-B954-C16BC2E7AAC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556" y="2171"/>
              <a:ext cx="0" cy="9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5" name="Line 47">
              <a:extLst>
                <a:ext uri="{FF2B5EF4-FFF2-40B4-BE49-F238E27FC236}">
                  <a16:creationId xmlns:a16="http://schemas.microsoft.com/office/drawing/2014/main" xmlns="" id="{C211E799-A8F5-44D8-AE4F-0E7B388D79F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46" y="2977"/>
              <a:ext cx="10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6" name="Line 48">
              <a:extLst>
                <a:ext uri="{FF2B5EF4-FFF2-40B4-BE49-F238E27FC236}">
                  <a16:creationId xmlns:a16="http://schemas.microsoft.com/office/drawing/2014/main" xmlns="" id="{748DA02B-13E3-498A-8CC5-B15D5EC8904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3565" y="2176"/>
              <a:ext cx="0" cy="89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7" name="Rectangle 49">
              <a:extLst>
                <a:ext uri="{FF2B5EF4-FFF2-40B4-BE49-F238E27FC236}">
                  <a16:creationId xmlns:a16="http://schemas.microsoft.com/office/drawing/2014/main" xmlns="" id="{81367CD4-4E86-4AC8-B1ED-DD6F810A9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9" y="2938"/>
              <a:ext cx="3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r>
                <a:rPr lang="en-US" altLang="zh-CN" sz="2000" b="1" i="1">
                  <a:ea typeface="宋体" panose="02010600030101010101" pitchFamily="2" charset="-122"/>
                </a:rPr>
                <a:t>   </a:t>
              </a:r>
            </a:p>
          </p:txBody>
        </p:sp>
        <p:sp>
          <p:nvSpPr>
            <p:cNvPr id="13348" name="Rectangle 50">
              <a:extLst>
                <a:ext uri="{FF2B5EF4-FFF2-40B4-BE49-F238E27FC236}">
                  <a16:creationId xmlns:a16="http://schemas.microsoft.com/office/drawing/2014/main" xmlns="" id="{ABF5FE34-B6A7-4C61-AC2D-7E4AE2FBC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" y="2402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ea typeface="宋体" panose="02010600030101010101" pitchFamily="2" charset="-122"/>
                </a:rPr>
                <a:t>1   </a:t>
              </a:r>
            </a:p>
          </p:txBody>
        </p:sp>
        <p:sp>
          <p:nvSpPr>
            <p:cNvPr id="13349" name="Text Box 51">
              <a:extLst>
                <a:ext uri="{FF2B5EF4-FFF2-40B4-BE49-F238E27FC236}">
                  <a16:creationId xmlns:a16="http://schemas.microsoft.com/office/drawing/2014/main" xmlns="" id="{0394A52C-4295-4C03-AF25-490714F06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4" y="2080"/>
              <a:ext cx="5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ea typeface="宋体" panose="02010600030101010101" pitchFamily="2" charset="-122"/>
                </a:rPr>
                <a:t>[       ]</a:t>
              </a:r>
            </a:p>
          </p:txBody>
        </p:sp>
        <p:graphicFrame>
          <p:nvGraphicFramePr>
            <p:cNvPr id="13350" name="Object 52">
              <a:extLst>
                <a:ext uri="{FF2B5EF4-FFF2-40B4-BE49-F238E27FC236}">
                  <a16:creationId xmlns:a16="http://schemas.microsoft.com/office/drawing/2014/main" xmlns="" id="{559772C7-741B-4B82-8044-F0C9E7DA0C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22" y="2152"/>
            <a:ext cx="295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77" name="公式" r:id="rId20" imgW="558558" imgH="342751" progId="Equation.3">
                    <p:embed/>
                  </p:oleObj>
                </mc:Choice>
                <mc:Fallback>
                  <p:oleObj name="公式" r:id="rId20" imgW="558558" imgH="342751" progId="Equation.3">
                    <p:embed/>
                    <p:pic>
                      <p:nvPicPr>
                        <p:cNvPr id="13350" name="Object 52">
                          <a:extLst>
                            <a:ext uri="{FF2B5EF4-FFF2-40B4-BE49-F238E27FC236}">
                              <a16:creationId xmlns:a16="http://schemas.microsoft.com/office/drawing/2014/main" xmlns="" id="{559772C7-741B-4B82-8044-F0C9E7DA0C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2" y="2152"/>
                          <a:ext cx="295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3351" name="Picture 53" descr="F">
              <a:extLst>
                <a:ext uri="{FF2B5EF4-FFF2-40B4-BE49-F238E27FC236}">
                  <a16:creationId xmlns:a16="http://schemas.microsoft.com/office/drawing/2014/main" xmlns="" id="{3764158D-7234-494E-8E42-255368355A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8" y="2167"/>
              <a:ext cx="135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3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3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xmlns="" id="{026E35DE-6722-43D0-AF28-58E30977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256463" y="641667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800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136CF2DC-CFCF-48CC-9A95-5DC0642F0241}" type="slidenum">
              <a:rPr lang="en-US" altLang="zh-CN" smtClean="0"/>
              <a:pPr/>
              <a:t>16</a:t>
            </a:fld>
            <a:endParaRPr kumimoji="0" lang="en-US" altLang="zh-CN" sz="18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339" name="Picture 2" descr="xsf">
            <a:extLst>
              <a:ext uri="{FF2B5EF4-FFF2-40B4-BE49-F238E27FC236}">
                <a16:creationId xmlns:a16="http://schemas.microsoft.com/office/drawing/2014/main" xmlns="" id="{0D41FB7A-D24D-4AA5-9539-43E585F52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3" descr="xsf">
            <a:extLst>
              <a:ext uri="{FF2B5EF4-FFF2-40B4-BE49-F238E27FC236}">
                <a16:creationId xmlns:a16="http://schemas.microsoft.com/office/drawing/2014/main" xmlns="" id="{124D5336-4D7B-4BBA-8CA4-0FE7C8E36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4" descr="xsf">
            <a:extLst>
              <a:ext uri="{FF2B5EF4-FFF2-40B4-BE49-F238E27FC236}">
                <a16:creationId xmlns:a16="http://schemas.microsoft.com/office/drawing/2014/main" xmlns="" id="{B870081F-8943-472E-837F-B1D46FD35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5" descr="xsf">
            <a:extLst>
              <a:ext uri="{FF2B5EF4-FFF2-40B4-BE49-F238E27FC236}">
                <a16:creationId xmlns:a16="http://schemas.microsoft.com/office/drawing/2014/main" xmlns="" id="{DD8E6BD5-8FB6-46C9-BFBC-9AAEF531E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6" descr="xsf">
            <a:extLst>
              <a:ext uri="{FF2B5EF4-FFF2-40B4-BE49-F238E27FC236}">
                <a16:creationId xmlns:a16="http://schemas.microsoft.com/office/drawing/2014/main" xmlns="" id="{0441C986-620A-4C4C-9F3A-1A80575A5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7" descr="xsf">
            <a:extLst>
              <a:ext uri="{FF2B5EF4-FFF2-40B4-BE49-F238E27FC236}">
                <a16:creationId xmlns:a16="http://schemas.microsoft.com/office/drawing/2014/main" xmlns="" id="{F7CEF701-7763-481A-B745-5B7A3E1DF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8" descr="xsf">
            <a:extLst>
              <a:ext uri="{FF2B5EF4-FFF2-40B4-BE49-F238E27FC236}">
                <a16:creationId xmlns:a16="http://schemas.microsoft.com/office/drawing/2014/main" xmlns="" id="{116AC168-6E3A-4CEB-B28D-D671AAF1C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9" descr="xsf">
            <a:extLst>
              <a:ext uri="{FF2B5EF4-FFF2-40B4-BE49-F238E27FC236}">
                <a16:creationId xmlns:a16="http://schemas.microsoft.com/office/drawing/2014/main" xmlns="" id="{2F4DA7D3-662B-4337-910F-8FB106D7E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Picture 10" descr="xsf">
            <a:extLst>
              <a:ext uri="{FF2B5EF4-FFF2-40B4-BE49-F238E27FC236}">
                <a16:creationId xmlns:a16="http://schemas.microsoft.com/office/drawing/2014/main" xmlns="" id="{0A688853-3C33-42A0-B90E-36BF184BB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11" descr="xsf">
            <a:extLst>
              <a:ext uri="{FF2B5EF4-FFF2-40B4-BE49-F238E27FC236}">
                <a16:creationId xmlns:a16="http://schemas.microsoft.com/office/drawing/2014/main" xmlns="" id="{DE331188-722B-4303-943B-569A56D3C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12" descr="xsf">
            <a:extLst>
              <a:ext uri="{FF2B5EF4-FFF2-40B4-BE49-F238E27FC236}">
                <a16:creationId xmlns:a16="http://schemas.microsoft.com/office/drawing/2014/main" xmlns="" id="{A5C6B94A-E5BF-4159-9981-CD4B1DBE7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0" name="Picture 13" descr="xsf">
            <a:extLst>
              <a:ext uri="{FF2B5EF4-FFF2-40B4-BE49-F238E27FC236}">
                <a16:creationId xmlns:a16="http://schemas.microsoft.com/office/drawing/2014/main" xmlns="" id="{AA042EB3-5442-4ADD-B6FA-86F88AC3B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1" name="Picture 14" descr="xsf">
            <a:extLst>
              <a:ext uri="{FF2B5EF4-FFF2-40B4-BE49-F238E27FC236}">
                <a16:creationId xmlns:a16="http://schemas.microsoft.com/office/drawing/2014/main" xmlns="" id="{A3A8E6EF-208B-469E-BB46-5F4802960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2" name="Picture 15" descr="xsf">
            <a:extLst>
              <a:ext uri="{FF2B5EF4-FFF2-40B4-BE49-F238E27FC236}">
                <a16:creationId xmlns:a16="http://schemas.microsoft.com/office/drawing/2014/main" xmlns="" id="{CF0211FA-02BB-49EF-8988-574B610D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3" name="Picture 16" descr="xsf">
            <a:extLst>
              <a:ext uri="{FF2B5EF4-FFF2-40B4-BE49-F238E27FC236}">
                <a16:creationId xmlns:a16="http://schemas.microsoft.com/office/drawing/2014/main" xmlns="" id="{08E7E6CA-0926-4397-AA55-FDAA991AC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Picture 17" descr="xsf">
            <a:extLst>
              <a:ext uri="{FF2B5EF4-FFF2-40B4-BE49-F238E27FC236}">
                <a16:creationId xmlns:a16="http://schemas.microsoft.com/office/drawing/2014/main" xmlns="" id="{566AB309-F267-4B7C-B9B7-0C0CC3246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Picture 18" descr="xsf">
            <a:extLst>
              <a:ext uri="{FF2B5EF4-FFF2-40B4-BE49-F238E27FC236}">
                <a16:creationId xmlns:a16="http://schemas.microsoft.com/office/drawing/2014/main" xmlns="" id="{C69D13DC-406E-4C8E-97D8-BA8FA8539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Picture 19" descr="xsf">
            <a:extLst>
              <a:ext uri="{FF2B5EF4-FFF2-40B4-BE49-F238E27FC236}">
                <a16:creationId xmlns:a16="http://schemas.microsoft.com/office/drawing/2014/main" xmlns="" id="{0A7DD0D7-3324-478D-BF72-EE0314B59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2117" name="Group 21">
            <a:extLst>
              <a:ext uri="{FF2B5EF4-FFF2-40B4-BE49-F238E27FC236}">
                <a16:creationId xmlns:a16="http://schemas.microsoft.com/office/drawing/2014/main" xmlns="" id="{D4DBA2B7-73F4-4E91-8CA2-C1A55B6A4CC6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2771775"/>
            <a:ext cx="4724400" cy="695325"/>
            <a:chOff x="540" y="1746"/>
            <a:chExt cx="2976" cy="438"/>
          </a:xfrm>
        </p:grpSpPr>
        <p:sp>
          <p:nvSpPr>
            <p:cNvPr id="14371" name="Rectangle 22">
              <a:extLst>
                <a:ext uri="{FF2B5EF4-FFF2-40B4-BE49-F238E27FC236}">
                  <a16:creationId xmlns:a16="http://schemas.microsoft.com/office/drawing/2014/main" xmlns="" id="{504641C1-F7C1-4A69-988A-2ADF9DC3D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1746"/>
              <a:ext cx="1896" cy="43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72" name="Rectangle 23">
              <a:extLst>
                <a:ext uri="{FF2B5EF4-FFF2-40B4-BE49-F238E27FC236}">
                  <a16:creationId xmlns:a16="http://schemas.microsoft.com/office/drawing/2014/main" xmlns="" id="{06DE95D5-7DA6-42D0-95D4-9F64DD471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25"/>
              <a:ext cx="1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Pct val="90000"/>
                <a:buFontTx/>
                <a:buBlip>
                  <a:blip r:embed="rId4"/>
                </a:buBlip>
              </a:pPr>
              <a:r>
                <a:rPr lang="en-US" altLang="zh-CN" sz="2400" b="1">
                  <a:ea typeface="宋体" panose="02010600030101010101" pitchFamily="2" charset="-122"/>
                </a:rPr>
                <a:t> </a:t>
              </a:r>
              <a:r>
                <a:rPr lang="zh-CN" altLang="en-US" sz="2400" b="1">
                  <a:solidFill>
                    <a:srgbClr val="FF0000"/>
                  </a:solidFill>
                  <a:ea typeface="仿宋_GB2312" pitchFamily="49" charset="-122"/>
                </a:rPr>
                <a:t>重要公式</a:t>
              </a:r>
              <a:r>
                <a:rPr lang="zh-CN" altLang="en-US" sz="2400" b="1">
                  <a:solidFill>
                    <a:schemeClr val="hlink"/>
                  </a:solidFill>
                  <a:ea typeface="仿宋_GB2312" pitchFamily="49" charset="-122"/>
                </a:rPr>
                <a:t>    </a:t>
              </a:r>
              <a:endParaRPr lang="zh-CN" altLang="en-US" sz="2400" b="1" u="sng">
                <a:solidFill>
                  <a:schemeClr val="hlink"/>
                </a:solidFill>
                <a:ea typeface="仿宋_GB2312" pitchFamily="49" charset="-122"/>
              </a:endParaRPr>
            </a:p>
          </p:txBody>
        </p:sp>
        <p:graphicFrame>
          <p:nvGraphicFramePr>
            <p:cNvPr id="14373" name="Object 24">
              <a:extLst>
                <a:ext uri="{FF2B5EF4-FFF2-40B4-BE49-F238E27FC236}">
                  <a16:creationId xmlns:a16="http://schemas.microsoft.com/office/drawing/2014/main" xmlns="" id="{EF863110-F1B0-4703-AFDC-11D7691F61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5" y="1755"/>
            <a:ext cx="1780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82" name="公式" r:id="rId5" imgW="2819400" imgH="622300" progId="Equation.3">
                    <p:embed/>
                  </p:oleObj>
                </mc:Choice>
                <mc:Fallback>
                  <p:oleObj name="公式" r:id="rId5" imgW="2819400" imgH="622300" progId="Equation.3">
                    <p:embed/>
                    <p:pic>
                      <p:nvPicPr>
                        <p:cNvPr id="14373" name="Object 24">
                          <a:extLst>
                            <a:ext uri="{FF2B5EF4-FFF2-40B4-BE49-F238E27FC236}">
                              <a16:creationId xmlns:a16="http://schemas.microsoft.com/office/drawing/2014/main" xmlns="" id="{EF863110-F1B0-4703-AFDC-11D7691F61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5" y="1755"/>
                          <a:ext cx="1780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2121" name="Rectangle 25">
            <a:extLst>
              <a:ext uri="{FF2B5EF4-FFF2-40B4-BE49-F238E27FC236}">
                <a16:creationId xmlns:a16="http://schemas.microsoft.com/office/drawing/2014/main" xmlns="" id="{3C7559B6-B80C-48EA-B894-EC745F704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4970463"/>
            <a:ext cx="776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宋体" panose="02010600030101010101" pitchFamily="2" charset="-122"/>
              </a:rPr>
              <a:t>称这种方式的</a:t>
            </a:r>
            <a:r>
              <a:rPr lang="zh-CN" altLang="en-US" sz="2400" b="1" baseline="-25000">
                <a:ea typeface="宋体" panose="02010600030101010101" pitchFamily="2" charset="-122"/>
              </a:rPr>
              <a:t> </a:t>
            </a:r>
            <a:r>
              <a:rPr lang="en-US" altLang="zh-CN" sz="2400" b="1">
                <a:ea typeface="宋体" panose="02010600030101010101" pitchFamily="2" charset="-122"/>
              </a:rPr>
              <a:t>Fourier</a:t>
            </a:r>
            <a:r>
              <a:rPr lang="en-US" altLang="zh-CN" sz="2400" b="1" baseline="-25000">
                <a:ea typeface="宋体" panose="02010600030101010101" pitchFamily="2" charset="-122"/>
              </a:rPr>
              <a:t> </a:t>
            </a:r>
            <a:r>
              <a:rPr lang="zh-CN" altLang="en-US" sz="2400" b="1">
                <a:ea typeface="宋体" panose="02010600030101010101" pitchFamily="2" charset="-122"/>
              </a:rPr>
              <a:t>变换是一种</a:t>
            </a:r>
            <a:r>
              <a:rPr lang="zh-CN" altLang="en-US" sz="2400" b="1" u="sng">
                <a:solidFill>
                  <a:srgbClr val="FF0000"/>
                </a:solidFill>
                <a:ea typeface="楷体_GB2312" pitchFamily="49" charset="-122"/>
              </a:rPr>
              <a:t>广义的</a:t>
            </a:r>
            <a:r>
              <a:rPr lang="en-US" altLang="zh-CN" sz="2400" b="1" u="sng">
                <a:solidFill>
                  <a:srgbClr val="FF0000"/>
                </a:solidFill>
                <a:ea typeface="楷体_GB2312" pitchFamily="49" charset="-122"/>
              </a:rPr>
              <a:t>Fourier</a:t>
            </a:r>
            <a:r>
              <a:rPr lang="zh-CN" altLang="en-US" sz="2400" b="1" u="sng">
                <a:solidFill>
                  <a:srgbClr val="FF0000"/>
                </a:solidFill>
                <a:ea typeface="楷体_GB2312" pitchFamily="49" charset="-122"/>
              </a:rPr>
              <a:t>变换</a:t>
            </a:r>
            <a:r>
              <a:rPr lang="zh-CN" altLang="en-US" sz="2400" b="1">
                <a:ea typeface="宋体" panose="02010600030101010101" pitchFamily="2" charset="-122"/>
              </a:rPr>
              <a:t>。    </a:t>
            </a:r>
          </a:p>
        </p:txBody>
      </p:sp>
      <p:grpSp>
        <p:nvGrpSpPr>
          <p:cNvPr id="132122" name="Group 26">
            <a:extLst>
              <a:ext uri="{FF2B5EF4-FFF2-40B4-BE49-F238E27FC236}">
                <a16:creationId xmlns:a16="http://schemas.microsoft.com/office/drawing/2014/main" xmlns="" id="{BBC317D7-0F26-4EB4-BBC5-0BE59F56E251}"/>
              </a:ext>
            </a:extLst>
          </p:cNvPr>
          <p:cNvGrpSpPr>
            <a:grpSpLocks/>
          </p:cNvGrpSpPr>
          <p:nvPr/>
        </p:nvGrpSpPr>
        <p:grpSpPr bwMode="auto">
          <a:xfrm>
            <a:off x="542925" y="3789363"/>
            <a:ext cx="8601075" cy="458787"/>
            <a:chOff x="342" y="2454"/>
            <a:chExt cx="5418" cy="289"/>
          </a:xfrm>
        </p:grpSpPr>
        <p:sp>
          <p:nvSpPr>
            <p:cNvPr id="14367" name="Rectangle 27">
              <a:extLst>
                <a:ext uri="{FF2B5EF4-FFF2-40B4-BE49-F238E27FC236}">
                  <a16:creationId xmlns:a16="http://schemas.microsoft.com/office/drawing/2014/main" xmlns="" id="{12E2EF48-8077-45AA-B828-C29B636E0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" y="2454"/>
              <a:ext cx="51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宋体" panose="02010600030101010101" pitchFamily="2" charset="-122"/>
                </a:rPr>
                <a:t>在    函数的</a:t>
              </a:r>
              <a:r>
                <a:rPr lang="zh-CN" altLang="en-US" sz="2400" b="1" baseline="-25000">
                  <a:ea typeface="宋体" panose="02010600030101010101" pitchFamily="2" charset="-122"/>
                </a:rPr>
                <a:t> </a:t>
              </a:r>
              <a:r>
                <a:rPr lang="en-US" altLang="zh-CN" sz="2400" b="1">
                  <a:ea typeface="宋体" panose="02010600030101010101" pitchFamily="2" charset="-122"/>
                </a:rPr>
                <a:t>Fourier</a:t>
              </a:r>
              <a:r>
                <a:rPr lang="en-US" altLang="zh-CN" sz="2400" b="1" baseline="-25000">
                  <a:ea typeface="宋体" panose="02010600030101010101" pitchFamily="2" charset="-122"/>
                </a:rPr>
                <a:t> </a:t>
              </a:r>
              <a:r>
                <a:rPr lang="zh-CN" altLang="en-US" sz="2400" b="1">
                  <a:ea typeface="宋体" panose="02010600030101010101" pitchFamily="2" charset="-122"/>
                </a:rPr>
                <a:t>变换中，其广义积分是根据     函数的    </a:t>
              </a:r>
            </a:p>
          </p:txBody>
        </p:sp>
        <p:sp>
          <p:nvSpPr>
            <p:cNvPr id="14368" name="Rectangle 28">
              <a:extLst>
                <a:ext uri="{FF2B5EF4-FFF2-40B4-BE49-F238E27FC236}">
                  <a16:creationId xmlns:a16="http://schemas.microsoft.com/office/drawing/2014/main" xmlns="" id="{82EBF9B3-F947-44D7-8697-B3BDD5E8A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" y="2455"/>
              <a:ext cx="5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  <a:ea typeface="宋体" panose="02010600030101010101" pitchFamily="2" charset="-122"/>
                </a:rPr>
                <a:t>注     </a:t>
              </a:r>
            </a:p>
          </p:txBody>
        </p:sp>
        <p:graphicFrame>
          <p:nvGraphicFramePr>
            <p:cNvPr id="14369" name="Object 29">
              <a:extLst>
                <a:ext uri="{FF2B5EF4-FFF2-40B4-BE49-F238E27FC236}">
                  <a16:creationId xmlns:a16="http://schemas.microsoft.com/office/drawing/2014/main" xmlns="" id="{22135062-8B8B-45B4-B2FD-2A9D3E9E08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48" y="2518"/>
            <a:ext cx="145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83" name="公式" r:id="rId7" imgW="228600" imgH="279400" progId="Equation.3">
                    <p:embed/>
                  </p:oleObj>
                </mc:Choice>
                <mc:Fallback>
                  <p:oleObj name="公式" r:id="rId7" imgW="228600" imgH="279400" progId="Equation.3">
                    <p:embed/>
                    <p:pic>
                      <p:nvPicPr>
                        <p:cNvPr id="14369" name="Object 29">
                          <a:extLst>
                            <a:ext uri="{FF2B5EF4-FFF2-40B4-BE49-F238E27FC236}">
                              <a16:creationId xmlns:a16="http://schemas.microsoft.com/office/drawing/2014/main" xmlns="" id="{22135062-8B8B-45B4-B2FD-2A9D3E9E08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8" y="2518"/>
                          <a:ext cx="145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0" name="Object 30">
              <a:extLst>
                <a:ext uri="{FF2B5EF4-FFF2-40B4-BE49-F238E27FC236}">
                  <a16:creationId xmlns:a16="http://schemas.microsoft.com/office/drawing/2014/main" xmlns="" id="{5AAD684E-F358-4E30-8307-6CD848C85A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41" y="2507"/>
            <a:ext cx="145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84" name="公式" r:id="rId9" imgW="228600" imgH="279400" progId="Equation.3">
                    <p:embed/>
                  </p:oleObj>
                </mc:Choice>
                <mc:Fallback>
                  <p:oleObj name="公式" r:id="rId9" imgW="228600" imgH="279400" progId="Equation.3">
                    <p:embed/>
                    <p:pic>
                      <p:nvPicPr>
                        <p:cNvPr id="14370" name="Object 30">
                          <a:extLst>
                            <a:ext uri="{FF2B5EF4-FFF2-40B4-BE49-F238E27FC236}">
                              <a16:creationId xmlns:a16="http://schemas.microsoft.com/office/drawing/2014/main" xmlns="" id="{5AAD684E-F358-4E30-8307-6CD848C85A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1" y="2507"/>
                          <a:ext cx="145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2127" name="Rectangle 31">
            <a:extLst>
              <a:ext uri="{FF2B5EF4-FFF2-40B4-BE49-F238E27FC236}">
                <a16:creationId xmlns:a16="http://schemas.microsoft.com/office/drawing/2014/main" xmlns="" id="{0443D384-2663-4A13-9803-2F470CB15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4389438"/>
            <a:ext cx="8096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ea typeface="宋体" panose="02010600030101010101" pitchFamily="2" charset="-122"/>
              </a:rPr>
              <a:t>性质直接给出的，而不是通过通常的积分方式得出来的，    </a:t>
            </a:r>
          </a:p>
        </p:txBody>
      </p:sp>
      <p:graphicFrame>
        <p:nvGraphicFramePr>
          <p:cNvPr id="132130" name="Object 34">
            <a:extLst>
              <a:ext uri="{FF2B5EF4-FFF2-40B4-BE49-F238E27FC236}">
                <a16:creationId xmlns:a16="http://schemas.microsoft.com/office/drawing/2014/main" xmlns="" id="{B5D14CE2-4E8D-46A6-BDF5-2F7E557645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7688" y="495300"/>
          <a:ext cx="728821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5" name="位图图像" r:id="rId10" imgW="7287642" imgH="2057143" progId="Paint.Picture">
                  <p:embed/>
                </p:oleObj>
              </mc:Choice>
              <mc:Fallback>
                <p:oleObj name="位图图像" r:id="rId10" imgW="7287642" imgH="2057143" progId="Paint.Picture">
                  <p:embed/>
                  <p:pic>
                    <p:nvPicPr>
                      <p:cNvPr id="132130" name="Object 34">
                        <a:extLst>
                          <a:ext uri="{FF2B5EF4-FFF2-40B4-BE49-F238E27FC236}">
                            <a16:creationId xmlns:a16="http://schemas.microsoft.com/office/drawing/2014/main" xmlns="" id="{B5D14CE2-4E8D-46A6-BDF5-2F7E557645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contrast="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495300"/>
                        <a:ext cx="7288212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4" name="Rectangle 35">
            <a:extLst>
              <a:ext uri="{FF2B5EF4-FFF2-40B4-BE49-F238E27FC236}">
                <a16:creationId xmlns:a16="http://schemas.microsoft.com/office/drawing/2014/main" xmlns="" id="{F4E600A8-2F58-40E7-89DF-C322BF1F0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" y="530225"/>
            <a:ext cx="5862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99"/>
                </a:solidFill>
                <a:ea typeface="宋体" panose="02010600030101010101" pitchFamily="2" charset="-122"/>
              </a:rPr>
              <a:t>三、</a:t>
            </a:r>
            <a:r>
              <a:rPr kumimoji="0" lang="zh-CN" altLang="en-US" sz="2800" b="1" dirty="0">
                <a:solidFill>
                  <a:srgbClr val="000099"/>
                </a:solidFill>
                <a:ea typeface="宋体" panose="02010600030101010101" pitchFamily="2" charset="-122"/>
              </a:rPr>
              <a:t>单位脉冲函数</a:t>
            </a:r>
            <a:r>
              <a:rPr lang="zh-CN" altLang="en-US" sz="2800" b="1" dirty="0">
                <a:solidFill>
                  <a:srgbClr val="000099"/>
                </a:solidFill>
                <a:ea typeface="宋体" panose="02010600030101010101" pitchFamily="2" charset="-122"/>
              </a:rPr>
              <a:t>的</a:t>
            </a:r>
            <a:r>
              <a:rPr lang="zh-CN" altLang="en-US" sz="2800" b="1" baseline="30000" dirty="0">
                <a:solidFill>
                  <a:srgbClr val="0000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00099"/>
                </a:solidFill>
                <a:ea typeface="宋体" panose="02010600030101010101" pitchFamily="2" charset="-122"/>
              </a:rPr>
              <a:t>Fourier</a:t>
            </a:r>
            <a:r>
              <a:rPr lang="en-US" altLang="zh-CN" sz="2800" b="1" baseline="-25000" dirty="0">
                <a:solidFill>
                  <a:srgbClr val="000099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99"/>
                </a:solidFill>
                <a:ea typeface="宋体" panose="02010600030101010101" pitchFamily="2" charset="-122"/>
              </a:rPr>
              <a:t>变换     </a:t>
            </a:r>
          </a:p>
        </p:txBody>
      </p:sp>
      <p:sp>
        <p:nvSpPr>
          <p:cNvPr id="132132" name="Rectangle 36">
            <a:extLst>
              <a:ext uri="{FF2B5EF4-FFF2-40B4-BE49-F238E27FC236}">
                <a16:creationId xmlns:a16="http://schemas.microsoft.com/office/drawing/2014/main" xmlns="" id="{0E93BF3E-27D9-4B8A-BF7C-DAD9815DA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1162050"/>
            <a:ext cx="421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Pct val="90000"/>
              <a:buFontTx/>
              <a:buBlip>
                <a:blip r:embed="rId12"/>
              </a:buBlip>
            </a:pP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ea typeface="宋体" panose="02010600030101010101" pitchFamily="2" charset="-122"/>
              </a:rPr>
              <a:t>按照</a:t>
            </a:r>
            <a:r>
              <a:rPr lang="zh-CN" altLang="en-US" sz="2400" b="1" baseline="-25000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</a:rPr>
              <a:t>Fourier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ea typeface="宋体" panose="02010600030101010101" pitchFamily="2" charset="-122"/>
              </a:rPr>
              <a:t>逆变换公式有   </a:t>
            </a:r>
          </a:p>
        </p:txBody>
      </p:sp>
      <p:sp>
        <p:nvSpPr>
          <p:cNvPr id="14366" name="矩形 2">
            <a:extLst>
              <a:ext uri="{FF2B5EF4-FFF2-40B4-BE49-F238E27FC236}">
                <a16:creationId xmlns:a16="http://schemas.microsoft.com/office/drawing/2014/main" xmlns="" id="{EF518ECE-0EA1-4E73-B506-48BCBB281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5537200"/>
            <a:ext cx="862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启示 </a:t>
            </a:r>
            <a:r>
              <a:rPr lang="zh-CN" altLang="en-US" sz="2800" b="1">
                <a:solidFill>
                  <a:srgbClr val="005F9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在使用</a:t>
            </a:r>
            <a:r>
              <a:rPr lang="en-US" altLang="zh-CN" sz="2800" b="1">
                <a:solidFill>
                  <a:srgbClr val="005F95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 </a:t>
            </a:r>
            <a:r>
              <a:rPr lang="zh-CN" altLang="en-US" sz="2800" b="1">
                <a:solidFill>
                  <a:srgbClr val="005F9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函数时，应牢记性质</a:t>
            </a:r>
            <a:r>
              <a:rPr lang="en-US" altLang="zh-CN" sz="2800" b="1">
                <a:solidFill>
                  <a:srgbClr val="CD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1,2,4</a:t>
            </a:r>
            <a:r>
              <a:rPr lang="zh-CN" altLang="en-US" sz="2800" b="1">
                <a:solidFill>
                  <a:srgbClr val="005F9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及</a:t>
            </a:r>
            <a:r>
              <a:rPr lang="zh-CN" altLang="en-US" sz="2800" b="1">
                <a:solidFill>
                  <a:srgbClr val="CD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重要公式</a:t>
            </a:r>
            <a:r>
              <a:rPr lang="zh-CN" altLang="en-US" sz="2800" b="1">
                <a:solidFill>
                  <a:srgbClr val="005F9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3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3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3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3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21" grpId="0"/>
      <p:bldP spid="132127" grpId="0"/>
      <p:bldP spid="1321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7586" name="Object 2">
            <a:extLst>
              <a:ext uri="{FF2B5EF4-FFF2-40B4-BE49-F238E27FC236}">
                <a16:creationId xmlns:a16="http://schemas.microsoft.com/office/drawing/2014/main" xmlns="" id="{B0D9187A-5A5A-448F-B375-2CC353BAD6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6925" y="1112838"/>
          <a:ext cx="8472488" cy="27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3" imgW="9363078" imgH="3066930" progId="Equation.DSMT4">
                  <p:embed/>
                </p:oleObj>
              </mc:Choice>
              <mc:Fallback>
                <p:oleObj name="Equation" r:id="rId3" imgW="9363078" imgH="306693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1112838"/>
                        <a:ext cx="8472488" cy="278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587" name="Object 3">
            <a:extLst>
              <a:ext uri="{FF2B5EF4-FFF2-40B4-BE49-F238E27FC236}">
                <a16:creationId xmlns:a16="http://schemas.microsoft.com/office/drawing/2014/main" xmlns="" id="{01303E82-2EA9-4016-B63C-4EAF99C21B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" y="542925"/>
          <a:ext cx="89757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5" imgW="9664700" imgH="609600" progId="Equation.DSMT4">
                  <p:embed/>
                </p:oleObj>
              </mc:Choice>
              <mc:Fallback>
                <p:oleObj name="Equation" r:id="rId5" imgW="9664700" imgH="609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" y="542925"/>
                        <a:ext cx="8975725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7588" name="Rectangle 4">
            <a:extLst>
              <a:ext uri="{FF2B5EF4-FFF2-40B4-BE49-F238E27FC236}">
                <a16:creationId xmlns:a16="http://schemas.microsoft.com/office/drawing/2014/main" xmlns="" id="{E8212306-68F4-4F8E-91B0-ECF8E9B99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860800"/>
            <a:ext cx="51022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>
                <a:ea typeface="黑体" panose="02010609060101010101" pitchFamily="49" charset="-122"/>
              </a:rPr>
              <a:t>由上面两个函数的变换可得</a:t>
            </a:r>
          </a:p>
        </p:txBody>
      </p:sp>
      <p:graphicFrame>
        <p:nvGraphicFramePr>
          <p:cNvPr id="707589" name="Object 5">
            <a:extLst>
              <a:ext uri="{FF2B5EF4-FFF2-40B4-BE49-F238E27FC236}">
                <a16:creationId xmlns:a16="http://schemas.microsoft.com/office/drawing/2014/main" xmlns="" id="{26C7A861-7751-47D3-B3D1-5DE34D22E3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9000" y="4576763"/>
          <a:ext cx="5103813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quation" r:id="rId7" imgW="5438857" imgH="1876500" progId="Equation.DSMT4">
                  <p:embed/>
                </p:oleObj>
              </mc:Choice>
              <mc:Fallback>
                <p:oleObj name="Equation" r:id="rId7" imgW="5438857" imgH="1876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4576763"/>
                        <a:ext cx="5103813" cy="17684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0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>
            <a:extLst>
              <a:ext uri="{FF2B5EF4-FFF2-40B4-BE49-F238E27FC236}">
                <a16:creationId xmlns:a16="http://schemas.microsoft.com/office/drawing/2014/main" xmlns="" id="{671EA789-7F94-46E4-A8CC-8632CF463AF8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801688" y="517525"/>
          <a:ext cx="7191375" cy="281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Equation" r:id="rId3" imgW="2905010" imgH="1124010" progId="Equation.DSMT4">
                  <p:embed/>
                </p:oleObj>
              </mc:Choice>
              <mc:Fallback>
                <p:oleObj name="Equation" r:id="rId3" imgW="2905010" imgH="112401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517525"/>
                        <a:ext cx="7191375" cy="281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Freeform 3">
            <a:extLst>
              <a:ext uri="{FF2B5EF4-FFF2-40B4-BE49-F238E27FC236}">
                <a16:creationId xmlns:a16="http://schemas.microsoft.com/office/drawing/2014/main" xmlns="" id="{7C2415ED-48D4-4033-B632-72758CCEE909}"/>
              </a:ext>
            </a:extLst>
          </p:cNvPr>
          <p:cNvSpPr>
            <a:spLocks noChangeAspect="1"/>
          </p:cNvSpPr>
          <p:nvPr/>
        </p:nvSpPr>
        <p:spPr bwMode="auto">
          <a:xfrm flipV="1">
            <a:off x="6672263" y="4427538"/>
            <a:ext cx="1439862" cy="1439862"/>
          </a:xfrm>
          <a:custGeom>
            <a:avLst/>
            <a:gdLst>
              <a:gd name="T0" fmla="*/ 36856628 w 750"/>
              <a:gd name="T1" fmla="*/ 2147483646 h 750"/>
              <a:gd name="T2" fmla="*/ 92141569 w 750"/>
              <a:gd name="T3" fmla="*/ 1780189702 h 750"/>
              <a:gd name="T4" fmla="*/ 147428430 w 750"/>
              <a:gd name="T5" fmla="*/ 1452164181 h 750"/>
              <a:gd name="T6" fmla="*/ 202713371 w 750"/>
              <a:gd name="T7" fmla="*/ 1219964356 h 750"/>
              <a:gd name="T8" fmla="*/ 257998313 w 750"/>
              <a:gd name="T9" fmla="*/ 1043051391 h 750"/>
              <a:gd name="T10" fmla="*/ 313283254 w 750"/>
              <a:gd name="T11" fmla="*/ 906681101 h 750"/>
              <a:gd name="T12" fmla="*/ 368570115 w 750"/>
              <a:gd name="T13" fmla="*/ 799795346 h 750"/>
              <a:gd name="T14" fmla="*/ 423855057 w 750"/>
              <a:gd name="T15" fmla="*/ 707653777 h 750"/>
              <a:gd name="T16" fmla="*/ 479139998 w 750"/>
              <a:gd name="T17" fmla="*/ 633938602 h 750"/>
              <a:gd name="T18" fmla="*/ 534424939 w 750"/>
              <a:gd name="T19" fmla="*/ 571281567 h 750"/>
              <a:gd name="T20" fmla="*/ 589711801 w 750"/>
              <a:gd name="T21" fmla="*/ 515996626 h 750"/>
              <a:gd name="T22" fmla="*/ 644996742 w 750"/>
              <a:gd name="T23" fmla="*/ 471767905 h 750"/>
              <a:gd name="T24" fmla="*/ 700281683 w 750"/>
              <a:gd name="T25" fmla="*/ 431225230 h 750"/>
              <a:gd name="T26" fmla="*/ 755566625 w 750"/>
              <a:gd name="T27" fmla="*/ 394368603 h 750"/>
              <a:gd name="T28" fmla="*/ 810853486 w 750"/>
              <a:gd name="T29" fmla="*/ 361198022 h 750"/>
              <a:gd name="T30" fmla="*/ 866138427 w 750"/>
              <a:gd name="T31" fmla="*/ 331711568 h 750"/>
              <a:gd name="T32" fmla="*/ 921423368 w 750"/>
              <a:gd name="T33" fmla="*/ 305913081 h 750"/>
              <a:gd name="T34" fmla="*/ 976708310 w 750"/>
              <a:gd name="T35" fmla="*/ 283798720 h 750"/>
              <a:gd name="T36" fmla="*/ 1031993251 w 750"/>
              <a:gd name="T37" fmla="*/ 261684360 h 750"/>
              <a:gd name="T38" fmla="*/ 1087280112 w 750"/>
              <a:gd name="T39" fmla="*/ 243256046 h 750"/>
              <a:gd name="T40" fmla="*/ 1142565054 w 750"/>
              <a:gd name="T41" fmla="*/ 224827732 h 750"/>
              <a:gd name="T42" fmla="*/ 1197849995 w 750"/>
              <a:gd name="T43" fmla="*/ 210085465 h 750"/>
              <a:gd name="T44" fmla="*/ 1253134936 w 750"/>
              <a:gd name="T45" fmla="*/ 195341278 h 750"/>
              <a:gd name="T46" fmla="*/ 1308421798 w 750"/>
              <a:gd name="T47" fmla="*/ 180599011 h 750"/>
              <a:gd name="T48" fmla="*/ 1363706739 w 750"/>
              <a:gd name="T49" fmla="*/ 165856744 h 750"/>
              <a:gd name="T50" fmla="*/ 1418991680 w 750"/>
              <a:gd name="T51" fmla="*/ 154798604 h 750"/>
              <a:gd name="T52" fmla="*/ 1474276622 w 750"/>
              <a:gd name="T53" fmla="*/ 143742383 h 750"/>
              <a:gd name="T54" fmla="*/ 1529563483 w 750"/>
              <a:gd name="T55" fmla="*/ 132684243 h 750"/>
              <a:gd name="T56" fmla="*/ 1584848424 w 750"/>
              <a:gd name="T57" fmla="*/ 121628023 h 750"/>
              <a:gd name="T58" fmla="*/ 1640133365 w 750"/>
              <a:gd name="T59" fmla="*/ 114255929 h 750"/>
              <a:gd name="T60" fmla="*/ 1695418307 w 750"/>
              <a:gd name="T61" fmla="*/ 103199709 h 750"/>
              <a:gd name="T62" fmla="*/ 1750705168 w 750"/>
              <a:gd name="T63" fmla="*/ 95827616 h 750"/>
              <a:gd name="T64" fmla="*/ 1805990109 w 750"/>
              <a:gd name="T65" fmla="*/ 88457442 h 750"/>
              <a:gd name="T66" fmla="*/ 1861275051 w 750"/>
              <a:gd name="T67" fmla="*/ 81085349 h 750"/>
              <a:gd name="T68" fmla="*/ 1916559992 w 750"/>
              <a:gd name="T69" fmla="*/ 73713255 h 750"/>
              <a:gd name="T70" fmla="*/ 1971846853 w 750"/>
              <a:gd name="T71" fmla="*/ 66343082 h 750"/>
              <a:gd name="T72" fmla="*/ 2027131795 w 750"/>
              <a:gd name="T73" fmla="*/ 62657035 h 750"/>
              <a:gd name="T74" fmla="*/ 2082416736 w 750"/>
              <a:gd name="T75" fmla="*/ 55284941 h 750"/>
              <a:gd name="T76" fmla="*/ 2137701677 w 750"/>
              <a:gd name="T77" fmla="*/ 47914768 h 750"/>
              <a:gd name="T78" fmla="*/ 2147483646 w 750"/>
              <a:gd name="T79" fmla="*/ 44228721 h 750"/>
              <a:gd name="T80" fmla="*/ 2147483646 w 750"/>
              <a:gd name="T81" fmla="*/ 40542674 h 750"/>
              <a:gd name="T82" fmla="*/ 2147483646 w 750"/>
              <a:gd name="T83" fmla="*/ 33170581 h 750"/>
              <a:gd name="T84" fmla="*/ 2147483646 w 750"/>
              <a:gd name="T85" fmla="*/ 29486454 h 750"/>
              <a:gd name="T86" fmla="*/ 2147483646 w 750"/>
              <a:gd name="T87" fmla="*/ 25800407 h 750"/>
              <a:gd name="T88" fmla="*/ 2147483646 w 750"/>
              <a:gd name="T89" fmla="*/ 22114361 h 750"/>
              <a:gd name="T90" fmla="*/ 2147483646 w 750"/>
              <a:gd name="T91" fmla="*/ 14742267 h 750"/>
              <a:gd name="T92" fmla="*/ 2147483646 w 750"/>
              <a:gd name="T93" fmla="*/ 11056220 h 750"/>
              <a:gd name="T94" fmla="*/ 2147483646 w 750"/>
              <a:gd name="T95" fmla="*/ 7372093 h 750"/>
              <a:gd name="T96" fmla="*/ 2147483646 w 750"/>
              <a:gd name="T97" fmla="*/ 3686047 h 750"/>
              <a:gd name="T98" fmla="*/ 2147483646 w 750"/>
              <a:gd name="T99" fmla="*/ 0 h 75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750"/>
              <a:gd name="T151" fmla="*/ 0 h 750"/>
              <a:gd name="T152" fmla="*/ 750 w 750"/>
              <a:gd name="T153" fmla="*/ 750 h 750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750" h="750">
                <a:moveTo>
                  <a:pt x="0" y="750"/>
                </a:moveTo>
                <a:cubicBezTo>
                  <a:pt x="1" y="738"/>
                  <a:pt x="3" y="699"/>
                  <a:pt x="5" y="677"/>
                </a:cubicBezTo>
                <a:cubicBezTo>
                  <a:pt x="7" y="655"/>
                  <a:pt x="8" y="636"/>
                  <a:pt x="10" y="617"/>
                </a:cubicBezTo>
                <a:cubicBezTo>
                  <a:pt x="12" y="598"/>
                  <a:pt x="13" y="581"/>
                  <a:pt x="15" y="565"/>
                </a:cubicBezTo>
                <a:cubicBezTo>
                  <a:pt x="17" y="549"/>
                  <a:pt x="18" y="535"/>
                  <a:pt x="20" y="521"/>
                </a:cubicBezTo>
                <a:cubicBezTo>
                  <a:pt x="22" y="507"/>
                  <a:pt x="23" y="495"/>
                  <a:pt x="25" y="483"/>
                </a:cubicBezTo>
                <a:cubicBezTo>
                  <a:pt x="27" y="471"/>
                  <a:pt x="28" y="460"/>
                  <a:pt x="30" y="450"/>
                </a:cubicBezTo>
                <a:cubicBezTo>
                  <a:pt x="32" y="440"/>
                  <a:pt x="33" y="430"/>
                  <a:pt x="35" y="421"/>
                </a:cubicBezTo>
                <a:cubicBezTo>
                  <a:pt x="37" y="412"/>
                  <a:pt x="38" y="402"/>
                  <a:pt x="40" y="394"/>
                </a:cubicBezTo>
                <a:cubicBezTo>
                  <a:pt x="42" y="386"/>
                  <a:pt x="43" y="378"/>
                  <a:pt x="45" y="371"/>
                </a:cubicBezTo>
                <a:cubicBezTo>
                  <a:pt x="47" y="364"/>
                  <a:pt x="48" y="357"/>
                  <a:pt x="50" y="350"/>
                </a:cubicBezTo>
                <a:cubicBezTo>
                  <a:pt x="52" y="343"/>
                  <a:pt x="53" y="337"/>
                  <a:pt x="55" y="331"/>
                </a:cubicBezTo>
                <a:cubicBezTo>
                  <a:pt x="57" y="325"/>
                  <a:pt x="58" y="319"/>
                  <a:pt x="60" y="314"/>
                </a:cubicBezTo>
                <a:cubicBezTo>
                  <a:pt x="62" y="309"/>
                  <a:pt x="63" y="303"/>
                  <a:pt x="65" y="298"/>
                </a:cubicBezTo>
                <a:cubicBezTo>
                  <a:pt x="67" y="293"/>
                  <a:pt x="68" y="288"/>
                  <a:pt x="70" y="283"/>
                </a:cubicBezTo>
                <a:cubicBezTo>
                  <a:pt x="72" y="278"/>
                  <a:pt x="73" y="274"/>
                  <a:pt x="75" y="270"/>
                </a:cubicBezTo>
                <a:cubicBezTo>
                  <a:pt x="77" y="266"/>
                  <a:pt x="78" y="262"/>
                  <a:pt x="80" y="258"/>
                </a:cubicBezTo>
                <a:cubicBezTo>
                  <a:pt x="82" y="254"/>
                  <a:pt x="83" y="250"/>
                  <a:pt x="85" y="246"/>
                </a:cubicBezTo>
                <a:cubicBezTo>
                  <a:pt x="87" y="242"/>
                  <a:pt x="88" y="239"/>
                  <a:pt x="90" y="236"/>
                </a:cubicBezTo>
                <a:cubicBezTo>
                  <a:pt x="92" y="233"/>
                  <a:pt x="93" y="229"/>
                  <a:pt x="95" y="226"/>
                </a:cubicBezTo>
                <a:cubicBezTo>
                  <a:pt x="97" y="223"/>
                  <a:pt x="98" y="220"/>
                  <a:pt x="100" y="217"/>
                </a:cubicBezTo>
                <a:cubicBezTo>
                  <a:pt x="102" y="214"/>
                  <a:pt x="103" y="211"/>
                  <a:pt x="105" y="208"/>
                </a:cubicBezTo>
                <a:cubicBezTo>
                  <a:pt x="107" y="205"/>
                  <a:pt x="108" y="202"/>
                  <a:pt x="110" y="200"/>
                </a:cubicBezTo>
                <a:cubicBezTo>
                  <a:pt x="112" y="198"/>
                  <a:pt x="113" y="194"/>
                  <a:pt x="115" y="192"/>
                </a:cubicBezTo>
                <a:cubicBezTo>
                  <a:pt x="117" y="190"/>
                  <a:pt x="118" y="187"/>
                  <a:pt x="120" y="185"/>
                </a:cubicBezTo>
                <a:cubicBezTo>
                  <a:pt x="122" y="183"/>
                  <a:pt x="123" y="181"/>
                  <a:pt x="125" y="179"/>
                </a:cubicBezTo>
                <a:cubicBezTo>
                  <a:pt x="127" y="177"/>
                  <a:pt x="128" y="174"/>
                  <a:pt x="130" y="172"/>
                </a:cubicBezTo>
                <a:cubicBezTo>
                  <a:pt x="132" y="170"/>
                  <a:pt x="133" y="168"/>
                  <a:pt x="135" y="166"/>
                </a:cubicBezTo>
                <a:cubicBezTo>
                  <a:pt x="137" y="164"/>
                  <a:pt x="138" y="163"/>
                  <a:pt x="140" y="161"/>
                </a:cubicBezTo>
                <a:cubicBezTo>
                  <a:pt x="142" y="159"/>
                  <a:pt x="143" y="157"/>
                  <a:pt x="145" y="155"/>
                </a:cubicBezTo>
                <a:cubicBezTo>
                  <a:pt x="147" y="153"/>
                  <a:pt x="148" y="152"/>
                  <a:pt x="150" y="150"/>
                </a:cubicBezTo>
                <a:cubicBezTo>
                  <a:pt x="152" y="148"/>
                  <a:pt x="153" y="147"/>
                  <a:pt x="155" y="145"/>
                </a:cubicBezTo>
                <a:cubicBezTo>
                  <a:pt x="157" y="143"/>
                  <a:pt x="158" y="141"/>
                  <a:pt x="160" y="140"/>
                </a:cubicBezTo>
                <a:cubicBezTo>
                  <a:pt x="162" y="139"/>
                  <a:pt x="163" y="137"/>
                  <a:pt x="165" y="136"/>
                </a:cubicBezTo>
                <a:cubicBezTo>
                  <a:pt x="167" y="135"/>
                  <a:pt x="168" y="133"/>
                  <a:pt x="170" y="132"/>
                </a:cubicBezTo>
                <a:cubicBezTo>
                  <a:pt x="172" y="131"/>
                  <a:pt x="173" y="129"/>
                  <a:pt x="175" y="128"/>
                </a:cubicBezTo>
                <a:cubicBezTo>
                  <a:pt x="177" y="127"/>
                  <a:pt x="178" y="125"/>
                  <a:pt x="180" y="124"/>
                </a:cubicBezTo>
                <a:cubicBezTo>
                  <a:pt x="182" y="123"/>
                  <a:pt x="183" y="121"/>
                  <a:pt x="185" y="120"/>
                </a:cubicBezTo>
                <a:cubicBezTo>
                  <a:pt x="187" y="119"/>
                  <a:pt x="188" y="118"/>
                  <a:pt x="190" y="117"/>
                </a:cubicBezTo>
                <a:cubicBezTo>
                  <a:pt x="192" y="116"/>
                  <a:pt x="193" y="114"/>
                  <a:pt x="195" y="113"/>
                </a:cubicBezTo>
                <a:cubicBezTo>
                  <a:pt x="197" y="112"/>
                  <a:pt x="198" y="111"/>
                  <a:pt x="200" y="110"/>
                </a:cubicBezTo>
                <a:cubicBezTo>
                  <a:pt x="202" y="109"/>
                  <a:pt x="203" y="108"/>
                  <a:pt x="205" y="107"/>
                </a:cubicBezTo>
                <a:cubicBezTo>
                  <a:pt x="207" y="106"/>
                  <a:pt x="208" y="105"/>
                  <a:pt x="210" y="104"/>
                </a:cubicBezTo>
                <a:cubicBezTo>
                  <a:pt x="212" y="103"/>
                  <a:pt x="213" y="102"/>
                  <a:pt x="215" y="101"/>
                </a:cubicBezTo>
                <a:cubicBezTo>
                  <a:pt x="217" y="100"/>
                  <a:pt x="218" y="99"/>
                  <a:pt x="220" y="98"/>
                </a:cubicBezTo>
                <a:cubicBezTo>
                  <a:pt x="222" y="97"/>
                  <a:pt x="223" y="96"/>
                  <a:pt x="225" y="95"/>
                </a:cubicBezTo>
                <a:cubicBezTo>
                  <a:pt x="227" y="94"/>
                  <a:pt x="228" y="94"/>
                  <a:pt x="230" y="93"/>
                </a:cubicBezTo>
                <a:cubicBezTo>
                  <a:pt x="232" y="92"/>
                  <a:pt x="233" y="91"/>
                  <a:pt x="235" y="90"/>
                </a:cubicBezTo>
                <a:cubicBezTo>
                  <a:pt x="237" y="89"/>
                  <a:pt x="238" y="89"/>
                  <a:pt x="240" y="88"/>
                </a:cubicBezTo>
                <a:cubicBezTo>
                  <a:pt x="242" y="87"/>
                  <a:pt x="243" y="87"/>
                  <a:pt x="245" y="86"/>
                </a:cubicBezTo>
                <a:cubicBezTo>
                  <a:pt x="247" y="85"/>
                  <a:pt x="248" y="84"/>
                  <a:pt x="250" y="83"/>
                </a:cubicBezTo>
                <a:cubicBezTo>
                  <a:pt x="252" y="82"/>
                  <a:pt x="254" y="82"/>
                  <a:pt x="255" y="81"/>
                </a:cubicBezTo>
                <a:cubicBezTo>
                  <a:pt x="256" y="80"/>
                  <a:pt x="258" y="80"/>
                  <a:pt x="260" y="79"/>
                </a:cubicBezTo>
                <a:cubicBezTo>
                  <a:pt x="262" y="78"/>
                  <a:pt x="264" y="78"/>
                  <a:pt x="265" y="77"/>
                </a:cubicBezTo>
                <a:cubicBezTo>
                  <a:pt x="266" y="76"/>
                  <a:pt x="268" y="76"/>
                  <a:pt x="270" y="75"/>
                </a:cubicBezTo>
                <a:cubicBezTo>
                  <a:pt x="272" y="74"/>
                  <a:pt x="274" y="74"/>
                  <a:pt x="275" y="73"/>
                </a:cubicBezTo>
                <a:cubicBezTo>
                  <a:pt x="276" y="72"/>
                  <a:pt x="278" y="72"/>
                  <a:pt x="280" y="71"/>
                </a:cubicBezTo>
                <a:cubicBezTo>
                  <a:pt x="282" y="70"/>
                  <a:pt x="283" y="70"/>
                  <a:pt x="285" y="69"/>
                </a:cubicBezTo>
                <a:cubicBezTo>
                  <a:pt x="287" y="68"/>
                  <a:pt x="288" y="68"/>
                  <a:pt x="290" y="68"/>
                </a:cubicBezTo>
                <a:cubicBezTo>
                  <a:pt x="292" y="68"/>
                  <a:pt x="294" y="67"/>
                  <a:pt x="295" y="66"/>
                </a:cubicBezTo>
                <a:cubicBezTo>
                  <a:pt x="296" y="65"/>
                  <a:pt x="298" y="64"/>
                  <a:pt x="300" y="64"/>
                </a:cubicBezTo>
                <a:cubicBezTo>
                  <a:pt x="302" y="64"/>
                  <a:pt x="303" y="64"/>
                  <a:pt x="305" y="63"/>
                </a:cubicBezTo>
                <a:cubicBezTo>
                  <a:pt x="307" y="62"/>
                  <a:pt x="308" y="62"/>
                  <a:pt x="310" y="61"/>
                </a:cubicBezTo>
                <a:cubicBezTo>
                  <a:pt x="312" y="60"/>
                  <a:pt x="313" y="60"/>
                  <a:pt x="315" y="60"/>
                </a:cubicBezTo>
                <a:cubicBezTo>
                  <a:pt x="317" y="60"/>
                  <a:pt x="318" y="58"/>
                  <a:pt x="320" y="58"/>
                </a:cubicBezTo>
                <a:cubicBezTo>
                  <a:pt x="322" y="58"/>
                  <a:pt x="323" y="58"/>
                  <a:pt x="325" y="57"/>
                </a:cubicBezTo>
                <a:cubicBezTo>
                  <a:pt x="327" y="56"/>
                  <a:pt x="328" y="56"/>
                  <a:pt x="330" y="55"/>
                </a:cubicBezTo>
                <a:cubicBezTo>
                  <a:pt x="332" y="54"/>
                  <a:pt x="333" y="54"/>
                  <a:pt x="335" y="54"/>
                </a:cubicBezTo>
                <a:cubicBezTo>
                  <a:pt x="337" y="54"/>
                  <a:pt x="338" y="54"/>
                  <a:pt x="340" y="53"/>
                </a:cubicBezTo>
                <a:cubicBezTo>
                  <a:pt x="342" y="52"/>
                  <a:pt x="343" y="52"/>
                  <a:pt x="345" y="51"/>
                </a:cubicBezTo>
                <a:cubicBezTo>
                  <a:pt x="347" y="50"/>
                  <a:pt x="348" y="50"/>
                  <a:pt x="350" y="50"/>
                </a:cubicBezTo>
                <a:cubicBezTo>
                  <a:pt x="352" y="50"/>
                  <a:pt x="353" y="49"/>
                  <a:pt x="355" y="49"/>
                </a:cubicBezTo>
                <a:cubicBezTo>
                  <a:pt x="357" y="49"/>
                  <a:pt x="358" y="48"/>
                  <a:pt x="360" y="48"/>
                </a:cubicBezTo>
                <a:cubicBezTo>
                  <a:pt x="362" y="48"/>
                  <a:pt x="363" y="46"/>
                  <a:pt x="365" y="46"/>
                </a:cubicBezTo>
                <a:cubicBezTo>
                  <a:pt x="367" y="46"/>
                  <a:pt x="368" y="45"/>
                  <a:pt x="370" y="45"/>
                </a:cubicBezTo>
                <a:cubicBezTo>
                  <a:pt x="372" y="45"/>
                  <a:pt x="373" y="44"/>
                  <a:pt x="375" y="44"/>
                </a:cubicBezTo>
                <a:cubicBezTo>
                  <a:pt x="377" y="44"/>
                  <a:pt x="378" y="43"/>
                  <a:pt x="380" y="43"/>
                </a:cubicBezTo>
                <a:cubicBezTo>
                  <a:pt x="382" y="43"/>
                  <a:pt x="383" y="42"/>
                  <a:pt x="385" y="42"/>
                </a:cubicBezTo>
                <a:cubicBezTo>
                  <a:pt x="387" y="42"/>
                  <a:pt x="388" y="41"/>
                  <a:pt x="390" y="41"/>
                </a:cubicBezTo>
                <a:cubicBezTo>
                  <a:pt x="392" y="41"/>
                  <a:pt x="393" y="40"/>
                  <a:pt x="395" y="40"/>
                </a:cubicBezTo>
                <a:cubicBezTo>
                  <a:pt x="397" y="40"/>
                  <a:pt x="398" y="39"/>
                  <a:pt x="400" y="39"/>
                </a:cubicBezTo>
                <a:cubicBezTo>
                  <a:pt x="402" y="39"/>
                  <a:pt x="403" y="38"/>
                  <a:pt x="405" y="38"/>
                </a:cubicBezTo>
                <a:cubicBezTo>
                  <a:pt x="407" y="38"/>
                  <a:pt x="408" y="37"/>
                  <a:pt x="410" y="37"/>
                </a:cubicBezTo>
                <a:cubicBezTo>
                  <a:pt x="412" y="37"/>
                  <a:pt x="413" y="36"/>
                  <a:pt x="415" y="36"/>
                </a:cubicBezTo>
                <a:cubicBezTo>
                  <a:pt x="417" y="36"/>
                  <a:pt x="418" y="35"/>
                  <a:pt x="420" y="35"/>
                </a:cubicBezTo>
                <a:cubicBezTo>
                  <a:pt x="422" y="35"/>
                  <a:pt x="423" y="34"/>
                  <a:pt x="425" y="34"/>
                </a:cubicBezTo>
                <a:cubicBezTo>
                  <a:pt x="427" y="34"/>
                  <a:pt x="428" y="33"/>
                  <a:pt x="430" y="33"/>
                </a:cubicBezTo>
                <a:cubicBezTo>
                  <a:pt x="432" y="33"/>
                  <a:pt x="433" y="32"/>
                  <a:pt x="435" y="32"/>
                </a:cubicBezTo>
                <a:cubicBezTo>
                  <a:pt x="437" y="32"/>
                  <a:pt x="438" y="32"/>
                  <a:pt x="440" y="32"/>
                </a:cubicBezTo>
                <a:cubicBezTo>
                  <a:pt x="442" y="32"/>
                  <a:pt x="443" y="31"/>
                  <a:pt x="445" y="31"/>
                </a:cubicBezTo>
                <a:cubicBezTo>
                  <a:pt x="447" y="31"/>
                  <a:pt x="448" y="30"/>
                  <a:pt x="450" y="30"/>
                </a:cubicBezTo>
                <a:cubicBezTo>
                  <a:pt x="452" y="30"/>
                  <a:pt x="453" y="29"/>
                  <a:pt x="455" y="29"/>
                </a:cubicBezTo>
                <a:cubicBezTo>
                  <a:pt x="457" y="29"/>
                  <a:pt x="458" y="28"/>
                  <a:pt x="460" y="28"/>
                </a:cubicBezTo>
                <a:cubicBezTo>
                  <a:pt x="462" y="28"/>
                  <a:pt x="463" y="28"/>
                  <a:pt x="465" y="28"/>
                </a:cubicBezTo>
                <a:cubicBezTo>
                  <a:pt x="467" y="28"/>
                  <a:pt x="468" y="27"/>
                  <a:pt x="470" y="27"/>
                </a:cubicBezTo>
                <a:cubicBezTo>
                  <a:pt x="472" y="27"/>
                  <a:pt x="473" y="26"/>
                  <a:pt x="475" y="26"/>
                </a:cubicBezTo>
                <a:cubicBezTo>
                  <a:pt x="477" y="26"/>
                  <a:pt x="478" y="25"/>
                  <a:pt x="480" y="25"/>
                </a:cubicBezTo>
                <a:cubicBezTo>
                  <a:pt x="482" y="25"/>
                  <a:pt x="483" y="25"/>
                  <a:pt x="485" y="25"/>
                </a:cubicBezTo>
                <a:cubicBezTo>
                  <a:pt x="487" y="25"/>
                  <a:pt x="488" y="24"/>
                  <a:pt x="490" y="24"/>
                </a:cubicBezTo>
                <a:cubicBezTo>
                  <a:pt x="492" y="24"/>
                  <a:pt x="493" y="23"/>
                  <a:pt x="495" y="23"/>
                </a:cubicBezTo>
                <a:cubicBezTo>
                  <a:pt x="497" y="23"/>
                  <a:pt x="498" y="23"/>
                  <a:pt x="500" y="23"/>
                </a:cubicBezTo>
                <a:cubicBezTo>
                  <a:pt x="502" y="23"/>
                  <a:pt x="503" y="22"/>
                  <a:pt x="505" y="22"/>
                </a:cubicBezTo>
                <a:cubicBezTo>
                  <a:pt x="507" y="22"/>
                  <a:pt x="508" y="21"/>
                  <a:pt x="510" y="21"/>
                </a:cubicBezTo>
                <a:cubicBezTo>
                  <a:pt x="512" y="21"/>
                  <a:pt x="513" y="21"/>
                  <a:pt x="515" y="21"/>
                </a:cubicBezTo>
                <a:cubicBezTo>
                  <a:pt x="517" y="21"/>
                  <a:pt x="518" y="20"/>
                  <a:pt x="520" y="20"/>
                </a:cubicBezTo>
                <a:cubicBezTo>
                  <a:pt x="522" y="20"/>
                  <a:pt x="523" y="20"/>
                  <a:pt x="525" y="20"/>
                </a:cubicBezTo>
                <a:cubicBezTo>
                  <a:pt x="527" y="20"/>
                  <a:pt x="528" y="19"/>
                  <a:pt x="530" y="19"/>
                </a:cubicBezTo>
                <a:cubicBezTo>
                  <a:pt x="532" y="19"/>
                  <a:pt x="533" y="18"/>
                  <a:pt x="535" y="18"/>
                </a:cubicBezTo>
                <a:cubicBezTo>
                  <a:pt x="537" y="18"/>
                  <a:pt x="538" y="18"/>
                  <a:pt x="540" y="18"/>
                </a:cubicBezTo>
                <a:cubicBezTo>
                  <a:pt x="542" y="18"/>
                  <a:pt x="543" y="17"/>
                  <a:pt x="545" y="17"/>
                </a:cubicBezTo>
                <a:cubicBezTo>
                  <a:pt x="547" y="17"/>
                  <a:pt x="548" y="17"/>
                  <a:pt x="550" y="17"/>
                </a:cubicBezTo>
                <a:cubicBezTo>
                  <a:pt x="552" y="17"/>
                  <a:pt x="553" y="16"/>
                  <a:pt x="555" y="16"/>
                </a:cubicBezTo>
                <a:cubicBezTo>
                  <a:pt x="557" y="16"/>
                  <a:pt x="558" y="16"/>
                  <a:pt x="560" y="16"/>
                </a:cubicBezTo>
                <a:cubicBezTo>
                  <a:pt x="562" y="16"/>
                  <a:pt x="563" y="15"/>
                  <a:pt x="565" y="15"/>
                </a:cubicBezTo>
                <a:cubicBezTo>
                  <a:pt x="567" y="15"/>
                  <a:pt x="568" y="15"/>
                  <a:pt x="570" y="15"/>
                </a:cubicBezTo>
                <a:cubicBezTo>
                  <a:pt x="572" y="15"/>
                  <a:pt x="573" y="14"/>
                  <a:pt x="575" y="14"/>
                </a:cubicBezTo>
                <a:cubicBezTo>
                  <a:pt x="577" y="14"/>
                  <a:pt x="578" y="13"/>
                  <a:pt x="580" y="13"/>
                </a:cubicBezTo>
                <a:cubicBezTo>
                  <a:pt x="582" y="13"/>
                  <a:pt x="583" y="13"/>
                  <a:pt x="585" y="13"/>
                </a:cubicBezTo>
                <a:cubicBezTo>
                  <a:pt x="587" y="13"/>
                  <a:pt x="588" y="13"/>
                  <a:pt x="590" y="13"/>
                </a:cubicBezTo>
                <a:cubicBezTo>
                  <a:pt x="592" y="13"/>
                  <a:pt x="593" y="12"/>
                  <a:pt x="595" y="12"/>
                </a:cubicBezTo>
                <a:cubicBezTo>
                  <a:pt x="597" y="12"/>
                  <a:pt x="598" y="12"/>
                  <a:pt x="600" y="12"/>
                </a:cubicBezTo>
                <a:cubicBezTo>
                  <a:pt x="602" y="12"/>
                  <a:pt x="603" y="11"/>
                  <a:pt x="605" y="11"/>
                </a:cubicBezTo>
                <a:cubicBezTo>
                  <a:pt x="607" y="11"/>
                  <a:pt x="608" y="11"/>
                  <a:pt x="610" y="11"/>
                </a:cubicBezTo>
                <a:cubicBezTo>
                  <a:pt x="612" y="11"/>
                  <a:pt x="613" y="10"/>
                  <a:pt x="615" y="10"/>
                </a:cubicBezTo>
                <a:cubicBezTo>
                  <a:pt x="617" y="10"/>
                  <a:pt x="618" y="10"/>
                  <a:pt x="620" y="10"/>
                </a:cubicBezTo>
                <a:cubicBezTo>
                  <a:pt x="622" y="10"/>
                  <a:pt x="623" y="9"/>
                  <a:pt x="625" y="9"/>
                </a:cubicBezTo>
                <a:cubicBezTo>
                  <a:pt x="627" y="9"/>
                  <a:pt x="628" y="9"/>
                  <a:pt x="630" y="9"/>
                </a:cubicBezTo>
                <a:cubicBezTo>
                  <a:pt x="632" y="9"/>
                  <a:pt x="633" y="8"/>
                  <a:pt x="635" y="8"/>
                </a:cubicBezTo>
                <a:cubicBezTo>
                  <a:pt x="637" y="8"/>
                  <a:pt x="638" y="8"/>
                  <a:pt x="640" y="8"/>
                </a:cubicBezTo>
                <a:cubicBezTo>
                  <a:pt x="642" y="8"/>
                  <a:pt x="643" y="8"/>
                  <a:pt x="645" y="8"/>
                </a:cubicBezTo>
                <a:cubicBezTo>
                  <a:pt x="647" y="8"/>
                  <a:pt x="648" y="7"/>
                  <a:pt x="650" y="7"/>
                </a:cubicBezTo>
                <a:cubicBezTo>
                  <a:pt x="652" y="7"/>
                  <a:pt x="653" y="7"/>
                  <a:pt x="655" y="7"/>
                </a:cubicBezTo>
                <a:cubicBezTo>
                  <a:pt x="657" y="7"/>
                  <a:pt x="658" y="6"/>
                  <a:pt x="660" y="6"/>
                </a:cubicBezTo>
                <a:cubicBezTo>
                  <a:pt x="662" y="6"/>
                  <a:pt x="663" y="6"/>
                  <a:pt x="665" y="6"/>
                </a:cubicBezTo>
                <a:cubicBezTo>
                  <a:pt x="667" y="6"/>
                  <a:pt x="668" y="6"/>
                  <a:pt x="670" y="6"/>
                </a:cubicBezTo>
                <a:cubicBezTo>
                  <a:pt x="672" y="6"/>
                  <a:pt x="673" y="5"/>
                  <a:pt x="675" y="5"/>
                </a:cubicBezTo>
                <a:cubicBezTo>
                  <a:pt x="677" y="5"/>
                  <a:pt x="678" y="5"/>
                  <a:pt x="680" y="5"/>
                </a:cubicBezTo>
                <a:cubicBezTo>
                  <a:pt x="682" y="5"/>
                  <a:pt x="683" y="4"/>
                  <a:pt x="685" y="4"/>
                </a:cubicBezTo>
                <a:cubicBezTo>
                  <a:pt x="687" y="4"/>
                  <a:pt x="688" y="4"/>
                  <a:pt x="690" y="4"/>
                </a:cubicBezTo>
                <a:cubicBezTo>
                  <a:pt x="692" y="4"/>
                  <a:pt x="693" y="4"/>
                  <a:pt x="695" y="4"/>
                </a:cubicBezTo>
                <a:cubicBezTo>
                  <a:pt x="697" y="4"/>
                  <a:pt x="698" y="3"/>
                  <a:pt x="700" y="3"/>
                </a:cubicBezTo>
                <a:cubicBezTo>
                  <a:pt x="702" y="3"/>
                  <a:pt x="703" y="3"/>
                  <a:pt x="705" y="3"/>
                </a:cubicBezTo>
                <a:cubicBezTo>
                  <a:pt x="707" y="3"/>
                  <a:pt x="708" y="3"/>
                  <a:pt x="710" y="3"/>
                </a:cubicBezTo>
                <a:cubicBezTo>
                  <a:pt x="712" y="3"/>
                  <a:pt x="713" y="2"/>
                  <a:pt x="715" y="2"/>
                </a:cubicBezTo>
                <a:cubicBezTo>
                  <a:pt x="717" y="2"/>
                  <a:pt x="718" y="2"/>
                  <a:pt x="720" y="2"/>
                </a:cubicBezTo>
                <a:cubicBezTo>
                  <a:pt x="722" y="2"/>
                  <a:pt x="723" y="2"/>
                  <a:pt x="725" y="2"/>
                </a:cubicBezTo>
                <a:cubicBezTo>
                  <a:pt x="727" y="2"/>
                  <a:pt x="728" y="1"/>
                  <a:pt x="730" y="1"/>
                </a:cubicBezTo>
                <a:cubicBezTo>
                  <a:pt x="732" y="1"/>
                  <a:pt x="733" y="1"/>
                  <a:pt x="735" y="1"/>
                </a:cubicBezTo>
                <a:cubicBezTo>
                  <a:pt x="737" y="1"/>
                  <a:pt x="738" y="1"/>
                  <a:pt x="740" y="1"/>
                </a:cubicBezTo>
                <a:cubicBezTo>
                  <a:pt x="742" y="1"/>
                  <a:pt x="743" y="0"/>
                  <a:pt x="745" y="0"/>
                </a:cubicBezTo>
                <a:cubicBezTo>
                  <a:pt x="747" y="0"/>
                  <a:pt x="748" y="0"/>
                  <a:pt x="75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Freeform 4">
            <a:extLst>
              <a:ext uri="{FF2B5EF4-FFF2-40B4-BE49-F238E27FC236}">
                <a16:creationId xmlns:a16="http://schemas.microsoft.com/office/drawing/2014/main" xmlns="" id="{8358B553-9900-4F1D-8677-D150F4188EC8}"/>
              </a:ext>
            </a:extLst>
          </p:cNvPr>
          <p:cNvSpPr>
            <a:spLocks noChangeAspect="1"/>
          </p:cNvSpPr>
          <p:nvPr/>
        </p:nvSpPr>
        <p:spPr bwMode="auto">
          <a:xfrm flipH="1" flipV="1">
            <a:off x="4940300" y="4448175"/>
            <a:ext cx="1439863" cy="1439863"/>
          </a:xfrm>
          <a:custGeom>
            <a:avLst/>
            <a:gdLst>
              <a:gd name="T0" fmla="*/ 36856653 w 750"/>
              <a:gd name="T1" fmla="*/ 2147483646 h 750"/>
              <a:gd name="T2" fmla="*/ 92141633 w 750"/>
              <a:gd name="T3" fmla="*/ 1780192858 h 750"/>
              <a:gd name="T4" fmla="*/ 147428532 w 750"/>
              <a:gd name="T5" fmla="*/ 1452165189 h 750"/>
              <a:gd name="T6" fmla="*/ 202713512 w 750"/>
              <a:gd name="T7" fmla="*/ 1219967123 h 750"/>
              <a:gd name="T8" fmla="*/ 257998492 w 750"/>
              <a:gd name="T9" fmla="*/ 1043052116 h 750"/>
              <a:gd name="T10" fmla="*/ 313283472 w 750"/>
              <a:gd name="T11" fmla="*/ 906681731 h 750"/>
              <a:gd name="T12" fmla="*/ 368570371 w 750"/>
              <a:gd name="T13" fmla="*/ 799795901 h 750"/>
              <a:gd name="T14" fmla="*/ 423855351 w 750"/>
              <a:gd name="T15" fmla="*/ 707654268 h 750"/>
              <a:gd name="T16" fmla="*/ 479140331 w 750"/>
              <a:gd name="T17" fmla="*/ 633940962 h 750"/>
              <a:gd name="T18" fmla="*/ 534427230 w 750"/>
              <a:gd name="T19" fmla="*/ 571283884 h 750"/>
              <a:gd name="T20" fmla="*/ 589712210 w 750"/>
              <a:gd name="T21" fmla="*/ 515996984 h 750"/>
              <a:gd name="T22" fmla="*/ 644997190 w 750"/>
              <a:gd name="T23" fmla="*/ 471770152 h 750"/>
              <a:gd name="T24" fmla="*/ 700282170 w 750"/>
              <a:gd name="T25" fmla="*/ 431227450 h 750"/>
              <a:gd name="T26" fmla="*/ 755569069 w 750"/>
              <a:gd name="T27" fmla="*/ 394368877 h 750"/>
              <a:gd name="T28" fmla="*/ 810854049 w 750"/>
              <a:gd name="T29" fmla="*/ 361198273 h 750"/>
              <a:gd name="T30" fmla="*/ 866139029 w 750"/>
              <a:gd name="T31" fmla="*/ 331713718 h 750"/>
              <a:gd name="T32" fmla="*/ 921424008 w 750"/>
              <a:gd name="T33" fmla="*/ 305913293 h 750"/>
              <a:gd name="T34" fmla="*/ 976710908 w 750"/>
              <a:gd name="T35" fmla="*/ 283798917 h 750"/>
              <a:gd name="T36" fmla="*/ 1031995888 w 750"/>
              <a:gd name="T37" fmla="*/ 261684541 h 750"/>
              <a:gd name="T38" fmla="*/ 1087280867 w 750"/>
              <a:gd name="T39" fmla="*/ 243256215 h 750"/>
              <a:gd name="T40" fmla="*/ 1142565847 w 750"/>
              <a:gd name="T41" fmla="*/ 224827888 h 750"/>
              <a:gd name="T42" fmla="*/ 1197852747 w 750"/>
              <a:gd name="T43" fmla="*/ 210085611 h 750"/>
              <a:gd name="T44" fmla="*/ 1253137727 w 750"/>
              <a:gd name="T45" fmla="*/ 195341414 h 750"/>
              <a:gd name="T46" fmla="*/ 1308422706 w 750"/>
              <a:gd name="T47" fmla="*/ 180599136 h 750"/>
              <a:gd name="T48" fmla="*/ 1363707686 w 750"/>
              <a:gd name="T49" fmla="*/ 165856859 h 750"/>
              <a:gd name="T50" fmla="*/ 1418994586 w 750"/>
              <a:gd name="T51" fmla="*/ 154798711 h 750"/>
              <a:gd name="T52" fmla="*/ 1474279565 w 750"/>
              <a:gd name="T53" fmla="*/ 143742483 h 750"/>
              <a:gd name="T54" fmla="*/ 1529564545 w 750"/>
              <a:gd name="T55" fmla="*/ 132684335 h 750"/>
              <a:gd name="T56" fmla="*/ 1584849525 w 750"/>
              <a:gd name="T57" fmla="*/ 121628107 h 750"/>
              <a:gd name="T58" fmla="*/ 1640136424 w 750"/>
              <a:gd name="T59" fmla="*/ 114256009 h 750"/>
              <a:gd name="T60" fmla="*/ 1695421404 w 750"/>
              <a:gd name="T61" fmla="*/ 103199781 h 750"/>
              <a:gd name="T62" fmla="*/ 1750706384 w 750"/>
              <a:gd name="T63" fmla="*/ 95827682 h 750"/>
              <a:gd name="T64" fmla="*/ 1805991364 w 750"/>
              <a:gd name="T65" fmla="*/ 88457503 h 750"/>
              <a:gd name="T66" fmla="*/ 1861278263 w 750"/>
              <a:gd name="T67" fmla="*/ 81085405 h 750"/>
              <a:gd name="T68" fmla="*/ 1916563243 w 750"/>
              <a:gd name="T69" fmla="*/ 73713306 h 750"/>
              <a:gd name="T70" fmla="*/ 1971848223 w 750"/>
              <a:gd name="T71" fmla="*/ 66343128 h 750"/>
              <a:gd name="T72" fmla="*/ 2027135122 w 750"/>
              <a:gd name="T73" fmla="*/ 62657078 h 750"/>
              <a:gd name="T74" fmla="*/ 2082420102 w 750"/>
              <a:gd name="T75" fmla="*/ 55284980 h 750"/>
              <a:gd name="T76" fmla="*/ 2137705082 w 750"/>
              <a:gd name="T77" fmla="*/ 47914801 h 750"/>
              <a:gd name="T78" fmla="*/ 2147483646 w 750"/>
              <a:gd name="T79" fmla="*/ 44228752 h 750"/>
              <a:gd name="T80" fmla="*/ 2147483646 w 750"/>
              <a:gd name="T81" fmla="*/ 40542702 h 750"/>
              <a:gd name="T82" fmla="*/ 2147483646 w 750"/>
              <a:gd name="T83" fmla="*/ 33170604 h 750"/>
              <a:gd name="T84" fmla="*/ 2147483646 w 750"/>
              <a:gd name="T85" fmla="*/ 29486474 h 750"/>
              <a:gd name="T86" fmla="*/ 2147483646 w 750"/>
              <a:gd name="T87" fmla="*/ 25800425 h 750"/>
              <a:gd name="T88" fmla="*/ 2147483646 w 750"/>
              <a:gd name="T89" fmla="*/ 22114376 h 750"/>
              <a:gd name="T90" fmla="*/ 2147483646 w 750"/>
              <a:gd name="T91" fmla="*/ 14742277 h 750"/>
              <a:gd name="T92" fmla="*/ 2147483646 w 750"/>
              <a:gd name="T93" fmla="*/ 11056228 h 750"/>
              <a:gd name="T94" fmla="*/ 2147483646 w 750"/>
              <a:gd name="T95" fmla="*/ 7372099 h 750"/>
              <a:gd name="T96" fmla="*/ 2147483646 w 750"/>
              <a:gd name="T97" fmla="*/ 3686049 h 750"/>
              <a:gd name="T98" fmla="*/ 2147483646 w 750"/>
              <a:gd name="T99" fmla="*/ 0 h 75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750"/>
              <a:gd name="T151" fmla="*/ 0 h 750"/>
              <a:gd name="T152" fmla="*/ 750 w 750"/>
              <a:gd name="T153" fmla="*/ 750 h 750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750" h="750">
                <a:moveTo>
                  <a:pt x="0" y="750"/>
                </a:moveTo>
                <a:cubicBezTo>
                  <a:pt x="1" y="738"/>
                  <a:pt x="3" y="699"/>
                  <a:pt x="5" y="677"/>
                </a:cubicBezTo>
                <a:cubicBezTo>
                  <a:pt x="7" y="655"/>
                  <a:pt x="8" y="636"/>
                  <a:pt x="10" y="617"/>
                </a:cubicBezTo>
                <a:cubicBezTo>
                  <a:pt x="12" y="598"/>
                  <a:pt x="13" y="581"/>
                  <a:pt x="15" y="565"/>
                </a:cubicBezTo>
                <a:cubicBezTo>
                  <a:pt x="17" y="549"/>
                  <a:pt x="18" y="535"/>
                  <a:pt x="20" y="521"/>
                </a:cubicBezTo>
                <a:cubicBezTo>
                  <a:pt x="22" y="507"/>
                  <a:pt x="23" y="495"/>
                  <a:pt x="25" y="483"/>
                </a:cubicBezTo>
                <a:cubicBezTo>
                  <a:pt x="27" y="471"/>
                  <a:pt x="28" y="460"/>
                  <a:pt x="30" y="450"/>
                </a:cubicBezTo>
                <a:cubicBezTo>
                  <a:pt x="32" y="440"/>
                  <a:pt x="33" y="430"/>
                  <a:pt x="35" y="421"/>
                </a:cubicBezTo>
                <a:cubicBezTo>
                  <a:pt x="37" y="412"/>
                  <a:pt x="38" y="402"/>
                  <a:pt x="40" y="394"/>
                </a:cubicBezTo>
                <a:cubicBezTo>
                  <a:pt x="42" y="386"/>
                  <a:pt x="43" y="378"/>
                  <a:pt x="45" y="371"/>
                </a:cubicBezTo>
                <a:cubicBezTo>
                  <a:pt x="47" y="364"/>
                  <a:pt x="48" y="357"/>
                  <a:pt x="50" y="350"/>
                </a:cubicBezTo>
                <a:cubicBezTo>
                  <a:pt x="52" y="343"/>
                  <a:pt x="53" y="337"/>
                  <a:pt x="55" y="331"/>
                </a:cubicBezTo>
                <a:cubicBezTo>
                  <a:pt x="57" y="325"/>
                  <a:pt x="58" y="319"/>
                  <a:pt x="60" y="314"/>
                </a:cubicBezTo>
                <a:cubicBezTo>
                  <a:pt x="62" y="309"/>
                  <a:pt x="63" y="303"/>
                  <a:pt x="65" y="298"/>
                </a:cubicBezTo>
                <a:cubicBezTo>
                  <a:pt x="67" y="293"/>
                  <a:pt x="68" y="288"/>
                  <a:pt x="70" y="283"/>
                </a:cubicBezTo>
                <a:cubicBezTo>
                  <a:pt x="72" y="278"/>
                  <a:pt x="73" y="274"/>
                  <a:pt x="75" y="270"/>
                </a:cubicBezTo>
                <a:cubicBezTo>
                  <a:pt x="77" y="266"/>
                  <a:pt x="78" y="262"/>
                  <a:pt x="80" y="258"/>
                </a:cubicBezTo>
                <a:cubicBezTo>
                  <a:pt x="82" y="254"/>
                  <a:pt x="83" y="250"/>
                  <a:pt x="85" y="246"/>
                </a:cubicBezTo>
                <a:cubicBezTo>
                  <a:pt x="87" y="242"/>
                  <a:pt x="88" y="239"/>
                  <a:pt x="90" y="236"/>
                </a:cubicBezTo>
                <a:cubicBezTo>
                  <a:pt x="92" y="233"/>
                  <a:pt x="93" y="229"/>
                  <a:pt x="95" y="226"/>
                </a:cubicBezTo>
                <a:cubicBezTo>
                  <a:pt x="97" y="223"/>
                  <a:pt x="98" y="220"/>
                  <a:pt x="100" y="217"/>
                </a:cubicBezTo>
                <a:cubicBezTo>
                  <a:pt x="102" y="214"/>
                  <a:pt x="103" y="211"/>
                  <a:pt x="105" y="208"/>
                </a:cubicBezTo>
                <a:cubicBezTo>
                  <a:pt x="107" y="205"/>
                  <a:pt x="108" y="202"/>
                  <a:pt x="110" y="200"/>
                </a:cubicBezTo>
                <a:cubicBezTo>
                  <a:pt x="112" y="198"/>
                  <a:pt x="113" y="194"/>
                  <a:pt x="115" y="192"/>
                </a:cubicBezTo>
                <a:cubicBezTo>
                  <a:pt x="117" y="190"/>
                  <a:pt x="118" y="187"/>
                  <a:pt x="120" y="185"/>
                </a:cubicBezTo>
                <a:cubicBezTo>
                  <a:pt x="122" y="183"/>
                  <a:pt x="123" y="181"/>
                  <a:pt x="125" y="179"/>
                </a:cubicBezTo>
                <a:cubicBezTo>
                  <a:pt x="127" y="177"/>
                  <a:pt x="128" y="174"/>
                  <a:pt x="130" y="172"/>
                </a:cubicBezTo>
                <a:cubicBezTo>
                  <a:pt x="132" y="170"/>
                  <a:pt x="133" y="168"/>
                  <a:pt x="135" y="166"/>
                </a:cubicBezTo>
                <a:cubicBezTo>
                  <a:pt x="137" y="164"/>
                  <a:pt x="138" y="163"/>
                  <a:pt x="140" y="161"/>
                </a:cubicBezTo>
                <a:cubicBezTo>
                  <a:pt x="142" y="159"/>
                  <a:pt x="143" y="157"/>
                  <a:pt x="145" y="155"/>
                </a:cubicBezTo>
                <a:cubicBezTo>
                  <a:pt x="147" y="153"/>
                  <a:pt x="148" y="152"/>
                  <a:pt x="150" y="150"/>
                </a:cubicBezTo>
                <a:cubicBezTo>
                  <a:pt x="152" y="148"/>
                  <a:pt x="153" y="147"/>
                  <a:pt x="155" y="145"/>
                </a:cubicBezTo>
                <a:cubicBezTo>
                  <a:pt x="157" y="143"/>
                  <a:pt x="158" y="141"/>
                  <a:pt x="160" y="140"/>
                </a:cubicBezTo>
                <a:cubicBezTo>
                  <a:pt x="162" y="139"/>
                  <a:pt x="163" y="137"/>
                  <a:pt x="165" y="136"/>
                </a:cubicBezTo>
                <a:cubicBezTo>
                  <a:pt x="167" y="135"/>
                  <a:pt x="168" y="133"/>
                  <a:pt x="170" y="132"/>
                </a:cubicBezTo>
                <a:cubicBezTo>
                  <a:pt x="172" y="131"/>
                  <a:pt x="173" y="129"/>
                  <a:pt x="175" y="128"/>
                </a:cubicBezTo>
                <a:cubicBezTo>
                  <a:pt x="177" y="127"/>
                  <a:pt x="178" y="125"/>
                  <a:pt x="180" y="124"/>
                </a:cubicBezTo>
                <a:cubicBezTo>
                  <a:pt x="182" y="123"/>
                  <a:pt x="183" y="121"/>
                  <a:pt x="185" y="120"/>
                </a:cubicBezTo>
                <a:cubicBezTo>
                  <a:pt x="187" y="119"/>
                  <a:pt x="188" y="118"/>
                  <a:pt x="190" y="117"/>
                </a:cubicBezTo>
                <a:cubicBezTo>
                  <a:pt x="192" y="116"/>
                  <a:pt x="193" y="114"/>
                  <a:pt x="195" y="113"/>
                </a:cubicBezTo>
                <a:cubicBezTo>
                  <a:pt x="197" y="112"/>
                  <a:pt x="198" y="111"/>
                  <a:pt x="200" y="110"/>
                </a:cubicBezTo>
                <a:cubicBezTo>
                  <a:pt x="202" y="109"/>
                  <a:pt x="203" y="108"/>
                  <a:pt x="205" y="107"/>
                </a:cubicBezTo>
                <a:cubicBezTo>
                  <a:pt x="207" y="106"/>
                  <a:pt x="208" y="105"/>
                  <a:pt x="210" y="104"/>
                </a:cubicBezTo>
                <a:cubicBezTo>
                  <a:pt x="212" y="103"/>
                  <a:pt x="213" y="102"/>
                  <a:pt x="215" y="101"/>
                </a:cubicBezTo>
                <a:cubicBezTo>
                  <a:pt x="217" y="100"/>
                  <a:pt x="218" y="99"/>
                  <a:pt x="220" y="98"/>
                </a:cubicBezTo>
                <a:cubicBezTo>
                  <a:pt x="222" y="97"/>
                  <a:pt x="223" y="96"/>
                  <a:pt x="225" y="95"/>
                </a:cubicBezTo>
                <a:cubicBezTo>
                  <a:pt x="227" y="94"/>
                  <a:pt x="228" y="94"/>
                  <a:pt x="230" y="93"/>
                </a:cubicBezTo>
                <a:cubicBezTo>
                  <a:pt x="232" y="92"/>
                  <a:pt x="233" y="91"/>
                  <a:pt x="235" y="90"/>
                </a:cubicBezTo>
                <a:cubicBezTo>
                  <a:pt x="237" y="89"/>
                  <a:pt x="238" y="89"/>
                  <a:pt x="240" y="88"/>
                </a:cubicBezTo>
                <a:cubicBezTo>
                  <a:pt x="242" y="87"/>
                  <a:pt x="243" y="87"/>
                  <a:pt x="245" y="86"/>
                </a:cubicBezTo>
                <a:cubicBezTo>
                  <a:pt x="247" y="85"/>
                  <a:pt x="248" y="84"/>
                  <a:pt x="250" y="83"/>
                </a:cubicBezTo>
                <a:cubicBezTo>
                  <a:pt x="252" y="82"/>
                  <a:pt x="254" y="82"/>
                  <a:pt x="255" y="81"/>
                </a:cubicBezTo>
                <a:cubicBezTo>
                  <a:pt x="256" y="80"/>
                  <a:pt x="258" y="80"/>
                  <a:pt x="260" y="79"/>
                </a:cubicBezTo>
                <a:cubicBezTo>
                  <a:pt x="262" y="78"/>
                  <a:pt x="264" y="78"/>
                  <a:pt x="265" y="77"/>
                </a:cubicBezTo>
                <a:cubicBezTo>
                  <a:pt x="266" y="76"/>
                  <a:pt x="268" y="76"/>
                  <a:pt x="270" y="75"/>
                </a:cubicBezTo>
                <a:cubicBezTo>
                  <a:pt x="272" y="74"/>
                  <a:pt x="274" y="74"/>
                  <a:pt x="275" y="73"/>
                </a:cubicBezTo>
                <a:cubicBezTo>
                  <a:pt x="276" y="72"/>
                  <a:pt x="278" y="72"/>
                  <a:pt x="280" y="71"/>
                </a:cubicBezTo>
                <a:cubicBezTo>
                  <a:pt x="282" y="70"/>
                  <a:pt x="283" y="70"/>
                  <a:pt x="285" y="69"/>
                </a:cubicBezTo>
                <a:cubicBezTo>
                  <a:pt x="287" y="68"/>
                  <a:pt x="288" y="68"/>
                  <a:pt x="290" y="68"/>
                </a:cubicBezTo>
                <a:cubicBezTo>
                  <a:pt x="292" y="68"/>
                  <a:pt x="294" y="67"/>
                  <a:pt x="295" y="66"/>
                </a:cubicBezTo>
                <a:cubicBezTo>
                  <a:pt x="296" y="65"/>
                  <a:pt x="298" y="64"/>
                  <a:pt x="300" y="64"/>
                </a:cubicBezTo>
                <a:cubicBezTo>
                  <a:pt x="302" y="64"/>
                  <a:pt x="303" y="64"/>
                  <a:pt x="305" y="63"/>
                </a:cubicBezTo>
                <a:cubicBezTo>
                  <a:pt x="307" y="62"/>
                  <a:pt x="308" y="62"/>
                  <a:pt x="310" y="61"/>
                </a:cubicBezTo>
                <a:cubicBezTo>
                  <a:pt x="312" y="60"/>
                  <a:pt x="313" y="60"/>
                  <a:pt x="315" y="60"/>
                </a:cubicBezTo>
                <a:cubicBezTo>
                  <a:pt x="317" y="60"/>
                  <a:pt x="318" y="58"/>
                  <a:pt x="320" y="58"/>
                </a:cubicBezTo>
                <a:cubicBezTo>
                  <a:pt x="322" y="58"/>
                  <a:pt x="323" y="58"/>
                  <a:pt x="325" y="57"/>
                </a:cubicBezTo>
                <a:cubicBezTo>
                  <a:pt x="327" y="56"/>
                  <a:pt x="328" y="56"/>
                  <a:pt x="330" y="55"/>
                </a:cubicBezTo>
                <a:cubicBezTo>
                  <a:pt x="332" y="54"/>
                  <a:pt x="333" y="54"/>
                  <a:pt x="335" y="54"/>
                </a:cubicBezTo>
                <a:cubicBezTo>
                  <a:pt x="337" y="54"/>
                  <a:pt x="338" y="54"/>
                  <a:pt x="340" y="53"/>
                </a:cubicBezTo>
                <a:cubicBezTo>
                  <a:pt x="342" y="52"/>
                  <a:pt x="343" y="52"/>
                  <a:pt x="345" y="51"/>
                </a:cubicBezTo>
                <a:cubicBezTo>
                  <a:pt x="347" y="50"/>
                  <a:pt x="348" y="50"/>
                  <a:pt x="350" y="50"/>
                </a:cubicBezTo>
                <a:cubicBezTo>
                  <a:pt x="352" y="50"/>
                  <a:pt x="353" y="49"/>
                  <a:pt x="355" y="49"/>
                </a:cubicBezTo>
                <a:cubicBezTo>
                  <a:pt x="357" y="49"/>
                  <a:pt x="358" y="48"/>
                  <a:pt x="360" y="48"/>
                </a:cubicBezTo>
                <a:cubicBezTo>
                  <a:pt x="362" y="48"/>
                  <a:pt x="363" y="46"/>
                  <a:pt x="365" y="46"/>
                </a:cubicBezTo>
                <a:cubicBezTo>
                  <a:pt x="367" y="46"/>
                  <a:pt x="368" y="45"/>
                  <a:pt x="370" y="45"/>
                </a:cubicBezTo>
                <a:cubicBezTo>
                  <a:pt x="372" y="45"/>
                  <a:pt x="373" y="44"/>
                  <a:pt x="375" y="44"/>
                </a:cubicBezTo>
                <a:cubicBezTo>
                  <a:pt x="377" y="44"/>
                  <a:pt x="378" y="43"/>
                  <a:pt x="380" y="43"/>
                </a:cubicBezTo>
                <a:cubicBezTo>
                  <a:pt x="382" y="43"/>
                  <a:pt x="383" y="42"/>
                  <a:pt x="385" y="42"/>
                </a:cubicBezTo>
                <a:cubicBezTo>
                  <a:pt x="387" y="42"/>
                  <a:pt x="388" y="41"/>
                  <a:pt x="390" y="41"/>
                </a:cubicBezTo>
                <a:cubicBezTo>
                  <a:pt x="392" y="41"/>
                  <a:pt x="393" y="40"/>
                  <a:pt x="395" y="40"/>
                </a:cubicBezTo>
                <a:cubicBezTo>
                  <a:pt x="397" y="40"/>
                  <a:pt x="398" y="39"/>
                  <a:pt x="400" y="39"/>
                </a:cubicBezTo>
                <a:cubicBezTo>
                  <a:pt x="402" y="39"/>
                  <a:pt x="403" y="38"/>
                  <a:pt x="405" y="38"/>
                </a:cubicBezTo>
                <a:cubicBezTo>
                  <a:pt x="407" y="38"/>
                  <a:pt x="408" y="37"/>
                  <a:pt x="410" y="37"/>
                </a:cubicBezTo>
                <a:cubicBezTo>
                  <a:pt x="412" y="37"/>
                  <a:pt x="413" y="36"/>
                  <a:pt x="415" y="36"/>
                </a:cubicBezTo>
                <a:cubicBezTo>
                  <a:pt x="417" y="36"/>
                  <a:pt x="418" y="35"/>
                  <a:pt x="420" y="35"/>
                </a:cubicBezTo>
                <a:cubicBezTo>
                  <a:pt x="422" y="35"/>
                  <a:pt x="423" y="34"/>
                  <a:pt x="425" y="34"/>
                </a:cubicBezTo>
                <a:cubicBezTo>
                  <a:pt x="427" y="34"/>
                  <a:pt x="428" y="33"/>
                  <a:pt x="430" y="33"/>
                </a:cubicBezTo>
                <a:cubicBezTo>
                  <a:pt x="432" y="33"/>
                  <a:pt x="433" y="32"/>
                  <a:pt x="435" y="32"/>
                </a:cubicBezTo>
                <a:cubicBezTo>
                  <a:pt x="437" y="32"/>
                  <a:pt x="438" y="32"/>
                  <a:pt x="440" y="32"/>
                </a:cubicBezTo>
                <a:cubicBezTo>
                  <a:pt x="442" y="32"/>
                  <a:pt x="443" y="31"/>
                  <a:pt x="445" y="31"/>
                </a:cubicBezTo>
                <a:cubicBezTo>
                  <a:pt x="447" y="31"/>
                  <a:pt x="448" y="30"/>
                  <a:pt x="450" y="30"/>
                </a:cubicBezTo>
                <a:cubicBezTo>
                  <a:pt x="452" y="30"/>
                  <a:pt x="453" y="29"/>
                  <a:pt x="455" y="29"/>
                </a:cubicBezTo>
                <a:cubicBezTo>
                  <a:pt x="457" y="29"/>
                  <a:pt x="458" y="28"/>
                  <a:pt x="460" y="28"/>
                </a:cubicBezTo>
                <a:cubicBezTo>
                  <a:pt x="462" y="28"/>
                  <a:pt x="463" y="28"/>
                  <a:pt x="465" y="28"/>
                </a:cubicBezTo>
                <a:cubicBezTo>
                  <a:pt x="467" y="28"/>
                  <a:pt x="468" y="27"/>
                  <a:pt x="470" y="27"/>
                </a:cubicBezTo>
                <a:cubicBezTo>
                  <a:pt x="472" y="27"/>
                  <a:pt x="473" y="26"/>
                  <a:pt x="475" y="26"/>
                </a:cubicBezTo>
                <a:cubicBezTo>
                  <a:pt x="477" y="26"/>
                  <a:pt x="478" y="25"/>
                  <a:pt x="480" y="25"/>
                </a:cubicBezTo>
                <a:cubicBezTo>
                  <a:pt x="482" y="25"/>
                  <a:pt x="483" y="25"/>
                  <a:pt x="485" y="25"/>
                </a:cubicBezTo>
                <a:cubicBezTo>
                  <a:pt x="487" y="25"/>
                  <a:pt x="488" y="24"/>
                  <a:pt x="490" y="24"/>
                </a:cubicBezTo>
                <a:cubicBezTo>
                  <a:pt x="492" y="24"/>
                  <a:pt x="493" y="23"/>
                  <a:pt x="495" y="23"/>
                </a:cubicBezTo>
                <a:cubicBezTo>
                  <a:pt x="497" y="23"/>
                  <a:pt x="498" y="23"/>
                  <a:pt x="500" y="23"/>
                </a:cubicBezTo>
                <a:cubicBezTo>
                  <a:pt x="502" y="23"/>
                  <a:pt x="503" y="22"/>
                  <a:pt x="505" y="22"/>
                </a:cubicBezTo>
                <a:cubicBezTo>
                  <a:pt x="507" y="22"/>
                  <a:pt x="508" y="21"/>
                  <a:pt x="510" y="21"/>
                </a:cubicBezTo>
                <a:cubicBezTo>
                  <a:pt x="512" y="21"/>
                  <a:pt x="513" y="21"/>
                  <a:pt x="515" y="21"/>
                </a:cubicBezTo>
                <a:cubicBezTo>
                  <a:pt x="517" y="21"/>
                  <a:pt x="518" y="20"/>
                  <a:pt x="520" y="20"/>
                </a:cubicBezTo>
                <a:cubicBezTo>
                  <a:pt x="522" y="20"/>
                  <a:pt x="523" y="20"/>
                  <a:pt x="525" y="20"/>
                </a:cubicBezTo>
                <a:cubicBezTo>
                  <a:pt x="527" y="20"/>
                  <a:pt x="528" y="19"/>
                  <a:pt x="530" y="19"/>
                </a:cubicBezTo>
                <a:cubicBezTo>
                  <a:pt x="532" y="19"/>
                  <a:pt x="533" y="18"/>
                  <a:pt x="535" y="18"/>
                </a:cubicBezTo>
                <a:cubicBezTo>
                  <a:pt x="537" y="18"/>
                  <a:pt x="538" y="18"/>
                  <a:pt x="540" y="18"/>
                </a:cubicBezTo>
                <a:cubicBezTo>
                  <a:pt x="542" y="18"/>
                  <a:pt x="543" y="17"/>
                  <a:pt x="545" y="17"/>
                </a:cubicBezTo>
                <a:cubicBezTo>
                  <a:pt x="547" y="17"/>
                  <a:pt x="548" y="17"/>
                  <a:pt x="550" y="17"/>
                </a:cubicBezTo>
                <a:cubicBezTo>
                  <a:pt x="552" y="17"/>
                  <a:pt x="553" y="16"/>
                  <a:pt x="555" y="16"/>
                </a:cubicBezTo>
                <a:cubicBezTo>
                  <a:pt x="557" y="16"/>
                  <a:pt x="558" y="16"/>
                  <a:pt x="560" y="16"/>
                </a:cubicBezTo>
                <a:cubicBezTo>
                  <a:pt x="562" y="16"/>
                  <a:pt x="563" y="15"/>
                  <a:pt x="565" y="15"/>
                </a:cubicBezTo>
                <a:cubicBezTo>
                  <a:pt x="567" y="15"/>
                  <a:pt x="568" y="15"/>
                  <a:pt x="570" y="15"/>
                </a:cubicBezTo>
                <a:cubicBezTo>
                  <a:pt x="572" y="15"/>
                  <a:pt x="573" y="14"/>
                  <a:pt x="575" y="14"/>
                </a:cubicBezTo>
                <a:cubicBezTo>
                  <a:pt x="577" y="14"/>
                  <a:pt x="578" y="13"/>
                  <a:pt x="580" y="13"/>
                </a:cubicBezTo>
                <a:cubicBezTo>
                  <a:pt x="582" y="13"/>
                  <a:pt x="583" y="13"/>
                  <a:pt x="585" y="13"/>
                </a:cubicBezTo>
                <a:cubicBezTo>
                  <a:pt x="587" y="13"/>
                  <a:pt x="588" y="13"/>
                  <a:pt x="590" y="13"/>
                </a:cubicBezTo>
                <a:cubicBezTo>
                  <a:pt x="592" y="13"/>
                  <a:pt x="593" y="12"/>
                  <a:pt x="595" y="12"/>
                </a:cubicBezTo>
                <a:cubicBezTo>
                  <a:pt x="597" y="12"/>
                  <a:pt x="598" y="12"/>
                  <a:pt x="600" y="12"/>
                </a:cubicBezTo>
                <a:cubicBezTo>
                  <a:pt x="602" y="12"/>
                  <a:pt x="603" y="11"/>
                  <a:pt x="605" y="11"/>
                </a:cubicBezTo>
                <a:cubicBezTo>
                  <a:pt x="607" y="11"/>
                  <a:pt x="608" y="11"/>
                  <a:pt x="610" y="11"/>
                </a:cubicBezTo>
                <a:cubicBezTo>
                  <a:pt x="612" y="11"/>
                  <a:pt x="613" y="10"/>
                  <a:pt x="615" y="10"/>
                </a:cubicBezTo>
                <a:cubicBezTo>
                  <a:pt x="617" y="10"/>
                  <a:pt x="618" y="10"/>
                  <a:pt x="620" y="10"/>
                </a:cubicBezTo>
                <a:cubicBezTo>
                  <a:pt x="622" y="10"/>
                  <a:pt x="623" y="9"/>
                  <a:pt x="625" y="9"/>
                </a:cubicBezTo>
                <a:cubicBezTo>
                  <a:pt x="627" y="9"/>
                  <a:pt x="628" y="9"/>
                  <a:pt x="630" y="9"/>
                </a:cubicBezTo>
                <a:cubicBezTo>
                  <a:pt x="632" y="9"/>
                  <a:pt x="633" y="8"/>
                  <a:pt x="635" y="8"/>
                </a:cubicBezTo>
                <a:cubicBezTo>
                  <a:pt x="637" y="8"/>
                  <a:pt x="638" y="8"/>
                  <a:pt x="640" y="8"/>
                </a:cubicBezTo>
                <a:cubicBezTo>
                  <a:pt x="642" y="8"/>
                  <a:pt x="643" y="8"/>
                  <a:pt x="645" y="8"/>
                </a:cubicBezTo>
                <a:cubicBezTo>
                  <a:pt x="647" y="8"/>
                  <a:pt x="648" y="7"/>
                  <a:pt x="650" y="7"/>
                </a:cubicBezTo>
                <a:cubicBezTo>
                  <a:pt x="652" y="7"/>
                  <a:pt x="653" y="7"/>
                  <a:pt x="655" y="7"/>
                </a:cubicBezTo>
                <a:cubicBezTo>
                  <a:pt x="657" y="7"/>
                  <a:pt x="658" y="6"/>
                  <a:pt x="660" y="6"/>
                </a:cubicBezTo>
                <a:cubicBezTo>
                  <a:pt x="662" y="6"/>
                  <a:pt x="663" y="6"/>
                  <a:pt x="665" y="6"/>
                </a:cubicBezTo>
                <a:cubicBezTo>
                  <a:pt x="667" y="6"/>
                  <a:pt x="668" y="6"/>
                  <a:pt x="670" y="6"/>
                </a:cubicBezTo>
                <a:cubicBezTo>
                  <a:pt x="672" y="6"/>
                  <a:pt x="673" y="5"/>
                  <a:pt x="675" y="5"/>
                </a:cubicBezTo>
                <a:cubicBezTo>
                  <a:pt x="677" y="5"/>
                  <a:pt x="678" y="5"/>
                  <a:pt x="680" y="5"/>
                </a:cubicBezTo>
                <a:cubicBezTo>
                  <a:pt x="682" y="5"/>
                  <a:pt x="683" y="4"/>
                  <a:pt x="685" y="4"/>
                </a:cubicBezTo>
                <a:cubicBezTo>
                  <a:pt x="687" y="4"/>
                  <a:pt x="688" y="4"/>
                  <a:pt x="690" y="4"/>
                </a:cubicBezTo>
                <a:cubicBezTo>
                  <a:pt x="692" y="4"/>
                  <a:pt x="693" y="4"/>
                  <a:pt x="695" y="4"/>
                </a:cubicBezTo>
                <a:cubicBezTo>
                  <a:pt x="697" y="4"/>
                  <a:pt x="698" y="3"/>
                  <a:pt x="700" y="3"/>
                </a:cubicBezTo>
                <a:cubicBezTo>
                  <a:pt x="702" y="3"/>
                  <a:pt x="703" y="3"/>
                  <a:pt x="705" y="3"/>
                </a:cubicBezTo>
                <a:cubicBezTo>
                  <a:pt x="707" y="3"/>
                  <a:pt x="708" y="3"/>
                  <a:pt x="710" y="3"/>
                </a:cubicBezTo>
                <a:cubicBezTo>
                  <a:pt x="712" y="3"/>
                  <a:pt x="713" y="2"/>
                  <a:pt x="715" y="2"/>
                </a:cubicBezTo>
                <a:cubicBezTo>
                  <a:pt x="717" y="2"/>
                  <a:pt x="718" y="2"/>
                  <a:pt x="720" y="2"/>
                </a:cubicBezTo>
                <a:cubicBezTo>
                  <a:pt x="722" y="2"/>
                  <a:pt x="723" y="2"/>
                  <a:pt x="725" y="2"/>
                </a:cubicBezTo>
                <a:cubicBezTo>
                  <a:pt x="727" y="2"/>
                  <a:pt x="728" y="1"/>
                  <a:pt x="730" y="1"/>
                </a:cubicBezTo>
                <a:cubicBezTo>
                  <a:pt x="732" y="1"/>
                  <a:pt x="733" y="1"/>
                  <a:pt x="735" y="1"/>
                </a:cubicBezTo>
                <a:cubicBezTo>
                  <a:pt x="737" y="1"/>
                  <a:pt x="738" y="1"/>
                  <a:pt x="740" y="1"/>
                </a:cubicBezTo>
                <a:cubicBezTo>
                  <a:pt x="742" y="1"/>
                  <a:pt x="743" y="0"/>
                  <a:pt x="745" y="0"/>
                </a:cubicBezTo>
                <a:cubicBezTo>
                  <a:pt x="747" y="0"/>
                  <a:pt x="748" y="0"/>
                  <a:pt x="75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9" name="Line 5">
            <a:extLst>
              <a:ext uri="{FF2B5EF4-FFF2-40B4-BE49-F238E27FC236}">
                <a16:creationId xmlns:a16="http://schemas.microsoft.com/office/drawing/2014/main" xmlns="" id="{EB1DE3FE-C8BB-441D-B3E6-77B7430B2E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6019800"/>
            <a:ext cx="38862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1510" name="Line 6">
            <a:extLst>
              <a:ext uri="{FF2B5EF4-FFF2-40B4-BE49-F238E27FC236}">
                <a16:creationId xmlns:a16="http://schemas.microsoft.com/office/drawing/2014/main" xmlns="" id="{4F160113-99DF-4D50-A606-CFD864FE9B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3810000"/>
            <a:ext cx="0" cy="2667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1511" name="Line 7">
            <a:extLst>
              <a:ext uri="{FF2B5EF4-FFF2-40B4-BE49-F238E27FC236}">
                <a16:creationId xmlns:a16="http://schemas.microsoft.com/office/drawing/2014/main" xmlns="" id="{7E1712AD-D6B8-4A34-9022-69159D0446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4648200"/>
            <a:ext cx="0" cy="1371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1512" name="Text Box 8">
            <a:extLst>
              <a:ext uri="{FF2B5EF4-FFF2-40B4-BE49-F238E27FC236}">
                <a16:creationId xmlns:a16="http://schemas.microsoft.com/office/drawing/2014/main" xmlns="" id="{D53FA771-A7FB-40BF-872C-BED7D61B4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2400" y="5073650"/>
            <a:ext cx="431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i="1">
                <a:latin typeface="Symbol" panose="05050102010706020507" pitchFamily="18" charset="2"/>
              </a:rPr>
              <a:t>p</a:t>
            </a:r>
          </a:p>
        </p:txBody>
      </p:sp>
      <p:sp>
        <p:nvSpPr>
          <p:cNvPr id="21513" name="Text Box 9">
            <a:extLst>
              <a:ext uri="{FF2B5EF4-FFF2-40B4-BE49-F238E27FC236}">
                <a16:creationId xmlns:a16="http://schemas.microsoft.com/office/drawing/2014/main" xmlns="" id="{C984BE43-8B82-4F72-A0E1-C0304141A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513" y="5943600"/>
            <a:ext cx="425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 i="1">
                <a:latin typeface="Symbol" panose="05050102010706020507" pitchFamily="18" charset="2"/>
              </a:rPr>
              <a:t>w</a:t>
            </a:r>
          </a:p>
        </p:txBody>
      </p:sp>
      <p:sp>
        <p:nvSpPr>
          <p:cNvPr id="21514" name="Text Box 10">
            <a:extLst>
              <a:ext uri="{FF2B5EF4-FFF2-40B4-BE49-F238E27FC236}">
                <a16:creationId xmlns:a16="http://schemas.microsoft.com/office/drawing/2014/main" xmlns="" id="{6BB3D3FE-4FA2-4DC3-8D1F-C240667B1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957888"/>
            <a:ext cx="438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 i="1"/>
              <a:t>O</a:t>
            </a:r>
          </a:p>
        </p:txBody>
      </p:sp>
      <p:sp>
        <p:nvSpPr>
          <p:cNvPr id="21515" name="Text Box 11">
            <a:extLst>
              <a:ext uri="{FF2B5EF4-FFF2-40B4-BE49-F238E27FC236}">
                <a16:creationId xmlns:a16="http://schemas.microsoft.com/office/drawing/2014/main" xmlns="" id="{6D8CE38A-ED71-43D0-9347-9D17B923B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7338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/>
              <a:t>|</a:t>
            </a:r>
            <a:r>
              <a:rPr lang="en-US" altLang="zh-CN" sz="2800" i="1"/>
              <a:t>F</a:t>
            </a:r>
            <a:r>
              <a:rPr lang="en-US" altLang="zh-CN" sz="2800"/>
              <a:t>(</a:t>
            </a:r>
            <a:r>
              <a:rPr lang="en-US" altLang="zh-CN" sz="2800" i="1">
                <a:latin typeface="Symbol" panose="05050102010706020507" pitchFamily="18" charset="2"/>
              </a:rPr>
              <a:t>w</a:t>
            </a:r>
            <a:r>
              <a:rPr lang="en-US" altLang="zh-CN" sz="2800"/>
              <a:t>)|</a:t>
            </a:r>
            <a:endParaRPr lang="en-US" altLang="zh-CN" sz="2800" i="1"/>
          </a:p>
        </p:txBody>
      </p:sp>
      <p:sp>
        <p:nvSpPr>
          <p:cNvPr id="21516" name="Line 12">
            <a:extLst>
              <a:ext uri="{FF2B5EF4-FFF2-40B4-BE49-F238E27FC236}">
                <a16:creationId xmlns:a16="http://schemas.microsoft.com/office/drawing/2014/main" xmlns="" id="{030E957B-F96B-493E-8FB0-1647808D2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019800"/>
            <a:ext cx="38862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1517" name="Line 13">
            <a:extLst>
              <a:ext uri="{FF2B5EF4-FFF2-40B4-BE49-F238E27FC236}">
                <a16:creationId xmlns:a16="http://schemas.microsoft.com/office/drawing/2014/main" xmlns="" id="{4FEF4A97-B27D-47E8-9A32-9EFD374D0A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3810000"/>
            <a:ext cx="0" cy="2667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1518" name="Line 14">
            <a:extLst>
              <a:ext uri="{FF2B5EF4-FFF2-40B4-BE49-F238E27FC236}">
                <a16:creationId xmlns:a16="http://schemas.microsoft.com/office/drawing/2014/main" xmlns="" id="{FF159CF3-7FE2-46EE-9966-DD38C59D5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0198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1519" name="Line 15">
            <a:extLst>
              <a:ext uri="{FF2B5EF4-FFF2-40B4-BE49-F238E27FC236}">
                <a16:creationId xmlns:a16="http://schemas.microsoft.com/office/drawing/2014/main" xmlns="" id="{FE8814A4-794A-415A-B3EF-022ADDE508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9530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1520" name="Text Box 16">
            <a:extLst>
              <a:ext uri="{FF2B5EF4-FFF2-40B4-BE49-F238E27FC236}">
                <a16:creationId xmlns:a16="http://schemas.microsoft.com/office/drawing/2014/main" xmlns="" id="{80BEFC66-EA94-49C5-8D98-CB2BED915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413" y="5943600"/>
            <a:ext cx="438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 i="1"/>
              <a:t>O</a:t>
            </a:r>
          </a:p>
        </p:txBody>
      </p:sp>
      <p:sp>
        <p:nvSpPr>
          <p:cNvPr id="21521" name="Text Box 17">
            <a:extLst>
              <a:ext uri="{FF2B5EF4-FFF2-40B4-BE49-F238E27FC236}">
                <a16:creationId xmlns:a16="http://schemas.microsoft.com/office/drawing/2014/main" xmlns="" id="{253725C6-1A43-4E78-A6D0-03F473D16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650" y="6019800"/>
            <a:ext cx="27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 i="1"/>
              <a:t>t</a:t>
            </a:r>
          </a:p>
        </p:txBody>
      </p:sp>
      <p:sp>
        <p:nvSpPr>
          <p:cNvPr id="21522" name="Text Box 18">
            <a:extLst>
              <a:ext uri="{FF2B5EF4-FFF2-40B4-BE49-F238E27FC236}">
                <a16:creationId xmlns:a16="http://schemas.microsoft.com/office/drawing/2014/main" xmlns="" id="{FA879291-2730-481A-969E-A75AD043F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050" y="3810000"/>
            <a:ext cx="695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 i="1"/>
              <a:t>u</a:t>
            </a:r>
            <a:r>
              <a:rPr lang="en-US" altLang="zh-CN" sz="2800"/>
              <a:t>(</a:t>
            </a:r>
            <a:r>
              <a:rPr lang="en-US" altLang="zh-CN" sz="2800" i="1"/>
              <a:t>t</a:t>
            </a:r>
            <a:r>
              <a:rPr lang="en-US" altLang="zh-CN" sz="28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0242" name="Object 2">
            <a:extLst>
              <a:ext uri="{FF2B5EF4-FFF2-40B4-BE49-F238E27FC236}">
                <a16:creationId xmlns:a16="http://schemas.microsoft.com/office/drawing/2014/main" xmlns="" id="{0AF96534-1F1F-4857-B302-863F09BF3FD0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431800" y="320675"/>
          <a:ext cx="52197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name="Equation" r:id="rId3" imgW="1990610" imgH="409590" progId="Equation.DSMT4">
                  <p:embed/>
                </p:oleObj>
              </mc:Choice>
              <mc:Fallback>
                <p:oleObj name="Equation" r:id="rId3" imgW="1990610" imgH="40959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320675"/>
                        <a:ext cx="521970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0246" name="Object 6">
            <a:extLst>
              <a:ext uri="{FF2B5EF4-FFF2-40B4-BE49-F238E27FC236}">
                <a16:creationId xmlns:a16="http://schemas.microsoft.com/office/drawing/2014/main" xmlns="" id="{9153DDA8-4340-4524-B2CA-0F307A221A5F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563688" y="3148013"/>
          <a:ext cx="6477000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name="Equation" r:id="rId5" imgW="2679700" imgH="444500" progId="Equation.DSMT4">
                  <p:embed/>
                </p:oleObj>
              </mc:Choice>
              <mc:Fallback>
                <p:oleObj name="Equation" r:id="rId5" imgW="2679700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3148013"/>
                        <a:ext cx="6477000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0249" name="Object 9">
            <a:extLst>
              <a:ext uri="{FF2B5EF4-FFF2-40B4-BE49-F238E27FC236}">
                <a16:creationId xmlns:a16="http://schemas.microsoft.com/office/drawing/2014/main" xmlns="" id="{C6280077-B4BE-4639-AEB1-E983E9B25790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1644650" y="4281488"/>
          <a:ext cx="614203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Equation" r:id="rId7" imgW="2602370" imgH="406224" progId="Equation.DSMT4">
                  <p:embed/>
                </p:oleObj>
              </mc:Choice>
              <mc:Fallback>
                <p:oleObj name="Equation" r:id="rId7" imgW="2602370" imgH="406224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4281488"/>
                        <a:ext cx="6142038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0252" name="Object 12">
            <a:extLst>
              <a:ext uri="{FF2B5EF4-FFF2-40B4-BE49-F238E27FC236}">
                <a16:creationId xmlns:a16="http://schemas.microsoft.com/office/drawing/2014/main" xmlns="" id="{C27309F3-CFFC-4825-BCAB-A300895346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7525" y="5287963"/>
          <a:ext cx="4008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Equation" r:id="rId9" imgW="1485255" imgH="406224" progId="Equation.DSMT4">
                  <p:embed/>
                </p:oleObj>
              </mc:Choice>
              <mc:Fallback>
                <p:oleObj name="Equation" r:id="rId9" imgW="1485255" imgH="406224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5287963"/>
                        <a:ext cx="4008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>
            <a:extLst>
              <a:ext uri="{FF2B5EF4-FFF2-40B4-BE49-F238E27FC236}">
                <a16:creationId xmlns:a16="http://schemas.microsoft.com/office/drawing/2014/main" xmlns="" id="{7174A73E-0F82-403A-AEF9-2097A1222909}"/>
              </a:ext>
            </a:extLst>
          </p:cNvPr>
          <p:cNvGrpSpPr>
            <a:grpSpLocks/>
          </p:cNvGrpSpPr>
          <p:nvPr/>
        </p:nvGrpSpPr>
        <p:grpSpPr bwMode="auto">
          <a:xfrm>
            <a:off x="1109663" y="1374775"/>
            <a:ext cx="3173412" cy="614363"/>
            <a:chOff x="3878" y="3113"/>
            <a:chExt cx="1882" cy="250"/>
          </a:xfrm>
        </p:grpSpPr>
        <p:graphicFrame>
          <p:nvGraphicFramePr>
            <p:cNvPr id="22537" name="Object 16">
              <a:extLst>
                <a:ext uri="{FF2B5EF4-FFF2-40B4-BE49-F238E27FC236}">
                  <a16:creationId xmlns:a16="http://schemas.microsoft.com/office/drawing/2014/main" xmlns="" id="{31D31E4E-124A-40D8-AC46-FE1B088811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113"/>
            <a:ext cx="548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1" name="Equation" r:id="rId11" imgW="304536" imgH="203024" progId="Equation.DSMT4">
                    <p:embed/>
                  </p:oleObj>
                </mc:Choice>
                <mc:Fallback>
                  <p:oleObj name="Equation" r:id="rId11" imgW="304536" imgH="203024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113"/>
                          <a:ext cx="548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8" name="Rectangle 17">
              <a:extLst>
                <a:ext uri="{FF2B5EF4-FFF2-40B4-BE49-F238E27FC236}">
                  <a16:creationId xmlns:a16="http://schemas.microsoft.com/office/drawing/2014/main" xmlns="" id="{EC84B7D3-02EF-4D5E-8482-048651574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124"/>
              <a:ext cx="139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0" lang="en-US" altLang="zh-CN" sz="2800">
                  <a:cs typeface="Times New Roman" panose="02020603050405020304" pitchFamily="18" charset="0"/>
                </a:rPr>
                <a:t>=</a:t>
              </a:r>
              <a:r>
                <a:rPr kumimoji="0" lang="en-US" altLang="zh-CN" sz="2800" b="1">
                  <a:latin typeface="Arial Unicode MS" pitchFamily="34" charset="-122"/>
                  <a:ea typeface="Arial Unicode MS" pitchFamily="34" charset="-122"/>
                </a:rPr>
                <a:t>ℱ</a:t>
              </a:r>
              <a:endParaRPr kumimoji="0" lang="en-US" altLang="zh-CN" sz="2800" b="1"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50258" name="Object 18">
            <a:extLst>
              <a:ext uri="{FF2B5EF4-FFF2-40B4-BE49-F238E27FC236}">
                <a16:creationId xmlns:a16="http://schemas.microsoft.com/office/drawing/2014/main" xmlns="" id="{813BC265-0F90-4EDB-8132-C45D3FAA73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2850" y="1358900"/>
          <a:ext cx="14859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2" name="Equation" r:id="rId13" imgW="609336" imgH="253890" progId="Equation.DSMT4">
                  <p:embed/>
                </p:oleObj>
              </mc:Choice>
              <mc:Fallback>
                <p:oleObj name="Equation" r:id="rId13" imgW="609336" imgH="25389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1358900"/>
                        <a:ext cx="14859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0259" name="Object 19">
            <a:extLst>
              <a:ext uri="{FF2B5EF4-FFF2-40B4-BE49-F238E27FC236}">
                <a16:creationId xmlns:a16="http://schemas.microsoft.com/office/drawing/2014/main" xmlns="" id="{0B5851A6-4A89-467A-9C4F-4B70768E81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8488" y="2070100"/>
          <a:ext cx="4859337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name="公式" r:id="rId15" imgW="1841500" imgH="431800" progId="Equation.3">
                  <p:embed/>
                </p:oleObj>
              </mc:Choice>
              <mc:Fallback>
                <p:oleObj name="公式" r:id="rId15" imgW="1841500" imgH="431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2070100"/>
                        <a:ext cx="4859337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>
            <a:extLst>
              <a:ext uri="{FF2B5EF4-FFF2-40B4-BE49-F238E27FC236}">
                <a16:creationId xmlns:a16="http://schemas.microsoft.com/office/drawing/2014/main" xmlns="" id="{1678264C-2DD5-499F-B52B-39BB78E56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3363" y="320675"/>
            <a:ext cx="8562975" cy="762000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我们知道</a:t>
            </a:r>
            <a:r>
              <a:rPr lang="en-US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若函数</a:t>
            </a:r>
            <a:r>
              <a:rPr lang="en-US" altLang="zh-CN" sz="2800" b="1" i="1">
                <a:solidFill>
                  <a:schemeClr val="tx1"/>
                </a:solidFill>
                <a:ea typeface="楷体_GB2312" pitchFamily="49" charset="-122"/>
              </a:rPr>
              <a:t>f</a:t>
            </a:r>
            <a:r>
              <a:rPr lang="en-US" altLang="zh-CN" sz="2800" b="1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  <a:ea typeface="楷体_GB2312" pitchFamily="49" charset="-122"/>
              </a:rPr>
              <a:t>t</a:t>
            </a:r>
            <a:r>
              <a:rPr lang="en-US" altLang="zh-CN" sz="2800" b="1">
                <a:solidFill>
                  <a:schemeClr val="tx1"/>
                </a:solidFill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满足傅氏积分定理的条件</a:t>
            </a:r>
            <a:r>
              <a:rPr lang="en-US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则在</a:t>
            </a:r>
            <a:b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800" b="1" i="1">
                <a:solidFill>
                  <a:schemeClr val="tx1"/>
                </a:solidFill>
                <a:ea typeface="楷体_GB2312" pitchFamily="49" charset="-122"/>
              </a:rPr>
              <a:t>f</a:t>
            </a:r>
            <a:r>
              <a:rPr lang="en-US" altLang="zh-CN" sz="2800" b="1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  <a:ea typeface="楷体_GB2312" pitchFamily="49" charset="-122"/>
              </a:rPr>
              <a:t>t</a:t>
            </a:r>
            <a:r>
              <a:rPr lang="en-US" altLang="zh-CN" sz="2800" b="1">
                <a:solidFill>
                  <a:schemeClr val="tx1"/>
                </a:solidFill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的连续点处</a:t>
            </a:r>
            <a:r>
              <a:rPr lang="en-US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</a:p>
        </p:txBody>
      </p:sp>
      <p:graphicFrame>
        <p:nvGraphicFramePr>
          <p:cNvPr id="632835" name="Object 3">
            <a:extLst>
              <a:ext uri="{FF2B5EF4-FFF2-40B4-BE49-F238E27FC236}">
                <a16:creationId xmlns:a16="http://schemas.microsoft.com/office/drawing/2014/main" xmlns="" id="{FD7DC8B0-216A-4E30-AD9C-D843AD66345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947738" y="1144588"/>
          <a:ext cx="718502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3" imgW="2790743" imgH="371520" progId="Equation.DSMT4">
                  <p:embed/>
                </p:oleObj>
              </mc:Choice>
              <mc:Fallback>
                <p:oleObj name="Equation" r:id="rId3" imgW="2790743" imgH="3715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1144588"/>
                        <a:ext cx="7185025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2836" name="Text Box 4">
            <a:extLst>
              <a:ext uri="{FF2B5EF4-FFF2-40B4-BE49-F238E27FC236}">
                <a16:creationId xmlns:a16="http://schemas.microsoft.com/office/drawing/2014/main" xmlns="" id="{25937295-D629-4918-81C0-07445D23E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635500"/>
            <a:ext cx="9144000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3200" b="1">
                <a:solidFill>
                  <a:srgbClr val="000000"/>
                </a:solidFill>
                <a:ea typeface="楷体_GB2312" pitchFamily="49" charset="-122"/>
              </a:rPr>
              <a:t>(1.8)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式叫做</a:t>
            </a:r>
            <a:r>
              <a:rPr lang="en-US" altLang="zh-CN" sz="3200" b="1" i="1">
                <a:solidFill>
                  <a:srgbClr val="000000"/>
                </a:solidFill>
                <a:ea typeface="楷体_GB2312" pitchFamily="49" charset="-122"/>
              </a:rPr>
              <a:t>f</a:t>
            </a:r>
            <a:r>
              <a:rPr lang="en-US" altLang="zh-CN" sz="3200" b="1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en-US" altLang="zh-CN" sz="3200" b="1" i="1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en-US" altLang="zh-CN" sz="3200" b="1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3200" b="1" u="sng">
                <a:solidFill>
                  <a:srgbClr val="000000"/>
                </a:solidFill>
                <a:ea typeface="黑体" panose="02010609060101010101" pitchFamily="49" charset="-122"/>
              </a:rPr>
              <a:t>Fourier</a:t>
            </a:r>
            <a:r>
              <a:rPr lang="zh-CN" altLang="en-US" sz="3200" b="1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变换式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3200" b="1">
                <a:solidFill>
                  <a:srgbClr val="000000"/>
                </a:solidFill>
                <a:ea typeface="楷体_GB2312" pitchFamily="49" charset="-122"/>
              </a:rPr>
              <a:t>(1.9)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式为</a:t>
            </a:r>
            <a:r>
              <a:rPr lang="en-US" altLang="zh-CN" sz="3200" b="1" i="1">
                <a:solidFill>
                  <a:srgbClr val="000000"/>
                </a:solidFill>
                <a:ea typeface="黑体" panose="02010609060101010101" pitchFamily="49" charset="-122"/>
              </a:rPr>
              <a:t>F</a:t>
            </a:r>
            <a:r>
              <a:rPr lang="en-US" altLang="zh-CN" sz="3200" b="1">
                <a:solidFill>
                  <a:srgbClr val="000000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3200" b="1" i="1">
                <a:solidFill>
                  <a:srgbClr val="000000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3200" b="1">
                <a:solidFill>
                  <a:srgbClr val="000000"/>
                </a:solidFill>
                <a:ea typeface="黑体" panose="02010609060101010101" pitchFamily="49" charset="-122"/>
              </a:rPr>
              <a:t>)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3200" b="1" u="sng">
                <a:solidFill>
                  <a:srgbClr val="000000"/>
                </a:solidFill>
                <a:ea typeface="黑体" panose="02010609060101010101" pitchFamily="49" charset="-122"/>
              </a:rPr>
              <a:t>Fourier</a:t>
            </a:r>
            <a:r>
              <a:rPr lang="zh-CN" altLang="en-US" sz="3200" b="1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逆变换式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3200" b="1" i="1">
                <a:solidFill>
                  <a:srgbClr val="000000"/>
                </a:solidFill>
                <a:ea typeface="楷体_GB2312" pitchFamily="49" charset="-122"/>
              </a:rPr>
              <a:t>f</a:t>
            </a:r>
            <a:r>
              <a:rPr lang="en-US" altLang="zh-CN" sz="3200" b="1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en-US" altLang="zh-CN" sz="3200" b="1" i="1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en-US" altLang="zh-CN" sz="3200" b="1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3200" b="1" i="1">
                <a:solidFill>
                  <a:srgbClr val="000000"/>
                </a:solidFill>
                <a:ea typeface="楷体_GB2312" pitchFamily="49" charset="-122"/>
              </a:rPr>
              <a:t>F</a:t>
            </a:r>
            <a:r>
              <a:rPr lang="en-US" altLang="zh-CN" sz="3200" b="1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en-US" altLang="zh-CN" sz="3200" b="1" i="1">
                <a:solidFill>
                  <a:srgbClr val="000000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3200" b="1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可相互转换</a:t>
            </a:r>
            <a:r>
              <a:rPr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可记为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3200">
                <a:solidFill>
                  <a:srgbClr val="000000"/>
                </a:solidFill>
              </a:rPr>
              <a:t>	</a:t>
            </a:r>
            <a:r>
              <a:rPr lang="en-US" altLang="zh-CN" sz="3200" i="1">
                <a:solidFill>
                  <a:srgbClr val="000000"/>
                </a:solidFill>
              </a:rPr>
              <a:t>F</a:t>
            </a:r>
            <a:r>
              <a:rPr lang="en-US" altLang="zh-CN" sz="3200">
                <a:solidFill>
                  <a:srgbClr val="000000"/>
                </a:solidFill>
              </a:rPr>
              <a:t>(</a:t>
            </a:r>
            <a:r>
              <a:rPr lang="en-US" altLang="zh-CN" sz="3200" b="1" i="1">
                <a:solidFill>
                  <a:srgbClr val="000000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3200">
                <a:solidFill>
                  <a:srgbClr val="000000"/>
                </a:solidFill>
              </a:rPr>
              <a:t>)= </a:t>
            </a:r>
            <a:r>
              <a:rPr kumimoji="0" lang="en-US" altLang="zh-CN" sz="2800" b="1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rPr>
              <a:t>ℱ</a:t>
            </a:r>
            <a:r>
              <a:rPr lang="en-US" altLang="zh-CN" sz="3200">
                <a:solidFill>
                  <a:srgbClr val="000000"/>
                </a:solidFill>
              </a:rPr>
              <a:t> [</a:t>
            </a:r>
            <a:r>
              <a:rPr lang="en-US" altLang="zh-CN" sz="3200" i="1">
                <a:solidFill>
                  <a:srgbClr val="000000"/>
                </a:solidFill>
              </a:rPr>
              <a:t>f</a:t>
            </a:r>
            <a:r>
              <a:rPr lang="en-US" altLang="zh-CN" sz="3200">
                <a:solidFill>
                  <a:srgbClr val="000000"/>
                </a:solidFill>
              </a:rPr>
              <a:t>(</a:t>
            </a:r>
            <a:r>
              <a:rPr lang="en-US" altLang="zh-CN" sz="3200" i="1">
                <a:solidFill>
                  <a:srgbClr val="000000"/>
                </a:solidFill>
              </a:rPr>
              <a:t>t</a:t>
            </a:r>
            <a:r>
              <a:rPr lang="en-US" altLang="zh-CN" sz="3200">
                <a:solidFill>
                  <a:srgbClr val="000000"/>
                </a:solidFill>
              </a:rPr>
              <a:t>)]   </a:t>
            </a:r>
            <a:r>
              <a:rPr lang="zh-CN" altLang="en-US" sz="3200" b="1">
                <a:solidFill>
                  <a:srgbClr val="000000"/>
                </a:solidFill>
                <a:ea typeface="黑体" panose="02010609060101010101" pitchFamily="49" charset="-122"/>
              </a:rPr>
              <a:t>和</a:t>
            </a:r>
            <a:r>
              <a:rPr lang="zh-CN" altLang="en-US" sz="3200">
                <a:solidFill>
                  <a:srgbClr val="000000"/>
                </a:solidFill>
              </a:rPr>
              <a:t>    </a:t>
            </a:r>
            <a:r>
              <a:rPr lang="en-US" altLang="zh-CN" sz="3200" i="1">
                <a:solidFill>
                  <a:srgbClr val="000000"/>
                </a:solidFill>
              </a:rPr>
              <a:t>f</a:t>
            </a:r>
            <a:r>
              <a:rPr lang="en-US" altLang="zh-CN" sz="3200">
                <a:solidFill>
                  <a:srgbClr val="000000"/>
                </a:solidFill>
              </a:rPr>
              <a:t>(</a:t>
            </a:r>
            <a:r>
              <a:rPr lang="en-US" altLang="zh-CN" sz="3200" i="1">
                <a:solidFill>
                  <a:srgbClr val="000000"/>
                </a:solidFill>
              </a:rPr>
              <a:t>t</a:t>
            </a:r>
            <a:r>
              <a:rPr lang="en-US" altLang="zh-CN" sz="3200">
                <a:solidFill>
                  <a:srgbClr val="000000"/>
                </a:solidFill>
              </a:rPr>
              <a:t>)= </a:t>
            </a:r>
            <a:r>
              <a:rPr kumimoji="0" lang="en-US" altLang="zh-CN" sz="2800" b="1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rPr>
              <a:t>ℱ</a:t>
            </a:r>
            <a:r>
              <a:rPr lang="en-US" altLang="zh-CN" sz="3200">
                <a:solidFill>
                  <a:srgbClr val="000000"/>
                </a:solidFill>
              </a:rPr>
              <a:t> </a:t>
            </a:r>
            <a:r>
              <a:rPr lang="en-US" altLang="zh-CN" sz="3200" baseline="30000">
                <a:solidFill>
                  <a:srgbClr val="000000"/>
                </a:solidFill>
              </a:rPr>
              <a:t>-1</a:t>
            </a:r>
            <a:r>
              <a:rPr lang="en-US" altLang="zh-CN" sz="3200">
                <a:solidFill>
                  <a:srgbClr val="000000"/>
                </a:solidFill>
              </a:rPr>
              <a:t>[</a:t>
            </a:r>
            <a:r>
              <a:rPr lang="en-US" altLang="zh-CN" sz="3200" i="1">
                <a:solidFill>
                  <a:srgbClr val="000000"/>
                </a:solidFill>
              </a:rPr>
              <a:t>F</a:t>
            </a:r>
            <a:r>
              <a:rPr lang="en-US" altLang="zh-CN" sz="3200">
                <a:solidFill>
                  <a:srgbClr val="000000"/>
                </a:solidFill>
              </a:rPr>
              <a:t>(</a:t>
            </a:r>
            <a:r>
              <a:rPr lang="en-US" altLang="zh-CN" sz="3200" b="1" i="1">
                <a:solidFill>
                  <a:srgbClr val="000000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3200">
                <a:solidFill>
                  <a:srgbClr val="000000"/>
                </a:solidFill>
              </a:rPr>
              <a:t>)]</a:t>
            </a:r>
          </a:p>
        </p:txBody>
      </p:sp>
      <p:graphicFrame>
        <p:nvGraphicFramePr>
          <p:cNvPr id="632837" name="Object 5">
            <a:extLst>
              <a:ext uri="{FF2B5EF4-FFF2-40B4-BE49-F238E27FC236}">
                <a16:creationId xmlns:a16="http://schemas.microsoft.com/office/drawing/2014/main" xmlns="" id="{37673CEC-2842-4ECF-B7D9-8FAB9F7D5885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63525" y="2263775"/>
          <a:ext cx="7978775" cy="223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5" imgW="2628900" imgH="736600" progId="Equation.DSMT4">
                  <p:embed/>
                </p:oleObj>
              </mc:Choice>
              <mc:Fallback>
                <p:oleObj name="Equation" r:id="rId5" imgW="2628900" imgH="736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2263775"/>
                        <a:ext cx="7978775" cy="223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4" grpId="0"/>
      <p:bldP spid="6328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1266" name="Object 2">
            <a:extLst>
              <a:ext uri="{FF2B5EF4-FFF2-40B4-BE49-F238E27FC236}">
                <a16:creationId xmlns:a16="http://schemas.microsoft.com/office/drawing/2014/main" xmlns="" id="{3C4BD3D7-0F32-45DD-835A-5F6F2D973B98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601663" y="376238"/>
          <a:ext cx="437832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3" imgW="1609722" imgH="390420" progId="Equation.DSMT4">
                  <p:embed/>
                </p:oleObj>
              </mc:Choice>
              <mc:Fallback>
                <p:oleObj name="Equation" r:id="rId3" imgW="1609722" imgH="3904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376238"/>
                        <a:ext cx="4378325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1267" name="Object 3">
            <a:extLst>
              <a:ext uri="{FF2B5EF4-FFF2-40B4-BE49-F238E27FC236}">
                <a16:creationId xmlns:a16="http://schemas.microsoft.com/office/drawing/2014/main" xmlns="" id="{D50FCD3F-732B-49F4-A264-9FFB3E60F08D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995363" y="1449388"/>
          <a:ext cx="4598987" cy="311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Equation" r:id="rId5" imgW="1854200" imgH="1257300" progId="Equation.DSMT4">
                  <p:embed/>
                </p:oleObj>
              </mc:Choice>
              <mc:Fallback>
                <p:oleObj name="Equation" r:id="rId5" imgW="1854200" imgH="1257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1449388"/>
                        <a:ext cx="4598987" cy="311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1270" name="Object 6">
            <a:extLst>
              <a:ext uri="{FF2B5EF4-FFF2-40B4-BE49-F238E27FC236}">
                <a16:creationId xmlns:a16="http://schemas.microsoft.com/office/drawing/2014/main" xmlns="" id="{09B268D8-8445-46E2-8AE8-DF643DF83324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774700" y="4592638"/>
          <a:ext cx="6772275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Equation" r:id="rId7" imgW="2489200" imgH="469900" progId="Equation.DSMT4">
                  <p:embed/>
                </p:oleObj>
              </mc:Choice>
              <mc:Fallback>
                <p:oleObj name="Equation" r:id="rId7" imgW="2489200" imgH="469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4592638"/>
                        <a:ext cx="6772275" cy="127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>
            <a:extLst>
              <a:ext uri="{FF2B5EF4-FFF2-40B4-BE49-F238E27FC236}">
                <a16:creationId xmlns:a16="http://schemas.microsoft.com/office/drawing/2014/main" xmlns="" id="{275F79C5-6DD4-49A3-B549-6B07F3B07A70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0" y="249238"/>
            <a:ext cx="7521575" cy="549275"/>
          </a:xfrm>
        </p:spPr>
        <p:txBody>
          <a:bodyPr/>
          <a:lstStyle/>
          <a:p>
            <a:pPr eaLnBrk="1" hangingPunct="1"/>
            <a:r>
              <a:rPr lang="zh-CN" altLang="en-US" sz="3200" b="1">
                <a:solidFill>
                  <a:schemeClr val="accent2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3200">
                <a:solidFill>
                  <a:schemeClr val="accent2"/>
                </a:solidFill>
              </a:rPr>
              <a:t>4</a:t>
            </a:r>
            <a:r>
              <a:rPr lang="en-US" altLang="zh-CN" sz="3200">
                <a:solidFill>
                  <a:schemeClr val="tx1"/>
                </a:solidFill>
              </a:rPr>
              <a:t> </a:t>
            </a:r>
            <a:r>
              <a:rPr lang="zh-CN" altLang="en-US" sz="3200" b="1">
                <a:solidFill>
                  <a:schemeClr val="tx1"/>
                </a:solidFill>
                <a:ea typeface="黑体" panose="02010609060101010101" pitchFamily="49" charset="-122"/>
              </a:rPr>
              <a:t>求正弦函数</a:t>
            </a:r>
            <a:r>
              <a:rPr lang="en-US" altLang="zh-CN" sz="3200" b="1" i="1">
                <a:solidFill>
                  <a:schemeClr val="tx1"/>
                </a:solidFill>
              </a:rPr>
              <a:t>f</a:t>
            </a:r>
            <a:r>
              <a:rPr lang="en-US" altLang="zh-CN" sz="3200" b="1">
                <a:solidFill>
                  <a:schemeClr val="tx1"/>
                </a:solidFill>
              </a:rPr>
              <a:t>(</a:t>
            </a:r>
            <a:r>
              <a:rPr lang="en-US" altLang="zh-CN" sz="3200" b="1" i="1">
                <a:solidFill>
                  <a:schemeClr val="tx1"/>
                </a:solidFill>
              </a:rPr>
              <a:t>t</a:t>
            </a:r>
            <a:r>
              <a:rPr lang="en-US" altLang="zh-CN" sz="3200" b="1">
                <a:solidFill>
                  <a:schemeClr val="tx1"/>
                </a:solidFill>
              </a:rPr>
              <a:t>)=sin</a:t>
            </a:r>
            <a:r>
              <a:rPr lang="en-US" altLang="zh-CN" sz="3200" b="1" i="1">
                <a:solidFill>
                  <a:schemeClr val="tx1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3200" b="1" baseline="-25000">
                <a:solidFill>
                  <a:schemeClr val="tx1"/>
                </a:solidFill>
              </a:rPr>
              <a:t>0</a:t>
            </a:r>
            <a:r>
              <a:rPr lang="en-US" altLang="zh-CN" sz="3200" b="1" i="1">
                <a:solidFill>
                  <a:schemeClr val="tx1"/>
                </a:solidFill>
              </a:rPr>
              <a:t>t</a:t>
            </a:r>
            <a:r>
              <a:rPr lang="zh-CN" altLang="en-US" sz="3200" b="1">
                <a:solidFill>
                  <a:schemeClr val="tx1"/>
                </a:solidFill>
                <a:ea typeface="黑体" panose="02010609060101010101" pitchFamily="49" charset="-122"/>
              </a:rPr>
              <a:t>的傅氏变换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.</a:t>
            </a:r>
          </a:p>
        </p:txBody>
      </p:sp>
      <p:graphicFrame>
        <p:nvGraphicFramePr>
          <p:cNvPr id="654339" name="Object 3">
            <a:extLst>
              <a:ext uri="{FF2B5EF4-FFF2-40B4-BE49-F238E27FC236}">
                <a16:creationId xmlns:a16="http://schemas.microsoft.com/office/drawing/2014/main" xmlns="" id="{13F34575-4169-44B7-AB8A-606258E70145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547688" y="1038225"/>
          <a:ext cx="284956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Equation" r:id="rId3" imgW="904945" imgH="200070" progId="Equation.DSMT4">
                  <p:embed/>
                </p:oleObj>
              </mc:Choice>
              <mc:Fallback>
                <p:oleObj name="Equation" r:id="rId3" imgW="904945" imgH="20007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1038225"/>
                        <a:ext cx="2849562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4340" name="Object 4">
            <a:extLst>
              <a:ext uri="{FF2B5EF4-FFF2-40B4-BE49-F238E27FC236}">
                <a16:creationId xmlns:a16="http://schemas.microsoft.com/office/drawing/2014/main" xmlns="" id="{EB8BE4F6-7FB9-40D1-B345-277D88BB7E9E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28713" y="1701800"/>
          <a:ext cx="55499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Equation" r:id="rId5" imgW="2005729" imgH="444307" progId="Equation.DSMT4">
                  <p:embed/>
                </p:oleObj>
              </mc:Choice>
              <mc:Fallback>
                <p:oleObj name="Equation" r:id="rId5" imgW="2005729" imgH="44430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1701800"/>
                        <a:ext cx="554990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4342" name="Object 6">
            <a:extLst>
              <a:ext uri="{FF2B5EF4-FFF2-40B4-BE49-F238E27FC236}">
                <a16:creationId xmlns:a16="http://schemas.microsoft.com/office/drawing/2014/main" xmlns="" id="{E50565DF-A0B4-4150-8054-9F05EAD166CA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27125" y="3033713"/>
          <a:ext cx="6848475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Equation" r:id="rId7" imgW="2463800" imgH="431800" progId="Equation.DSMT4">
                  <p:embed/>
                </p:oleObj>
              </mc:Choice>
              <mc:Fallback>
                <p:oleObj name="Equation" r:id="rId7" imgW="24638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3033713"/>
                        <a:ext cx="6848475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4344" name="Object 8">
            <a:extLst>
              <a:ext uri="{FF2B5EF4-FFF2-40B4-BE49-F238E27FC236}">
                <a16:creationId xmlns:a16="http://schemas.microsoft.com/office/drawing/2014/main" xmlns="" id="{14235EF8-20C8-44F3-A8B0-87FDB33981FD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1244600" y="4252913"/>
          <a:ext cx="74422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Equation" r:id="rId9" imgW="2628900" imgH="431800" progId="Equation.DSMT4">
                  <p:embed/>
                </p:oleObj>
              </mc:Choice>
              <mc:Fallback>
                <p:oleObj name="Equation" r:id="rId9" imgW="26289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4252913"/>
                        <a:ext cx="7442200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4346" name="Object 10">
            <a:extLst>
              <a:ext uri="{FF2B5EF4-FFF2-40B4-BE49-F238E27FC236}">
                <a16:creationId xmlns:a16="http://schemas.microsoft.com/office/drawing/2014/main" xmlns="" id="{96B4BA31-0425-4463-AC56-5B6D9E9BA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5627688"/>
          <a:ext cx="71532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Equation" r:id="rId11" imgW="2298700" imgH="254000" progId="Equation.DSMT4">
                  <p:embed/>
                </p:oleObj>
              </mc:Choice>
              <mc:Fallback>
                <p:oleObj name="Equation" r:id="rId11" imgW="2298700" imgH="254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5627688"/>
                        <a:ext cx="715327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4347" name="Rectangle 11">
            <a:extLst>
              <a:ext uri="{FF2B5EF4-FFF2-40B4-BE49-F238E27FC236}">
                <a16:creationId xmlns:a16="http://schemas.microsoft.com/office/drawing/2014/main" xmlns="" id="{357F49DB-A9B3-4815-B91E-BB89FE3F0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550" y="1101725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CN" sz="2800" b="1">
                <a:latin typeface="Arial Unicode MS" pitchFamily="34" charset="-122"/>
                <a:ea typeface="Arial Unicode MS" pitchFamily="34" charset="-122"/>
              </a:rPr>
              <a:t>ℱ</a:t>
            </a:r>
          </a:p>
        </p:txBody>
      </p:sp>
      <p:graphicFrame>
        <p:nvGraphicFramePr>
          <p:cNvPr id="654348" name="Object 12">
            <a:extLst>
              <a:ext uri="{FF2B5EF4-FFF2-40B4-BE49-F238E27FC236}">
                <a16:creationId xmlns:a16="http://schemas.microsoft.com/office/drawing/2014/main" xmlns="" id="{B6515EB4-406D-4D00-BF79-6809C97D3C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1188" y="931863"/>
          <a:ext cx="4164012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name="Equation" r:id="rId13" imgW="1714500" imgH="330200" progId="Equation.DSMT4">
                  <p:embed/>
                </p:oleObj>
              </mc:Choice>
              <mc:Fallback>
                <p:oleObj name="Equation" r:id="rId13" imgW="1714500" imgH="330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188" y="931863"/>
                        <a:ext cx="4164012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5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5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6375EF3D-A88D-46EC-910E-A977A5BA1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56" y="89858"/>
            <a:ext cx="3462288" cy="488272"/>
          </a:xfrm>
        </p:spPr>
        <p:txBody>
          <a:bodyPr/>
          <a:lstStyle/>
          <a:p>
            <a:pPr eaLnBrk="1" hangingPunct="1"/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如图所示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25604" name="Line 4">
            <a:extLst>
              <a:ext uri="{FF2B5EF4-FFF2-40B4-BE49-F238E27FC236}">
                <a16:creationId xmlns:a16="http://schemas.microsoft.com/office/drawing/2014/main" xmlns="" id="{7E94904F-F756-450A-BDBA-5A83790D68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676400"/>
            <a:ext cx="0" cy="419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5605" name="Freeform 5">
            <a:extLst>
              <a:ext uri="{FF2B5EF4-FFF2-40B4-BE49-F238E27FC236}">
                <a16:creationId xmlns:a16="http://schemas.microsoft.com/office/drawing/2014/main" xmlns="" id="{8704B46A-17C3-4E20-8D0C-50213396EF9C}"/>
              </a:ext>
            </a:extLst>
          </p:cNvPr>
          <p:cNvSpPr>
            <a:spLocks/>
          </p:cNvSpPr>
          <p:nvPr/>
        </p:nvSpPr>
        <p:spPr bwMode="auto">
          <a:xfrm flipV="1">
            <a:off x="304800" y="2590800"/>
            <a:ext cx="2895600" cy="2590800"/>
          </a:xfrm>
          <a:custGeom>
            <a:avLst/>
            <a:gdLst>
              <a:gd name="T0" fmla="*/ 24884189 w 5027"/>
              <a:gd name="T1" fmla="*/ 2147483646 h 2002"/>
              <a:gd name="T2" fmla="*/ 58394696 w 5027"/>
              <a:gd name="T3" fmla="*/ 2147483646 h 2002"/>
              <a:gd name="T4" fmla="*/ 91573422 w 5027"/>
              <a:gd name="T5" fmla="*/ 2147483646 h 2002"/>
              <a:gd name="T6" fmla="*/ 125083930 w 5027"/>
              <a:gd name="T7" fmla="*/ 2147483646 h 2002"/>
              <a:gd name="T8" fmla="*/ 158594437 w 5027"/>
              <a:gd name="T9" fmla="*/ 2147483646 h 2002"/>
              <a:gd name="T10" fmla="*/ 191773163 w 5027"/>
              <a:gd name="T11" fmla="*/ 2093387106 h 2002"/>
              <a:gd name="T12" fmla="*/ 225283094 w 5027"/>
              <a:gd name="T13" fmla="*/ 1259382445 h 2002"/>
              <a:gd name="T14" fmla="*/ 258461820 w 5027"/>
              <a:gd name="T15" fmla="*/ 529207782 h 2002"/>
              <a:gd name="T16" fmla="*/ 291972328 w 5027"/>
              <a:gd name="T17" fmla="*/ 83735122 h 2002"/>
              <a:gd name="T18" fmla="*/ 325151054 w 5027"/>
              <a:gd name="T19" fmla="*/ 31819476 h 2002"/>
              <a:gd name="T20" fmla="*/ 358661561 w 5027"/>
              <a:gd name="T21" fmla="*/ 385182855 h 2002"/>
              <a:gd name="T22" fmla="*/ 391840287 w 5027"/>
              <a:gd name="T23" fmla="*/ 1060091431 h 2002"/>
              <a:gd name="T24" fmla="*/ 425350795 w 5027"/>
              <a:gd name="T25" fmla="*/ 1885723227 h 2002"/>
              <a:gd name="T26" fmla="*/ 458529521 w 5027"/>
              <a:gd name="T27" fmla="*/ 2147483646 h 2002"/>
              <a:gd name="T28" fmla="*/ 492040028 w 5027"/>
              <a:gd name="T29" fmla="*/ 2147483646 h 2002"/>
              <a:gd name="T30" fmla="*/ 525218754 w 5027"/>
              <a:gd name="T31" fmla="*/ 2147483646 h 2002"/>
              <a:gd name="T32" fmla="*/ 558729262 w 5027"/>
              <a:gd name="T33" fmla="*/ 2147483646 h 2002"/>
              <a:gd name="T34" fmla="*/ 591907988 w 5027"/>
              <a:gd name="T35" fmla="*/ 2147483646 h 2002"/>
              <a:gd name="T36" fmla="*/ 625418495 w 5027"/>
              <a:gd name="T37" fmla="*/ 1676384775 h 2002"/>
              <a:gd name="T38" fmla="*/ 658597221 w 5027"/>
              <a:gd name="T39" fmla="*/ 869174577 h 2002"/>
              <a:gd name="T40" fmla="*/ 692107729 w 5027"/>
              <a:gd name="T41" fmla="*/ 262929965 h 2002"/>
              <a:gd name="T42" fmla="*/ 725618236 w 5027"/>
              <a:gd name="T43" fmla="*/ 5023719 h 2002"/>
              <a:gd name="T44" fmla="*/ 758796962 w 5027"/>
              <a:gd name="T45" fmla="*/ 160771952 h 2002"/>
              <a:gd name="T46" fmla="*/ 792307470 w 5027"/>
              <a:gd name="T47" fmla="*/ 691655601 h 2002"/>
              <a:gd name="T48" fmla="*/ 825486196 w 5027"/>
              <a:gd name="T49" fmla="*/ 1467046323 h 2002"/>
              <a:gd name="T50" fmla="*/ 858996703 w 5027"/>
              <a:gd name="T51" fmla="*/ 2147483646 h 2002"/>
              <a:gd name="T52" fmla="*/ 892175429 w 5027"/>
              <a:gd name="T53" fmla="*/ 2147483646 h 2002"/>
              <a:gd name="T54" fmla="*/ 925685937 w 5027"/>
              <a:gd name="T55" fmla="*/ 2147483646 h 2002"/>
              <a:gd name="T56" fmla="*/ 958864663 w 5027"/>
              <a:gd name="T57" fmla="*/ 2147483646 h 2002"/>
              <a:gd name="T58" fmla="*/ 992375170 w 5027"/>
              <a:gd name="T59" fmla="*/ 2147483646 h 2002"/>
              <a:gd name="T60" fmla="*/ 1025553896 w 5027"/>
              <a:gd name="T61" fmla="*/ 2093387106 h 2002"/>
              <a:gd name="T62" fmla="*/ 1059063828 w 5027"/>
              <a:gd name="T63" fmla="*/ 1259382445 h 2002"/>
              <a:gd name="T64" fmla="*/ 1092242554 w 5027"/>
              <a:gd name="T65" fmla="*/ 529207782 h 2002"/>
              <a:gd name="T66" fmla="*/ 1125753061 w 5027"/>
              <a:gd name="T67" fmla="*/ 83735122 h 2002"/>
              <a:gd name="T68" fmla="*/ 1158931787 w 5027"/>
              <a:gd name="T69" fmla="*/ 31819476 h 2002"/>
              <a:gd name="T70" fmla="*/ 1192442295 w 5027"/>
              <a:gd name="T71" fmla="*/ 385182855 h 2002"/>
              <a:gd name="T72" fmla="*/ 1225952802 w 5027"/>
              <a:gd name="T73" fmla="*/ 1060091431 h 2002"/>
              <a:gd name="T74" fmla="*/ 1259131528 w 5027"/>
              <a:gd name="T75" fmla="*/ 1885723227 h 2002"/>
              <a:gd name="T76" fmla="*/ 1292642036 w 5027"/>
              <a:gd name="T77" fmla="*/ 2147483646 h 2002"/>
              <a:gd name="T78" fmla="*/ 1325820762 w 5027"/>
              <a:gd name="T79" fmla="*/ 2147483646 h 2002"/>
              <a:gd name="T80" fmla="*/ 1359331269 w 5027"/>
              <a:gd name="T81" fmla="*/ 2147483646 h 2002"/>
              <a:gd name="T82" fmla="*/ 1392509995 w 5027"/>
              <a:gd name="T83" fmla="*/ 2147483646 h 2002"/>
              <a:gd name="T84" fmla="*/ 1426020503 w 5027"/>
              <a:gd name="T85" fmla="*/ 2147483646 h 2002"/>
              <a:gd name="T86" fmla="*/ 1459199229 w 5027"/>
              <a:gd name="T87" fmla="*/ 1676384775 h 2002"/>
              <a:gd name="T88" fmla="*/ 1492709736 w 5027"/>
              <a:gd name="T89" fmla="*/ 869174577 h 2002"/>
              <a:gd name="T90" fmla="*/ 1525888462 w 5027"/>
              <a:gd name="T91" fmla="*/ 262929965 h 2002"/>
              <a:gd name="T92" fmla="*/ 1559398970 w 5027"/>
              <a:gd name="T93" fmla="*/ 5023719 h 2002"/>
              <a:gd name="T94" fmla="*/ 1592577696 w 5027"/>
              <a:gd name="T95" fmla="*/ 160771952 h 2002"/>
              <a:gd name="T96" fmla="*/ 1626088203 w 5027"/>
              <a:gd name="T97" fmla="*/ 691655601 h 2002"/>
              <a:gd name="T98" fmla="*/ 1659266929 w 5027"/>
              <a:gd name="T99" fmla="*/ 1467046323 h 200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5027"/>
              <a:gd name="T151" fmla="*/ 0 h 2002"/>
              <a:gd name="T152" fmla="*/ 5027 w 5027"/>
              <a:gd name="T153" fmla="*/ 2002 h 2002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5027" h="2002">
                <a:moveTo>
                  <a:pt x="0" y="1001"/>
                </a:moveTo>
                <a:cubicBezTo>
                  <a:pt x="4" y="1022"/>
                  <a:pt x="17" y="1085"/>
                  <a:pt x="25" y="1126"/>
                </a:cubicBezTo>
                <a:cubicBezTo>
                  <a:pt x="33" y="1167"/>
                  <a:pt x="42" y="1210"/>
                  <a:pt x="50" y="1250"/>
                </a:cubicBezTo>
                <a:cubicBezTo>
                  <a:pt x="58" y="1290"/>
                  <a:pt x="67" y="1330"/>
                  <a:pt x="75" y="1369"/>
                </a:cubicBezTo>
                <a:cubicBezTo>
                  <a:pt x="83" y="1408"/>
                  <a:pt x="92" y="1446"/>
                  <a:pt x="101" y="1483"/>
                </a:cubicBezTo>
                <a:cubicBezTo>
                  <a:pt x="110" y="1520"/>
                  <a:pt x="118" y="1555"/>
                  <a:pt x="126" y="1589"/>
                </a:cubicBezTo>
                <a:cubicBezTo>
                  <a:pt x="134" y="1623"/>
                  <a:pt x="143" y="1656"/>
                  <a:pt x="151" y="1686"/>
                </a:cubicBezTo>
                <a:cubicBezTo>
                  <a:pt x="159" y="1716"/>
                  <a:pt x="168" y="1746"/>
                  <a:pt x="176" y="1772"/>
                </a:cubicBezTo>
                <a:cubicBezTo>
                  <a:pt x="184" y="1798"/>
                  <a:pt x="193" y="1823"/>
                  <a:pt x="201" y="1845"/>
                </a:cubicBezTo>
                <a:cubicBezTo>
                  <a:pt x="209" y="1867"/>
                  <a:pt x="218" y="1888"/>
                  <a:pt x="226" y="1906"/>
                </a:cubicBezTo>
                <a:cubicBezTo>
                  <a:pt x="234" y="1924"/>
                  <a:pt x="243" y="1939"/>
                  <a:pt x="251" y="1952"/>
                </a:cubicBezTo>
                <a:cubicBezTo>
                  <a:pt x="259" y="1965"/>
                  <a:pt x="268" y="1975"/>
                  <a:pt x="276" y="1983"/>
                </a:cubicBezTo>
                <a:cubicBezTo>
                  <a:pt x="284" y="1991"/>
                  <a:pt x="294" y="1996"/>
                  <a:pt x="302" y="1999"/>
                </a:cubicBezTo>
                <a:cubicBezTo>
                  <a:pt x="310" y="2002"/>
                  <a:pt x="319" y="2002"/>
                  <a:pt x="327" y="1999"/>
                </a:cubicBezTo>
                <a:cubicBezTo>
                  <a:pt x="335" y="1996"/>
                  <a:pt x="344" y="1991"/>
                  <a:pt x="352" y="1983"/>
                </a:cubicBezTo>
                <a:cubicBezTo>
                  <a:pt x="360" y="1975"/>
                  <a:pt x="369" y="1965"/>
                  <a:pt x="377" y="1952"/>
                </a:cubicBezTo>
                <a:cubicBezTo>
                  <a:pt x="385" y="1939"/>
                  <a:pt x="394" y="1924"/>
                  <a:pt x="402" y="1906"/>
                </a:cubicBezTo>
                <a:cubicBezTo>
                  <a:pt x="410" y="1888"/>
                  <a:pt x="419" y="1867"/>
                  <a:pt x="427" y="1845"/>
                </a:cubicBezTo>
                <a:cubicBezTo>
                  <a:pt x="435" y="1823"/>
                  <a:pt x="444" y="1798"/>
                  <a:pt x="452" y="1772"/>
                </a:cubicBezTo>
                <a:cubicBezTo>
                  <a:pt x="460" y="1746"/>
                  <a:pt x="470" y="1716"/>
                  <a:pt x="478" y="1686"/>
                </a:cubicBezTo>
                <a:cubicBezTo>
                  <a:pt x="486" y="1656"/>
                  <a:pt x="495" y="1623"/>
                  <a:pt x="503" y="1589"/>
                </a:cubicBezTo>
                <a:cubicBezTo>
                  <a:pt x="511" y="1555"/>
                  <a:pt x="520" y="1520"/>
                  <a:pt x="528" y="1483"/>
                </a:cubicBezTo>
                <a:cubicBezTo>
                  <a:pt x="536" y="1446"/>
                  <a:pt x="545" y="1408"/>
                  <a:pt x="553" y="1369"/>
                </a:cubicBezTo>
                <a:cubicBezTo>
                  <a:pt x="561" y="1330"/>
                  <a:pt x="570" y="1290"/>
                  <a:pt x="578" y="1250"/>
                </a:cubicBezTo>
                <a:cubicBezTo>
                  <a:pt x="586" y="1210"/>
                  <a:pt x="595" y="1167"/>
                  <a:pt x="603" y="1126"/>
                </a:cubicBezTo>
                <a:cubicBezTo>
                  <a:pt x="611" y="1085"/>
                  <a:pt x="620" y="1043"/>
                  <a:pt x="628" y="1001"/>
                </a:cubicBezTo>
                <a:cubicBezTo>
                  <a:pt x="636" y="959"/>
                  <a:pt x="645" y="917"/>
                  <a:pt x="653" y="876"/>
                </a:cubicBezTo>
                <a:cubicBezTo>
                  <a:pt x="661" y="835"/>
                  <a:pt x="671" y="792"/>
                  <a:pt x="679" y="752"/>
                </a:cubicBezTo>
                <a:cubicBezTo>
                  <a:pt x="687" y="712"/>
                  <a:pt x="696" y="672"/>
                  <a:pt x="704" y="633"/>
                </a:cubicBezTo>
                <a:cubicBezTo>
                  <a:pt x="712" y="594"/>
                  <a:pt x="721" y="556"/>
                  <a:pt x="729" y="519"/>
                </a:cubicBezTo>
                <a:cubicBezTo>
                  <a:pt x="737" y="482"/>
                  <a:pt x="746" y="447"/>
                  <a:pt x="754" y="413"/>
                </a:cubicBezTo>
                <a:cubicBezTo>
                  <a:pt x="762" y="379"/>
                  <a:pt x="771" y="346"/>
                  <a:pt x="779" y="316"/>
                </a:cubicBezTo>
                <a:cubicBezTo>
                  <a:pt x="787" y="286"/>
                  <a:pt x="796" y="256"/>
                  <a:pt x="804" y="230"/>
                </a:cubicBezTo>
                <a:cubicBezTo>
                  <a:pt x="812" y="204"/>
                  <a:pt x="820" y="179"/>
                  <a:pt x="829" y="157"/>
                </a:cubicBezTo>
                <a:cubicBezTo>
                  <a:pt x="838" y="135"/>
                  <a:pt x="847" y="114"/>
                  <a:pt x="855" y="96"/>
                </a:cubicBezTo>
                <a:cubicBezTo>
                  <a:pt x="863" y="78"/>
                  <a:pt x="872" y="63"/>
                  <a:pt x="880" y="50"/>
                </a:cubicBezTo>
                <a:cubicBezTo>
                  <a:pt x="888" y="37"/>
                  <a:pt x="897" y="27"/>
                  <a:pt x="905" y="19"/>
                </a:cubicBezTo>
                <a:cubicBezTo>
                  <a:pt x="913" y="11"/>
                  <a:pt x="922" y="6"/>
                  <a:pt x="930" y="3"/>
                </a:cubicBezTo>
                <a:cubicBezTo>
                  <a:pt x="938" y="0"/>
                  <a:pt x="947" y="0"/>
                  <a:pt x="955" y="3"/>
                </a:cubicBezTo>
                <a:cubicBezTo>
                  <a:pt x="963" y="6"/>
                  <a:pt x="972" y="11"/>
                  <a:pt x="980" y="19"/>
                </a:cubicBezTo>
                <a:cubicBezTo>
                  <a:pt x="988" y="27"/>
                  <a:pt x="997" y="37"/>
                  <a:pt x="1005" y="50"/>
                </a:cubicBezTo>
                <a:cubicBezTo>
                  <a:pt x="1013" y="63"/>
                  <a:pt x="1022" y="78"/>
                  <a:pt x="1030" y="96"/>
                </a:cubicBezTo>
                <a:cubicBezTo>
                  <a:pt x="1038" y="114"/>
                  <a:pt x="1048" y="135"/>
                  <a:pt x="1056" y="157"/>
                </a:cubicBezTo>
                <a:cubicBezTo>
                  <a:pt x="1064" y="179"/>
                  <a:pt x="1073" y="204"/>
                  <a:pt x="1081" y="230"/>
                </a:cubicBezTo>
                <a:cubicBezTo>
                  <a:pt x="1089" y="256"/>
                  <a:pt x="1098" y="286"/>
                  <a:pt x="1106" y="316"/>
                </a:cubicBezTo>
                <a:cubicBezTo>
                  <a:pt x="1114" y="346"/>
                  <a:pt x="1123" y="379"/>
                  <a:pt x="1131" y="413"/>
                </a:cubicBezTo>
                <a:cubicBezTo>
                  <a:pt x="1139" y="447"/>
                  <a:pt x="1148" y="482"/>
                  <a:pt x="1156" y="519"/>
                </a:cubicBezTo>
                <a:cubicBezTo>
                  <a:pt x="1164" y="556"/>
                  <a:pt x="1173" y="594"/>
                  <a:pt x="1181" y="633"/>
                </a:cubicBezTo>
                <a:cubicBezTo>
                  <a:pt x="1189" y="672"/>
                  <a:pt x="1198" y="712"/>
                  <a:pt x="1206" y="752"/>
                </a:cubicBezTo>
                <a:cubicBezTo>
                  <a:pt x="1214" y="792"/>
                  <a:pt x="1224" y="835"/>
                  <a:pt x="1232" y="876"/>
                </a:cubicBezTo>
                <a:cubicBezTo>
                  <a:pt x="1240" y="917"/>
                  <a:pt x="1249" y="959"/>
                  <a:pt x="1257" y="1001"/>
                </a:cubicBezTo>
                <a:cubicBezTo>
                  <a:pt x="1265" y="1043"/>
                  <a:pt x="1274" y="1085"/>
                  <a:pt x="1282" y="1126"/>
                </a:cubicBezTo>
                <a:cubicBezTo>
                  <a:pt x="1290" y="1167"/>
                  <a:pt x="1299" y="1210"/>
                  <a:pt x="1307" y="1250"/>
                </a:cubicBezTo>
                <a:cubicBezTo>
                  <a:pt x="1315" y="1290"/>
                  <a:pt x="1324" y="1330"/>
                  <a:pt x="1332" y="1369"/>
                </a:cubicBezTo>
                <a:cubicBezTo>
                  <a:pt x="1340" y="1408"/>
                  <a:pt x="1349" y="1446"/>
                  <a:pt x="1357" y="1483"/>
                </a:cubicBezTo>
                <a:cubicBezTo>
                  <a:pt x="1365" y="1520"/>
                  <a:pt x="1374" y="1555"/>
                  <a:pt x="1382" y="1589"/>
                </a:cubicBezTo>
                <a:cubicBezTo>
                  <a:pt x="1390" y="1623"/>
                  <a:pt x="1399" y="1656"/>
                  <a:pt x="1407" y="1686"/>
                </a:cubicBezTo>
                <a:cubicBezTo>
                  <a:pt x="1415" y="1716"/>
                  <a:pt x="1425" y="1746"/>
                  <a:pt x="1433" y="1772"/>
                </a:cubicBezTo>
                <a:cubicBezTo>
                  <a:pt x="1441" y="1798"/>
                  <a:pt x="1450" y="1823"/>
                  <a:pt x="1458" y="1845"/>
                </a:cubicBezTo>
                <a:cubicBezTo>
                  <a:pt x="1466" y="1867"/>
                  <a:pt x="1475" y="1888"/>
                  <a:pt x="1483" y="1906"/>
                </a:cubicBezTo>
                <a:cubicBezTo>
                  <a:pt x="1491" y="1924"/>
                  <a:pt x="1500" y="1939"/>
                  <a:pt x="1508" y="1952"/>
                </a:cubicBezTo>
                <a:cubicBezTo>
                  <a:pt x="1516" y="1965"/>
                  <a:pt x="1525" y="1975"/>
                  <a:pt x="1533" y="1983"/>
                </a:cubicBezTo>
                <a:cubicBezTo>
                  <a:pt x="1541" y="1991"/>
                  <a:pt x="1550" y="1996"/>
                  <a:pt x="1558" y="1999"/>
                </a:cubicBezTo>
                <a:cubicBezTo>
                  <a:pt x="1566" y="2002"/>
                  <a:pt x="1575" y="2002"/>
                  <a:pt x="1583" y="1999"/>
                </a:cubicBezTo>
                <a:cubicBezTo>
                  <a:pt x="1591" y="1996"/>
                  <a:pt x="1600" y="1991"/>
                  <a:pt x="1608" y="1983"/>
                </a:cubicBezTo>
                <a:cubicBezTo>
                  <a:pt x="1616" y="1975"/>
                  <a:pt x="1626" y="1965"/>
                  <a:pt x="1634" y="1952"/>
                </a:cubicBezTo>
                <a:cubicBezTo>
                  <a:pt x="1642" y="1939"/>
                  <a:pt x="1651" y="1924"/>
                  <a:pt x="1659" y="1906"/>
                </a:cubicBezTo>
                <a:cubicBezTo>
                  <a:pt x="1667" y="1888"/>
                  <a:pt x="1676" y="1867"/>
                  <a:pt x="1684" y="1845"/>
                </a:cubicBezTo>
                <a:cubicBezTo>
                  <a:pt x="1692" y="1823"/>
                  <a:pt x="1701" y="1798"/>
                  <a:pt x="1709" y="1772"/>
                </a:cubicBezTo>
                <a:cubicBezTo>
                  <a:pt x="1717" y="1746"/>
                  <a:pt x="1726" y="1716"/>
                  <a:pt x="1734" y="1686"/>
                </a:cubicBezTo>
                <a:cubicBezTo>
                  <a:pt x="1742" y="1656"/>
                  <a:pt x="1751" y="1623"/>
                  <a:pt x="1759" y="1589"/>
                </a:cubicBezTo>
                <a:cubicBezTo>
                  <a:pt x="1767" y="1555"/>
                  <a:pt x="1775" y="1520"/>
                  <a:pt x="1784" y="1483"/>
                </a:cubicBezTo>
                <a:cubicBezTo>
                  <a:pt x="1793" y="1446"/>
                  <a:pt x="1802" y="1408"/>
                  <a:pt x="1810" y="1369"/>
                </a:cubicBezTo>
                <a:cubicBezTo>
                  <a:pt x="1818" y="1330"/>
                  <a:pt x="1827" y="1290"/>
                  <a:pt x="1835" y="1250"/>
                </a:cubicBezTo>
                <a:cubicBezTo>
                  <a:pt x="1843" y="1210"/>
                  <a:pt x="1852" y="1167"/>
                  <a:pt x="1860" y="1126"/>
                </a:cubicBezTo>
                <a:cubicBezTo>
                  <a:pt x="1868" y="1085"/>
                  <a:pt x="1877" y="1043"/>
                  <a:pt x="1885" y="1001"/>
                </a:cubicBezTo>
                <a:cubicBezTo>
                  <a:pt x="1893" y="959"/>
                  <a:pt x="1902" y="917"/>
                  <a:pt x="1910" y="876"/>
                </a:cubicBezTo>
                <a:cubicBezTo>
                  <a:pt x="1918" y="835"/>
                  <a:pt x="1927" y="792"/>
                  <a:pt x="1935" y="752"/>
                </a:cubicBezTo>
                <a:cubicBezTo>
                  <a:pt x="1943" y="712"/>
                  <a:pt x="1952" y="672"/>
                  <a:pt x="1960" y="633"/>
                </a:cubicBezTo>
                <a:cubicBezTo>
                  <a:pt x="1968" y="594"/>
                  <a:pt x="1976" y="556"/>
                  <a:pt x="1985" y="519"/>
                </a:cubicBezTo>
                <a:cubicBezTo>
                  <a:pt x="1994" y="482"/>
                  <a:pt x="2003" y="447"/>
                  <a:pt x="2011" y="413"/>
                </a:cubicBezTo>
                <a:cubicBezTo>
                  <a:pt x="2019" y="379"/>
                  <a:pt x="2028" y="346"/>
                  <a:pt x="2036" y="316"/>
                </a:cubicBezTo>
                <a:cubicBezTo>
                  <a:pt x="2044" y="286"/>
                  <a:pt x="2053" y="256"/>
                  <a:pt x="2061" y="230"/>
                </a:cubicBezTo>
                <a:cubicBezTo>
                  <a:pt x="2069" y="204"/>
                  <a:pt x="2078" y="179"/>
                  <a:pt x="2086" y="157"/>
                </a:cubicBezTo>
                <a:cubicBezTo>
                  <a:pt x="2094" y="135"/>
                  <a:pt x="2103" y="114"/>
                  <a:pt x="2111" y="96"/>
                </a:cubicBezTo>
                <a:cubicBezTo>
                  <a:pt x="2119" y="78"/>
                  <a:pt x="2128" y="63"/>
                  <a:pt x="2136" y="50"/>
                </a:cubicBezTo>
                <a:cubicBezTo>
                  <a:pt x="2144" y="37"/>
                  <a:pt x="2153" y="27"/>
                  <a:pt x="2161" y="19"/>
                </a:cubicBezTo>
                <a:cubicBezTo>
                  <a:pt x="2169" y="11"/>
                  <a:pt x="2179" y="6"/>
                  <a:pt x="2187" y="3"/>
                </a:cubicBezTo>
                <a:cubicBezTo>
                  <a:pt x="2195" y="0"/>
                  <a:pt x="2204" y="0"/>
                  <a:pt x="2212" y="3"/>
                </a:cubicBezTo>
                <a:cubicBezTo>
                  <a:pt x="2220" y="6"/>
                  <a:pt x="2229" y="11"/>
                  <a:pt x="2237" y="19"/>
                </a:cubicBezTo>
                <a:cubicBezTo>
                  <a:pt x="2245" y="27"/>
                  <a:pt x="2254" y="37"/>
                  <a:pt x="2262" y="50"/>
                </a:cubicBezTo>
                <a:cubicBezTo>
                  <a:pt x="2270" y="63"/>
                  <a:pt x="2279" y="78"/>
                  <a:pt x="2287" y="96"/>
                </a:cubicBezTo>
                <a:cubicBezTo>
                  <a:pt x="2295" y="114"/>
                  <a:pt x="2304" y="135"/>
                  <a:pt x="2312" y="157"/>
                </a:cubicBezTo>
                <a:cubicBezTo>
                  <a:pt x="2320" y="179"/>
                  <a:pt x="2329" y="204"/>
                  <a:pt x="2337" y="230"/>
                </a:cubicBezTo>
                <a:cubicBezTo>
                  <a:pt x="2345" y="256"/>
                  <a:pt x="2354" y="286"/>
                  <a:pt x="2362" y="316"/>
                </a:cubicBezTo>
                <a:cubicBezTo>
                  <a:pt x="2370" y="346"/>
                  <a:pt x="2380" y="379"/>
                  <a:pt x="2388" y="413"/>
                </a:cubicBezTo>
                <a:cubicBezTo>
                  <a:pt x="2396" y="447"/>
                  <a:pt x="2405" y="482"/>
                  <a:pt x="2413" y="519"/>
                </a:cubicBezTo>
                <a:cubicBezTo>
                  <a:pt x="2421" y="556"/>
                  <a:pt x="2430" y="594"/>
                  <a:pt x="2438" y="633"/>
                </a:cubicBezTo>
                <a:cubicBezTo>
                  <a:pt x="2446" y="672"/>
                  <a:pt x="2455" y="712"/>
                  <a:pt x="2463" y="752"/>
                </a:cubicBezTo>
                <a:cubicBezTo>
                  <a:pt x="2471" y="792"/>
                  <a:pt x="2480" y="835"/>
                  <a:pt x="2488" y="876"/>
                </a:cubicBezTo>
                <a:cubicBezTo>
                  <a:pt x="2496" y="917"/>
                  <a:pt x="2505" y="959"/>
                  <a:pt x="2513" y="1001"/>
                </a:cubicBezTo>
                <a:cubicBezTo>
                  <a:pt x="2521" y="1043"/>
                  <a:pt x="2530" y="1085"/>
                  <a:pt x="2538" y="1126"/>
                </a:cubicBezTo>
                <a:cubicBezTo>
                  <a:pt x="2546" y="1167"/>
                  <a:pt x="2556" y="1210"/>
                  <a:pt x="2564" y="1250"/>
                </a:cubicBezTo>
                <a:cubicBezTo>
                  <a:pt x="2572" y="1290"/>
                  <a:pt x="2581" y="1330"/>
                  <a:pt x="2589" y="1369"/>
                </a:cubicBezTo>
                <a:cubicBezTo>
                  <a:pt x="2597" y="1408"/>
                  <a:pt x="2606" y="1446"/>
                  <a:pt x="2614" y="1483"/>
                </a:cubicBezTo>
                <a:cubicBezTo>
                  <a:pt x="2622" y="1520"/>
                  <a:pt x="2631" y="1555"/>
                  <a:pt x="2639" y="1589"/>
                </a:cubicBezTo>
                <a:cubicBezTo>
                  <a:pt x="2647" y="1623"/>
                  <a:pt x="2656" y="1656"/>
                  <a:pt x="2664" y="1686"/>
                </a:cubicBezTo>
                <a:cubicBezTo>
                  <a:pt x="2672" y="1716"/>
                  <a:pt x="2681" y="1746"/>
                  <a:pt x="2689" y="1772"/>
                </a:cubicBezTo>
                <a:cubicBezTo>
                  <a:pt x="2697" y="1798"/>
                  <a:pt x="2706" y="1823"/>
                  <a:pt x="2714" y="1845"/>
                </a:cubicBezTo>
                <a:cubicBezTo>
                  <a:pt x="2722" y="1867"/>
                  <a:pt x="2731" y="1888"/>
                  <a:pt x="2739" y="1906"/>
                </a:cubicBezTo>
                <a:cubicBezTo>
                  <a:pt x="2747" y="1924"/>
                  <a:pt x="2756" y="1939"/>
                  <a:pt x="2765" y="1952"/>
                </a:cubicBezTo>
                <a:cubicBezTo>
                  <a:pt x="2774" y="1965"/>
                  <a:pt x="2782" y="1975"/>
                  <a:pt x="2790" y="1983"/>
                </a:cubicBezTo>
                <a:cubicBezTo>
                  <a:pt x="2798" y="1991"/>
                  <a:pt x="2807" y="1996"/>
                  <a:pt x="2815" y="1999"/>
                </a:cubicBezTo>
                <a:cubicBezTo>
                  <a:pt x="2823" y="2002"/>
                  <a:pt x="2832" y="2002"/>
                  <a:pt x="2840" y="1999"/>
                </a:cubicBezTo>
                <a:cubicBezTo>
                  <a:pt x="2848" y="1996"/>
                  <a:pt x="2857" y="1991"/>
                  <a:pt x="2865" y="1983"/>
                </a:cubicBezTo>
                <a:cubicBezTo>
                  <a:pt x="2873" y="1975"/>
                  <a:pt x="2882" y="1965"/>
                  <a:pt x="2890" y="1952"/>
                </a:cubicBezTo>
                <a:cubicBezTo>
                  <a:pt x="2898" y="1939"/>
                  <a:pt x="2907" y="1924"/>
                  <a:pt x="2915" y="1906"/>
                </a:cubicBezTo>
                <a:cubicBezTo>
                  <a:pt x="2923" y="1888"/>
                  <a:pt x="2932" y="1867"/>
                  <a:pt x="2941" y="1845"/>
                </a:cubicBezTo>
                <a:cubicBezTo>
                  <a:pt x="2950" y="1823"/>
                  <a:pt x="2958" y="1798"/>
                  <a:pt x="2966" y="1772"/>
                </a:cubicBezTo>
                <a:cubicBezTo>
                  <a:pt x="2974" y="1746"/>
                  <a:pt x="2983" y="1716"/>
                  <a:pt x="2991" y="1686"/>
                </a:cubicBezTo>
                <a:cubicBezTo>
                  <a:pt x="2999" y="1656"/>
                  <a:pt x="3008" y="1623"/>
                  <a:pt x="3016" y="1589"/>
                </a:cubicBezTo>
                <a:cubicBezTo>
                  <a:pt x="3024" y="1555"/>
                  <a:pt x="3033" y="1520"/>
                  <a:pt x="3041" y="1483"/>
                </a:cubicBezTo>
                <a:cubicBezTo>
                  <a:pt x="3049" y="1446"/>
                  <a:pt x="3058" y="1408"/>
                  <a:pt x="3066" y="1369"/>
                </a:cubicBezTo>
                <a:cubicBezTo>
                  <a:pt x="3074" y="1330"/>
                  <a:pt x="3083" y="1290"/>
                  <a:pt x="3091" y="1250"/>
                </a:cubicBezTo>
                <a:cubicBezTo>
                  <a:pt x="3099" y="1210"/>
                  <a:pt x="3108" y="1167"/>
                  <a:pt x="3116" y="1126"/>
                </a:cubicBezTo>
                <a:cubicBezTo>
                  <a:pt x="3124" y="1085"/>
                  <a:pt x="3134" y="1043"/>
                  <a:pt x="3142" y="1001"/>
                </a:cubicBezTo>
                <a:cubicBezTo>
                  <a:pt x="3150" y="959"/>
                  <a:pt x="3159" y="917"/>
                  <a:pt x="3167" y="876"/>
                </a:cubicBezTo>
                <a:cubicBezTo>
                  <a:pt x="3175" y="835"/>
                  <a:pt x="3184" y="792"/>
                  <a:pt x="3192" y="752"/>
                </a:cubicBezTo>
                <a:cubicBezTo>
                  <a:pt x="3200" y="712"/>
                  <a:pt x="3209" y="672"/>
                  <a:pt x="3217" y="633"/>
                </a:cubicBezTo>
                <a:cubicBezTo>
                  <a:pt x="3225" y="594"/>
                  <a:pt x="3234" y="556"/>
                  <a:pt x="3242" y="519"/>
                </a:cubicBezTo>
                <a:cubicBezTo>
                  <a:pt x="3250" y="482"/>
                  <a:pt x="3259" y="447"/>
                  <a:pt x="3267" y="413"/>
                </a:cubicBezTo>
                <a:cubicBezTo>
                  <a:pt x="3275" y="379"/>
                  <a:pt x="3284" y="346"/>
                  <a:pt x="3292" y="316"/>
                </a:cubicBezTo>
                <a:cubicBezTo>
                  <a:pt x="3300" y="286"/>
                  <a:pt x="3310" y="256"/>
                  <a:pt x="3318" y="230"/>
                </a:cubicBezTo>
                <a:cubicBezTo>
                  <a:pt x="3326" y="204"/>
                  <a:pt x="3335" y="179"/>
                  <a:pt x="3343" y="157"/>
                </a:cubicBezTo>
                <a:cubicBezTo>
                  <a:pt x="3351" y="135"/>
                  <a:pt x="3360" y="114"/>
                  <a:pt x="3368" y="96"/>
                </a:cubicBezTo>
                <a:cubicBezTo>
                  <a:pt x="3376" y="78"/>
                  <a:pt x="3385" y="63"/>
                  <a:pt x="3393" y="50"/>
                </a:cubicBezTo>
                <a:cubicBezTo>
                  <a:pt x="3401" y="37"/>
                  <a:pt x="3410" y="27"/>
                  <a:pt x="3418" y="19"/>
                </a:cubicBezTo>
                <a:cubicBezTo>
                  <a:pt x="3426" y="11"/>
                  <a:pt x="3435" y="6"/>
                  <a:pt x="3443" y="3"/>
                </a:cubicBezTo>
                <a:cubicBezTo>
                  <a:pt x="3451" y="0"/>
                  <a:pt x="3460" y="0"/>
                  <a:pt x="3468" y="3"/>
                </a:cubicBezTo>
                <a:cubicBezTo>
                  <a:pt x="3476" y="6"/>
                  <a:pt x="3485" y="11"/>
                  <a:pt x="3493" y="19"/>
                </a:cubicBezTo>
                <a:cubicBezTo>
                  <a:pt x="3501" y="27"/>
                  <a:pt x="3510" y="37"/>
                  <a:pt x="3519" y="50"/>
                </a:cubicBezTo>
                <a:cubicBezTo>
                  <a:pt x="3528" y="63"/>
                  <a:pt x="3536" y="78"/>
                  <a:pt x="3544" y="96"/>
                </a:cubicBezTo>
                <a:cubicBezTo>
                  <a:pt x="3552" y="114"/>
                  <a:pt x="3561" y="135"/>
                  <a:pt x="3569" y="157"/>
                </a:cubicBezTo>
                <a:cubicBezTo>
                  <a:pt x="3577" y="179"/>
                  <a:pt x="3586" y="204"/>
                  <a:pt x="3594" y="230"/>
                </a:cubicBezTo>
                <a:cubicBezTo>
                  <a:pt x="3602" y="256"/>
                  <a:pt x="3611" y="286"/>
                  <a:pt x="3619" y="316"/>
                </a:cubicBezTo>
                <a:cubicBezTo>
                  <a:pt x="3627" y="346"/>
                  <a:pt x="3636" y="379"/>
                  <a:pt x="3644" y="413"/>
                </a:cubicBezTo>
                <a:cubicBezTo>
                  <a:pt x="3652" y="447"/>
                  <a:pt x="3660" y="482"/>
                  <a:pt x="3669" y="519"/>
                </a:cubicBezTo>
                <a:cubicBezTo>
                  <a:pt x="3678" y="556"/>
                  <a:pt x="3687" y="594"/>
                  <a:pt x="3695" y="633"/>
                </a:cubicBezTo>
                <a:cubicBezTo>
                  <a:pt x="3703" y="672"/>
                  <a:pt x="3712" y="712"/>
                  <a:pt x="3720" y="752"/>
                </a:cubicBezTo>
                <a:cubicBezTo>
                  <a:pt x="3728" y="792"/>
                  <a:pt x="3737" y="835"/>
                  <a:pt x="3745" y="876"/>
                </a:cubicBezTo>
                <a:cubicBezTo>
                  <a:pt x="3753" y="917"/>
                  <a:pt x="3762" y="959"/>
                  <a:pt x="3770" y="1001"/>
                </a:cubicBezTo>
                <a:cubicBezTo>
                  <a:pt x="3778" y="1043"/>
                  <a:pt x="3787" y="1085"/>
                  <a:pt x="3795" y="1126"/>
                </a:cubicBezTo>
                <a:cubicBezTo>
                  <a:pt x="3803" y="1167"/>
                  <a:pt x="3812" y="1210"/>
                  <a:pt x="3820" y="1250"/>
                </a:cubicBezTo>
                <a:cubicBezTo>
                  <a:pt x="3828" y="1290"/>
                  <a:pt x="3837" y="1330"/>
                  <a:pt x="3845" y="1369"/>
                </a:cubicBezTo>
                <a:cubicBezTo>
                  <a:pt x="3853" y="1408"/>
                  <a:pt x="3861" y="1446"/>
                  <a:pt x="3870" y="1483"/>
                </a:cubicBezTo>
                <a:cubicBezTo>
                  <a:pt x="3879" y="1520"/>
                  <a:pt x="3888" y="1555"/>
                  <a:pt x="3896" y="1589"/>
                </a:cubicBezTo>
                <a:cubicBezTo>
                  <a:pt x="3904" y="1623"/>
                  <a:pt x="3913" y="1656"/>
                  <a:pt x="3921" y="1686"/>
                </a:cubicBezTo>
                <a:cubicBezTo>
                  <a:pt x="3929" y="1716"/>
                  <a:pt x="3938" y="1746"/>
                  <a:pt x="3946" y="1772"/>
                </a:cubicBezTo>
                <a:cubicBezTo>
                  <a:pt x="3954" y="1798"/>
                  <a:pt x="3963" y="1823"/>
                  <a:pt x="3971" y="1845"/>
                </a:cubicBezTo>
                <a:cubicBezTo>
                  <a:pt x="3979" y="1867"/>
                  <a:pt x="3988" y="1888"/>
                  <a:pt x="3996" y="1906"/>
                </a:cubicBezTo>
                <a:cubicBezTo>
                  <a:pt x="4004" y="1924"/>
                  <a:pt x="4013" y="1939"/>
                  <a:pt x="4021" y="1952"/>
                </a:cubicBezTo>
                <a:cubicBezTo>
                  <a:pt x="4029" y="1965"/>
                  <a:pt x="4038" y="1975"/>
                  <a:pt x="4046" y="1983"/>
                </a:cubicBezTo>
                <a:cubicBezTo>
                  <a:pt x="4054" y="1991"/>
                  <a:pt x="4064" y="1996"/>
                  <a:pt x="4072" y="1999"/>
                </a:cubicBezTo>
                <a:cubicBezTo>
                  <a:pt x="4080" y="2002"/>
                  <a:pt x="4089" y="2002"/>
                  <a:pt x="4097" y="1999"/>
                </a:cubicBezTo>
                <a:cubicBezTo>
                  <a:pt x="4105" y="1996"/>
                  <a:pt x="4114" y="1991"/>
                  <a:pt x="4122" y="1983"/>
                </a:cubicBezTo>
                <a:cubicBezTo>
                  <a:pt x="4130" y="1975"/>
                  <a:pt x="4139" y="1965"/>
                  <a:pt x="4147" y="1952"/>
                </a:cubicBezTo>
                <a:cubicBezTo>
                  <a:pt x="4155" y="1939"/>
                  <a:pt x="4164" y="1924"/>
                  <a:pt x="4172" y="1906"/>
                </a:cubicBezTo>
                <a:cubicBezTo>
                  <a:pt x="4180" y="1888"/>
                  <a:pt x="4189" y="1867"/>
                  <a:pt x="4197" y="1845"/>
                </a:cubicBezTo>
                <a:cubicBezTo>
                  <a:pt x="4205" y="1823"/>
                  <a:pt x="4214" y="1798"/>
                  <a:pt x="4222" y="1772"/>
                </a:cubicBezTo>
                <a:cubicBezTo>
                  <a:pt x="4230" y="1746"/>
                  <a:pt x="4239" y="1716"/>
                  <a:pt x="4247" y="1686"/>
                </a:cubicBezTo>
                <a:cubicBezTo>
                  <a:pt x="4255" y="1656"/>
                  <a:pt x="4265" y="1623"/>
                  <a:pt x="4273" y="1589"/>
                </a:cubicBezTo>
                <a:cubicBezTo>
                  <a:pt x="4281" y="1555"/>
                  <a:pt x="4290" y="1520"/>
                  <a:pt x="4298" y="1483"/>
                </a:cubicBezTo>
                <a:cubicBezTo>
                  <a:pt x="4306" y="1446"/>
                  <a:pt x="4315" y="1408"/>
                  <a:pt x="4323" y="1369"/>
                </a:cubicBezTo>
                <a:cubicBezTo>
                  <a:pt x="4331" y="1330"/>
                  <a:pt x="4340" y="1290"/>
                  <a:pt x="4348" y="1250"/>
                </a:cubicBezTo>
                <a:cubicBezTo>
                  <a:pt x="4356" y="1210"/>
                  <a:pt x="4365" y="1167"/>
                  <a:pt x="4373" y="1126"/>
                </a:cubicBezTo>
                <a:cubicBezTo>
                  <a:pt x="4381" y="1085"/>
                  <a:pt x="4390" y="1043"/>
                  <a:pt x="4398" y="1001"/>
                </a:cubicBezTo>
                <a:cubicBezTo>
                  <a:pt x="4406" y="959"/>
                  <a:pt x="4415" y="917"/>
                  <a:pt x="4423" y="876"/>
                </a:cubicBezTo>
                <a:cubicBezTo>
                  <a:pt x="4431" y="835"/>
                  <a:pt x="4440" y="792"/>
                  <a:pt x="4448" y="752"/>
                </a:cubicBezTo>
                <a:cubicBezTo>
                  <a:pt x="4456" y="712"/>
                  <a:pt x="4466" y="672"/>
                  <a:pt x="4474" y="633"/>
                </a:cubicBezTo>
                <a:cubicBezTo>
                  <a:pt x="4482" y="594"/>
                  <a:pt x="4491" y="556"/>
                  <a:pt x="4499" y="519"/>
                </a:cubicBezTo>
                <a:cubicBezTo>
                  <a:pt x="4507" y="482"/>
                  <a:pt x="4516" y="447"/>
                  <a:pt x="4524" y="413"/>
                </a:cubicBezTo>
                <a:cubicBezTo>
                  <a:pt x="4532" y="379"/>
                  <a:pt x="4541" y="346"/>
                  <a:pt x="4549" y="316"/>
                </a:cubicBezTo>
                <a:cubicBezTo>
                  <a:pt x="4557" y="286"/>
                  <a:pt x="4566" y="256"/>
                  <a:pt x="4574" y="230"/>
                </a:cubicBezTo>
                <a:cubicBezTo>
                  <a:pt x="4582" y="204"/>
                  <a:pt x="4591" y="179"/>
                  <a:pt x="4599" y="157"/>
                </a:cubicBezTo>
                <a:cubicBezTo>
                  <a:pt x="4607" y="135"/>
                  <a:pt x="4616" y="114"/>
                  <a:pt x="4624" y="96"/>
                </a:cubicBezTo>
                <a:cubicBezTo>
                  <a:pt x="4632" y="78"/>
                  <a:pt x="4642" y="63"/>
                  <a:pt x="4650" y="50"/>
                </a:cubicBezTo>
                <a:cubicBezTo>
                  <a:pt x="4658" y="37"/>
                  <a:pt x="4667" y="27"/>
                  <a:pt x="4675" y="19"/>
                </a:cubicBezTo>
                <a:cubicBezTo>
                  <a:pt x="4683" y="11"/>
                  <a:pt x="4692" y="6"/>
                  <a:pt x="4700" y="3"/>
                </a:cubicBezTo>
                <a:cubicBezTo>
                  <a:pt x="4708" y="0"/>
                  <a:pt x="4717" y="0"/>
                  <a:pt x="4725" y="3"/>
                </a:cubicBezTo>
                <a:cubicBezTo>
                  <a:pt x="4733" y="6"/>
                  <a:pt x="4742" y="11"/>
                  <a:pt x="4750" y="19"/>
                </a:cubicBezTo>
                <a:cubicBezTo>
                  <a:pt x="4758" y="27"/>
                  <a:pt x="4767" y="37"/>
                  <a:pt x="4775" y="50"/>
                </a:cubicBezTo>
                <a:cubicBezTo>
                  <a:pt x="4783" y="63"/>
                  <a:pt x="4792" y="78"/>
                  <a:pt x="4800" y="96"/>
                </a:cubicBezTo>
                <a:cubicBezTo>
                  <a:pt x="4808" y="114"/>
                  <a:pt x="4816" y="135"/>
                  <a:pt x="4825" y="157"/>
                </a:cubicBezTo>
                <a:cubicBezTo>
                  <a:pt x="4834" y="179"/>
                  <a:pt x="4843" y="204"/>
                  <a:pt x="4851" y="230"/>
                </a:cubicBezTo>
                <a:cubicBezTo>
                  <a:pt x="4859" y="256"/>
                  <a:pt x="4868" y="286"/>
                  <a:pt x="4876" y="316"/>
                </a:cubicBezTo>
                <a:cubicBezTo>
                  <a:pt x="4884" y="346"/>
                  <a:pt x="4893" y="379"/>
                  <a:pt x="4901" y="413"/>
                </a:cubicBezTo>
                <a:cubicBezTo>
                  <a:pt x="4909" y="447"/>
                  <a:pt x="4918" y="482"/>
                  <a:pt x="4926" y="519"/>
                </a:cubicBezTo>
                <a:cubicBezTo>
                  <a:pt x="4934" y="556"/>
                  <a:pt x="4943" y="594"/>
                  <a:pt x="4951" y="633"/>
                </a:cubicBezTo>
                <a:cubicBezTo>
                  <a:pt x="4959" y="672"/>
                  <a:pt x="4968" y="712"/>
                  <a:pt x="4976" y="752"/>
                </a:cubicBezTo>
                <a:cubicBezTo>
                  <a:pt x="4984" y="792"/>
                  <a:pt x="4993" y="835"/>
                  <a:pt x="5001" y="876"/>
                </a:cubicBezTo>
                <a:cubicBezTo>
                  <a:pt x="5009" y="917"/>
                  <a:pt x="5018" y="959"/>
                  <a:pt x="5027" y="1001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6" name="Text Box 6">
            <a:extLst>
              <a:ext uri="{FF2B5EF4-FFF2-40B4-BE49-F238E27FC236}">
                <a16:creationId xmlns:a16="http://schemas.microsoft.com/office/drawing/2014/main" xmlns="" id="{7FE1796F-33B5-4248-94AD-C0BDC89A6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00"/>
            <a:ext cx="307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i="1"/>
              <a:t>t</a:t>
            </a:r>
          </a:p>
        </p:txBody>
      </p:sp>
      <p:sp>
        <p:nvSpPr>
          <p:cNvPr id="25607" name="Text Box 7">
            <a:extLst>
              <a:ext uri="{FF2B5EF4-FFF2-40B4-BE49-F238E27FC236}">
                <a16:creationId xmlns:a16="http://schemas.microsoft.com/office/drawing/2014/main" xmlns="" id="{91E35F84-FADB-4F7A-B215-A051F493D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44638"/>
            <a:ext cx="841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sin</a:t>
            </a:r>
            <a:r>
              <a:rPr lang="en-US" altLang="zh-CN" i="1"/>
              <a:t>t</a:t>
            </a:r>
            <a:endParaRPr lang="en-US" altLang="zh-CN"/>
          </a:p>
        </p:txBody>
      </p:sp>
      <p:sp>
        <p:nvSpPr>
          <p:cNvPr id="25608" name="Line 8">
            <a:extLst>
              <a:ext uri="{FF2B5EF4-FFF2-40B4-BE49-F238E27FC236}">
                <a16:creationId xmlns:a16="http://schemas.microsoft.com/office/drawing/2014/main" xmlns="" id="{8C2870DC-FA51-4052-9E14-7EB39007FA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886200"/>
            <a:ext cx="35814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5609" name="Line 9">
            <a:extLst>
              <a:ext uri="{FF2B5EF4-FFF2-40B4-BE49-F238E27FC236}">
                <a16:creationId xmlns:a16="http://schemas.microsoft.com/office/drawing/2014/main" xmlns="" id="{17F5B27E-DB88-4FB9-A6F7-67A78F0AD0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1676400"/>
            <a:ext cx="0" cy="3581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5610" name="Line 10">
            <a:extLst>
              <a:ext uri="{FF2B5EF4-FFF2-40B4-BE49-F238E27FC236}">
                <a16:creationId xmlns:a16="http://schemas.microsoft.com/office/drawing/2014/main" xmlns="" id="{DC72E250-2E25-4045-9F05-F800B0797A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2743200"/>
            <a:ext cx="0" cy="1143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5611" name="Line 11">
            <a:extLst>
              <a:ext uri="{FF2B5EF4-FFF2-40B4-BE49-F238E27FC236}">
                <a16:creationId xmlns:a16="http://schemas.microsoft.com/office/drawing/2014/main" xmlns="" id="{7BA3FFCD-570F-4C78-8694-20FC1FFD91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2743200"/>
            <a:ext cx="0" cy="1143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5612" name="Text Box 12">
            <a:extLst>
              <a:ext uri="{FF2B5EF4-FFF2-40B4-BE49-F238E27FC236}">
                <a16:creationId xmlns:a16="http://schemas.microsoft.com/office/drawing/2014/main" xmlns="" id="{5D624CD2-2028-4818-86F4-4B1068EDC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932113"/>
            <a:ext cx="431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i="1">
                <a:latin typeface="Symbol" panose="05050102010706020507" pitchFamily="18" charset="2"/>
              </a:rPr>
              <a:t>p</a:t>
            </a:r>
          </a:p>
        </p:txBody>
      </p:sp>
      <p:sp>
        <p:nvSpPr>
          <p:cNvPr id="25613" name="Text Box 13">
            <a:extLst>
              <a:ext uri="{FF2B5EF4-FFF2-40B4-BE49-F238E27FC236}">
                <a16:creationId xmlns:a16="http://schemas.microsoft.com/office/drawing/2014/main" xmlns="" id="{7148028E-8F45-4B18-91B1-E9393A396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1963" y="2940050"/>
            <a:ext cx="431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i="1">
                <a:latin typeface="Symbol" panose="05050102010706020507" pitchFamily="18" charset="2"/>
              </a:rPr>
              <a:t>p</a:t>
            </a:r>
          </a:p>
        </p:txBody>
      </p:sp>
      <p:sp>
        <p:nvSpPr>
          <p:cNvPr id="25614" name="Text Box 14">
            <a:extLst>
              <a:ext uri="{FF2B5EF4-FFF2-40B4-BE49-F238E27FC236}">
                <a16:creationId xmlns:a16="http://schemas.microsoft.com/office/drawing/2014/main" xmlns="" id="{A2F87327-E936-4E8F-8E2A-2CF4E30E7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702050"/>
            <a:ext cx="898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latin typeface="Symbol" panose="05050102010706020507" pitchFamily="18" charset="2"/>
              </a:rPr>
              <a:t>-</a:t>
            </a:r>
            <a:r>
              <a:rPr lang="en-US" altLang="zh-CN" i="1">
                <a:latin typeface="Symbol" panose="05050102010706020507" pitchFamily="18" charset="2"/>
              </a:rPr>
              <a:t>w</a:t>
            </a:r>
            <a:r>
              <a:rPr lang="en-US" altLang="zh-CN" baseline="-25000"/>
              <a:t>0</a:t>
            </a:r>
          </a:p>
        </p:txBody>
      </p:sp>
      <p:sp>
        <p:nvSpPr>
          <p:cNvPr id="25615" name="Text Box 15">
            <a:extLst>
              <a:ext uri="{FF2B5EF4-FFF2-40B4-BE49-F238E27FC236}">
                <a16:creationId xmlns:a16="http://schemas.microsoft.com/office/drawing/2014/main" xmlns="" id="{4F1AD928-E470-4E90-8BBC-05F9C5414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0" y="3733800"/>
            <a:ext cx="64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i="1">
                <a:latin typeface="Symbol" panose="05050102010706020507" pitchFamily="18" charset="2"/>
              </a:rPr>
              <a:t>w</a:t>
            </a:r>
            <a:r>
              <a:rPr lang="en-US" altLang="zh-CN" baseline="-25000"/>
              <a:t>0</a:t>
            </a:r>
          </a:p>
        </p:txBody>
      </p:sp>
      <p:sp>
        <p:nvSpPr>
          <p:cNvPr id="25616" name="Text Box 16">
            <a:extLst>
              <a:ext uri="{FF2B5EF4-FFF2-40B4-BE49-F238E27FC236}">
                <a16:creationId xmlns:a16="http://schemas.microsoft.com/office/drawing/2014/main" xmlns="" id="{56979F28-F853-40E4-99F3-3ECB98547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00"/>
            <a:ext cx="438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 i="1"/>
              <a:t>O</a:t>
            </a:r>
          </a:p>
        </p:txBody>
      </p:sp>
      <p:sp>
        <p:nvSpPr>
          <p:cNvPr id="25617" name="Text Box 17">
            <a:extLst>
              <a:ext uri="{FF2B5EF4-FFF2-40B4-BE49-F238E27FC236}">
                <a16:creationId xmlns:a16="http://schemas.microsoft.com/office/drawing/2014/main" xmlns="" id="{64C29A15-9389-471B-8F9B-19C4904C7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770313"/>
            <a:ext cx="495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i="1">
                <a:latin typeface="Symbol" panose="05050102010706020507" pitchFamily="18" charset="2"/>
              </a:rPr>
              <a:t>w</a:t>
            </a:r>
          </a:p>
        </p:txBody>
      </p:sp>
      <p:sp>
        <p:nvSpPr>
          <p:cNvPr id="25618" name="Text Box 18">
            <a:extLst>
              <a:ext uri="{FF2B5EF4-FFF2-40B4-BE49-F238E27FC236}">
                <a16:creationId xmlns:a16="http://schemas.microsoft.com/office/drawing/2014/main" xmlns="" id="{9F9D38DF-2B3A-4296-A747-A2BA996D0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0" y="1568450"/>
            <a:ext cx="1263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|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>
                <a:latin typeface="Symbol" panose="05050102010706020507" pitchFamily="18" charset="2"/>
              </a:rPr>
              <a:t>w</a:t>
            </a:r>
            <a:r>
              <a:rPr lang="en-US" altLang="zh-CN"/>
              <a:t>)|</a:t>
            </a:r>
            <a:endParaRPr lang="en-US" altLang="zh-CN" i="1">
              <a:latin typeface="Symbol" panose="05050102010706020507" pitchFamily="18" charset="2"/>
            </a:endParaRPr>
          </a:p>
        </p:txBody>
      </p:sp>
      <p:sp>
        <p:nvSpPr>
          <p:cNvPr id="25619" name="Text Box 19">
            <a:extLst>
              <a:ext uri="{FF2B5EF4-FFF2-40B4-BE49-F238E27FC236}">
                <a16:creationId xmlns:a16="http://schemas.microsoft.com/office/drawing/2014/main" xmlns="" id="{ED5E7A6A-76CD-4839-9524-C952DA31A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2246313"/>
            <a:ext cx="657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sym typeface="Symbol" panose="05050102010706020507" pitchFamily="18" charset="2"/>
              </a:rPr>
              <a:t></a:t>
            </a:r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FAF7BC0C-D2E5-47F0-8ACE-2BD0DC55E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25" y="657783"/>
            <a:ext cx="8768550" cy="3681918"/>
          </a:xfrm>
          <a:prstGeom prst="rect">
            <a:avLst/>
          </a:prstGeom>
        </p:spPr>
      </p:pic>
      <p:sp>
        <p:nvSpPr>
          <p:cNvPr id="22" name="Rectangle 2">
            <a:extLst>
              <a:ext uri="{FF2B5EF4-FFF2-40B4-BE49-F238E27FC236}">
                <a16:creationId xmlns:a16="http://schemas.microsoft.com/office/drawing/2014/main" xmlns="" id="{34C0BB5C-4BB3-45FC-B1E3-9126A3FFA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0013" y="4227457"/>
            <a:ext cx="9144000" cy="262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kern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200" b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在频谱分析中</a:t>
            </a:r>
            <a:r>
              <a:rPr lang="en-US" altLang="zh-CN" sz="3200" b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3200" b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傅氏变换</a:t>
            </a:r>
            <a:r>
              <a:rPr lang="en-US" altLang="zh-CN" sz="3200" b="1" i="1" kern="0" dirty="0">
                <a:solidFill>
                  <a:schemeClr val="tx1"/>
                </a:solidFill>
                <a:ea typeface="楷体_GB2312" pitchFamily="49" charset="-122"/>
              </a:rPr>
              <a:t>F</a:t>
            </a:r>
            <a:r>
              <a:rPr lang="en-US" altLang="zh-CN" sz="3200" b="1" kern="0" dirty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en-US" altLang="zh-CN" sz="3200" b="1" i="1" kern="0" dirty="0">
                <a:solidFill>
                  <a:schemeClr val="tx1"/>
                </a:solidFill>
                <a:latin typeface="Symbol" panose="05050102010706020507" pitchFamily="18" charset="2"/>
                <a:ea typeface="楷体_GB2312" pitchFamily="49" charset="-122"/>
              </a:rPr>
              <a:t>w</a:t>
            </a:r>
            <a:r>
              <a:rPr lang="en-US" altLang="zh-CN" sz="3200" b="1" kern="0" dirty="0">
                <a:solidFill>
                  <a:schemeClr val="tx1"/>
                </a:solidFill>
                <a:ea typeface="楷体_GB2312" pitchFamily="49" charset="-122"/>
              </a:rPr>
              <a:t>)</a:t>
            </a:r>
            <a:r>
              <a:rPr lang="zh-CN" altLang="en-US" sz="3200" b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又称为</a:t>
            </a:r>
            <a:r>
              <a:rPr lang="en-US" altLang="zh-CN" sz="3200" b="1" i="1" kern="0" dirty="0">
                <a:solidFill>
                  <a:schemeClr val="tx1"/>
                </a:solidFill>
                <a:ea typeface="楷体_GB2312" pitchFamily="49" charset="-122"/>
              </a:rPr>
              <a:t>f</a:t>
            </a:r>
            <a:r>
              <a:rPr lang="en-US" altLang="zh-CN" sz="3200" b="1" kern="0" dirty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en-US" altLang="zh-CN" sz="3200" b="1" i="1" kern="0" dirty="0">
                <a:solidFill>
                  <a:schemeClr val="tx1"/>
                </a:solidFill>
                <a:ea typeface="楷体_GB2312" pitchFamily="49" charset="-122"/>
              </a:rPr>
              <a:t>t</a:t>
            </a:r>
            <a:r>
              <a:rPr lang="en-US" altLang="zh-CN" sz="3200" b="1" kern="0" dirty="0">
                <a:solidFill>
                  <a:schemeClr val="tx1"/>
                </a:solidFill>
                <a:ea typeface="楷体_GB2312" pitchFamily="49" charset="-122"/>
              </a:rPr>
              <a:t>)</a:t>
            </a:r>
            <a:r>
              <a:rPr lang="zh-CN" altLang="en-US" sz="3200" b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的频谱函数</a:t>
            </a:r>
            <a:r>
              <a:rPr lang="en-US" altLang="zh-CN" sz="3200" b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3200" b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而它的</a:t>
            </a:r>
            <a:r>
              <a:rPr lang="zh-CN" altLang="en-US" sz="3200" b="1" kern="0" dirty="0">
                <a:solidFill>
                  <a:srgbClr val="66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</a:t>
            </a:r>
            <a:r>
              <a:rPr lang="en-US" altLang="zh-CN" sz="3200" b="1" kern="0" dirty="0">
                <a:solidFill>
                  <a:srgbClr val="6666FF"/>
                </a:solidFill>
                <a:ea typeface="楷体_GB2312" pitchFamily="49" charset="-122"/>
              </a:rPr>
              <a:t>|</a:t>
            </a:r>
            <a:r>
              <a:rPr lang="en-US" altLang="zh-CN" sz="3200" b="1" i="1" kern="0" dirty="0">
                <a:solidFill>
                  <a:srgbClr val="6666FF"/>
                </a:solidFill>
                <a:ea typeface="楷体_GB2312" pitchFamily="49" charset="-122"/>
              </a:rPr>
              <a:t>F</a:t>
            </a:r>
            <a:r>
              <a:rPr lang="en-US" altLang="zh-CN" sz="3200" b="1" kern="0" dirty="0">
                <a:solidFill>
                  <a:srgbClr val="6666FF"/>
                </a:solidFill>
                <a:ea typeface="楷体_GB2312" pitchFamily="49" charset="-122"/>
              </a:rPr>
              <a:t>(</a:t>
            </a:r>
            <a:r>
              <a:rPr lang="en-US" altLang="zh-CN" sz="3200" b="1" i="1" kern="0" dirty="0">
                <a:solidFill>
                  <a:srgbClr val="6666FF"/>
                </a:solidFill>
                <a:latin typeface="Symbol" panose="05050102010706020507" pitchFamily="18" charset="2"/>
                <a:ea typeface="楷体_GB2312" pitchFamily="49" charset="-122"/>
              </a:rPr>
              <a:t>w</a:t>
            </a:r>
            <a:r>
              <a:rPr lang="en-US" altLang="zh-CN" sz="3200" b="1" kern="0" dirty="0">
                <a:solidFill>
                  <a:srgbClr val="6666FF"/>
                </a:solidFill>
                <a:ea typeface="楷体_GB2312" pitchFamily="49" charset="-122"/>
              </a:rPr>
              <a:t>)|</a:t>
            </a:r>
            <a:r>
              <a:rPr lang="zh-CN" altLang="en-US" sz="3200" b="1" kern="0" dirty="0">
                <a:solidFill>
                  <a:srgbClr val="66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称为</a:t>
            </a:r>
            <a:r>
              <a:rPr lang="en-US" altLang="zh-CN" sz="3200" b="1" i="1" kern="0" dirty="0">
                <a:solidFill>
                  <a:srgbClr val="6666FF"/>
                </a:solidFill>
                <a:ea typeface="楷体_GB2312" pitchFamily="49" charset="-122"/>
              </a:rPr>
              <a:t>f</a:t>
            </a:r>
            <a:r>
              <a:rPr lang="en-US" altLang="zh-CN" sz="3200" b="1" kern="0" dirty="0">
                <a:solidFill>
                  <a:srgbClr val="6666FF"/>
                </a:solidFill>
                <a:ea typeface="楷体_GB2312" pitchFamily="49" charset="-122"/>
              </a:rPr>
              <a:t>(</a:t>
            </a:r>
            <a:r>
              <a:rPr lang="en-US" altLang="zh-CN" sz="3200" b="1" i="1" kern="0" dirty="0">
                <a:solidFill>
                  <a:srgbClr val="6666FF"/>
                </a:solidFill>
                <a:ea typeface="楷体_GB2312" pitchFamily="49" charset="-122"/>
              </a:rPr>
              <a:t>t</a:t>
            </a:r>
            <a:r>
              <a:rPr lang="en-US" altLang="zh-CN" sz="3200" b="1" kern="0" dirty="0">
                <a:solidFill>
                  <a:srgbClr val="6666FF"/>
                </a:solidFill>
                <a:ea typeface="楷体_GB2312" pitchFamily="49" charset="-122"/>
              </a:rPr>
              <a:t>)</a:t>
            </a:r>
            <a:r>
              <a:rPr lang="zh-CN" altLang="en-US" sz="3200" b="1" kern="0" dirty="0">
                <a:solidFill>
                  <a:srgbClr val="66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的振幅频谱</a:t>
            </a:r>
            <a:r>
              <a:rPr lang="en-US" altLang="zh-CN" sz="3200" b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 b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亦简称为频谱</a:t>
            </a:r>
            <a:r>
              <a:rPr lang="en-US" altLang="zh-CN" sz="3200" b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). </a:t>
            </a:r>
            <a:r>
              <a:rPr lang="zh-CN" altLang="en-US" sz="3200" b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由于</a:t>
            </a:r>
            <a:r>
              <a:rPr lang="en-US" altLang="zh-CN" sz="3200" b="1" i="1" kern="0" dirty="0">
                <a:solidFill>
                  <a:schemeClr val="tx1"/>
                </a:solidFill>
                <a:latin typeface="Symbol" panose="05050102010706020507" pitchFamily="18" charset="2"/>
                <a:ea typeface="楷体_GB2312" pitchFamily="49" charset="-122"/>
              </a:rPr>
              <a:t>w</a:t>
            </a:r>
            <a:r>
              <a:rPr lang="zh-CN" altLang="en-US" sz="3200" b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是连续变化的</a:t>
            </a:r>
            <a:r>
              <a:rPr lang="en-US" altLang="zh-CN" sz="3200" b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3200" b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我们称之为连续频谱</a:t>
            </a:r>
            <a:r>
              <a:rPr lang="en-US" altLang="zh-CN" sz="3200" b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3200" b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对一个时间函数作傅氏变换</a:t>
            </a:r>
            <a:r>
              <a:rPr lang="en-US" altLang="zh-CN" sz="3200" b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3200" b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就是求这个时间函数的频谱</a:t>
            </a:r>
            <a:r>
              <a:rPr lang="en-US" altLang="zh-CN" sz="320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>
            <a:extLst>
              <a:ext uri="{FF2B5EF4-FFF2-40B4-BE49-F238E27FC236}">
                <a16:creationId xmlns:a16="http://schemas.microsoft.com/office/drawing/2014/main" xmlns="" id="{211D5162-28F4-479C-92B2-D8100FADB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085850"/>
            <a:ext cx="9144000" cy="2373313"/>
          </a:xfrm>
        </p:spPr>
        <p:txBody>
          <a:bodyPr/>
          <a:lstStyle/>
          <a:p>
            <a:pPr marL="20638" indent="-20638" eaLnBrk="1" hangingPunct="1"/>
            <a:r>
              <a:rPr lang="en-US" altLang="zh-CN" sz="4000" b="1" u="sng">
                <a:solidFill>
                  <a:srgbClr val="66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4000" b="1" u="sng">
                <a:solidFill>
                  <a:srgbClr val="66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线性性质</a:t>
            </a:r>
            <a:r>
              <a:rPr lang="zh-CN" altLang="en-US" sz="3200">
                <a:solidFill>
                  <a:schemeClr val="tx1"/>
                </a:solidFill>
              </a:rPr>
              <a:t> 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zh-CN" altLang="en-US" sz="3200">
                <a:solidFill>
                  <a:schemeClr val="tx1"/>
                </a:solidFill>
              </a:rPr>
              <a:t/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zh-CN" altLang="en-US" sz="3200">
                <a:solidFill>
                  <a:schemeClr val="tx1"/>
                </a:solidFill>
                <a:ea typeface="黑体" panose="02010609060101010101" pitchFamily="49" charset="-122"/>
              </a:rPr>
              <a:t>设</a:t>
            </a:r>
            <a:r>
              <a:rPr lang="en-US" altLang="zh-CN" sz="3200" b="1" i="1">
                <a:solidFill>
                  <a:schemeClr val="tx1"/>
                </a:solidFill>
              </a:rPr>
              <a:t>F</a:t>
            </a:r>
            <a:r>
              <a:rPr lang="en-US" altLang="zh-CN" sz="3200" b="1" baseline="-25000">
                <a:solidFill>
                  <a:schemeClr val="tx1"/>
                </a:solidFill>
              </a:rPr>
              <a:t>1</a:t>
            </a:r>
            <a:r>
              <a:rPr lang="en-US" altLang="zh-CN" sz="3200" b="1">
                <a:solidFill>
                  <a:schemeClr val="tx1"/>
                </a:solidFill>
              </a:rPr>
              <a:t>(</a:t>
            </a:r>
            <a:r>
              <a:rPr lang="en-US" altLang="zh-CN" sz="3200" b="1" i="1">
                <a:solidFill>
                  <a:schemeClr val="tx1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3200" b="1">
                <a:solidFill>
                  <a:schemeClr val="tx1"/>
                </a:solidFill>
              </a:rPr>
              <a:t>)= </a:t>
            </a:r>
            <a:r>
              <a:rPr kumimoji="0" lang="en-US" altLang="zh-CN" sz="2800" b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</a:rPr>
              <a:t>ℱ</a:t>
            </a:r>
            <a:r>
              <a:rPr lang="en-US" altLang="zh-CN" sz="3200" b="1">
                <a:solidFill>
                  <a:schemeClr val="tx1"/>
                </a:solidFill>
              </a:rPr>
              <a:t> [</a:t>
            </a:r>
            <a:r>
              <a:rPr lang="en-US" altLang="zh-CN" sz="3200" b="1" i="1">
                <a:solidFill>
                  <a:schemeClr val="tx1"/>
                </a:solidFill>
              </a:rPr>
              <a:t>f</a:t>
            </a:r>
            <a:r>
              <a:rPr lang="en-US" altLang="zh-CN" sz="3200" b="1" baseline="-25000">
                <a:solidFill>
                  <a:schemeClr val="tx1"/>
                </a:solidFill>
              </a:rPr>
              <a:t>1</a:t>
            </a:r>
            <a:r>
              <a:rPr lang="en-US" altLang="zh-CN" sz="3200" b="1">
                <a:solidFill>
                  <a:schemeClr val="tx1"/>
                </a:solidFill>
              </a:rPr>
              <a:t>(</a:t>
            </a:r>
            <a:r>
              <a:rPr lang="en-US" altLang="zh-CN" sz="3200" b="1" i="1">
                <a:solidFill>
                  <a:schemeClr val="tx1"/>
                </a:solidFill>
              </a:rPr>
              <a:t>t</a:t>
            </a:r>
            <a:r>
              <a:rPr lang="en-US" altLang="zh-CN" sz="3200" b="1">
                <a:solidFill>
                  <a:schemeClr val="tx1"/>
                </a:solidFill>
              </a:rPr>
              <a:t>)], </a:t>
            </a:r>
            <a:r>
              <a:rPr lang="en-US" altLang="zh-CN" sz="3200" b="1" i="1">
                <a:solidFill>
                  <a:schemeClr val="tx1"/>
                </a:solidFill>
              </a:rPr>
              <a:t>F</a:t>
            </a:r>
            <a:r>
              <a:rPr lang="en-US" altLang="zh-CN" sz="3200" b="1" baseline="-25000">
                <a:solidFill>
                  <a:schemeClr val="tx1"/>
                </a:solidFill>
              </a:rPr>
              <a:t>2</a:t>
            </a:r>
            <a:r>
              <a:rPr lang="en-US" altLang="zh-CN" sz="3200" b="1">
                <a:solidFill>
                  <a:schemeClr val="tx1"/>
                </a:solidFill>
              </a:rPr>
              <a:t>(</a:t>
            </a:r>
            <a:r>
              <a:rPr lang="en-US" altLang="zh-CN" sz="3200" b="1" i="1">
                <a:solidFill>
                  <a:schemeClr val="tx1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3200" b="1">
                <a:solidFill>
                  <a:schemeClr val="tx1"/>
                </a:solidFill>
              </a:rPr>
              <a:t>)= </a:t>
            </a:r>
            <a:r>
              <a:rPr kumimoji="0" lang="en-US" altLang="zh-CN" sz="2800" b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</a:rPr>
              <a:t>ℱ</a:t>
            </a:r>
            <a:r>
              <a:rPr lang="en-US" altLang="zh-CN" sz="3200" b="1">
                <a:solidFill>
                  <a:schemeClr val="tx1"/>
                </a:solidFill>
              </a:rPr>
              <a:t> [</a:t>
            </a:r>
            <a:r>
              <a:rPr lang="en-US" altLang="zh-CN" sz="3200" b="1" i="1">
                <a:solidFill>
                  <a:schemeClr val="tx1"/>
                </a:solidFill>
              </a:rPr>
              <a:t>f</a:t>
            </a:r>
            <a:r>
              <a:rPr lang="en-US" altLang="zh-CN" sz="3200" b="1" baseline="-25000">
                <a:solidFill>
                  <a:schemeClr val="tx1"/>
                </a:solidFill>
              </a:rPr>
              <a:t>2</a:t>
            </a:r>
            <a:r>
              <a:rPr lang="en-US" altLang="zh-CN" sz="3200" b="1">
                <a:solidFill>
                  <a:schemeClr val="tx1"/>
                </a:solidFill>
              </a:rPr>
              <a:t>(</a:t>
            </a:r>
            <a:r>
              <a:rPr lang="en-US" altLang="zh-CN" sz="3200" b="1" i="1">
                <a:solidFill>
                  <a:schemeClr val="tx1"/>
                </a:solidFill>
              </a:rPr>
              <a:t>t</a:t>
            </a:r>
            <a:r>
              <a:rPr lang="en-US" altLang="zh-CN" sz="3200" b="1">
                <a:solidFill>
                  <a:schemeClr val="tx1"/>
                </a:solidFill>
              </a:rPr>
              <a:t>)], </a:t>
            </a:r>
            <a:r>
              <a:rPr lang="en-US" altLang="zh-CN" sz="3200" b="1" i="1">
                <a:solidFill>
                  <a:schemeClr val="tx1"/>
                </a:solidFill>
                <a:latin typeface="Symbol" panose="05050102010706020507" pitchFamily="18" charset="2"/>
              </a:rPr>
              <a:t>a</a:t>
            </a:r>
            <a:r>
              <a:rPr lang="en-US" altLang="zh-CN" sz="3200" b="1">
                <a:solidFill>
                  <a:schemeClr val="tx1"/>
                </a:solidFill>
              </a:rPr>
              <a:t>, </a:t>
            </a:r>
            <a:r>
              <a:rPr lang="en-US" altLang="zh-CN" sz="3200" b="1" i="1">
                <a:solidFill>
                  <a:schemeClr val="tx1"/>
                </a:solidFill>
                <a:latin typeface="Symbol" panose="05050102010706020507" pitchFamily="18" charset="2"/>
              </a:rPr>
              <a:t>b</a:t>
            </a:r>
            <a:r>
              <a:rPr lang="zh-CN" altLang="en-US"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是常数</a:t>
            </a:r>
            <a:r>
              <a:rPr lang="en-US" altLang="zh-CN"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zh-CN" altLang="en-US" sz="3200" b="1">
                <a:solidFill>
                  <a:schemeClr val="tx1"/>
                </a:solidFill>
              </a:rPr>
              <a:t/>
            </a:r>
            <a:br>
              <a:rPr lang="zh-CN" altLang="en-US" sz="3200" b="1">
                <a:solidFill>
                  <a:schemeClr val="tx1"/>
                </a:solidFill>
              </a:rPr>
            </a:br>
            <a:r>
              <a:rPr lang="zh-CN" altLang="en-US" sz="3200">
                <a:solidFill>
                  <a:schemeClr val="tx1"/>
                </a:solidFill>
              </a:rPr>
              <a:t> </a:t>
            </a:r>
            <a:r>
              <a:rPr kumimoji="0" lang="en-US" altLang="zh-CN" sz="2800" b="1">
                <a:solidFill>
                  <a:srgbClr val="6666FF"/>
                </a:solidFill>
                <a:latin typeface="Arial Unicode MS" pitchFamily="34" charset="-122"/>
                <a:ea typeface="Arial Unicode MS" pitchFamily="34" charset="-122"/>
              </a:rPr>
              <a:t>ℱ</a:t>
            </a:r>
            <a:r>
              <a:rPr lang="en-US" altLang="zh-CN" sz="3200" b="1">
                <a:solidFill>
                  <a:srgbClr val="6666FF"/>
                </a:solidFill>
              </a:rPr>
              <a:t>[</a:t>
            </a:r>
            <a:r>
              <a:rPr lang="en-US" altLang="zh-CN" sz="3200" b="1" i="1">
                <a:solidFill>
                  <a:srgbClr val="6666FF"/>
                </a:solidFill>
                <a:latin typeface="Symbol" panose="05050102010706020507" pitchFamily="18" charset="2"/>
              </a:rPr>
              <a:t>a</a:t>
            </a:r>
            <a:r>
              <a:rPr lang="en-US" altLang="zh-CN" sz="3200" b="1" i="1">
                <a:solidFill>
                  <a:srgbClr val="6666FF"/>
                </a:solidFill>
              </a:rPr>
              <a:t>f</a:t>
            </a:r>
            <a:r>
              <a:rPr lang="en-US" altLang="zh-CN" sz="3200" b="1" baseline="-25000">
                <a:solidFill>
                  <a:srgbClr val="6666FF"/>
                </a:solidFill>
              </a:rPr>
              <a:t>1</a:t>
            </a:r>
            <a:r>
              <a:rPr lang="en-US" altLang="zh-CN" sz="3200" b="1">
                <a:solidFill>
                  <a:srgbClr val="6666FF"/>
                </a:solidFill>
              </a:rPr>
              <a:t>(</a:t>
            </a:r>
            <a:r>
              <a:rPr lang="en-US" altLang="zh-CN" sz="3200" b="1" i="1">
                <a:solidFill>
                  <a:srgbClr val="6666FF"/>
                </a:solidFill>
              </a:rPr>
              <a:t>t</a:t>
            </a:r>
            <a:r>
              <a:rPr lang="en-US" altLang="zh-CN" sz="3200" b="1">
                <a:solidFill>
                  <a:srgbClr val="6666FF"/>
                </a:solidFill>
              </a:rPr>
              <a:t>)+</a:t>
            </a:r>
            <a:r>
              <a:rPr lang="en-US" altLang="zh-CN" sz="3200" b="1" i="1">
                <a:solidFill>
                  <a:srgbClr val="6666FF"/>
                </a:solidFill>
                <a:latin typeface="Symbol" panose="05050102010706020507" pitchFamily="18" charset="2"/>
              </a:rPr>
              <a:t>b</a:t>
            </a:r>
            <a:r>
              <a:rPr lang="en-US" altLang="zh-CN" sz="3200" b="1" i="1">
                <a:solidFill>
                  <a:srgbClr val="6666FF"/>
                </a:solidFill>
              </a:rPr>
              <a:t>f</a:t>
            </a:r>
            <a:r>
              <a:rPr lang="en-US" altLang="zh-CN" sz="3200" b="1" baseline="-25000">
                <a:solidFill>
                  <a:srgbClr val="6666FF"/>
                </a:solidFill>
              </a:rPr>
              <a:t>2</a:t>
            </a:r>
            <a:r>
              <a:rPr lang="en-US" altLang="zh-CN" sz="3200" b="1">
                <a:solidFill>
                  <a:srgbClr val="6666FF"/>
                </a:solidFill>
              </a:rPr>
              <a:t>(</a:t>
            </a:r>
            <a:r>
              <a:rPr lang="en-US" altLang="zh-CN" sz="3200" b="1" i="1">
                <a:solidFill>
                  <a:srgbClr val="6666FF"/>
                </a:solidFill>
              </a:rPr>
              <a:t>t</a:t>
            </a:r>
            <a:r>
              <a:rPr lang="en-US" altLang="zh-CN" sz="3200" b="1">
                <a:solidFill>
                  <a:srgbClr val="6666FF"/>
                </a:solidFill>
              </a:rPr>
              <a:t>)]=</a:t>
            </a:r>
            <a:r>
              <a:rPr lang="en-US" altLang="zh-CN" sz="3200" b="1" i="1">
                <a:solidFill>
                  <a:srgbClr val="6666FF"/>
                </a:solidFill>
                <a:latin typeface="Symbol" panose="05050102010706020507" pitchFamily="18" charset="2"/>
              </a:rPr>
              <a:t>a</a:t>
            </a:r>
            <a:r>
              <a:rPr lang="en-US" altLang="zh-CN" sz="3200" b="1" i="1">
                <a:solidFill>
                  <a:srgbClr val="6666FF"/>
                </a:solidFill>
              </a:rPr>
              <a:t>F</a:t>
            </a:r>
            <a:r>
              <a:rPr lang="en-US" altLang="zh-CN" sz="3200" b="1" baseline="-25000">
                <a:solidFill>
                  <a:srgbClr val="6666FF"/>
                </a:solidFill>
              </a:rPr>
              <a:t>1</a:t>
            </a:r>
            <a:r>
              <a:rPr lang="en-US" altLang="zh-CN" sz="3200" b="1">
                <a:solidFill>
                  <a:srgbClr val="6666FF"/>
                </a:solidFill>
              </a:rPr>
              <a:t>(</a:t>
            </a:r>
            <a:r>
              <a:rPr lang="en-US" altLang="zh-CN" sz="3200" b="1" i="1">
                <a:solidFill>
                  <a:srgbClr val="6666FF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3200" b="1">
                <a:solidFill>
                  <a:srgbClr val="6666FF"/>
                </a:solidFill>
              </a:rPr>
              <a:t>)+</a:t>
            </a:r>
            <a:r>
              <a:rPr lang="en-US" altLang="zh-CN" sz="3200" b="1" i="1">
                <a:solidFill>
                  <a:srgbClr val="6666FF"/>
                </a:solidFill>
                <a:latin typeface="Symbol" panose="05050102010706020507" pitchFamily="18" charset="2"/>
              </a:rPr>
              <a:t>b</a:t>
            </a:r>
            <a:r>
              <a:rPr lang="en-US" altLang="zh-CN" sz="3200" b="1" i="1">
                <a:solidFill>
                  <a:srgbClr val="6666FF"/>
                </a:solidFill>
              </a:rPr>
              <a:t>F</a:t>
            </a:r>
            <a:r>
              <a:rPr lang="en-US" altLang="zh-CN" sz="3200" b="1" baseline="-25000">
                <a:solidFill>
                  <a:srgbClr val="6666FF"/>
                </a:solidFill>
              </a:rPr>
              <a:t>2</a:t>
            </a:r>
            <a:r>
              <a:rPr lang="en-US" altLang="zh-CN" sz="3200" b="1">
                <a:solidFill>
                  <a:srgbClr val="6666FF"/>
                </a:solidFill>
              </a:rPr>
              <a:t>(</a:t>
            </a:r>
            <a:r>
              <a:rPr lang="en-US" altLang="zh-CN" sz="3200" b="1" i="1">
                <a:solidFill>
                  <a:srgbClr val="6666FF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3200" b="1">
                <a:solidFill>
                  <a:srgbClr val="6666FF"/>
                </a:solidFill>
              </a:rPr>
              <a:t>)  (1)</a:t>
            </a:r>
          </a:p>
        </p:txBody>
      </p:sp>
      <p:sp>
        <p:nvSpPr>
          <p:cNvPr id="677894" name="Rectangle 6">
            <a:extLst>
              <a:ext uri="{FF2B5EF4-FFF2-40B4-BE49-F238E27FC236}">
                <a16:creationId xmlns:a16="http://schemas.microsoft.com/office/drawing/2014/main" xmlns="" id="{479C1E9A-D85F-42F7-B9A0-668E63BBB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54425"/>
            <a:ext cx="9144000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0638" indent="-20638"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同样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傅氏逆变换亦具有类似的线性性质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zh-CN" altLang="en-US" sz="3200"/>
              <a:t/>
            </a:r>
            <a:br>
              <a:rPr lang="zh-CN" altLang="en-US" sz="3200"/>
            </a:br>
            <a:r>
              <a:rPr lang="zh-CN" altLang="en-US" sz="3200"/>
              <a:t> </a:t>
            </a:r>
            <a:r>
              <a:rPr kumimoji="0" lang="en-US" altLang="zh-CN" sz="2800" b="1">
                <a:solidFill>
                  <a:srgbClr val="6666FF"/>
                </a:solidFill>
                <a:latin typeface="Arial Unicode MS" pitchFamily="34" charset="-122"/>
                <a:ea typeface="Arial Unicode MS" pitchFamily="34" charset="-122"/>
              </a:rPr>
              <a:t>ℱ</a:t>
            </a:r>
            <a:r>
              <a:rPr lang="en-US" altLang="zh-CN" sz="3200" b="1" i="1">
                <a:solidFill>
                  <a:srgbClr val="6666FF"/>
                </a:solidFill>
                <a:latin typeface="Kunstler Script" panose="030304020206070D0D06" pitchFamily="66" charset="0"/>
              </a:rPr>
              <a:t> </a:t>
            </a:r>
            <a:r>
              <a:rPr lang="en-US" altLang="zh-CN" sz="3200" b="1" baseline="30000">
                <a:solidFill>
                  <a:srgbClr val="6666FF"/>
                </a:solidFill>
                <a:latin typeface="Symbol" panose="05050102010706020507" pitchFamily="18" charset="2"/>
              </a:rPr>
              <a:t>-</a:t>
            </a:r>
            <a:r>
              <a:rPr lang="en-US" altLang="zh-CN" sz="3200" b="1" baseline="30000">
                <a:solidFill>
                  <a:srgbClr val="6666FF"/>
                </a:solidFill>
              </a:rPr>
              <a:t>1</a:t>
            </a:r>
            <a:r>
              <a:rPr lang="en-US" altLang="zh-CN" sz="3200" b="1">
                <a:solidFill>
                  <a:srgbClr val="6666FF"/>
                </a:solidFill>
              </a:rPr>
              <a:t>[</a:t>
            </a:r>
            <a:r>
              <a:rPr lang="en-US" altLang="zh-CN" sz="3200" b="1" i="1">
                <a:solidFill>
                  <a:srgbClr val="6666FF"/>
                </a:solidFill>
                <a:latin typeface="Symbol" panose="05050102010706020507" pitchFamily="18" charset="2"/>
              </a:rPr>
              <a:t>a</a:t>
            </a:r>
            <a:r>
              <a:rPr lang="en-US" altLang="zh-CN" sz="3200" b="1" i="1">
                <a:solidFill>
                  <a:srgbClr val="6666FF"/>
                </a:solidFill>
              </a:rPr>
              <a:t>F</a:t>
            </a:r>
            <a:r>
              <a:rPr lang="en-US" altLang="zh-CN" sz="3200" b="1" baseline="-25000">
                <a:solidFill>
                  <a:srgbClr val="6666FF"/>
                </a:solidFill>
              </a:rPr>
              <a:t>1</a:t>
            </a:r>
            <a:r>
              <a:rPr lang="en-US" altLang="zh-CN" sz="3200" b="1">
                <a:solidFill>
                  <a:srgbClr val="6666FF"/>
                </a:solidFill>
              </a:rPr>
              <a:t>(</a:t>
            </a:r>
            <a:r>
              <a:rPr lang="en-US" altLang="zh-CN" sz="3200" b="1" i="1">
                <a:solidFill>
                  <a:srgbClr val="6666FF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3200" b="1">
                <a:solidFill>
                  <a:srgbClr val="6666FF"/>
                </a:solidFill>
              </a:rPr>
              <a:t>)+</a:t>
            </a:r>
            <a:r>
              <a:rPr lang="en-US" altLang="zh-CN" sz="3200" b="1" i="1">
                <a:solidFill>
                  <a:srgbClr val="6666FF"/>
                </a:solidFill>
                <a:latin typeface="Symbol" panose="05050102010706020507" pitchFamily="18" charset="2"/>
              </a:rPr>
              <a:t>b</a:t>
            </a:r>
            <a:r>
              <a:rPr lang="en-US" altLang="zh-CN" sz="3200" b="1" i="1">
                <a:solidFill>
                  <a:srgbClr val="6666FF"/>
                </a:solidFill>
              </a:rPr>
              <a:t>F</a:t>
            </a:r>
            <a:r>
              <a:rPr lang="en-US" altLang="zh-CN" sz="3200" b="1" baseline="-25000">
                <a:solidFill>
                  <a:srgbClr val="6666FF"/>
                </a:solidFill>
              </a:rPr>
              <a:t>2</a:t>
            </a:r>
            <a:r>
              <a:rPr lang="en-US" altLang="zh-CN" sz="3200" b="1">
                <a:solidFill>
                  <a:srgbClr val="6666FF"/>
                </a:solidFill>
              </a:rPr>
              <a:t>(</a:t>
            </a:r>
            <a:r>
              <a:rPr lang="en-US" altLang="zh-CN" sz="3200" b="1" i="1">
                <a:solidFill>
                  <a:srgbClr val="6666FF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3200" b="1">
                <a:solidFill>
                  <a:srgbClr val="6666FF"/>
                </a:solidFill>
              </a:rPr>
              <a:t>)]=</a:t>
            </a:r>
            <a:r>
              <a:rPr lang="en-US" altLang="zh-CN" sz="3200" b="1" i="1">
                <a:solidFill>
                  <a:srgbClr val="6666FF"/>
                </a:solidFill>
                <a:latin typeface="Symbol" panose="05050102010706020507" pitchFamily="18" charset="2"/>
              </a:rPr>
              <a:t>a</a:t>
            </a:r>
            <a:r>
              <a:rPr lang="en-US" altLang="zh-CN" sz="3200" b="1" i="1">
                <a:solidFill>
                  <a:srgbClr val="6666FF"/>
                </a:solidFill>
              </a:rPr>
              <a:t>f</a:t>
            </a:r>
            <a:r>
              <a:rPr lang="en-US" altLang="zh-CN" sz="3200" b="1" baseline="-25000">
                <a:solidFill>
                  <a:srgbClr val="6666FF"/>
                </a:solidFill>
              </a:rPr>
              <a:t>1</a:t>
            </a:r>
            <a:r>
              <a:rPr lang="en-US" altLang="zh-CN" sz="3200" b="1">
                <a:solidFill>
                  <a:srgbClr val="6666FF"/>
                </a:solidFill>
              </a:rPr>
              <a:t>(</a:t>
            </a:r>
            <a:r>
              <a:rPr lang="en-US" altLang="zh-CN" sz="3200" b="1" i="1">
                <a:solidFill>
                  <a:srgbClr val="6666FF"/>
                </a:solidFill>
              </a:rPr>
              <a:t>t</a:t>
            </a:r>
            <a:r>
              <a:rPr lang="en-US" altLang="zh-CN" sz="3200" b="1">
                <a:solidFill>
                  <a:srgbClr val="6666FF"/>
                </a:solidFill>
              </a:rPr>
              <a:t>)+</a:t>
            </a:r>
            <a:r>
              <a:rPr lang="en-US" altLang="zh-CN" sz="3200" b="1" i="1">
                <a:solidFill>
                  <a:srgbClr val="6666FF"/>
                </a:solidFill>
                <a:latin typeface="Symbol" panose="05050102010706020507" pitchFamily="18" charset="2"/>
              </a:rPr>
              <a:t>b</a:t>
            </a:r>
            <a:r>
              <a:rPr lang="en-US" altLang="zh-CN" sz="3200" b="1" i="1">
                <a:solidFill>
                  <a:srgbClr val="6666FF"/>
                </a:solidFill>
              </a:rPr>
              <a:t>f</a:t>
            </a:r>
            <a:r>
              <a:rPr lang="en-US" altLang="zh-CN" sz="3200" b="1" baseline="-25000">
                <a:solidFill>
                  <a:srgbClr val="6666FF"/>
                </a:solidFill>
              </a:rPr>
              <a:t>2</a:t>
            </a:r>
            <a:r>
              <a:rPr lang="en-US" altLang="zh-CN" sz="3200" b="1">
                <a:solidFill>
                  <a:srgbClr val="6666FF"/>
                </a:solidFill>
              </a:rPr>
              <a:t>(</a:t>
            </a:r>
            <a:r>
              <a:rPr lang="en-US" altLang="zh-CN" sz="3200" b="1" i="1">
                <a:solidFill>
                  <a:srgbClr val="6666FF"/>
                </a:solidFill>
              </a:rPr>
              <a:t>t</a:t>
            </a:r>
            <a:r>
              <a:rPr lang="en-US" altLang="zh-CN" sz="3200" b="1">
                <a:solidFill>
                  <a:srgbClr val="6666FF"/>
                </a:solidFill>
              </a:rPr>
              <a:t>)   (2)</a:t>
            </a:r>
          </a:p>
        </p:txBody>
      </p:sp>
      <p:sp>
        <p:nvSpPr>
          <p:cNvPr id="677895" name="Rectangle 7">
            <a:extLst>
              <a:ext uri="{FF2B5EF4-FFF2-40B4-BE49-F238E27FC236}">
                <a16:creationId xmlns:a16="http://schemas.microsoft.com/office/drawing/2014/main" xmlns="" id="{F2FB0C43-0DCE-4508-8970-82ADE5161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43338"/>
            <a:ext cx="91440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0638" indent="-20638"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zh-CN" sz="3200" b="1" u="sng">
              <a:solidFill>
                <a:srgbClr val="6666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E0466CB-EF76-4EC0-8F5F-8AA257E673E8}"/>
              </a:ext>
            </a:extLst>
          </p:cNvPr>
          <p:cNvSpPr/>
          <p:nvPr/>
        </p:nvSpPr>
        <p:spPr>
          <a:xfrm>
            <a:off x="1664562" y="290423"/>
            <a:ext cx="58725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b="1" kern="0" dirty="0">
                <a:solidFill>
                  <a:schemeClr val="tx1"/>
                </a:solidFill>
              </a:rPr>
              <a:t>§1.3  </a:t>
            </a:r>
            <a:r>
              <a:rPr lang="zh-CN" altLang="en-US" kern="0" dirty="0">
                <a:ea typeface="黑体" panose="02010609060101010101" pitchFamily="49" charset="-122"/>
              </a:rPr>
              <a:t>傅氏变换的性质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0" grpId="0" autoUpdateAnimBg="0"/>
      <p:bldP spid="677894" grpId="0" autoUpdateAnimBg="0"/>
      <p:bldP spid="67789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xmlns="" id="{CBD33FBD-029C-4023-BA11-03C2195A2E19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957388"/>
            <a:ext cx="2663825" cy="519112"/>
            <a:chOff x="340" y="709"/>
            <a:chExt cx="1678" cy="327"/>
          </a:xfrm>
        </p:grpSpPr>
        <p:sp>
          <p:nvSpPr>
            <p:cNvPr id="30752" name="Text Box 3">
              <a:extLst>
                <a:ext uri="{FF2B5EF4-FFF2-40B4-BE49-F238E27FC236}">
                  <a16:creationId xmlns:a16="http://schemas.microsoft.com/office/drawing/2014/main" xmlns="" id="{A35F8F03-2A40-43AE-87D3-A0B9045A57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709"/>
              <a:ext cx="2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若</a:t>
              </a:r>
            </a:p>
          </p:txBody>
        </p:sp>
        <p:grpSp>
          <p:nvGrpSpPr>
            <p:cNvPr id="30753" name="Group 4">
              <a:extLst>
                <a:ext uri="{FF2B5EF4-FFF2-40B4-BE49-F238E27FC236}">
                  <a16:creationId xmlns:a16="http://schemas.microsoft.com/office/drawing/2014/main" xmlns="" id="{DFEA8C61-7523-4110-B610-56DD8161ED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709"/>
              <a:ext cx="1406" cy="327"/>
              <a:chOff x="930" y="1525"/>
              <a:chExt cx="1406" cy="327"/>
            </a:xfrm>
          </p:grpSpPr>
          <p:grpSp>
            <p:nvGrpSpPr>
              <p:cNvPr id="30754" name="Group 5">
                <a:extLst>
                  <a:ext uri="{FF2B5EF4-FFF2-40B4-BE49-F238E27FC236}">
                    <a16:creationId xmlns:a16="http://schemas.microsoft.com/office/drawing/2014/main" xmlns="" id="{37017BC6-A4A3-4B91-90EA-461C5937B9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0" y="1525"/>
                <a:ext cx="1406" cy="327"/>
                <a:chOff x="4354" y="2478"/>
                <a:chExt cx="1406" cy="327"/>
              </a:xfrm>
            </p:grpSpPr>
            <p:sp>
              <p:nvSpPr>
                <p:cNvPr id="30756" name="Rectangle 6">
                  <a:extLst>
                    <a:ext uri="{FF2B5EF4-FFF2-40B4-BE49-F238E27FC236}">
                      <a16:creationId xmlns:a16="http://schemas.microsoft.com/office/drawing/2014/main" xmlns="" id="{CEC24C24-096E-484E-A98E-0B09A2AC0F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7" y="2478"/>
                  <a:ext cx="953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kumimoji="0" lang="en-US" altLang="zh-CN" sz="2800">
                      <a:latin typeface="Arial Unicode MS" pitchFamily="34" charset="-122"/>
                      <a:ea typeface="Arial Unicode MS" pitchFamily="34" charset="-122"/>
                    </a:rPr>
                    <a:t>=</a:t>
                  </a:r>
                  <a:r>
                    <a:rPr kumimoji="0" lang="en-US" altLang="zh-CN" sz="2800" b="1">
                      <a:latin typeface="Arial Unicode MS" pitchFamily="34" charset="-122"/>
                      <a:ea typeface="Arial Unicode MS" pitchFamily="34" charset="-122"/>
                    </a:rPr>
                    <a:t>ℱ</a:t>
                  </a:r>
                </a:p>
              </p:txBody>
            </p:sp>
            <p:graphicFrame>
              <p:nvGraphicFramePr>
                <p:cNvPr id="30757" name="Object 7">
                  <a:extLst>
                    <a:ext uri="{FF2B5EF4-FFF2-40B4-BE49-F238E27FC236}">
                      <a16:creationId xmlns:a16="http://schemas.microsoft.com/office/drawing/2014/main" xmlns="" id="{11F855B7-E4DC-4C1B-ACEB-F1E38FAF382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354" y="2522"/>
                <a:ext cx="453" cy="2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788" name="Equation" r:id="rId3" imgW="368140" imgH="203112" progId="Equation.DSMT4">
                        <p:embed/>
                      </p:oleObj>
                    </mc:Choice>
                    <mc:Fallback>
                      <p:oleObj name="Equation" r:id="rId3" imgW="368140" imgH="203112" progId="Equation.DSMT4">
                        <p:embed/>
                        <p:pic>
                          <p:nvPicPr>
                            <p:cNvPr id="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54" y="2522"/>
                              <a:ext cx="453" cy="25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30755" name="Object 8">
                <a:extLst>
                  <a:ext uri="{FF2B5EF4-FFF2-40B4-BE49-F238E27FC236}">
                    <a16:creationId xmlns:a16="http://schemas.microsoft.com/office/drawing/2014/main" xmlns="" id="{48C6A75F-9784-4D41-8FA7-34EDA27A091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90" y="1529"/>
              <a:ext cx="455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9" name="Equation" r:id="rId5" imgW="418918" imgH="253890" progId="Equation.DSMT4">
                      <p:embed/>
                    </p:oleObj>
                  </mc:Choice>
                  <mc:Fallback>
                    <p:oleObj name="Equation" r:id="rId5" imgW="418918" imgH="253890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0" y="1529"/>
                            <a:ext cx="455" cy="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0723" name="Rectangle 9">
            <a:extLst>
              <a:ext uri="{FF2B5EF4-FFF2-40B4-BE49-F238E27FC236}">
                <a16:creationId xmlns:a16="http://schemas.microsoft.com/office/drawing/2014/main" xmlns="" id="{D5678BF2-34D9-4F49-9073-2619C6FB5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2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grpSp>
        <p:nvGrpSpPr>
          <p:cNvPr id="5" name="Group 10">
            <a:extLst>
              <a:ext uri="{FF2B5EF4-FFF2-40B4-BE49-F238E27FC236}">
                <a16:creationId xmlns:a16="http://schemas.microsoft.com/office/drawing/2014/main" xmlns="" id="{13CB4CB7-CDED-4172-B8AF-EADA90ED017A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1817688"/>
            <a:ext cx="2982913" cy="652462"/>
            <a:chOff x="2018" y="663"/>
            <a:chExt cx="1879" cy="411"/>
          </a:xfrm>
        </p:grpSpPr>
        <p:graphicFrame>
          <p:nvGraphicFramePr>
            <p:cNvPr id="30750" name="Object 11">
              <a:extLst>
                <a:ext uri="{FF2B5EF4-FFF2-40B4-BE49-F238E27FC236}">
                  <a16:creationId xmlns:a16="http://schemas.microsoft.com/office/drawing/2014/main" xmlns="" id="{EC78DC45-C4E4-49FD-B654-DB0A3F1E40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8" y="663"/>
            <a:ext cx="241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0" name="Equation" r:id="rId7" imgW="139700" imgH="228600" progId="Equation.DSMT4">
                    <p:embed/>
                  </p:oleObj>
                </mc:Choice>
                <mc:Fallback>
                  <p:oleObj name="Equation" r:id="rId7" imgW="139700" imgH="2286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663"/>
                          <a:ext cx="241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1" name="Rectangle 12">
              <a:extLst>
                <a:ext uri="{FF2B5EF4-FFF2-40B4-BE49-F238E27FC236}">
                  <a16:creationId xmlns:a16="http://schemas.microsoft.com/office/drawing/2014/main" xmlns="" id="{A19391EC-F1D8-427B-8A04-624407034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709"/>
              <a:ext cx="165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0" lang="zh-CN" altLang="en-US" sz="3200" b="1">
                  <a:latin typeface="黑体" panose="02010609060101010101" pitchFamily="49" charset="-122"/>
                  <a:ea typeface="黑体" panose="02010609060101010101" pitchFamily="49" charset="-122"/>
                </a:rPr>
                <a:t>为实常数</a:t>
              </a:r>
              <a:r>
                <a:rPr kumimoji="0" lang="en-US" altLang="zh-CN" sz="3200" b="1"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kumimoji="0" lang="zh-CN" altLang="en-US" sz="3200" b="1">
                  <a:latin typeface="黑体" panose="02010609060101010101" pitchFamily="49" charset="-122"/>
                  <a:ea typeface="黑体" panose="02010609060101010101" pitchFamily="49" charset="-122"/>
                </a:rPr>
                <a:t>则</a:t>
              </a:r>
              <a:r>
                <a:rPr kumimoji="0" lang="zh-CN" altLang="en-US" sz="3200">
                  <a:latin typeface="Arial Unicode MS" pitchFamily="34" charset="-122"/>
                  <a:ea typeface="Arial Unicode MS" pitchFamily="34" charset="-122"/>
                </a:rPr>
                <a:t> </a:t>
              </a:r>
            </a:p>
          </p:txBody>
        </p:sp>
      </p:grpSp>
      <p:grpSp>
        <p:nvGrpSpPr>
          <p:cNvPr id="6" name="Group 13">
            <a:extLst>
              <a:ext uri="{FF2B5EF4-FFF2-40B4-BE49-F238E27FC236}">
                <a16:creationId xmlns:a16="http://schemas.microsoft.com/office/drawing/2014/main" xmlns="" id="{005B6E94-4EA9-4824-B530-2D81F2C77B07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2565400"/>
            <a:ext cx="3189288" cy="547688"/>
            <a:chOff x="930" y="1253"/>
            <a:chExt cx="1884" cy="311"/>
          </a:xfrm>
        </p:grpSpPr>
        <p:sp>
          <p:nvSpPr>
            <p:cNvPr id="30748" name="Rectangle 14">
              <a:extLst>
                <a:ext uri="{FF2B5EF4-FFF2-40B4-BE49-F238E27FC236}">
                  <a16:creationId xmlns:a16="http://schemas.microsoft.com/office/drawing/2014/main" xmlns="" id="{2577A0ED-CB45-4974-A499-35C54BC16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269"/>
              <a:ext cx="954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0" lang="en-US" altLang="zh-CN" sz="2800" b="1">
                  <a:latin typeface="Arial Unicode MS" pitchFamily="34" charset="-122"/>
                  <a:ea typeface="Arial Unicode MS" pitchFamily="34" charset="-122"/>
                </a:rPr>
                <a:t>ℱ</a:t>
              </a:r>
            </a:p>
          </p:txBody>
        </p:sp>
        <p:graphicFrame>
          <p:nvGraphicFramePr>
            <p:cNvPr id="30749" name="Object 15">
              <a:extLst>
                <a:ext uri="{FF2B5EF4-FFF2-40B4-BE49-F238E27FC236}">
                  <a16:creationId xmlns:a16="http://schemas.microsoft.com/office/drawing/2014/main" xmlns="" id="{E6BB908B-24B2-4686-BA39-7E6FCCDCCB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8" y="1253"/>
            <a:ext cx="166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1" name="Equation" r:id="rId9" imgW="1536033" imgH="253890" progId="Equation.DSMT4">
                    <p:embed/>
                  </p:oleObj>
                </mc:Choice>
                <mc:Fallback>
                  <p:oleObj name="Equation" r:id="rId9" imgW="1536033" imgH="25389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8" y="1253"/>
                          <a:ext cx="1666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6">
            <a:extLst>
              <a:ext uri="{FF2B5EF4-FFF2-40B4-BE49-F238E27FC236}">
                <a16:creationId xmlns:a16="http://schemas.microsoft.com/office/drawing/2014/main" xmlns="" id="{082B057F-CA3D-4DAE-AC39-769A6C21BAF5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3213100"/>
            <a:ext cx="3267075" cy="519113"/>
            <a:chOff x="975" y="1842"/>
            <a:chExt cx="2058" cy="327"/>
          </a:xfrm>
        </p:grpSpPr>
        <p:sp>
          <p:nvSpPr>
            <p:cNvPr id="30746" name="Rectangle 17">
              <a:extLst>
                <a:ext uri="{FF2B5EF4-FFF2-40B4-BE49-F238E27FC236}">
                  <a16:creationId xmlns:a16="http://schemas.microsoft.com/office/drawing/2014/main" xmlns="" id="{567AB594-C0FE-43AE-B525-2AE594120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1842"/>
              <a:ext cx="3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0" lang="en-US" altLang="zh-CN" sz="2800" b="1">
                  <a:latin typeface="Arial Unicode MS" pitchFamily="34" charset="-122"/>
                  <a:ea typeface="Arial Unicode MS" pitchFamily="34" charset="-122"/>
                </a:rPr>
                <a:t>ℱ</a:t>
              </a:r>
              <a:r>
                <a:rPr kumimoji="0" lang="en-US" altLang="zh-CN" sz="2800">
                  <a:latin typeface="Arial Unicode MS" pitchFamily="34" charset="-122"/>
                  <a:ea typeface="Arial Unicode MS" pitchFamily="34" charset="-122"/>
                </a:rPr>
                <a:t>   </a:t>
              </a:r>
            </a:p>
          </p:txBody>
        </p:sp>
        <p:graphicFrame>
          <p:nvGraphicFramePr>
            <p:cNvPr id="30747" name="Object 18">
              <a:extLst>
                <a:ext uri="{FF2B5EF4-FFF2-40B4-BE49-F238E27FC236}">
                  <a16:creationId xmlns:a16="http://schemas.microsoft.com/office/drawing/2014/main" xmlns="" id="{C3844EF5-7C5A-495C-864C-2DAF4D2DFB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1842"/>
            <a:ext cx="1833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2" name="Equation" r:id="rId11" imgW="1689100" imgH="279400" progId="Equation.DSMT4">
                    <p:embed/>
                  </p:oleObj>
                </mc:Choice>
                <mc:Fallback>
                  <p:oleObj name="Equation" r:id="rId11" imgW="1689100" imgH="2794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842"/>
                          <a:ext cx="1833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9651" name="Rectangle 19">
            <a:extLst>
              <a:ext uri="{FF2B5EF4-FFF2-40B4-BE49-F238E27FC236}">
                <a16:creationId xmlns:a16="http://schemas.microsoft.com/office/drawing/2014/main" xmlns="" id="{32B501E2-35D4-400A-BA24-7FE7C8190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04813"/>
            <a:ext cx="3492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b="1">
                <a:ea typeface="华文中宋" panose="02010600040101010101" pitchFamily="2" charset="-122"/>
              </a:rPr>
              <a:t>2.</a:t>
            </a:r>
            <a:r>
              <a:rPr lang="en-US" altLang="zh-CN" b="1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b="1">
                <a:solidFill>
                  <a:srgbClr val="33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位移性质</a:t>
            </a:r>
            <a:r>
              <a:rPr lang="en-US" altLang="zh-CN" sz="4400" b="1">
                <a:solidFill>
                  <a:srgbClr val="33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</a:p>
        </p:txBody>
      </p:sp>
      <p:sp>
        <p:nvSpPr>
          <p:cNvPr id="709652" name="Rectangle 20">
            <a:extLst>
              <a:ext uri="{FF2B5EF4-FFF2-40B4-BE49-F238E27FC236}">
                <a16:creationId xmlns:a16="http://schemas.microsoft.com/office/drawing/2014/main" xmlns="" id="{0B508366-3DFF-4360-AE3D-3C0BB5B56853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-188913" y="3789363"/>
            <a:ext cx="662463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3200" b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</a:t>
            </a:r>
            <a:r>
              <a:rPr lang="en-US" altLang="zh-CN" sz="3200" b="1">
                <a:solidFill>
                  <a:schemeClr val="tx2"/>
                </a:solidFill>
                <a:ea typeface="华文中宋" panose="02010600040101010101" pitchFamily="2" charset="-122"/>
              </a:rPr>
              <a:t>2</a:t>
            </a:r>
            <a:r>
              <a:rPr lang="zh-CN" altLang="en-US" sz="3200" b="1">
                <a:solidFill>
                  <a:schemeClr val="tx2"/>
                </a:solidFill>
                <a:ea typeface="华文中宋" panose="02010600040101010101" pitchFamily="2" charset="-122"/>
              </a:rPr>
              <a:t>）</a:t>
            </a:r>
            <a:r>
              <a:rPr lang="zh-CN" altLang="en-US" sz="3200" b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象函数的位移性质</a:t>
            </a:r>
            <a:r>
              <a:rPr lang="zh-CN" altLang="en-US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8" name="Group 21">
            <a:extLst>
              <a:ext uri="{FF2B5EF4-FFF2-40B4-BE49-F238E27FC236}">
                <a16:creationId xmlns:a16="http://schemas.microsoft.com/office/drawing/2014/main" xmlns="" id="{0C4F673F-38E0-413D-9EEE-717795235227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4581525"/>
            <a:ext cx="2663825" cy="519113"/>
            <a:chOff x="340" y="709"/>
            <a:chExt cx="1678" cy="327"/>
          </a:xfrm>
        </p:grpSpPr>
        <p:sp>
          <p:nvSpPr>
            <p:cNvPr id="30740" name="Text Box 22">
              <a:extLst>
                <a:ext uri="{FF2B5EF4-FFF2-40B4-BE49-F238E27FC236}">
                  <a16:creationId xmlns:a16="http://schemas.microsoft.com/office/drawing/2014/main" xmlns="" id="{AF41B9B3-828D-4389-914D-555E3ACC7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709"/>
              <a:ext cx="2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>
                  <a:latin typeface="Arial" panose="020B0604020202020204" pitchFamily="34" charset="0"/>
                  <a:ea typeface="黑体" panose="02010609060101010101" pitchFamily="49" charset="-122"/>
                </a:rPr>
                <a:t>若</a:t>
              </a:r>
            </a:p>
          </p:txBody>
        </p:sp>
        <p:grpSp>
          <p:nvGrpSpPr>
            <p:cNvPr id="30741" name="Group 23">
              <a:extLst>
                <a:ext uri="{FF2B5EF4-FFF2-40B4-BE49-F238E27FC236}">
                  <a16:creationId xmlns:a16="http://schemas.microsoft.com/office/drawing/2014/main" xmlns="" id="{846592BE-F1D6-445C-A806-4FB3F482A0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709"/>
              <a:ext cx="1406" cy="327"/>
              <a:chOff x="930" y="1525"/>
              <a:chExt cx="1406" cy="327"/>
            </a:xfrm>
          </p:grpSpPr>
          <p:grpSp>
            <p:nvGrpSpPr>
              <p:cNvPr id="30742" name="Group 24">
                <a:extLst>
                  <a:ext uri="{FF2B5EF4-FFF2-40B4-BE49-F238E27FC236}">
                    <a16:creationId xmlns:a16="http://schemas.microsoft.com/office/drawing/2014/main" xmlns="" id="{03BC0565-E1D8-4519-9A23-C35DF7669D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0" y="1525"/>
                <a:ext cx="1406" cy="327"/>
                <a:chOff x="4354" y="2478"/>
                <a:chExt cx="1406" cy="327"/>
              </a:xfrm>
            </p:grpSpPr>
            <p:sp>
              <p:nvSpPr>
                <p:cNvPr id="30744" name="Rectangle 25">
                  <a:extLst>
                    <a:ext uri="{FF2B5EF4-FFF2-40B4-BE49-F238E27FC236}">
                      <a16:creationId xmlns:a16="http://schemas.microsoft.com/office/drawing/2014/main" xmlns="" id="{9E0F829C-A29A-4957-826C-D3C350D106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7" y="2478"/>
                  <a:ext cx="953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kumimoji="0" lang="en-US" altLang="zh-CN" sz="2800">
                      <a:cs typeface="Times New Roman" panose="02020603050405020304" pitchFamily="18" charset="0"/>
                    </a:rPr>
                    <a:t>=</a:t>
                  </a:r>
                  <a:r>
                    <a:rPr kumimoji="0" lang="en-US" altLang="zh-CN" sz="2800" b="1">
                      <a:latin typeface="Arial Unicode MS" pitchFamily="34" charset="-122"/>
                      <a:ea typeface="Arial Unicode MS" pitchFamily="34" charset="-122"/>
                    </a:rPr>
                    <a:t>ℱ</a:t>
                  </a:r>
                  <a:endParaRPr kumimoji="0" lang="en-US" altLang="zh-CN" sz="2800" b="1">
                    <a:latin typeface="Arial" panose="020B0604020202020204" pitchFamily="34" charset="0"/>
                  </a:endParaRPr>
                </a:p>
              </p:txBody>
            </p:sp>
            <p:graphicFrame>
              <p:nvGraphicFramePr>
                <p:cNvPr id="30745" name="Object 26">
                  <a:extLst>
                    <a:ext uri="{FF2B5EF4-FFF2-40B4-BE49-F238E27FC236}">
                      <a16:creationId xmlns:a16="http://schemas.microsoft.com/office/drawing/2014/main" xmlns="" id="{B6B4EEB6-7E22-4E42-890C-FA13B6E220A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354" y="2522"/>
                <a:ext cx="453" cy="2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793" name="Equation" r:id="rId13" imgW="368140" imgH="203112" progId="Equation.DSMT4">
                        <p:embed/>
                      </p:oleObj>
                    </mc:Choice>
                    <mc:Fallback>
                      <p:oleObj name="Equation" r:id="rId13" imgW="368140" imgH="203112" progId="Equation.DSMT4">
                        <p:embed/>
                        <p:pic>
                          <p:nvPicPr>
                            <p:cNvPr id="0" name="Object 2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54" y="2522"/>
                              <a:ext cx="453" cy="25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30743" name="Object 27">
                <a:extLst>
                  <a:ext uri="{FF2B5EF4-FFF2-40B4-BE49-F238E27FC236}">
                    <a16:creationId xmlns:a16="http://schemas.microsoft.com/office/drawing/2014/main" xmlns="" id="{3F6524F9-E23C-440D-9F40-68674523248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90" y="1529"/>
              <a:ext cx="455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94" name="Equation" r:id="rId14" imgW="418918" imgH="253890" progId="Equation.DSMT4">
                      <p:embed/>
                    </p:oleObj>
                  </mc:Choice>
                  <mc:Fallback>
                    <p:oleObj name="Equation" r:id="rId14" imgW="418918" imgH="253890" progId="Equation.DSMT4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0" y="1529"/>
                            <a:ext cx="455" cy="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xmlns="" id="{0EAD5564-9A2D-4AA9-9BE3-FC2DEDBFD10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4437063"/>
            <a:ext cx="2962275" cy="652462"/>
            <a:chOff x="1974" y="663"/>
            <a:chExt cx="1866" cy="411"/>
          </a:xfrm>
        </p:grpSpPr>
        <p:graphicFrame>
          <p:nvGraphicFramePr>
            <p:cNvPr id="30738" name="Object 29">
              <a:extLst>
                <a:ext uri="{FF2B5EF4-FFF2-40B4-BE49-F238E27FC236}">
                  <a16:creationId xmlns:a16="http://schemas.microsoft.com/office/drawing/2014/main" xmlns="" id="{D0942D9A-6E8C-4890-8873-5E96E1F049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4" y="663"/>
            <a:ext cx="329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5" name="Equation" r:id="rId16" imgW="190500" imgH="228600" progId="Equation.DSMT4">
                    <p:embed/>
                  </p:oleObj>
                </mc:Choice>
                <mc:Fallback>
                  <p:oleObj name="Equation" r:id="rId16" imgW="190500" imgH="22860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4" y="663"/>
                          <a:ext cx="329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9" name="Rectangle 30">
              <a:extLst>
                <a:ext uri="{FF2B5EF4-FFF2-40B4-BE49-F238E27FC236}">
                  <a16:creationId xmlns:a16="http://schemas.microsoft.com/office/drawing/2014/main" xmlns="" id="{8D1BBCCF-8AD4-4D8A-9CF5-8568B1B8B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709"/>
              <a:ext cx="159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0" lang="zh-CN" altLang="en-US" sz="3200">
                  <a:latin typeface="黑体" panose="02010609060101010101" pitchFamily="49" charset="-122"/>
                  <a:ea typeface="黑体" panose="02010609060101010101" pitchFamily="49" charset="-122"/>
                </a:rPr>
                <a:t>为实常数</a:t>
              </a:r>
              <a:r>
                <a:rPr kumimoji="0" lang="en-US" altLang="zh-CN" sz="3200"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kumimoji="0" lang="zh-CN" altLang="en-US" sz="3200">
                  <a:latin typeface="黑体" panose="02010609060101010101" pitchFamily="49" charset="-122"/>
                  <a:ea typeface="黑体" panose="02010609060101010101" pitchFamily="49" charset="-122"/>
                </a:rPr>
                <a:t>则</a:t>
              </a:r>
              <a:r>
                <a:rPr kumimoji="0" lang="zh-CN" altLang="en-US" sz="3200">
                  <a:latin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12" name="Group 31">
            <a:extLst>
              <a:ext uri="{FF2B5EF4-FFF2-40B4-BE49-F238E27FC236}">
                <a16:creationId xmlns:a16="http://schemas.microsoft.com/office/drawing/2014/main" xmlns="" id="{EB4449A1-436E-4D53-8C92-AE81B2B310EC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5157788"/>
            <a:ext cx="3200400" cy="519112"/>
            <a:chOff x="975" y="1842"/>
            <a:chExt cx="2016" cy="327"/>
          </a:xfrm>
        </p:grpSpPr>
        <p:sp>
          <p:nvSpPr>
            <p:cNvPr id="30736" name="Rectangle 32">
              <a:extLst>
                <a:ext uri="{FF2B5EF4-FFF2-40B4-BE49-F238E27FC236}">
                  <a16:creationId xmlns:a16="http://schemas.microsoft.com/office/drawing/2014/main" xmlns="" id="{063ACD3F-E93F-48B7-B8F0-1C56EF8C5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1842"/>
              <a:ext cx="3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0" lang="en-US" altLang="zh-CN" sz="2800" b="1">
                  <a:latin typeface="Arial Unicode MS" pitchFamily="34" charset="-122"/>
                  <a:ea typeface="Arial Unicode MS" pitchFamily="34" charset="-122"/>
                </a:rPr>
                <a:t>ℱ</a:t>
              </a:r>
              <a:r>
                <a:rPr kumimoji="0" lang="en-US" altLang="zh-CN" sz="2800">
                  <a:latin typeface="Arial Unicode MS" pitchFamily="34" charset="-122"/>
                  <a:ea typeface="Arial Unicode MS" pitchFamily="34" charset="-122"/>
                </a:rPr>
                <a:t>   </a:t>
              </a:r>
              <a:endParaRPr kumimoji="0" lang="en-US" altLang="zh-CN" sz="2800">
                <a:latin typeface="Arial" panose="020B0604020202020204" pitchFamily="34" charset="0"/>
              </a:endParaRPr>
            </a:p>
          </p:txBody>
        </p:sp>
        <p:graphicFrame>
          <p:nvGraphicFramePr>
            <p:cNvPr id="30737" name="Object 33">
              <a:extLst>
                <a:ext uri="{FF2B5EF4-FFF2-40B4-BE49-F238E27FC236}">
                  <a16:creationId xmlns:a16="http://schemas.microsoft.com/office/drawing/2014/main" xmlns="" id="{E273B7CB-DFE5-4684-8E9C-1825D44EA8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1" y="1856"/>
            <a:ext cx="1750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6" name="Equation" r:id="rId18" imgW="1612900" imgH="254000" progId="Equation.DSMT4">
                    <p:embed/>
                  </p:oleObj>
                </mc:Choice>
                <mc:Fallback>
                  <p:oleObj name="Equation" r:id="rId18" imgW="1612900" imgH="2540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1" y="1856"/>
                          <a:ext cx="1750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34">
            <a:extLst>
              <a:ext uri="{FF2B5EF4-FFF2-40B4-BE49-F238E27FC236}">
                <a16:creationId xmlns:a16="http://schemas.microsoft.com/office/drawing/2014/main" xmlns="" id="{02055DE7-C37F-4E76-A887-0C58C308F9EF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5805488"/>
            <a:ext cx="3103563" cy="541337"/>
            <a:chOff x="930" y="1239"/>
            <a:chExt cx="1899" cy="341"/>
          </a:xfrm>
        </p:grpSpPr>
        <p:sp>
          <p:nvSpPr>
            <p:cNvPr id="30734" name="Rectangle 35">
              <a:extLst>
                <a:ext uri="{FF2B5EF4-FFF2-40B4-BE49-F238E27FC236}">
                  <a16:creationId xmlns:a16="http://schemas.microsoft.com/office/drawing/2014/main" xmlns="" id="{C8974F6F-DB43-46EA-A52A-70C8A60C4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253"/>
              <a:ext cx="9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0" lang="en-US" altLang="zh-CN" sz="2800" b="1">
                  <a:latin typeface="Arial Unicode MS" pitchFamily="34" charset="-122"/>
                  <a:ea typeface="Arial Unicode MS" pitchFamily="34" charset="-122"/>
                </a:rPr>
                <a:t>ℱ</a:t>
              </a:r>
              <a:endParaRPr kumimoji="0" lang="en-US" altLang="zh-CN" sz="2800" b="1">
                <a:latin typeface="Arial" panose="020B0604020202020204" pitchFamily="34" charset="0"/>
              </a:endParaRPr>
            </a:p>
          </p:txBody>
        </p:sp>
        <p:graphicFrame>
          <p:nvGraphicFramePr>
            <p:cNvPr id="30735" name="Object 36">
              <a:extLst>
                <a:ext uri="{FF2B5EF4-FFF2-40B4-BE49-F238E27FC236}">
                  <a16:creationId xmlns:a16="http://schemas.microsoft.com/office/drawing/2014/main" xmlns="" id="{06C47A88-F19B-4AC5-82EF-5CFF7A8F82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33" y="1239"/>
            <a:ext cx="1696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7" name="Equation" r:id="rId20" imgW="1562100" imgH="279400" progId="Equation.DSMT4">
                    <p:embed/>
                  </p:oleObj>
                </mc:Choice>
                <mc:Fallback>
                  <p:oleObj name="Equation" r:id="rId20" imgW="1562100" imgH="27940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" y="1239"/>
                          <a:ext cx="1696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9669" name="Text Box 37">
            <a:extLst>
              <a:ext uri="{FF2B5EF4-FFF2-40B4-BE49-F238E27FC236}">
                <a16:creationId xmlns:a16="http://schemas.microsoft.com/office/drawing/2014/main" xmlns="" id="{C2B3B83F-D7FB-4312-B7FD-69DCA1F4E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25538"/>
            <a:ext cx="66246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3200" b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）象原函数的位移性质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0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51" grpId="0" autoUpdateAnimBg="0"/>
      <p:bldP spid="709652" grpId="0" autoUpdateAnimBg="0"/>
      <p:bldP spid="70966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8915" name="Object 3">
            <a:extLst>
              <a:ext uri="{FF2B5EF4-FFF2-40B4-BE49-F238E27FC236}">
                <a16:creationId xmlns:a16="http://schemas.microsoft.com/office/drawing/2014/main" xmlns="" id="{6E921E21-412C-4A0A-83EA-FBD2A44DB721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11163" y="1155700"/>
          <a:ext cx="6122987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Equation" r:id="rId3" imgW="2152689" imgH="314280" progId="Equation.DSMT4">
                  <p:embed/>
                </p:oleObj>
              </mc:Choice>
              <mc:Fallback>
                <p:oleObj name="Equation" r:id="rId3" imgW="2152689" imgH="3142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1155700"/>
                        <a:ext cx="6122987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8916" name="Rectangle 4">
            <a:extLst>
              <a:ext uri="{FF2B5EF4-FFF2-40B4-BE49-F238E27FC236}">
                <a16:creationId xmlns:a16="http://schemas.microsoft.com/office/drawing/2014/main" xmlns="" id="{0DCFC7ED-3EBA-4FB6-84DC-C6F510EC3B87}"/>
              </a:ext>
            </a:extLst>
          </p:cNvPr>
          <p:cNvSpPr>
            <a:spLocks noGrp="1" noChangeArrowheads="1"/>
          </p:cNvSpPr>
          <p:nvPr>
            <p:ph type="body" sz="half" idx="3"/>
          </p:nvPr>
        </p:nvSpPr>
        <p:spPr>
          <a:xfrm>
            <a:off x="-231775" y="298450"/>
            <a:ext cx="9144000" cy="812800"/>
          </a:xfrm>
        </p:spPr>
        <p:txBody>
          <a:bodyPr/>
          <a:lstStyle/>
          <a:p>
            <a:pPr marL="0" indent="0" eaLnBrk="1" hangingPunct="1"/>
            <a:r>
              <a:rPr lang="en-US" altLang="zh-CN"/>
              <a:t>   </a:t>
            </a:r>
            <a:r>
              <a:rPr lang="zh-CN" altLang="en-US" sz="3200" b="1">
                <a:solidFill>
                  <a:srgbClr val="66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 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 由傅氏变换的定义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可知</a:t>
            </a:r>
          </a:p>
        </p:txBody>
      </p:sp>
      <p:graphicFrame>
        <p:nvGraphicFramePr>
          <p:cNvPr id="678918" name="Object 6">
            <a:extLst>
              <a:ext uri="{FF2B5EF4-FFF2-40B4-BE49-F238E27FC236}">
                <a16:creationId xmlns:a16="http://schemas.microsoft.com/office/drawing/2014/main" xmlns="" id="{D244AEF8-AA16-4BF1-9320-0D032FB4799D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158750" y="2206625"/>
          <a:ext cx="65325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5" name="Equation" r:id="rId5" imgW="2311400" imgH="330200" progId="Equation.DSMT4">
                  <p:embed/>
                </p:oleObj>
              </mc:Choice>
              <mc:Fallback>
                <p:oleObj name="Equation" r:id="rId5" imgW="2311400" imgH="330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2206625"/>
                        <a:ext cx="653256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8920" name="Object 8">
            <a:extLst>
              <a:ext uri="{FF2B5EF4-FFF2-40B4-BE49-F238E27FC236}">
                <a16:creationId xmlns:a16="http://schemas.microsoft.com/office/drawing/2014/main" xmlns="" id="{EA403645-AF48-45E2-991E-4A7E4151F7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348038"/>
          <a:ext cx="63754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6" name="Equation" r:id="rId7" imgW="2425700" imgH="330200" progId="Equation.DSMT4">
                  <p:embed/>
                </p:oleObj>
              </mc:Choice>
              <mc:Fallback>
                <p:oleObj name="Equation" r:id="rId7" imgW="2425700" imgH="330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348038"/>
                        <a:ext cx="63754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8921" name="Object 9">
            <a:extLst>
              <a:ext uri="{FF2B5EF4-FFF2-40B4-BE49-F238E27FC236}">
                <a16:creationId xmlns:a16="http://schemas.microsoft.com/office/drawing/2014/main" xmlns="" id="{A95B1F45-362D-45FC-AB51-818FA89C76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463" y="4456113"/>
          <a:ext cx="130651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7" name="Equation" r:id="rId9" imgW="494870" imgH="203024" progId="Equation.DSMT4">
                  <p:embed/>
                </p:oleObj>
              </mc:Choice>
              <mc:Fallback>
                <p:oleObj name="Equation" r:id="rId9" imgW="494870" imgH="203024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4456113"/>
                        <a:ext cx="1306512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8923" name="Rectangle 11">
            <a:extLst>
              <a:ext uri="{FF2B5EF4-FFF2-40B4-BE49-F238E27FC236}">
                <a16:creationId xmlns:a16="http://schemas.microsoft.com/office/drawing/2014/main" xmlns="" id="{6C296C0F-F95E-4C22-BDF5-70A34D9AE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136842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CN" sz="2800" b="1">
                <a:latin typeface="Arial Unicode MS" pitchFamily="34" charset="-122"/>
                <a:ea typeface="Arial Unicode MS" pitchFamily="34" charset="-122"/>
              </a:rPr>
              <a:t>ℱ</a:t>
            </a:r>
          </a:p>
        </p:txBody>
      </p:sp>
      <p:sp>
        <p:nvSpPr>
          <p:cNvPr id="678924" name="Rectangle 12">
            <a:extLst>
              <a:ext uri="{FF2B5EF4-FFF2-40B4-BE49-F238E27FC236}">
                <a16:creationId xmlns:a16="http://schemas.microsoft.com/office/drawing/2014/main" xmlns="" id="{4036878A-9FAB-4696-B90D-10376930B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25" y="3508375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CN" sz="2800" b="1">
                <a:latin typeface="Arial Unicode MS" pitchFamily="34" charset="-122"/>
                <a:ea typeface="Arial Unicode MS" pitchFamily="34" charset="-122"/>
              </a:rPr>
              <a:t>ℱ</a:t>
            </a:r>
          </a:p>
        </p:txBody>
      </p:sp>
      <p:sp>
        <p:nvSpPr>
          <p:cNvPr id="678925" name="Rectangle 13">
            <a:extLst>
              <a:ext uri="{FF2B5EF4-FFF2-40B4-BE49-F238E27FC236}">
                <a16:creationId xmlns:a16="http://schemas.microsoft.com/office/drawing/2014/main" xmlns="" id="{8B0A1F44-E0AC-43B1-9308-0074E42E6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511651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CN" sz="2800" b="1">
                <a:latin typeface="Arial Unicode MS" pitchFamily="34" charset="-122"/>
                <a:ea typeface="Arial Unicode MS" pitchFamily="34" charset="-122"/>
              </a:rPr>
              <a:t>ℱ</a:t>
            </a:r>
          </a:p>
        </p:txBody>
      </p:sp>
      <p:graphicFrame>
        <p:nvGraphicFramePr>
          <p:cNvPr id="678926" name="Object 14">
            <a:extLst>
              <a:ext uri="{FF2B5EF4-FFF2-40B4-BE49-F238E27FC236}">
                <a16:creationId xmlns:a16="http://schemas.microsoft.com/office/drawing/2014/main" xmlns="" id="{934F872C-48E7-4D93-BA99-980AA43BF7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38863" y="3509963"/>
          <a:ext cx="12001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8" name="Equation" r:id="rId11" imgW="406048" imgH="203024" progId="Equation.DSMT4">
                  <p:embed/>
                </p:oleObj>
              </mc:Choice>
              <mc:Fallback>
                <p:oleObj name="Equation" r:id="rId11" imgW="406048" imgH="203024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863" y="3509963"/>
                        <a:ext cx="12001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8927" name="Object 15">
            <a:extLst>
              <a:ext uri="{FF2B5EF4-FFF2-40B4-BE49-F238E27FC236}">
                <a16:creationId xmlns:a16="http://schemas.microsoft.com/office/drawing/2014/main" xmlns="" id="{9AAECE9B-491C-45C9-ADFB-182C032B2E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8038" y="5105400"/>
          <a:ext cx="442277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9" name="Equation" r:id="rId13" imgW="1676400" imgH="241300" progId="Equation.DSMT4">
                  <p:embed/>
                </p:oleObj>
              </mc:Choice>
              <mc:Fallback>
                <p:oleObj name="Equation" r:id="rId13" imgW="1676400" imgH="2413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5105400"/>
                        <a:ext cx="4422775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7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7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7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7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7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7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7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7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7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6" grpId="0" build="p" autoUpdateAnimBg="0"/>
      <p:bldP spid="678923" grpId="0" autoUpdateAnimBg="0"/>
      <p:bldP spid="678924" grpId="0" autoUpdateAnimBg="0"/>
      <p:bldP spid="67892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>
            <a:extLst>
              <a:ext uri="{FF2B5EF4-FFF2-40B4-BE49-F238E27FC236}">
                <a16:creationId xmlns:a16="http://schemas.microsoft.com/office/drawing/2014/main" xmlns="" id="{666E46B2-1FD6-4FAF-B098-750B31F38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908050"/>
            <a:ext cx="1252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zh-CN" altLang="en-US" sz="2800" b="1">
                <a:solidFill>
                  <a:schemeClr val="accent2"/>
                </a:solidFill>
                <a:cs typeface="Times New Roman" panose="02020603050405020304" pitchFamily="18" charset="0"/>
              </a:rPr>
              <a:t>例</a:t>
            </a:r>
            <a:r>
              <a:rPr kumimoji="0" lang="en-US" altLang="zh-CN" sz="2800" b="1">
                <a:solidFill>
                  <a:schemeClr val="accent2"/>
                </a:solidFill>
                <a:cs typeface="Times New Roman" panose="02020603050405020304" pitchFamily="18" charset="0"/>
              </a:rPr>
              <a:t>1</a:t>
            </a:r>
            <a:r>
              <a:rPr kumimoji="0" lang="en-US" altLang="zh-CN" sz="2800">
                <a:cs typeface="Times New Roman" panose="02020603050405020304" pitchFamily="18" charset="0"/>
              </a:rPr>
              <a:t>  </a:t>
            </a:r>
            <a:r>
              <a:rPr kumimoji="0" lang="zh-CN" altLang="en-US" sz="2800" b="1">
                <a:cs typeface="Times New Roman" panose="02020603050405020304" pitchFamily="18" charset="0"/>
              </a:rPr>
              <a:t>求</a:t>
            </a:r>
            <a:endParaRPr kumimoji="0" lang="zh-CN" altLang="en-US" sz="2800" b="1">
              <a:latin typeface="Arial" panose="020B0604020202020204" pitchFamily="34" charset="0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xmlns="" id="{D69DFAF7-E763-425A-B67D-AE3FF8D7B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57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xmlns="" id="{D0343297-7CB2-41A6-AD75-6F52D900FD59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836613"/>
            <a:ext cx="1666875" cy="619125"/>
            <a:chOff x="748" y="1253"/>
            <a:chExt cx="960" cy="275"/>
          </a:xfrm>
        </p:grpSpPr>
        <p:sp>
          <p:nvSpPr>
            <p:cNvPr id="32784" name="Rectangle 5">
              <a:extLst>
                <a:ext uri="{FF2B5EF4-FFF2-40B4-BE49-F238E27FC236}">
                  <a16:creationId xmlns:a16="http://schemas.microsoft.com/office/drawing/2014/main" xmlns="" id="{E792F8A5-40D8-4083-A8B2-9879DA3CF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255"/>
              <a:ext cx="9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0" lang="en-US" altLang="zh-CN" sz="2800" b="1">
                  <a:latin typeface="Arial Unicode MS" pitchFamily="34" charset="-122"/>
                  <a:ea typeface="Arial Unicode MS" pitchFamily="34" charset="-122"/>
                </a:rPr>
                <a:t>ℱ</a:t>
              </a:r>
              <a:endParaRPr kumimoji="0" lang="en-US" altLang="zh-CN" sz="2800" b="1">
                <a:latin typeface="Arial" panose="020B0604020202020204" pitchFamily="34" charset="0"/>
              </a:endParaRPr>
            </a:p>
          </p:txBody>
        </p:sp>
        <p:graphicFrame>
          <p:nvGraphicFramePr>
            <p:cNvPr id="32785" name="Object 6">
              <a:extLst>
                <a:ext uri="{FF2B5EF4-FFF2-40B4-BE49-F238E27FC236}">
                  <a16:creationId xmlns:a16="http://schemas.microsoft.com/office/drawing/2014/main" xmlns="" id="{9AC21598-B6A9-42D6-AE6F-7F4595A311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2" y="1253"/>
            <a:ext cx="71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4" name="Equation" r:id="rId3" imgW="660113" imgH="253890" progId="Equation.DSMT4">
                    <p:embed/>
                  </p:oleObj>
                </mc:Choice>
                <mc:Fallback>
                  <p:oleObj name="Equation" r:id="rId3" imgW="660113" imgH="25389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2" y="1253"/>
                          <a:ext cx="716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0663" name="Rectangle 7">
            <a:extLst>
              <a:ext uri="{FF2B5EF4-FFF2-40B4-BE49-F238E27FC236}">
                <a16:creationId xmlns:a16="http://schemas.microsoft.com/office/drawing/2014/main" xmlns="" id="{558AE58F-1F4D-4797-8F8C-A1AAD0A0C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1989138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zh-CN" sz="2800" b="1">
                <a:latin typeface="Arial Unicode MS" pitchFamily="34" charset="-122"/>
                <a:ea typeface="Arial Unicode MS" pitchFamily="34" charset="-122"/>
              </a:rPr>
              <a:t>ℱ</a:t>
            </a:r>
            <a:endParaRPr kumimoji="0" lang="en-US" altLang="zh-CN" sz="2800" b="1">
              <a:latin typeface="Arial" panose="020B0604020202020204" pitchFamily="34" charset="0"/>
            </a:endParaRPr>
          </a:p>
        </p:txBody>
      </p:sp>
      <p:graphicFrame>
        <p:nvGraphicFramePr>
          <p:cNvPr id="710664" name="Object 8">
            <a:extLst>
              <a:ext uri="{FF2B5EF4-FFF2-40B4-BE49-F238E27FC236}">
                <a16:creationId xmlns:a16="http://schemas.microsoft.com/office/drawing/2014/main" xmlns="" id="{4461CF41-A88E-4C25-B753-15F508EDD2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0000" y="1758950"/>
          <a:ext cx="4135438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5" name="Equation" r:id="rId5" imgW="1803400" imgH="431800" progId="Equation.DSMT4">
                  <p:embed/>
                </p:oleObj>
              </mc:Choice>
              <mc:Fallback>
                <p:oleObj name="Equation" r:id="rId5" imgW="18034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1758950"/>
                        <a:ext cx="4135438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0665" name="Text Box 9">
            <a:extLst>
              <a:ext uri="{FF2B5EF4-FFF2-40B4-BE49-F238E27FC236}">
                <a16:creationId xmlns:a16="http://schemas.microsoft.com/office/drawing/2014/main" xmlns="" id="{50B69393-78CA-4C58-865F-56D0C0819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989138"/>
            <a:ext cx="1512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</a:t>
            </a:r>
            <a:r>
              <a:rPr kumimoji="0"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  因为</a:t>
            </a:r>
          </a:p>
        </p:txBody>
      </p:sp>
      <p:sp>
        <p:nvSpPr>
          <p:cNvPr id="710666" name="Text Box 10">
            <a:extLst>
              <a:ext uri="{FF2B5EF4-FFF2-40B4-BE49-F238E27FC236}">
                <a16:creationId xmlns:a16="http://schemas.microsoft.com/office/drawing/2014/main" xmlns="" id="{53C8F528-AACF-4EB9-9379-6FA2CABDB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997200"/>
            <a:ext cx="935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>
                <a:latin typeface="Arial" panose="020B0604020202020204" pitchFamily="34" charset="0"/>
                <a:ea typeface="华文中宋" panose="02010600040101010101" pitchFamily="2" charset="-122"/>
              </a:rPr>
              <a:t>所以</a:t>
            </a:r>
          </a:p>
        </p:txBody>
      </p:sp>
      <p:grpSp>
        <p:nvGrpSpPr>
          <p:cNvPr id="3" name="Group 11">
            <a:extLst>
              <a:ext uri="{FF2B5EF4-FFF2-40B4-BE49-F238E27FC236}">
                <a16:creationId xmlns:a16="http://schemas.microsoft.com/office/drawing/2014/main" xmlns="" id="{3AFD3B2D-4627-4743-8722-5ECB13D95CE1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2924175"/>
            <a:ext cx="1595438" cy="619125"/>
            <a:chOff x="748" y="1253"/>
            <a:chExt cx="961" cy="275"/>
          </a:xfrm>
        </p:grpSpPr>
        <p:sp>
          <p:nvSpPr>
            <p:cNvPr id="32782" name="Rectangle 12">
              <a:extLst>
                <a:ext uri="{FF2B5EF4-FFF2-40B4-BE49-F238E27FC236}">
                  <a16:creationId xmlns:a16="http://schemas.microsoft.com/office/drawing/2014/main" xmlns="" id="{9134A3BF-6F13-4A6B-AD79-844CED29F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255"/>
              <a:ext cx="9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0" lang="en-US" altLang="zh-CN" sz="2800" b="1">
                  <a:latin typeface="Arial Unicode MS" pitchFamily="34" charset="-122"/>
                  <a:ea typeface="Arial Unicode MS" pitchFamily="34" charset="-122"/>
                </a:rPr>
                <a:t>ℱ</a:t>
              </a:r>
              <a:endParaRPr kumimoji="0" lang="en-US" altLang="zh-CN" sz="2800" b="1">
                <a:latin typeface="Arial" panose="020B0604020202020204" pitchFamily="34" charset="0"/>
              </a:endParaRPr>
            </a:p>
          </p:txBody>
        </p:sp>
        <p:graphicFrame>
          <p:nvGraphicFramePr>
            <p:cNvPr id="32783" name="Object 13">
              <a:extLst>
                <a:ext uri="{FF2B5EF4-FFF2-40B4-BE49-F238E27FC236}">
                  <a16:creationId xmlns:a16="http://schemas.microsoft.com/office/drawing/2014/main" xmlns="" id="{969476A8-A02A-486E-A382-746DF0716D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3" y="1253"/>
            <a:ext cx="71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6" name="Equation" r:id="rId7" imgW="660113" imgH="253890" progId="Equation.DSMT4">
                    <p:embed/>
                  </p:oleObj>
                </mc:Choice>
                <mc:Fallback>
                  <p:oleObj name="Equation" r:id="rId7" imgW="660113" imgH="25389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3" y="1253"/>
                          <a:ext cx="716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0670" name="Rectangle 14">
            <a:extLst>
              <a:ext uri="{FF2B5EF4-FFF2-40B4-BE49-F238E27FC236}">
                <a16:creationId xmlns:a16="http://schemas.microsoft.com/office/drawing/2014/main" xmlns="" id="{A6BE9010-D542-4493-B311-3CA0C784A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graphicFrame>
        <p:nvGraphicFramePr>
          <p:cNvPr id="710671" name="Object 15">
            <a:extLst>
              <a:ext uri="{FF2B5EF4-FFF2-40B4-BE49-F238E27FC236}">
                <a16:creationId xmlns:a16="http://schemas.microsoft.com/office/drawing/2014/main" xmlns="" id="{AE126DAE-98F3-4DF2-AAAD-33005F36A51C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660775" y="2981325"/>
          <a:ext cx="18573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7" name="Equation" r:id="rId9" imgW="825500" imgH="228600" progId="Equation.DSMT4">
                  <p:embed/>
                </p:oleObj>
              </mc:Choice>
              <mc:Fallback>
                <p:oleObj name="Equation" r:id="rId9" imgW="82550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2981325"/>
                        <a:ext cx="18573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672" name="Object 16">
            <a:extLst>
              <a:ext uri="{FF2B5EF4-FFF2-40B4-BE49-F238E27FC236}">
                <a16:creationId xmlns:a16="http://schemas.microsoft.com/office/drawing/2014/main" xmlns="" id="{2F3149E7-2881-4A15-8262-01C2CAA58C6D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760788" y="3775075"/>
          <a:ext cx="276383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8" name="Equation" r:id="rId11" imgW="1409700" imgH="469900" progId="Equation.DSMT4">
                  <p:embed/>
                </p:oleObj>
              </mc:Choice>
              <mc:Fallback>
                <p:oleObj name="Equation" r:id="rId11" imgW="1409700" imgH="4699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788" y="3775075"/>
                        <a:ext cx="2763837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673" name="Object 17">
            <a:extLst>
              <a:ext uri="{FF2B5EF4-FFF2-40B4-BE49-F238E27FC236}">
                <a16:creationId xmlns:a16="http://schemas.microsoft.com/office/drawing/2014/main" xmlns="" id="{8F6CB433-2C62-4D1E-A841-B00C42E9B26D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652838" y="4937125"/>
          <a:ext cx="3316287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" name="Equation" r:id="rId13" imgW="1574800" imgH="431800" progId="Equation.DSMT4">
                  <p:embed/>
                </p:oleObj>
              </mc:Choice>
              <mc:Fallback>
                <p:oleObj name="Equation" r:id="rId13" imgW="1574800" imgH="431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838" y="4937125"/>
                        <a:ext cx="3316287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1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63" grpId="0" autoUpdateAnimBg="0"/>
      <p:bldP spid="710665" grpId="0" autoUpdateAnimBg="0"/>
      <p:bldP spid="710666" grpId="0" autoUpdateAnimBg="0"/>
      <p:bldP spid="71067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Text Box 2">
            <a:extLst>
              <a:ext uri="{FF2B5EF4-FFF2-40B4-BE49-F238E27FC236}">
                <a16:creationId xmlns:a16="http://schemas.microsoft.com/office/drawing/2014/main" xmlns="" id="{00D16B8F-D61C-4DC1-9D7A-ABE8DAFA3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836613"/>
            <a:ext cx="2592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0" lang="en-US" altLang="zh-CN" sz="2800" b="1">
                <a:solidFill>
                  <a:schemeClr val="accent2"/>
                </a:solidFill>
                <a:ea typeface="黑体" panose="02010609060101010101" pitchFamily="49" charset="-122"/>
              </a:rPr>
              <a:t>2</a:t>
            </a:r>
            <a:r>
              <a:rPr kumimoji="0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已知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xmlns="" id="{E31A053D-21FF-49B1-99F4-4E8C13C56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xmlns="" id="{35EB76A8-7F73-4B4A-9C8D-FD0E41DBE80A}"/>
              </a:ext>
            </a:extLst>
          </p:cNvPr>
          <p:cNvGrpSpPr>
            <a:grpSpLocks/>
          </p:cNvGrpSpPr>
          <p:nvPr/>
        </p:nvGrpSpPr>
        <p:grpSpPr bwMode="auto">
          <a:xfrm>
            <a:off x="2582863" y="908050"/>
            <a:ext cx="2309812" cy="519113"/>
            <a:chOff x="1610" y="572"/>
            <a:chExt cx="1455" cy="327"/>
          </a:xfrm>
        </p:grpSpPr>
        <p:graphicFrame>
          <p:nvGraphicFramePr>
            <p:cNvPr id="33813" name="Object 5">
              <a:extLst>
                <a:ext uri="{FF2B5EF4-FFF2-40B4-BE49-F238E27FC236}">
                  <a16:creationId xmlns:a16="http://schemas.microsoft.com/office/drawing/2014/main" xmlns="" id="{AE223961-FEA0-4393-B08C-E534CD9D2F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43" y="572"/>
            <a:ext cx="122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6" name="Equation" r:id="rId3" imgW="977476" imgH="253890" progId="Equation.DSMT4">
                    <p:embed/>
                  </p:oleObj>
                </mc:Choice>
                <mc:Fallback>
                  <p:oleObj name="Equation" r:id="rId3" imgW="977476" imgH="25389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3" y="572"/>
                          <a:ext cx="1222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4" name="Rectangle 6">
              <a:extLst>
                <a:ext uri="{FF2B5EF4-FFF2-40B4-BE49-F238E27FC236}">
                  <a16:creationId xmlns:a16="http://schemas.microsoft.com/office/drawing/2014/main" xmlns="" id="{E0775421-444D-4326-80A1-CE5CC212E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57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0" lang="en-US" altLang="zh-CN" sz="2800" b="1">
                  <a:latin typeface="Arial Unicode MS" pitchFamily="34" charset="-122"/>
                  <a:ea typeface="Arial Unicode MS" pitchFamily="34" charset="-122"/>
                </a:rPr>
                <a:t>ℱ</a:t>
              </a:r>
            </a:p>
          </p:txBody>
        </p:sp>
      </p:grpSp>
      <p:sp>
        <p:nvSpPr>
          <p:cNvPr id="711687" name="Text Box 7">
            <a:extLst>
              <a:ext uri="{FF2B5EF4-FFF2-40B4-BE49-F238E27FC236}">
                <a16:creationId xmlns:a16="http://schemas.microsoft.com/office/drawing/2014/main" xmlns="" id="{6B7F8CE6-5E71-4729-86E0-AEFD8C66B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836613"/>
            <a:ext cx="503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>
                <a:latin typeface="Arial" panose="020B0604020202020204" pitchFamily="34" charset="0"/>
              </a:rPr>
              <a:t>求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xmlns="" id="{26520443-B093-4785-B88D-C01248C1FFAE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908050"/>
            <a:ext cx="1903413" cy="519113"/>
            <a:chOff x="930" y="1253"/>
            <a:chExt cx="1199" cy="327"/>
          </a:xfrm>
        </p:grpSpPr>
        <p:graphicFrame>
          <p:nvGraphicFramePr>
            <p:cNvPr id="33811" name="Object 9">
              <a:extLst>
                <a:ext uri="{FF2B5EF4-FFF2-40B4-BE49-F238E27FC236}">
                  <a16:creationId xmlns:a16="http://schemas.microsoft.com/office/drawing/2014/main" xmlns="" id="{E6E040E0-06E3-493D-970B-7A160C7470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4" y="1253"/>
            <a:ext cx="985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7" name="Equation" r:id="rId5" imgW="787058" imgH="253890" progId="Equation.DSMT4">
                    <p:embed/>
                  </p:oleObj>
                </mc:Choice>
                <mc:Fallback>
                  <p:oleObj name="Equation" r:id="rId5" imgW="787058" imgH="25389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4" y="1253"/>
                          <a:ext cx="985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2" name="Rectangle 10">
              <a:extLst>
                <a:ext uri="{FF2B5EF4-FFF2-40B4-BE49-F238E27FC236}">
                  <a16:creationId xmlns:a16="http://schemas.microsoft.com/office/drawing/2014/main" xmlns="" id="{F5939C48-7277-4A4B-B0DC-C96702396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25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0" lang="en-US" altLang="zh-CN" sz="2800" b="1">
                  <a:latin typeface="Arial Unicode MS" pitchFamily="34" charset="-122"/>
                  <a:ea typeface="Arial Unicode MS" pitchFamily="34" charset="-122"/>
                </a:rPr>
                <a:t>ℱ</a:t>
              </a:r>
            </a:p>
          </p:txBody>
        </p:sp>
      </p:grpSp>
      <p:sp>
        <p:nvSpPr>
          <p:cNvPr id="711691" name="Text Box 11">
            <a:extLst>
              <a:ext uri="{FF2B5EF4-FFF2-40B4-BE49-F238E27FC236}">
                <a16:creationId xmlns:a16="http://schemas.microsoft.com/office/drawing/2014/main" xmlns="" id="{94294996-4ED8-476D-9DAB-ECE8EB315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060575"/>
            <a:ext cx="1079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200" b="1">
                <a:solidFill>
                  <a:schemeClr val="accent2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解</a:t>
            </a:r>
          </a:p>
        </p:txBody>
      </p:sp>
      <p:graphicFrame>
        <p:nvGraphicFramePr>
          <p:cNvPr id="711692" name="Object 12">
            <a:extLst>
              <a:ext uri="{FF2B5EF4-FFF2-40B4-BE49-F238E27FC236}">
                <a16:creationId xmlns:a16="http://schemas.microsoft.com/office/drawing/2014/main" xmlns="" id="{850DA134-C318-40A6-B56A-9E97D6364B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9463" y="2047875"/>
          <a:ext cx="37322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8" name="Equation" r:id="rId7" imgW="1879600" imgH="406400" progId="Equation.DSMT4">
                  <p:embed/>
                </p:oleObj>
              </mc:Choice>
              <mc:Fallback>
                <p:oleObj name="Equation" r:id="rId7" imgW="1879600" imgH="406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2047875"/>
                        <a:ext cx="373221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1693" name="Rectangle 13">
            <a:extLst>
              <a:ext uri="{FF2B5EF4-FFF2-40B4-BE49-F238E27FC236}">
                <a16:creationId xmlns:a16="http://schemas.microsoft.com/office/drawing/2014/main" xmlns="" id="{78C0C392-7E32-4146-8457-B6172B9B8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27647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zh-CN" sz="2800" b="1">
                <a:latin typeface="Arial Unicode MS" pitchFamily="34" charset="-122"/>
                <a:ea typeface="Arial Unicode MS" pitchFamily="34" charset="-122"/>
              </a:rPr>
              <a:t>ℱ</a:t>
            </a:r>
          </a:p>
        </p:txBody>
      </p:sp>
      <p:graphicFrame>
        <p:nvGraphicFramePr>
          <p:cNvPr id="711694" name="Object 14">
            <a:extLst>
              <a:ext uri="{FF2B5EF4-FFF2-40B4-BE49-F238E27FC236}">
                <a16:creationId xmlns:a16="http://schemas.microsoft.com/office/drawing/2014/main" xmlns="" id="{F12BFD94-9C3E-4ADC-890B-017E65C7B8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6763" y="3344863"/>
          <a:ext cx="400526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9" name="Equation" r:id="rId9" imgW="2019300" imgH="406400" progId="Equation.DSMT4">
                  <p:embed/>
                </p:oleObj>
              </mc:Choice>
              <mc:Fallback>
                <p:oleObj name="Equation" r:id="rId9" imgW="2019300" imgH="406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3344863"/>
                        <a:ext cx="400526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1695" name="Rectangle 15">
            <a:extLst>
              <a:ext uri="{FF2B5EF4-FFF2-40B4-BE49-F238E27FC236}">
                <a16:creationId xmlns:a16="http://schemas.microsoft.com/office/drawing/2014/main" xmlns="" id="{94B40559-8FF0-4E45-8899-F88B9E1A1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46529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zh-CN" sz="2800" b="1">
                <a:latin typeface="Arial Unicode MS" pitchFamily="34" charset="-122"/>
                <a:ea typeface="Arial Unicode MS" pitchFamily="34" charset="-122"/>
              </a:rPr>
              <a:t>ℱ</a:t>
            </a:r>
          </a:p>
        </p:txBody>
      </p:sp>
      <p:sp>
        <p:nvSpPr>
          <p:cNvPr id="711696" name="Text Box 16">
            <a:extLst>
              <a:ext uri="{FF2B5EF4-FFF2-40B4-BE49-F238E27FC236}">
                <a16:creationId xmlns:a16="http://schemas.microsoft.com/office/drawing/2014/main" xmlns="" id="{1465E0B8-CB92-495C-B44B-01859CFB6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724400"/>
            <a:ext cx="1079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>
                <a:latin typeface="Arial" panose="020B0604020202020204" pitchFamily="34" charset="0"/>
                <a:ea typeface="华文中宋" panose="02010600040101010101" pitchFamily="2" charset="-122"/>
              </a:rPr>
              <a:t>显然</a:t>
            </a:r>
          </a:p>
        </p:txBody>
      </p:sp>
      <p:graphicFrame>
        <p:nvGraphicFramePr>
          <p:cNvPr id="711697" name="Object 17">
            <a:extLst>
              <a:ext uri="{FF2B5EF4-FFF2-40B4-BE49-F238E27FC236}">
                <a16:creationId xmlns:a16="http://schemas.microsoft.com/office/drawing/2014/main" xmlns="" id="{7E1ADF3C-797B-4DE9-98C5-348657011F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5225" y="4652963"/>
          <a:ext cx="23685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0" name="Equation" r:id="rId11" imgW="1193800" imgH="279400" progId="Equation.DSMT4">
                  <p:embed/>
                </p:oleObj>
              </mc:Choice>
              <mc:Fallback>
                <p:oleObj name="Equation" r:id="rId11" imgW="1193800" imgH="279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225" y="4652963"/>
                        <a:ext cx="23685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1698" name="Text Box 18">
            <a:extLst>
              <a:ext uri="{FF2B5EF4-FFF2-40B4-BE49-F238E27FC236}">
                <a16:creationId xmlns:a16="http://schemas.microsoft.com/office/drawing/2014/main" xmlns="" id="{5BFA1C72-F5E8-442A-ABC0-E1F5A7BBA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661025"/>
            <a:ext cx="1800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>
                <a:latin typeface="Arial" panose="020B0604020202020204" pitchFamily="34" charset="0"/>
                <a:ea typeface="华文中宋" panose="02010600040101010101" pitchFamily="2" charset="-122"/>
              </a:rPr>
              <a:t>一般地</a:t>
            </a:r>
          </a:p>
        </p:txBody>
      </p:sp>
      <p:sp>
        <p:nvSpPr>
          <p:cNvPr id="711699" name="Rectangle 19">
            <a:extLst>
              <a:ext uri="{FF2B5EF4-FFF2-40B4-BE49-F238E27FC236}">
                <a16:creationId xmlns:a16="http://schemas.microsoft.com/office/drawing/2014/main" xmlns="" id="{BDE9E547-EF9E-4423-884A-CA78C76E7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55895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zh-CN" sz="2800" b="1">
                <a:latin typeface="Arial Unicode MS" pitchFamily="34" charset="-122"/>
                <a:ea typeface="Arial Unicode MS" pitchFamily="34" charset="-122"/>
              </a:rPr>
              <a:t>ℱ</a:t>
            </a:r>
          </a:p>
        </p:txBody>
      </p:sp>
      <p:graphicFrame>
        <p:nvGraphicFramePr>
          <p:cNvPr id="711700" name="Object 20">
            <a:extLst>
              <a:ext uri="{FF2B5EF4-FFF2-40B4-BE49-F238E27FC236}">
                <a16:creationId xmlns:a16="http://schemas.microsoft.com/office/drawing/2014/main" xmlns="" id="{9FC5B5AE-B73C-47ED-94FD-FD3AD3AD36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9213" y="5589588"/>
          <a:ext cx="27733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1" name="Equation" r:id="rId13" imgW="1397000" imgH="279400" progId="Equation.DSMT4">
                  <p:embed/>
                </p:oleObj>
              </mc:Choice>
              <mc:Fallback>
                <p:oleObj name="Equation" r:id="rId13" imgW="1397000" imgH="2794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5589588"/>
                        <a:ext cx="277336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701" name="Object 21">
            <a:extLst>
              <a:ext uri="{FF2B5EF4-FFF2-40B4-BE49-F238E27FC236}">
                <a16:creationId xmlns:a16="http://schemas.microsoft.com/office/drawing/2014/main" xmlns="" id="{E5D52C8A-BF9B-4F91-986D-25FF4CF1EB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1038" y="5627688"/>
          <a:ext cx="26225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2" name="Equation" r:id="rId15" imgW="1320227" imgH="241195" progId="Equation.DSMT4">
                  <p:embed/>
                </p:oleObj>
              </mc:Choice>
              <mc:Fallback>
                <p:oleObj name="Equation" r:id="rId15" imgW="1320227" imgH="241195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1038" y="5627688"/>
                        <a:ext cx="26225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1702" name="Rectangle 22">
            <a:extLst>
              <a:ext uri="{FF2B5EF4-FFF2-40B4-BE49-F238E27FC236}">
                <a16:creationId xmlns:a16="http://schemas.microsoft.com/office/drawing/2014/main" xmlns="" id="{5F4CA5DE-8108-4C60-A388-E8C90D0E5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5734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zh-CN" sz="2800" b="1">
                <a:latin typeface="Arial Unicode MS" pitchFamily="34" charset="-122"/>
                <a:ea typeface="Arial Unicode MS" pitchFamily="34" charset="-122"/>
              </a:rPr>
              <a:t>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1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1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1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1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91" grpId="0" autoUpdateAnimBg="0"/>
      <p:bldP spid="711693" grpId="0" autoUpdateAnimBg="0"/>
      <p:bldP spid="711695" grpId="0" autoUpdateAnimBg="0"/>
      <p:bldP spid="711696" grpId="0" autoUpdateAnimBg="0"/>
      <p:bldP spid="711698" grpId="0" autoUpdateAnimBg="0"/>
      <p:bldP spid="711699" grpId="0" autoUpdateAnimBg="0"/>
      <p:bldP spid="71170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>
            <a:extLst>
              <a:ext uri="{FF2B5EF4-FFF2-40B4-BE49-F238E27FC236}">
                <a16:creationId xmlns:a16="http://schemas.microsoft.com/office/drawing/2014/main" xmlns="" id="{E3F43B7D-1807-4376-8DC5-D55670569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76250"/>
            <a:ext cx="9144000" cy="941388"/>
          </a:xfrm>
        </p:spPr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66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3200" b="1">
                <a:solidFill>
                  <a:srgbClr val="66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微分性质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</a:t>
            </a:r>
            <a:r>
              <a:rPr lang="en-US" altLang="zh-CN" sz="3200" b="1" i="1">
                <a:solidFill>
                  <a:schemeClr val="tx1"/>
                </a:solidFill>
              </a:rPr>
              <a:t>f </a:t>
            </a:r>
            <a:r>
              <a:rPr lang="en-US" altLang="zh-CN" sz="3200" b="1">
                <a:solidFill>
                  <a:schemeClr val="tx1"/>
                </a:solidFill>
              </a:rPr>
              <a:t>(</a:t>
            </a:r>
            <a:r>
              <a:rPr lang="en-US" altLang="zh-CN" sz="3200" b="1" i="1">
                <a:solidFill>
                  <a:schemeClr val="tx1"/>
                </a:solidFill>
              </a:rPr>
              <a:t>t</a:t>
            </a:r>
            <a:r>
              <a:rPr lang="en-US" altLang="zh-CN" sz="3200" b="1">
                <a:solidFill>
                  <a:schemeClr val="tx1"/>
                </a:solidFill>
              </a:rPr>
              <a:t>)</a:t>
            </a:r>
            <a:r>
              <a:rPr lang="zh-CN" altLang="en-US" sz="3200" b="1">
                <a:solidFill>
                  <a:schemeClr val="tx1"/>
                </a:solidFill>
                <a:ea typeface="黑体" panose="02010609060101010101" pitchFamily="49" charset="-122"/>
              </a:rPr>
              <a:t>在</a:t>
            </a:r>
            <a:r>
              <a:rPr lang="en-US" altLang="zh-CN" sz="3200" b="1">
                <a:solidFill>
                  <a:schemeClr val="tx1"/>
                </a:solidFill>
              </a:rPr>
              <a:t>(</a:t>
            </a:r>
            <a:r>
              <a:rPr lang="en-US" altLang="zh-CN" sz="3200" b="1">
                <a:solidFill>
                  <a:schemeClr val="tx1"/>
                </a:solidFill>
                <a:latin typeface="Symbol" panose="05050102010706020507" pitchFamily="18" charset="2"/>
              </a:rPr>
              <a:t>-</a:t>
            </a:r>
            <a:r>
              <a:rPr lang="en-US" altLang="zh-CN" sz="3200" b="1">
                <a:solidFill>
                  <a:schemeClr val="tx1"/>
                </a:solidFill>
                <a:sym typeface="Symbol" panose="05050102010706020507" pitchFamily="18" charset="2"/>
              </a:rPr>
              <a:t>, +)</a:t>
            </a:r>
            <a:r>
              <a:rPr lang="zh-CN" altLang="en-US"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上连续或只有</a:t>
            </a:r>
            <a:br>
              <a:rPr lang="zh-CN" altLang="en-US"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</a:br>
            <a:r>
              <a:rPr lang="zh-CN" altLang="en-US"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有限个可去间断点</a:t>
            </a:r>
            <a:r>
              <a:rPr lang="en-US" altLang="zh-CN"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且当</a:t>
            </a:r>
            <a:r>
              <a:rPr lang="en-US" altLang="zh-CN" sz="3200" b="1">
                <a:solidFill>
                  <a:schemeClr val="tx1"/>
                </a:solidFill>
                <a:sym typeface="Symbol" panose="05050102010706020507" pitchFamily="18" charset="2"/>
              </a:rPr>
              <a:t>|</a:t>
            </a:r>
            <a:r>
              <a:rPr lang="en-US" altLang="zh-CN" sz="3200" b="1" i="1">
                <a:solidFill>
                  <a:schemeClr val="tx1"/>
                </a:solidFill>
                <a:sym typeface="Symbol" panose="05050102010706020507" pitchFamily="18" charset="2"/>
              </a:rPr>
              <a:t>t</a:t>
            </a:r>
            <a:r>
              <a:rPr lang="en-US" altLang="zh-CN" sz="3200" b="1">
                <a:solidFill>
                  <a:schemeClr val="tx1"/>
                </a:solidFill>
                <a:sym typeface="Symbol" panose="05050102010706020507" pitchFamily="18" charset="2"/>
              </a:rPr>
              <a:t>|+</a:t>
            </a:r>
            <a:r>
              <a:rPr lang="zh-CN" altLang="en-US" sz="3200" b="1">
                <a:solidFill>
                  <a:schemeClr val="tx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时</a:t>
            </a:r>
            <a:r>
              <a:rPr lang="en-US" altLang="zh-CN" sz="3200" b="1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altLang="zh-CN" sz="3200" b="1" i="1">
                <a:solidFill>
                  <a:schemeClr val="tx1"/>
                </a:solidFill>
                <a:sym typeface="Symbol" panose="05050102010706020507" pitchFamily="18" charset="2"/>
              </a:rPr>
              <a:t>f</a:t>
            </a:r>
            <a:r>
              <a:rPr lang="en-US" altLang="zh-CN" sz="3200" b="1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en-US" altLang="zh-CN" sz="3200" b="1" i="1">
                <a:solidFill>
                  <a:schemeClr val="tx1"/>
                </a:solidFill>
                <a:sym typeface="Symbol" panose="05050102010706020507" pitchFamily="18" charset="2"/>
              </a:rPr>
              <a:t>t</a:t>
            </a:r>
            <a:r>
              <a:rPr lang="en-US" altLang="zh-CN" sz="3200" b="1">
                <a:solidFill>
                  <a:schemeClr val="tx1"/>
                </a:solidFill>
                <a:sym typeface="Symbol" panose="05050102010706020507" pitchFamily="18" charset="2"/>
              </a:rPr>
              <a:t>)0, </a:t>
            </a:r>
            <a:r>
              <a:rPr lang="zh-CN" altLang="en-US" sz="3200" b="1">
                <a:solidFill>
                  <a:schemeClr val="tx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则</a:t>
            </a:r>
            <a:r>
              <a:rPr lang="zh-CN" altLang="en-US" sz="3200" b="1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/>
            </a:r>
            <a:br>
              <a:rPr lang="zh-CN" altLang="en-US" sz="3200" b="1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</a:b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	</a:t>
            </a:r>
            <a:r>
              <a:rPr lang="zh-CN" altLang="en-US" sz="3200">
                <a:solidFill>
                  <a:srgbClr val="FF99FF"/>
                </a:solidFill>
                <a:sym typeface="Symbol" panose="05050102010706020507" pitchFamily="18" charset="2"/>
              </a:rPr>
              <a:t/>
            </a:r>
            <a:br>
              <a:rPr lang="zh-CN" altLang="en-US" sz="3200">
                <a:solidFill>
                  <a:srgbClr val="FF99FF"/>
                </a:solidFill>
                <a:sym typeface="Symbol" panose="05050102010706020507" pitchFamily="18" charset="2"/>
              </a:rPr>
            </a:br>
            <a:endParaRPr lang="zh-CN" altLang="en-US" sz="3200">
              <a:solidFill>
                <a:srgbClr val="FF99FF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679939" name="Object 3">
            <a:extLst>
              <a:ext uri="{FF2B5EF4-FFF2-40B4-BE49-F238E27FC236}">
                <a16:creationId xmlns:a16="http://schemas.microsoft.com/office/drawing/2014/main" xmlns="" id="{4A1C5163-A6EA-471F-804B-DC6C469237AC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1341438" y="2743200"/>
          <a:ext cx="4411662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name="Equation" r:id="rId3" imgW="1733443" imgH="314280" progId="Equation.DSMT4">
                  <p:embed/>
                </p:oleObj>
              </mc:Choice>
              <mc:Fallback>
                <p:oleObj name="Equation" r:id="rId3" imgW="1733443" imgH="3142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2743200"/>
                        <a:ext cx="4411662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9940" name="Rectangle 4">
            <a:extLst>
              <a:ext uri="{FF2B5EF4-FFF2-40B4-BE49-F238E27FC236}">
                <a16:creationId xmlns:a16="http://schemas.microsoft.com/office/drawing/2014/main" xmlns="" id="{2237156C-6F89-45CF-97A1-07DA0C67EF85}"/>
              </a:ext>
            </a:extLst>
          </p:cNvPr>
          <p:cNvSpPr>
            <a:spLocks noGrp="1" noChangeArrowheads="1"/>
          </p:cNvSpPr>
          <p:nvPr>
            <p:ph type="body" sz="half" idx="3"/>
          </p:nvPr>
        </p:nvSpPr>
        <p:spPr>
          <a:xfrm>
            <a:off x="0" y="5229225"/>
            <a:ext cx="9144000" cy="1282700"/>
          </a:xfrm>
        </p:spPr>
        <p:txBody>
          <a:bodyPr/>
          <a:lstStyle/>
          <a:p>
            <a:pPr marL="0" indent="0" eaLnBrk="1" hangingPunct="1"/>
            <a:r>
              <a:rPr lang="zh-CN" altLang="en-US" sz="3200" b="1">
                <a:ea typeface="黑体" panose="02010609060101010101" pitchFamily="49" charset="-122"/>
              </a:rPr>
              <a:t>推论</a:t>
            </a:r>
          </a:p>
          <a:p>
            <a:pPr marL="0" indent="0" eaLnBrk="1" hangingPunct="1"/>
            <a:r>
              <a:rPr lang="zh-CN" altLang="en-US" sz="3200">
                <a:solidFill>
                  <a:srgbClr val="6666FF"/>
                </a:solidFill>
              </a:rPr>
              <a:t>	</a:t>
            </a:r>
            <a:r>
              <a:rPr kumimoji="0" lang="en-US" altLang="zh-CN" sz="3200" b="1">
                <a:solidFill>
                  <a:srgbClr val="6666FF"/>
                </a:solidFill>
              </a:rPr>
              <a:t>ℱ</a:t>
            </a:r>
            <a:r>
              <a:rPr lang="en-US" altLang="zh-CN" sz="3200"/>
              <a:t> </a:t>
            </a:r>
            <a:r>
              <a:rPr lang="en-US" altLang="zh-CN" sz="3200" b="1">
                <a:solidFill>
                  <a:srgbClr val="6666FF"/>
                </a:solidFill>
              </a:rPr>
              <a:t>[</a:t>
            </a:r>
            <a:r>
              <a:rPr lang="en-US" altLang="zh-CN" sz="3200" b="1" i="1">
                <a:solidFill>
                  <a:srgbClr val="6666FF"/>
                </a:solidFill>
              </a:rPr>
              <a:t>f </a:t>
            </a:r>
            <a:r>
              <a:rPr lang="en-US" altLang="zh-CN" sz="3200" b="1" baseline="30000">
                <a:solidFill>
                  <a:srgbClr val="6666FF"/>
                </a:solidFill>
              </a:rPr>
              <a:t>(</a:t>
            </a:r>
            <a:r>
              <a:rPr lang="en-US" altLang="zh-CN" sz="3200" b="1" i="1" baseline="30000">
                <a:solidFill>
                  <a:srgbClr val="6666FF"/>
                </a:solidFill>
              </a:rPr>
              <a:t>n</a:t>
            </a:r>
            <a:r>
              <a:rPr lang="en-US" altLang="zh-CN" sz="3200" b="1" baseline="30000">
                <a:solidFill>
                  <a:srgbClr val="6666FF"/>
                </a:solidFill>
              </a:rPr>
              <a:t>) </a:t>
            </a:r>
            <a:r>
              <a:rPr lang="en-US" altLang="zh-CN" sz="3200" b="1">
                <a:solidFill>
                  <a:srgbClr val="6666FF"/>
                </a:solidFill>
              </a:rPr>
              <a:t>(</a:t>
            </a:r>
            <a:r>
              <a:rPr lang="en-US" altLang="zh-CN" sz="3200" b="1" i="1">
                <a:solidFill>
                  <a:srgbClr val="6666FF"/>
                </a:solidFill>
              </a:rPr>
              <a:t>t</a:t>
            </a:r>
            <a:r>
              <a:rPr lang="en-US" altLang="zh-CN" sz="3200" b="1">
                <a:solidFill>
                  <a:srgbClr val="6666FF"/>
                </a:solidFill>
              </a:rPr>
              <a:t>)]=(j </a:t>
            </a:r>
            <a:r>
              <a:rPr lang="en-US" altLang="zh-CN" sz="3200" b="1" i="1">
                <a:solidFill>
                  <a:srgbClr val="6666FF"/>
                </a:solidFill>
                <a:latin typeface="Symbol" panose="05050102010706020507" pitchFamily="18" charset="2"/>
              </a:rPr>
              <a:t>w </a:t>
            </a:r>
            <a:r>
              <a:rPr lang="en-US" altLang="zh-CN" sz="3200" b="1">
                <a:solidFill>
                  <a:srgbClr val="6666FF"/>
                </a:solidFill>
              </a:rPr>
              <a:t>)</a:t>
            </a:r>
            <a:r>
              <a:rPr lang="en-US" altLang="zh-CN" sz="3200" b="1" i="1" baseline="30000">
                <a:solidFill>
                  <a:srgbClr val="6666FF"/>
                </a:solidFill>
              </a:rPr>
              <a:t>n </a:t>
            </a:r>
            <a:r>
              <a:rPr kumimoji="0" lang="en-US" altLang="zh-CN" sz="3200" b="1">
                <a:solidFill>
                  <a:srgbClr val="6666FF"/>
                </a:solidFill>
              </a:rPr>
              <a:t>ℱ</a:t>
            </a:r>
            <a:r>
              <a:rPr lang="en-US" altLang="zh-CN" sz="3200" b="1">
                <a:solidFill>
                  <a:srgbClr val="6666FF"/>
                </a:solidFill>
              </a:rPr>
              <a:t> [</a:t>
            </a:r>
            <a:r>
              <a:rPr lang="en-US" altLang="zh-CN" sz="3200" b="1" i="1">
                <a:solidFill>
                  <a:srgbClr val="6666FF"/>
                </a:solidFill>
              </a:rPr>
              <a:t>f </a:t>
            </a:r>
            <a:r>
              <a:rPr lang="en-US" altLang="zh-CN" sz="3200" b="1">
                <a:solidFill>
                  <a:srgbClr val="6666FF"/>
                </a:solidFill>
              </a:rPr>
              <a:t>(</a:t>
            </a:r>
            <a:r>
              <a:rPr lang="en-US" altLang="zh-CN" sz="3200" b="1" i="1">
                <a:solidFill>
                  <a:srgbClr val="6666FF"/>
                </a:solidFill>
              </a:rPr>
              <a:t>t</a:t>
            </a:r>
            <a:r>
              <a:rPr lang="en-US" altLang="zh-CN" sz="3200" b="1">
                <a:solidFill>
                  <a:srgbClr val="6666FF"/>
                </a:solidFill>
              </a:rPr>
              <a:t>)]</a:t>
            </a:r>
            <a:r>
              <a:rPr lang="en-US" altLang="zh-CN" sz="3200">
                <a:solidFill>
                  <a:srgbClr val="6666FF"/>
                </a:solidFill>
              </a:rPr>
              <a:t>.		</a:t>
            </a:r>
            <a:r>
              <a:rPr lang="en-US" altLang="zh-CN" sz="3200" b="1">
                <a:solidFill>
                  <a:srgbClr val="6666FF"/>
                </a:solidFill>
              </a:rPr>
              <a:t>(5)</a:t>
            </a:r>
          </a:p>
        </p:txBody>
      </p:sp>
      <p:sp>
        <p:nvSpPr>
          <p:cNvPr id="679941" name="Rectangle 5">
            <a:extLst>
              <a:ext uri="{FF2B5EF4-FFF2-40B4-BE49-F238E27FC236}">
                <a16:creationId xmlns:a16="http://schemas.microsoft.com/office/drawing/2014/main" xmlns="" id="{C76D7172-FE8B-44C2-93B9-47B80014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89150"/>
            <a:ext cx="91440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 b="1">
                <a:solidFill>
                  <a:srgbClr val="6666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证  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由傅氏变换的定义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并利用分部积分可得</a:t>
            </a:r>
          </a:p>
        </p:txBody>
      </p:sp>
      <p:graphicFrame>
        <p:nvGraphicFramePr>
          <p:cNvPr id="679942" name="Object 6">
            <a:extLst>
              <a:ext uri="{FF2B5EF4-FFF2-40B4-BE49-F238E27FC236}">
                <a16:creationId xmlns:a16="http://schemas.microsoft.com/office/drawing/2014/main" xmlns="" id="{45DFA2B5-6DDB-4AF9-B0D7-D3ACE52235E6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357313" y="3641725"/>
          <a:ext cx="55181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1" name="Equation" r:id="rId5" imgW="2184400" imgH="330200" progId="Equation.DSMT4">
                  <p:embed/>
                </p:oleObj>
              </mc:Choice>
              <mc:Fallback>
                <p:oleObj name="Equation" r:id="rId5" imgW="2184400" imgH="330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3641725"/>
                        <a:ext cx="551815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9944" name="Object 8">
            <a:extLst>
              <a:ext uri="{FF2B5EF4-FFF2-40B4-BE49-F238E27FC236}">
                <a16:creationId xmlns:a16="http://schemas.microsoft.com/office/drawing/2014/main" xmlns="" id="{CFA8E729-C3BA-48E3-AC36-6852B449E7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5738" y="4600575"/>
          <a:ext cx="14986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name="Equation" r:id="rId7" imgW="507780" imgH="203112" progId="Equation.DSMT4">
                  <p:embed/>
                </p:oleObj>
              </mc:Choice>
              <mc:Fallback>
                <p:oleObj name="Equation" r:id="rId7" imgW="507780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4600575"/>
                        <a:ext cx="14986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9947" name="Rectangle 11">
            <a:extLst>
              <a:ext uri="{FF2B5EF4-FFF2-40B4-BE49-F238E27FC236}">
                <a16:creationId xmlns:a16="http://schemas.microsoft.com/office/drawing/2014/main" xmlns="" id="{5C3D8836-36BF-475C-99B4-953E59D35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513" y="2876550"/>
            <a:ext cx="566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CN" sz="2800" b="1">
                <a:latin typeface="Arial Unicode MS" pitchFamily="34" charset="-122"/>
                <a:ea typeface="Arial Unicode MS" pitchFamily="34" charset="-122"/>
              </a:rPr>
              <a:t>ℱ</a:t>
            </a:r>
          </a:p>
        </p:txBody>
      </p:sp>
      <p:sp>
        <p:nvSpPr>
          <p:cNvPr id="679948" name="Rectangle 12">
            <a:extLst>
              <a:ext uri="{FF2B5EF4-FFF2-40B4-BE49-F238E27FC236}">
                <a16:creationId xmlns:a16="http://schemas.microsoft.com/office/drawing/2014/main" xmlns="" id="{9EC471DA-53FF-4F7C-BF0F-9600D4108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975" y="461327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CN" sz="2800" b="1">
                <a:latin typeface="Arial Unicode MS" pitchFamily="34" charset="-122"/>
                <a:ea typeface="Arial Unicode MS" pitchFamily="34" charset="-122"/>
              </a:rPr>
              <a:t>ℱ</a:t>
            </a:r>
          </a:p>
        </p:txBody>
      </p:sp>
      <p:sp>
        <p:nvSpPr>
          <p:cNvPr id="679951" name="Rectangle 15">
            <a:extLst>
              <a:ext uri="{FF2B5EF4-FFF2-40B4-BE49-F238E27FC236}">
                <a16:creationId xmlns:a16="http://schemas.microsoft.com/office/drawing/2014/main" xmlns="" id="{A288979D-AF1B-4AB7-B864-CA7299A7A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1457325"/>
            <a:ext cx="5229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CN" sz="3200" b="1">
                <a:solidFill>
                  <a:srgbClr val="6666FF"/>
                </a:solidFill>
              </a:rPr>
              <a:t>ℱ</a:t>
            </a:r>
            <a:r>
              <a:rPr lang="en-US" altLang="zh-CN" sz="3200" b="1">
                <a:solidFill>
                  <a:srgbClr val="6666FF"/>
                </a:solidFill>
                <a:sym typeface="Symbol" panose="05050102010706020507" pitchFamily="18" charset="2"/>
              </a:rPr>
              <a:t>[</a:t>
            </a:r>
            <a:r>
              <a:rPr lang="en-US" altLang="zh-CN" sz="3200" b="1" i="1">
                <a:solidFill>
                  <a:srgbClr val="6666FF"/>
                </a:solidFill>
                <a:sym typeface="Symbol" panose="05050102010706020507" pitchFamily="18" charset="2"/>
              </a:rPr>
              <a:t>f</a:t>
            </a:r>
            <a:r>
              <a:rPr lang="en-US" altLang="zh-CN" sz="3200" b="1">
                <a:solidFill>
                  <a:srgbClr val="6666FF"/>
                </a:solidFill>
                <a:sym typeface="Symbol" panose="05050102010706020507" pitchFamily="18" charset="2"/>
              </a:rPr>
              <a:t> '(</a:t>
            </a:r>
            <a:r>
              <a:rPr lang="en-US" altLang="zh-CN" sz="3200" b="1" i="1">
                <a:solidFill>
                  <a:srgbClr val="6666FF"/>
                </a:solidFill>
                <a:sym typeface="Symbol" panose="05050102010706020507" pitchFamily="18" charset="2"/>
              </a:rPr>
              <a:t>t</a:t>
            </a:r>
            <a:r>
              <a:rPr lang="en-US" altLang="zh-CN" sz="3200" b="1">
                <a:solidFill>
                  <a:srgbClr val="6666FF"/>
                </a:solidFill>
                <a:sym typeface="Symbol" panose="05050102010706020507" pitchFamily="18" charset="2"/>
              </a:rPr>
              <a:t>)]=j </a:t>
            </a:r>
            <a:r>
              <a:rPr lang="en-US" altLang="zh-CN" b="1" i="1">
                <a:solidFill>
                  <a:srgbClr val="6666FF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3200" b="1">
                <a:solidFill>
                  <a:srgbClr val="6666FF"/>
                </a:solidFill>
                <a:sym typeface="Symbol" panose="05050102010706020507" pitchFamily="18" charset="2"/>
              </a:rPr>
              <a:t> </a:t>
            </a:r>
            <a:r>
              <a:rPr kumimoji="0" lang="en-US" altLang="zh-CN" sz="3200" b="1">
                <a:solidFill>
                  <a:srgbClr val="6666FF"/>
                </a:solidFill>
              </a:rPr>
              <a:t>ℱ</a:t>
            </a:r>
            <a:r>
              <a:rPr lang="en-US" altLang="zh-CN" sz="3200" b="1">
                <a:solidFill>
                  <a:srgbClr val="6666FF"/>
                </a:solidFill>
                <a:sym typeface="Symbol" panose="05050102010706020507" pitchFamily="18" charset="2"/>
              </a:rPr>
              <a:t>[</a:t>
            </a:r>
            <a:r>
              <a:rPr lang="en-US" altLang="zh-CN" sz="3200" b="1" i="1">
                <a:solidFill>
                  <a:srgbClr val="6666FF"/>
                </a:solidFill>
                <a:sym typeface="Symbol" panose="05050102010706020507" pitchFamily="18" charset="2"/>
              </a:rPr>
              <a:t>f </a:t>
            </a:r>
            <a:r>
              <a:rPr lang="en-US" altLang="zh-CN" sz="3200" b="1">
                <a:solidFill>
                  <a:srgbClr val="6666FF"/>
                </a:solidFill>
                <a:sym typeface="Symbol" panose="05050102010706020507" pitchFamily="18" charset="2"/>
              </a:rPr>
              <a:t>(</a:t>
            </a:r>
            <a:r>
              <a:rPr lang="en-US" altLang="zh-CN" sz="3200" b="1" i="1">
                <a:solidFill>
                  <a:srgbClr val="6666FF"/>
                </a:solidFill>
                <a:sym typeface="Symbol" panose="05050102010706020507" pitchFamily="18" charset="2"/>
              </a:rPr>
              <a:t>t</a:t>
            </a:r>
            <a:r>
              <a:rPr lang="en-US" altLang="zh-CN" sz="3200" b="1">
                <a:solidFill>
                  <a:srgbClr val="6666FF"/>
                </a:solidFill>
                <a:sym typeface="Symbol" panose="05050102010706020507" pitchFamily="18" charset="2"/>
              </a:rPr>
              <a:t>)].		(4)</a:t>
            </a:r>
          </a:p>
        </p:txBody>
      </p:sp>
      <p:graphicFrame>
        <p:nvGraphicFramePr>
          <p:cNvPr id="679952" name="Object 16">
            <a:extLst>
              <a:ext uri="{FF2B5EF4-FFF2-40B4-BE49-F238E27FC236}">
                <a16:creationId xmlns:a16="http://schemas.microsoft.com/office/drawing/2014/main" xmlns="" id="{0A30D538-F371-4013-B74D-152F9C38E6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8600" y="4652963"/>
          <a:ext cx="10477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name="Equation" r:id="rId9" imgW="406048" imgH="203024" progId="Equation.DSMT4">
                  <p:embed/>
                </p:oleObj>
              </mc:Choice>
              <mc:Fallback>
                <p:oleObj name="Equation" r:id="rId9" imgW="406048" imgH="203024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4652963"/>
                        <a:ext cx="10477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7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7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7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40" grpId="0" build="p" autoUpdateAnimBg="0"/>
      <p:bldP spid="679941" grpId="0" autoUpdateAnimBg="0"/>
      <p:bldP spid="679947" grpId="0" autoUpdateAnimBg="0"/>
      <p:bldP spid="67994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>
            <a:extLst>
              <a:ext uri="{FF2B5EF4-FFF2-40B4-BE49-F238E27FC236}">
                <a16:creationId xmlns:a16="http://schemas.microsoft.com/office/drawing/2014/main" xmlns="" id="{0E49E132-96C0-42B3-B5CC-B47621BD94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12750"/>
            <a:ext cx="9144000" cy="655638"/>
          </a:xfrm>
        </p:spPr>
        <p:txBody>
          <a:bodyPr/>
          <a:lstStyle/>
          <a:p>
            <a:pPr eaLnBrk="1" hangingPunct="1"/>
            <a:r>
              <a:rPr lang="zh-CN" altLang="en-US"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同样</a:t>
            </a:r>
            <a:r>
              <a:rPr lang="en-US" altLang="zh-CN"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我们还能得到象函数的导数公式</a:t>
            </a:r>
            <a:r>
              <a:rPr lang="en-US" altLang="zh-CN"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endParaRPr lang="zh-CN" altLang="en-US" sz="3200" b="1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680963" name="Object 3">
            <a:extLst>
              <a:ext uri="{FF2B5EF4-FFF2-40B4-BE49-F238E27FC236}">
                <a16:creationId xmlns:a16="http://schemas.microsoft.com/office/drawing/2014/main" xmlns="" id="{677B11B5-AF87-4073-AA3C-C0F536141933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07963" y="1816100"/>
          <a:ext cx="2689225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name="Equation" r:id="rId3" imgW="1228835" imgH="390420" progId="Equation.DSMT4">
                  <p:embed/>
                </p:oleObj>
              </mc:Choice>
              <mc:Fallback>
                <p:oleObj name="Equation" r:id="rId3" imgW="1228835" imgH="3904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3" y="1816100"/>
                        <a:ext cx="2689225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64" name="Object 4">
            <a:extLst>
              <a:ext uri="{FF2B5EF4-FFF2-40B4-BE49-F238E27FC236}">
                <a16:creationId xmlns:a16="http://schemas.microsoft.com/office/drawing/2014/main" xmlns="" id="{6F074528-293C-4341-81A4-F1C401576B24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0" y="3187700"/>
          <a:ext cx="5976938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Equation" r:id="rId5" imgW="2298700" imgH="660400" progId="Equation.DSMT4">
                  <p:embed/>
                </p:oleObj>
              </mc:Choice>
              <mc:Fallback>
                <p:oleObj name="Equation" r:id="rId5" imgW="2298700" imgH="660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87700"/>
                        <a:ext cx="5976938" cy="171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0966" name="Rectangle 6">
            <a:extLst>
              <a:ext uri="{FF2B5EF4-FFF2-40B4-BE49-F238E27FC236}">
                <a16:creationId xmlns:a16="http://schemas.microsoft.com/office/drawing/2014/main" xmlns="" id="{48AD2EF7-F0AC-4FD0-804F-C5EB3C00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63" y="1974850"/>
            <a:ext cx="420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CN" sz="2800" b="1">
                <a:latin typeface="Arial Unicode MS" pitchFamily="34" charset="-122"/>
                <a:ea typeface="Arial Unicode MS" pitchFamily="34" charset="-122"/>
              </a:rPr>
              <a:t>ℱ</a:t>
            </a:r>
          </a:p>
        </p:txBody>
      </p:sp>
      <p:sp>
        <p:nvSpPr>
          <p:cNvPr id="680971" name="Rectangle 11">
            <a:extLst>
              <a:ext uri="{FF2B5EF4-FFF2-40B4-BE49-F238E27FC236}">
                <a16:creationId xmlns:a16="http://schemas.microsoft.com/office/drawing/2014/main" xmlns="" id="{27FF73B2-19C5-4C58-929E-57C451851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1127125"/>
            <a:ext cx="420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CN" sz="2800" b="1">
                <a:latin typeface="Arial Unicode MS" pitchFamily="34" charset="-122"/>
                <a:ea typeface="Arial Unicode MS" pitchFamily="34" charset="-122"/>
              </a:rPr>
              <a:t>ℱ</a:t>
            </a:r>
          </a:p>
        </p:txBody>
      </p:sp>
      <p:sp>
        <p:nvSpPr>
          <p:cNvPr id="680972" name="Rectangle 12">
            <a:extLst>
              <a:ext uri="{FF2B5EF4-FFF2-40B4-BE49-F238E27FC236}">
                <a16:creationId xmlns:a16="http://schemas.microsoft.com/office/drawing/2014/main" xmlns="" id="{08BEA700-029F-4369-AD4A-7AC578BF1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538" y="4122738"/>
            <a:ext cx="512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CN" sz="2800" b="1">
                <a:latin typeface="Arial Unicode MS" pitchFamily="34" charset="-122"/>
                <a:ea typeface="Arial Unicode MS" pitchFamily="34" charset="-122"/>
              </a:rPr>
              <a:t>ℱ</a:t>
            </a:r>
          </a:p>
        </p:txBody>
      </p:sp>
      <p:sp>
        <p:nvSpPr>
          <p:cNvPr id="680973" name="Rectangle 13">
            <a:extLst>
              <a:ext uri="{FF2B5EF4-FFF2-40B4-BE49-F238E27FC236}">
                <a16:creationId xmlns:a16="http://schemas.microsoft.com/office/drawing/2014/main" xmlns="" id="{70EF405F-587E-45F6-AB8A-13B8457A9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" y="1058863"/>
            <a:ext cx="3119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[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t</a:t>
            </a:r>
            <a:r>
              <a:rPr lang="en-US" altLang="zh-CN"/>
              <a:t>)]=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>
                <a:latin typeface="Symbol" panose="05050102010706020507" pitchFamily="18" charset="2"/>
              </a:rPr>
              <a:t>w</a:t>
            </a:r>
            <a:r>
              <a:rPr lang="en-US" altLang="zh-CN"/>
              <a:t>), </a:t>
            </a:r>
            <a:r>
              <a:rPr lang="zh-CN" altLang="en-US" b="1"/>
              <a:t>则</a:t>
            </a:r>
          </a:p>
        </p:txBody>
      </p:sp>
      <p:graphicFrame>
        <p:nvGraphicFramePr>
          <p:cNvPr id="680974" name="Object 14">
            <a:extLst>
              <a:ext uri="{FF2B5EF4-FFF2-40B4-BE49-F238E27FC236}">
                <a16:creationId xmlns:a16="http://schemas.microsoft.com/office/drawing/2014/main" xmlns="" id="{25E78FD2-84C3-46B4-A385-F266C9889945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44788" y="1930400"/>
          <a:ext cx="23622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1" name="Equation" r:id="rId7" imgW="799753" imgH="203112" progId="Equation.DSMT4">
                  <p:embed/>
                </p:oleObj>
              </mc:Choice>
              <mc:Fallback>
                <p:oleObj name="Equation" r:id="rId7" imgW="799753" imgH="203112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1930400"/>
                        <a:ext cx="23622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68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8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68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8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2" grpId="0" autoUpdateAnimBg="0"/>
      <p:bldP spid="680966" grpId="0" autoUpdateAnimBg="0"/>
      <p:bldP spid="680971" grpId="0" autoUpdateAnimBg="0"/>
      <p:bldP spid="680972" grpId="0" autoUpdateAnimBg="0"/>
      <p:bldP spid="6809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>
            <a:extLst>
              <a:ext uri="{FF2B5EF4-FFF2-40B4-BE49-F238E27FC236}">
                <a16:creationId xmlns:a16="http://schemas.microsoft.com/office/drawing/2014/main" xmlns="" id="{2B2E9C13-FA4A-43E3-958E-0F958DBE50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36563"/>
            <a:ext cx="9144000" cy="1481137"/>
          </a:xfrm>
        </p:spPr>
        <p:txBody>
          <a:bodyPr/>
          <a:lstStyle/>
          <a:p>
            <a:pPr eaLnBrk="1" hangingPunct="1"/>
            <a:r>
              <a:rPr lang="zh-CN" altLang="en-US" sz="3200" b="1">
                <a:solidFill>
                  <a:schemeClr val="tx1"/>
                </a:solidFill>
                <a:ea typeface="黑体" panose="02010609060101010101" pitchFamily="49" charset="-122"/>
              </a:rPr>
              <a:t>还可以将</a:t>
            </a:r>
            <a:r>
              <a:rPr lang="en-US" altLang="zh-CN" sz="3200" b="1" i="1">
                <a:solidFill>
                  <a:schemeClr val="tx1"/>
                </a:solidFill>
              </a:rPr>
              <a:t>f</a:t>
            </a:r>
            <a:r>
              <a:rPr lang="en-US" altLang="zh-CN" sz="3200" b="1">
                <a:solidFill>
                  <a:schemeClr val="tx1"/>
                </a:solidFill>
              </a:rPr>
              <a:t>(</a:t>
            </a:r>
            <a:r>
              <a:rPr lang="en-US" altLang="zh-CN" sz="3200" b="1" i="1">
                <a:solidFill>
                  <a:schemeClr val="tx1"/>
                </a:solidFill>
              </a:rPr>
              <a:t>t</a:t>
            </a:r>
            <a:r>
              <a:rPr lang="en-US" altLang="zh-CN" sz="3200" b="1">
                <a:solidFill>
                  <a:schemeClr val="tx1"/>
                </a:solidFill>
              </a:rPr>
              <a:t>)</a:t>
            </a:r>
            <a:r>
              <a:rPr lang="zh-CN" altLang="en-US"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放在左端</a:t>
            </a:r>
            <a:r>
              <a:rPr lang="en-US" altLang="zh-CN"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3200" b="1">
                <a:solidFill>
                  <a:schemeClr val="tx1"/>
                </a:solidFill>
              </a:rPr>
              <a:t> </a:t>
            </a:r>
            <a:r>
              <a:rPr lang="en-US" altLang="zh-CN" sz="3200" b="1" i="1">
                <a:solidFill>
                  <a:schemeClr val="tx1"/>
                </a:solidFill>
              </a:rPr>
              <a:t>F</a:t>
            </a:r>
            <a:r>
              <a:rPr lang="en-US" altLang="zh-CN" sz="3200" b="1">
                <a:solidFill>
                  <a:schemeClr val="tx1"/>
                </a:solidFill>
              </a:rPr>
              <a:t>(</a:t>
            </a:r>
            <a:r>
              <a:rPr lang="en-US" altLang="zh-CN" sz="3200" b="1" i="1">
                <a:solidFill>
                  <a:schemeClr val="tx1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3200" b="1">
                <a:solidFill>
                  <a:schemeClr val="tx1"/>
                </a:solidFill>
              </a:rPr>
              <a:t>)</a:t>
            </a:r>
            <a:r>
              <a:rPr lang="zh-CN" altLang="en-US"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放在右端</a:t>
            </a:r>
            <a:r>
              <a:rPr lang="en-US" altLang="zh-CN"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中间用双向箭头连接</a:t>
            </a:r>
            <a:r>
              <a:rPr lang="en-US" altLang="zh-CN"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br>
              <a:rPr lang="en-US" altLang="zh-CN"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>
                <a:solidFill>
                  <a:schemeClr val="tx1"/>
                </a:solidFill>
              </a:rPr>
              <a:t>	 </a:t>
            </a:r>
            <a:r>
              <a:rPr lang="en-US" altLang="zh-CN" sz="3200" b="1" i="1">
                <a:solidFill>
                  <a:schemeClr val="tx1"/>
                </a:solidFill>
              </a:rPr>
              <a:t>f</a:t>
            </a:r>
            <a:r>
              <a:rPr lang="en-US" altLang="zh-CN" sz="3200" b="1">
                <a:solidFill>
                  <a:schemeClr val="tx1"/>
                </a:solidFill>
              </a:rPr>
              <a:t>(</a:t>
            </a:r>
            <a:r>
              <a:rPr lang="en-US" altLang="zh-CN" sz="3200" b="1" i="1">
                <a:solidFill>
                  <a:schemeClr val="tx1"/>
                </a:solidFill>
              </a:rPr>
              <a:t>t</a:t>
            </a:r>
            <a:r>
              <a:rPr lang="en-US" altLang="zh-CN" sz="3200" b="1">
                <a:solidFill>
                  <a:schemeClr val="tx1"/>
                </a:solidFill>
              </a:rPr>
              <a:t>) 	  </a:t>
            </a:r>
            <a:r>
              <a:rPr lang="en-US" altLang="zh-CN" sz="3200" b="1">
                <a:solidFill>
                  <a:schemeClr val="tx1"/>
                </a:solidFill>
                <a:sym typeface="Symbol" panose="05050102010706020507" pitchFamily="18" charset="2"/>
              </a:rPr>
              <a:t>   </a:t>
            </a:r>
            <a:r>
              <a:rPr lang="en-US" altLang="zh-CN" sz="3200" b="1" i="1">
                <a:solidFill>
                  <a:schemeClr val="tx1"/>
                </a:solidFill>
              </a:rPr>
              <a:t>F</a:t>
            </a:r>
            <a:r>
              <a:rPr lang="en-US" altLang="zh-CN" sz="3200" b="1">
                <a:solidFill>
                  <a:schemeClr val="tx1"/>
                </a:solidFill>
              </a:rPr>
              <a:t>(</a:t>
            </a:r>
            <a:r>
              <a:rPr lang="en-US" altLang="zh-CN" sz="3200" b="1" i="1">
                <a:solidFill>
                  <a:schemeClr val="tx1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3200" b="1">
                <a:solidFill>
                  <a:schemeClr val="tx1"/>
                </a:solidFill>
              </a:rPr>
              <a:t>)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3200">
                <a:solidFill>
                  <a:schemeClr val="tx1"/>
                </a:solidFill>
              </a:rPr>
              <a:t/>
            </a:r>
            <a:br>
              <a:rPr lang="en-US" altLang="zh-CN" sz="3200">
                <a:solidFill>
                  <a:schemeClr val="tx1"/>
                </a:solidFill>
              </a:rPr>
            </a:br>
            <a:endParaRPr lang="en-US" altLang="zh-CN" sz="3200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33859" name="Rectangle 3">
            <a:extLst>
              <a:ext uri="{FF2B5EF4-FFF2-40B4-BE49-F238E27FC236}">
                <a16:creationId xmlns:a16="http://schemas.microsoft.com/office/drawing/2014/main" xmlns="" id="{44F44399-9C80-4C6F-8685-452696B0A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59000"/>
            <a:ext cx="9144000" cy="169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3200" b="1">
                <a:solidFill>
                  <a:srgbClr val="000000"/>
                </a:solidFill>
              </a:rPr>
              <a:t>(1.8)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式右端的积分运算</a:t>
            </a:r>
            <a:r>
              <a:rPr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叫做</a:t>
            </a:r>
            <a:r>
              <a:rPr lang="en-US" altLang="zh-CN" sz="3200" b="1" i="1">
                <a:solidFill>
                  <a:srgbClr val="000000"/>
                </a:solidFill>
              </a:rPr>
              <a:t>f</a:t>
            </a:r>
            <a:r>
              <a:rPr lang="en-US" altLang="zh-CN" sz="3200" b="1">
                <a:solidFill>
                  <a:srgbClr val="000000"/>
                </a:solidFill>
              </a:rPr>
              <a:t>(</a:t>
            </a:r>
            <a:r>
              <a:rPr lang="en-US" altLang="zh-CN" sz="3200" b="1" i="1">
                <a:solidFill>
                  <a:srgbClr val="000000"/>
                </a:solidFill>
              </a:rPr>
              <a:t>t</a:t>
            </a:r>
            <a:r>
              <a:rPr lang="en-US" altLang="zh-CN" sz="3200" b="1">
                <a:solidFill>
                  <a:srgbClr val="000000"/>
                </a:solidFill>
              </a:rPr>
              <a:t>)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3200" b="1" u="sng">
                <a:solidFill>
                  <a:srgbClr val="000000"/>
                </a:solidFill>
                <a:ea typeface="黑体" panose="02010609060101010101" pitchFamily="49" charset="-122"/>
              </a:rPr>
              <a:t>Fourier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变换</a:t>
            </a:r>
            <a:r>
              <a:rPr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同样</a:t>
            </a:r>
            <a:r>
              <a:rPr lang="en-US" altLang="zh-CN" sz="3200" b="1">
                <a:solidFill>
                  <a:srgbClr val="000000"/>
                </a:solidFill>
              </a:rPr>
              <a:t>, (1.9)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式右端的积分运算</a:t>
            </a:r>
            <a:r>
              <a:rPr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叫做</a:t>
            </a:r>
            <a:r>
              <a:rPr lang="en-US" altLang="zh-CN" sz="3200" b="1" i="1">
                <a:solidFill>
                  <a:srgbClr val="000000"/>
                </a:solidFill>
              </a:rPr>
              <a:t>F</a:t>
            </a:r>
            <a:r>
              <a:rPr lang="en-US" altLang="zh-CN" sz="3200" b="1">
                <a:solidFill>
                  <a:srgbClr val="000000"/>
                </a:solidFill>
              </a:rPr>
              <a:t>(</a:t>
            </a:r>
            <a:r>
              <a:rPr lang="en-US" altLang="zh-CN" sz="3200" b="1" i="1">
                <a:solidFill>
                  <a:srgbClr val="000000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3200" b="1">
                <a:solidFill>
                  <a:srgbClr val="000000"/>
                </a:solidFill>
              </a:rPr>
              <a:t>)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3200" b="1" u="sng">
                <a:solidFill>
                  <a:srgbClr val="000000"/>
                </a:solidFill>
                <a:ea typeface="黑体" panose="02010609060101010101" pitchFamily="49" charset="-122"/>
              </a:rPr>
              <a:t>Fourier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逆变换</a:t>
            </a:r>
            <a:r>
              <a:rPr lang="en-US" altLang="zh-CN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633860" name="Rectangle 4">
            <a:extLst>
              <a:ext uri="{FF2B5EF4-FFF2-40B4-BE49-F238E27FC236}">
                <a16:creationId xmlns:a16="http://schemas.microsoft.com/office/drawing/2014/main" xmlns="" id="{66907C75-25C5-4D03-B86B-15DBAA051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6200"/>
            <a:ext cx="9144000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>
                <a:solidFill>
                  <a:srgbClr val="000000"/>
                </a:solidFill>
              </a:rPr>
              <a:t> </a:t>
            </a:r>
            <a:r>
              <a:rPr lang="en-US" altLang="zh-CN" sz="3200" b="1" i="1">
                <a:solidFill>
                  <a:srgbClr val="000000"/>
                </a:solidFill>
              </a:rPr>
              <a:t>F</a:t>
            </a:r>
            <a:r>
              <a:rPr lang="en-US" altLang="zh-CN" sz="3200" b="1">
                <a:solidFill>
                  <a:srgbClr val="000000"/>
                </a:solidFill>
              </a:rPr>
              <a:t>(</a:t>
            </a:r>
            <a:r>
              <a:rPr lang="en-US" altLang="zh-CN" sz="3200" b="1" i="1">
                <a:solidFill>
                  <a:srgbClr val="000000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3200" b="1">
                <a:solidFill>
                  <a:srgbClr val="000000"/>
                </a:solidFill>
              </a:rPr>
              <a:t>)</a:t>
            </a:r>
            <a:r>
              <a:rPr lang="zh-CN" altLang="en-US" sz="3200" b="1">
                <a:solidFill>
                  <a:srgbClr val="000000"/>
                </a:solidFill>
                <a:ea typeface="黑体" panose="02010609060101010101" pitchFamily="49" charset="-122"/>
              </a:rPr>
              <a:t>称作</a:t>
            </a:r>
            <a:r>
              <a:rPr lang="en-US" altLang="zh-CN" sz="3200" b="1" i="1">
                <a:solidFill>
                  <a:srgbClr val="000000"/>
                </a:solidFill>
              </a:rPr>
              <a:t>f</a:t>
            </a:r>
            <a:r>
              <a:rPr lang="en-US" altLang="zh-CN" sz="3200" b="1">
                <a:solidFill>
                  <a:srgbClr val="000000"/>
                </a:solidFill>
              </a:rPr>
              <a:t>(</a:t>
            </a:r>
            <a:r>
              <a:rPr lang="en-US" altLang="zh-CN" sz="3200" b="1" i="1">
                <a:solidFill>
                  <a:srgbClr val="000000"/>
                </a:solidFill>
              </a:rPr>
              <a:t>t</a:t>
            </a:r>
            <a:r>
              <a:rPr lang="en-US" altLang="zh-CN" sz="3200" b="1">
                <a:solidFill>
                  <a:srgbClr val="000000"/>
                </a:solidFill>
              </a:rPr>
              <a:t>)</a:t>
            </a:r>
            <a:r>
              <a:rPr lang="zh-CN" altLang="en-US" sz="3200" b="1">
                <a:solidFill>
                  <a:srgbClr val="000000"/>
                </a:solidFill>
                <a:ea typeface="黑体" panose="02010609060101010101" pitchFamily="49" charset="-122"/>
              </a:rPr>
              <a:t>的</a:t>
            </a:r>
            <a:r>
              <a:rPr lang="zh-CN" altLang="en-US" sz="3200" b="1" u="sng">
                <a:solidFill>
                  <a:srgbClr val="000000"/>
                </a:solidFill>
                <a:ea typeface="黑体" panose="02010609060101010101" pitchFamily="49" charset="-122"/>
              </a:rPr>
              <a:t>象函数</a:t>
            </a:r>
            <a:r>
              <a:rPr lang="en-US" altLang="zh-CN" sz="3200" b="1">
                <a:solidFill>
                  <a:srgbClr val="000000"/>
                </a:solidFill>
              </a:rPr>
              <a:t>, </a:t>
            </a:r>
            <a:br>
              <a:rPr lang="en-US" altLang="zh-CN" sz="3200" b="1">
                <a:solidFill>
                  <a:srgbClr val="000000"/>
                </a:solidFill>
              </a:rPr>
            </a:br>
            <a:r>
              <a:rPr lang="en-US" altLang="zh-CN" sz="3200" b="1">
                <a:solidFill>
                  <a:srgbClr val="000000"/>
                </a:solidFill>
              </a:rPr>
              <a:t>	 </a:t>
            </a:r>
            <a:r>
              <a:rPr lang="en-US" altLang="zh-CN" sz="3200" b="1" i="1">
                <a:solidFill>
                  <a:srgbClr val="000000"/>
                </a:solidFill>
              </a:rPr>
              <a:t>f</a:t>
            </a:r>
            <a:r>
              <a:rPr lang="en-US" altLang="zh-CN" sz="3200" b="1">
                <a:solidFill>
                  <a:srgbClr val="000000"/>
                </a:solidFill>
              </a:rPr>
              <a:t>(</a:t>
            </a:r>
            <a:r>
              <a:rPr lang="en-US" altLang="zh-CN" sz="3200" b="1" i="1">
                <a:solidFill>
                  <a:srgbClr val="000000"/>
                </a:solidFill>
              </a:rPr>
              <a:t>t</a:t>
            </a:r>
            <a:r>
              <a:rPr lang="en-US" altLang="zh-CN" sz="3200" b="1">
                <a:solidFill>
                  <a:srgbClr val="000000"/>
                </a:solidFill>
              </a:rPr>
              <a:t>)</a:t>
            </a:r>
            <a:r>
              <a:rPr lang="zh-CN" altLang="en-US" sz="3200" b="1">
                <a:solidFill>
                  <a:srgbClr val="000000"/>
                </a:solidFill>
                <a:ea typeface="黑体" panose="02010609060101010101" pitchFamily="49" charset="-122"/>
              </a:rPr>
              <a:t>称作</a:t>
            </a:r>
            <a:r>
              <a:rPr lang="en-US" altLang="zh-CN" sz="3200" b="1" i="1">
                <a:solidFill>
                  <a:srgbClr val="000000"/>
                </a:solidFill>
              </a:rPr>
              <a:t>F</a:t>
            </a:r>
            <a:r>
              <a:rPr lang="en-US" altLang="zh-CN" sz="3200" b="1">
                <a:solidFill>
                  <a:srgbClr val="000000"/>
                </a:solidFill>
              </a:rPr>
              <a:t>(</a:t>
            </a:r>
            <a:r>
              <a:rPr lang="en-US" altLang="zh-CN" sz="3200" b="1" i="1">
                <a:solidFill>
                  <a:srgbClr val="000000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3200" b="1">
                <a:solidFill>
                  <a:srgbClr val="000000"/>
                </a:solidFill>
              </a:rPr>
              <a:t>)</a:t>
            </a:r>
            <a:r>
              <a:rPr lang="zh-CN" altLang="en-US" sz="3200" b="1">
                <a:solidFill>
                  <a:srgbClr val="000000"/>
                </a:solidFill>
                <a:ea typeface="黑体" panose="02010609060101010101" pitchFamily="49" charset="-122"/>
              </a:rPr>
              <a:t>的</a:t>
            </a:r>
            <a:r>
              <a:rPr lang="zh-CN" altLang="en-US" sz="3200" b="1" u="sng">
                <a:solidFill>
                  <a:srgbClr val="000000"/>
                </a:solidFill>
                <a:ea typeface="黑体" panose="02010609060101010101" pitchFamily="49" charset="-122"/>
              </a:rPr>
              <a:t>象原函数</a:t>
            </a:r>
            <a:r>
              <a:rPr lang="en-US" altLang="zh-CN" sz="3200" b="1">
                <a:solidFill>
                  <a:srgbClr val="000000"/>
                </a:solidFill>
              </a:rPr>
              <a:t>.</a:t>
            </a:r>
            <a:br>
              <a:rPr lang="en-US" altLang="zh-CN" sz="3200" b="1">
                <a:solidFill>
                  <a:srgbClr val="000000"/>
                </a:solidFill>
              </a:rPr>
            </a:br>
            <a:r>
              <a:rPr lang="zh-CN" altLang="en-US" sz="3200" b="1">
                <a:solidFill>
                  <a:srgbClr val="000000"/>
                </a:solidFill>
                <a:ea typeface="黑体" panose="02010609060101010101" pitchFamily="49" charset="-122"/>
              </a:rPr>
              <a:t>可以说象函数</a:t>
            </a:r>
            <a:r>
              <a:rPr lang="en-US" altLang="zh-CN" sz="3200" b="1" i="1">
                <a:solidFill>
                  <a:srgbClr val="000000"/>
                </a:solidFill>
              </a:rPr>
              <a:t>F</a:t>
            </a:r>
            <a:r>
              <a:rPr lang="en-US" altLang="zh-CN" sz="3200" b="1">
                <a:solidFill>
                  <a:srgbClr val="000000"/>
                </a:solidFill>
              </a:rPr>
              <a:t>(</a:t>
            </a:r>
            <a:r>
              <a:rPr lang="en-US" altLang="zh-CN" sz="3200" b="1" i="1">
                <a:solidFill>
                  <a:srgbClr val="000000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3200" b="1">
                <a:solidFill>
                  <a:srgbClr val="000000"/>
                </a:solidFill>
              </a:rPr>
              <a:t>)</a:t>
            </a:r>
            <a:r>
              <a:rPr lang="zh-CN" altLang="en-US" sz="3200" b="1">
                <a:solidFill>
                  <a:srgbClr val="000000"/>
                </a:solidFill>
                <a:ea typeface="黑体" panose="02010609060101010101" pitchFamily="49" charset="-122"/>
              </a:rPr>
              <a:t>和象原函数</a:t>
            </a:r>
            <a:r>
              <a:rPr lang="en-US" altLang="zh-CN" sz="3200" b="1" i="1">
                <a:solidFill>
                  <a:srgbClr val="000000"/>
                </a:solidFill>
              </a:rPr>
              <a:t>f</a:t>
            </a:r>
            <a:r>
              <a:rPr lang="en-US" altLang="zh-CN" sz="3200" b="1">
                <a:solidFill>
                  <a:srgbClr val="000000"/>
                </a:solidFill>
              </a:rPr>
              <a:t>(</a:t>
            </a:r>
            <a:r>
              <a:rPr lang="en-US" altLang="zh-CN" sz="3200" b="1" i="1">
                <a:solidFill>
                  <a:srgbClr val="000000"/>
                </a:solidFill>
              </a:rPr>
              <a:t>t</a:t>
            </a:r>
            <a:r>
              <a:rPr lang="en-US" altLang="zh-CN" sz="3200" b="1">
                <a:solidFill>
                  <a:srgbClr val="000000"/>
                </a:solidFill>
              </a:rPr>
              <a:t>)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构成了一个</a:t>
            </a:r>
            <a:r>
              <a:rPr lang="en-US" altLang="zh-CN" sz="3200" b="1" u="sng">
                <a:solidFill>
                  <a:srgbClr val="000000"/>
                </a:solidFill>
                <a:ea typeface="黑体" panose="02010609060101010101" pitchFamily="49" charset="-122"/>
              </a:rPr>
              <a:t>Fourier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变换对</a:t>
            </a:r>
            <a:r>
              <a:rPr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8" grpId="0"/>
      <p:bldP spid="633859" grpId="0"/>
      <p:bldP spid="63386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>
            <a:extLst>
              <a:ext uri="{FF2B5EF4-FFF2-40B4-BE49-F238E27FC236}">
                <a16:creationId xmlns:a16="http://schemas.microsoft.com/office/drawing/2014/main" xmlns="" id="{D6697FAF-EAE1-4EC3-96D2-DA54CAF62888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0" y="512763"/>
            <a:ext cx="8915400" cy="838200"/>
          </a:xfrm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利用傅氏变换的性质</a:t>
            </a:r>
            <a:r>
              <a:rPr lang="en-US" altLang="zh-CN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r>
              <a:rPr lang="en-US" altLang="zh-CN" sz="3200" b="1" i="1" dirty="0">
                <a:solidFill>
                  <a:schemeClr val="tx1"/>
                </a:solidFill>
                <a:latin typeface="Symbol" panose="05050102010706020507" pitchFamily="18" charset="2"/>
              </a:rPr>
              <a:t>d</a:t>
            </a:r>
            <a:r>
              <a:rPr lang="en-US" altLang="zh-CN" sz="3200" b="1" dirty="0">
                <a:solidFill>
                  <a:schemeClr val="tx1"/>
                </a:solidFill>
              </a:rPr>
              <a:t>(</a:t>
            </a:r>
            <a:r>
              <a:rPr lang="en-US" altLang="zh-CN" sz="3200" b="1" i="1" dirty="0">
                <a:solidFill>
                  <a:schemeClr val="tx1"/>
                </a:solidFill>
              </a:rPr>
              <a:t>t</a:t>
            </a:r>
            <a:r>
              <a:rPr lang="en-US" altLang="zh-CN" sz="3200" b="1" dirty="0">
                <a:solidFill>
                  <a:schemeClr val="tx1"/>
                </a:solidFill>
                <a:latin typeface="Symbol" panose="05050102010706020507" pitchFamily="18" charset="2"/>
              </a:rPr>
              <a:t>-</a:t>
            </a:r>
            <a:r>
              <a:rPr lang="en-US" altLang="zh-CN" sz="3200" b="1" i="1" dirty="0">
                <a:solidFill>
                  <a:schemeClr val="tx1"/>
                </a:solidFill>
              </a:rPr>
              <a:t>t</a:t>
            </a:r>
            <a:r>
              <a:rPr lang="en-US" altLang="zh-CN" sz="3200" b="1" baseline="-25000" dirty="0">
                <a:solidFill>
                  <a:schemeClr val="tx1"/>
                </a:solidFill>
              </a:rPr>
              <a:t>0</a:t>
            </a:r>
            <a:r>
              <a:rPr lang="en-US" altLang="zh-CN" sz="3200" b="1" dirty="0">
                <a:solidFill>
                  <a:schemeClr val="tx1"/>
                </a:solidFill>
              </a:rPr>
              <a:t>),</a:t>
            </a:r>
          </a:p>
        </p:txBody>
      </p:sp>
      <p:graphicFrame>
        <p:nvGraphicFramePr>
          <p:cNvPr id="726019" name="Object 3">
            <a:extLst>
              <a:ext uri="{FF2B5EF4-FFF2-40B4-BE49-F238E27FC236}">
                <a16:creationId xmlns:a16="http://schemas.microsoft.com/office/drawing/2014/main" xmlns="" id="{A52CDF39-37A4-4392-B71C-CA103BC275F2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955675" y="1125538"/>
          <a:ext cx="518160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Equation" r:id="rId3" imgW="1952521" imgH="209520" progId="Equation.DSMT4">
                  <p:embed/>
                </p:oleObj>
              </mc:Choice>
              <mc:Fallback>
                <p:oleObj name="Equation" r:id="rId3" imgW="1952521" imgH="2095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1125538"/>
                        <a:ext cx="5181600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20" name="Object 4">
            <a:extLst>
              <a:ext uri="{FF2B5EF4-FFF2-40B4-BE49-F238E27FC236}">
                <a16:creationId xmlns:a16="http://schemas.microsoft.com/office/drawing/2014/main" xmlns="" id="{8EED7B58-6ECD-45A6-9B82-190B5B2644B1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0" y="1838325"/>
          <a:ext cx="860425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6" name="Equation" r:id="rId5" imgW="3365500" imgH="241300" progId="Equation.DSMT4">
                  <p:embed/>
                </p:oleObj>
              </mc:Choice>
              <mc:Fallback>
                <p:oleObj name="Equation" r:id="rId5" imgW="33655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38325"/>
                        <a:ext cx="860425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21" name="Object 5">
            <a:extLst>
              <a:ext uri="{FF2B5EF4-FFF2-40B4-BE49-F238E27FC236}">
                <a16:creationId xmlns:a16="http://schemas.microsoft.com/office/drawing/2014/main" xmlns="" id="{6099F472-0A61-4832-BA73-A2FEEA78324A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914400" y="2446338"/>
          <a:ext cx="7250113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7" name="Equation" r:id="rId7" imgW="2628900" imgH="241300" progId="Equation.DSMT4">
                  <p:embed/>
                </p:oleObj>
              </mc:Choice>
              <mc:Fallback>
                <p:oleObj name="Equation" r:id="rId7" imgW="26289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46338"/>
                        <a:ext cx="7250113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22" name="Object 6">
            <a:extLst>
              <a:ext uri="{FF2B5EF4-FFF2-40B4-BE49-F238E27FC236}">
                <a16:creationId xmlns:a16="http://schemas.microsoft.com/office/drawing/2014/main" xmlns="" id="{12E785D3-AF10-4A92-8984-FABB66889B21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920750" y="3048000"/>
          <a:ext cx="41624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8" name="Equation" r:id="rId9" imgW="1485900" imgH="431800" progId="Equation.DSMT4">
                  <p:embed/>
                </p:oleObj>
              </mc:Choice>
              <mc:Fallback>
                <p:oleObj name="Equation" r:id="rId9" imgW="14859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3048000"/>
                        <a:ext cx="4162425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23" name="Object 7">
            <a:extLst>
              <a:ext uri="{FF2B5EF4-FFF2-40B4-BE49-F238E27FC236}">
                <a16:creationId xmlns:a16="http://schemas.microsoft.com/office/drawing/2014/main" xmlns="" id="{2694E1FC-DEFC-45D9-9AB3-BAE89B9549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191000"/>
          <a:ext cx="65532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9" name="Equation" r:id="rId11" imgW="2997200" imgH="469900" progId="Equation.DSMT4">
                  <p:embed/>
                </p:oleObj>
              </mc:Choice>
              <mc:Fallback>
                <p:oleObj name="Equation" r:id="rId11" imgW="2997200" imgH="469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91000"/>
                        <a:ext cx="6553200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25" name="Object 9">
            <a:extLst>
              <a:ext uri="{FF2B5EF4-FFF2-40B4-BE49-F238E27FC236}">
                <a16:creationId xmlns:a16="http://schemas.microsoft.com/office/drawing/2014/main" xmlns="" id="{6F5B113A-F607-46B5-9692-27BFF507A0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5257800"/>
          <a:ext cx="426720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0" name="Equation" r:id="rId13" imgW="1688367" imgH="431613" progId="Equation.DSMT4">
                  <p:embed/>
                </p:oleObj>
              </mc:Choice>
              <mc:Fallback>
                <p:oleObj name="Equation" r:id="rId13" imgW="1688367" imgH="43161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257800"/>
                        <a:ext cx="4267200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6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6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>
            <a:extLst>
              <a:ext uri="{FF2B5EF4-FFF2-40B4-BE49-F238E27FC236}">
                <a16:creationId xmlns:a16="http://schemas.microsoft.com/office/drawing/2014/main" xmlns="" id="{9A667CE4-55B1-4624-BBF0-B748C235D4F0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66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3200" b="1">
                <a:solidFill>
                  <a:srgbClr val="66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积分性质</a:t>
            </a:r>
          </a:p>
        </p:txBody>
      </p:sp>
      <p:graphicFrame>
        <p:nvGraphicFramePr>
          <p:cNvPr id="681987" name="Object 3">
            <a:extLst>
              <a:ext uri="{FF2B5EF4-FFF2-40B4-BE49-F238E27FC236}">
                <a16:creationId xmlns:a16="http://schemas.microsoft.com/office/drawing/2014/main" xmlns="" id="{B908655D-F6BF-436D-8355-0FA443709118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666750" y="619125"/>
          <a:ext cx="6357938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4" name="Equation" r:id="rId3" imgW="2562211" imgH="314280" progId="Equation.DSMT4">
                  <p:embed/>
                </p:oleObj>
              </mc:Choice>
              <mc:Fallback>
                <p:oleObj name="Equation" r:id="rId3" imgW="2562211" imgH="3142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619125"/>
                        <a:ext cx="6357938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1988" name="Object 4">
            <a:extLst>
              <a:ext uri="{FF2B5EF4-FFF2-40B4-BE49-F238E27FC236}">
                <a16:creationId xmlns:a16="http://schemas.microsoft.com/office/drawing/2014/main" xmlns="" id="{2BA16F85-3F94-4D88-AF2B-06FFEE052E1A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95313" y="2314575"/>
          <a:ext cx="517525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5" name="Equation" r:id="rId5" imgW="1943100" imgH="406400" progId="Equation.DSMT4">
                  <p:embed/>
                </p:oleObj>
              </mc:Choice>
              <mc:Fallback>
                <p:oleObj name="Equation" r:id="rId5" imgW="1943100" imgH="40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2314575"/>
                        <a:ext cx="517525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1994" name="Object 10">
            <a:extLst>
              <a:ext uri="{FF2B5EF4-FFF2-40B4-BE49-F238E27FC236}">
                <a16:creationId xmlns:a16="http://schemas.microsoft.com/office/drawing/2014/main" xmlns="" id="{10C6199D-6D21-456E-8F32-5303FA03C15F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19188" y="1320800"/>
          <a:ext cx="32162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6" name="Equation" r:id="rId7" imgW="1371600" imgH="431800" progId="Equation.DSMT4">
                  <p:embed/>
                </p:oleObj>
              </mc:Choice>
              <mc:Fallback>
                <p:oleObj name="Equation" r:id="rId7" imgW="13716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1320800"/>
                        <a:ext cx="3216275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1990" name="Rectangle 6">
            <a:extLst>
              <a:ext uri="{FF2B5EF4-FFF2-40B4-BE49-F238E27FC236}">
                <a16:creationId xmlns:a16="http://schemas.microsoft.com/office/drawing/2014/main" xmlns="" id="{517D6BE6-DEB2-4DBF-872D-B84DC9FCC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488" y="3578225"/>
            <a:ext cx="420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CN" sz="2800" b="1">
                <a:latin typeface="Arial Unicode MS" pitchFamily="34" charset="-122"/>
                <a:ea typeface="Arial Unicode MS" pitchFamily="34" charset="-122"/>
              </a:rPr>
              <a:t>ℱ</a:t>
            </a:r>
          </a:p>
        </p:txBody>
      </p:sp>
      <p:sp>
        <p:nvSpPr>
          <p:cNvPr id="681991" name="Rectangle 7">
            <a:extLst>
              <a:ext uri="{FF2B5EF4-FFF2-40B4-BE49-F238E27FC236}">
                <a16:creationId xmlns:a16="http://schemas.microsoft.com/office/drawing/2014/main" xmlns="" id="{C93F9018-03A8-4052-A563-566CCE17A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1565275"/>
            <a:ext cx="420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CN" sz="2800" b="1">
                <a:latin typeface="Arial Unicode MS" pitchFamily="34" charset="-122"/>
                <a:ea typeface="Arial Unicode MS" pitchFamily="34" charset="-122"/>
              </a:rPr>
              <a:t>ℱ</a:t>
            </a:r>
          </a:p>
        </p:txBody>
      </p:sp>
      <p:sp>
        <p:nvSpPr>
          <p:cNvPr id="681992" name="Rectangle 8">
            <a:extLst>
              <a:ext uri="{FF2B5EF4-FFF2-40B4-BE49-F238E27FC236}">
                <a16:creationId xmlns:a16="http://schemas.microsoft.com/office/drawing/2014/main" xmlns="" id="{93DE30E5-7FC0-40D4-B5DA-5FD5A38C6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617913"/>
            <a:ext cx="42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CN" sz="2800" b="1">
                <a:latin typeface="Arial Unicode MS" pitchFamily="34" charset="-122"/>
                <a:ea typeface="Arial Unicode MS" pitchFamily="34" charset="-122"/>
              </a:rPr>
              <a:t>ℱ</a:t>
            </a:r>
          </a:p>
        </p:txBody>
      </p:sp>
      <p:sp>
        <p:nvSpPr>
          <p:cNvPr id="681993" name="Rectangle 9">
            <a:extLst>
              <a:ext uri="{FF2B5EF4-FFF2-40B4-BE49-F238E27FC236}">
                <a16:creationId xmlns:a16="http://schemas.microsoft.com/office/drawing/2014/main" xmlns="" id="{BD775908-EFAD-47A9-B5DB-DA05265DE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425" y="1624013"/>
            <a:ext cx="420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CN" sz="2800" b="1">
                <a:latin typeface="Arial Unicode MS" pitchFamily="34" charset="-122"/>
                <a:ea typeface="Arial Unicode MS" pitchFamily="34" charset="-122"/>
              </a:rPr>
              <a:t>ℱ</a:t>
            </a:r>
          </a:p>
        </p:txBody>
      </p:sp>
      <p:graphicFrame>
        <p:nvGraphicFramePr>
          <p:cNvPr id="681996" name="Object 12">
            <a:extLst>
              <a:ext uri="{FF2B5EF4-FFF2-40B4-BE49-F238E27FC236}">
                <a16:creationId xmlns:a16="http://schemas.microsoft.com/office/drawing/2014/main" xmlns="" id="{754AA23B-E7FF-4FF5-BD9A-C9843F2DC8B4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4324350" y="1614488"/>
          <a:ext cx="24717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7" name="Equation" r:id="rId9" imgW="761669" imgH="203112" progId="Equation.DSMT4">
                  <p:embed/>
                </p:oleObj>
              </mc:Choice>
              <mc:Fallback>
                <p:oleObj name="Equation" r:id="rId9" imgW="761669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1614488"/>
                        <a:ext cx="247173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1998" name="Object 14">
            <a:extLst>
              <a:ext uri="{FF2B5EF4-FFF2-40B4-BE49-F238E27FC236}">
                <a16:creationId xmlns:a16="http://schemas.microsoft.com/office/drawing/2014/main" xmlns="" id="{3F47D602-3C71-41DA-BF49-8E7F5BF486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663" y="3605213"/>
          <a:ext cx="280828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8" name="Equation" r:id="rId11" imgW="1066337" imgH="203112" progId="Equation.DSMT4">
                  <p:embed/>
                </p:oleObj>
              </mc:Choice>
              <mc:Fallback>
                <p:oleObj name="Equation" r:id="rId11" imgW="1066337" imgH="203112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3605213"/>
                        <a:ext cx="2808287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1999" name="Object 15">
            <a:extLst>
              <a:ext uri="{FF2B5EF4-FFF2-40B4-BE49-F238E27FC236}">
                <a16:creationId xmlns:a16="http://schemas.microsoft.com/office/drawing/2014/main" xmlns="" id="{7F400E41-5A9F-44E1-A29C-976082E9DC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8225" y="3419475"/>
          <a:ext cx="19367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9" name="Equation" r:id="rId13" imgW="850531" imgH="380835" progId="Equation.DSMT4">
                  <p:embed/>
                </p:oleObj>
              </mc:Choice>
              <mc:Fallback>
                <p:oleObj name="Equation" r:id="rId13" imgW="850531" imgH="380835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225" y="3419475"/>
                        <a:ext cx="193675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2000" name="Text Box 16">
            <a:extLst>
              <a:ext uri="{FF2B5EF4-FFF2-40B4-BE49-F238E27FC236}">
                <a16:creationId xmlns:a16="http://schemas.microsoft.com/office/drawing/2014/main" xmlns="" id="{073D4F8D-8C4F-437D-A16F-CC71DE6B4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" y="4518025"/>
            <a:ext cx="1204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得证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8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68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8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68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68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90" grpId="0" autoUpdateAnimBg="0"/>
      <p:bldP spid="681992" grpId="0" autoUpdateAnimBg="0"/>
      <p:bldP spid="68200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>
            <a:extLst>
              <a:ext uri="{FF2B5EF4-FFF2-40B4-BE49-F238E27FC236}">
                <a16:creationId xmlns:a16="http://schemas.microsoft.com/office/drawing/2014/main" xmlns="" id="{42876C84-F672-4465-A98C-B80D4AC40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33375"/>
            <a:ext cx="7705725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3200" dirty="0"/>
              <a:t>     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实际上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只要记住下面几个</a:t>
            </a:r>
            <a:r>
              <a:rPr lang="en-US" altLang="zh-CN" sz="2800" b="1" dirty="0">
                <a:ea typeface="华文中宋" panose="02010600040101010101" pitchFamily="2" charset="-122"/>
              </a:rPr>
              <a:t>Fourier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变换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则很多函数的</a:t>
            </a:r>
            <a:r>
              <a:rPr lang="en-US" altLang="zh-CN" sz="2800" b="1" dirty="0">
                <a:ea typeface="华文中宋" panose="02010600040101010101" pitchFamily="2" charset="-122"/>
              </a:rPr>
              <a:t>Fourier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变换都无须用公式直接计算而可由</a:t>
            </a:r>
            <a:r>
              <a:rPr lang="en-US" altLang="zh-CN" sz="2800" b="1" dirty="0">
                <a:ea typeface="华文中宋" panose="02010600040101010101" pitchFamily="2" charset="-122"/>
              </a:rPr>
              <a:t>Fourier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变换的性质导出</a:t>
            </a:r>
            <a:r>
              <a:rPr lang="en-US" altLang="zh-CN" sz="3200" dirty="0"/>
              <a:t>.</a:t>
            </a:r>
          </a:p>
        </p:txBody>
      </p:sp>
      <p:graphicFrame>
        <p:nvGraphicFramePr>
          <p:cNvPr id="720899" name="Object 3">
            <a:extLst>
              <a:ext uri="{FF2B5EF4-FFF2-40B4-BE49-F238E27FC236}">
                <a16:creationId xmlns:a16="http://schemas.microsoft.com/office/drawing/2014/main" xmlns="" id="{6CBCF385-6107-45ED-A13A-965C964631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463" y="2506663"/>
          <a:ext cx="6627812" cy="371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Equation" r:id="rId3" imgW="2543302" imgH="1552500" progId="Equation.DSMT4">
                  <p:embed/>
                </p:oleObj>
              </mc:Choice>
              <mc:Fallback>
                <p:oleObj name="Equation" r:id="rId3" imgW="2543302" imgH="1552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2506663"/>
                        <a:ext cx="6627812" cy="371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xmlns="" id="{FDF38085-763A-4599-BC26-7C349875F86E}"/>
                  </a:ext>
                </a:extLst>
              </p:cNvPr>
              <p:cNvSpPr txBox="1"/>
              <p:nvPr/>
            </p:nvSpPr>
            <p:spPr>
              <a:xfrm>
                <a:off x="468313" y="6213876"/>
                <a:ext cx="655583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zh-CN" alt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zh-CN" alt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zh-CN" alt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zh-CN" alt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DF38085-763A-4599-BC26-7C349875F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13" y="6213876"/>
                <a:ext cx="655583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2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898" grpId="0" autoUpdateAnimBg="0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8066" name="Object 2">
            <a:extLst>
              <a:ext uri="{FF2B5EF4-FFF2-40B4-BE49-F238E27FC236}">
                <a16:creationId xmlns:a16="http://schemas.microsoft.com/office/drawing/2014/main" xmlns="" id="{1AB5D3D5-C63F-4DD4-9FED-2A53460CE112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5529263" y="487363"/>
          <a:ext cx="204628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7" name="Equation" r:id="rId3" imgW="1002865" imgH="279279" progId="Equation.DSMT4">
                  <p:embed/>
                </p:oleObj>
              </mc:Choice>
              <mc:Fallback>
                <p:oleObj name="Equation" r:id="rId3" imgW="1002865" imgH="279279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263" y="487363"/>
                        <a:ext cx="2046287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67" name="Object 3">
            <a:extLst>
              <a:ext uri="{FF2B5EF4-FFF2-40B4-BE49-F238E27FC236}">
                <a16:creationId xmlns:a16="http://schemas.microsoft.com/office/drawing/2014/main" xmlns="" id="{EE4B1715-6E6F-40C1-B7A4-39D4D58ABDE8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314450" y="2587625"/>
          <a:ext cx="431323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8" name="Equation" r:id="rId5" imgW="2540000" imgH="495300" progId="Equation.DSMT4">
                  <p:embed/>
                </p:oleObj>
              </mc:Choice>
              <mc:Fallback>
                <p:oleObj name="Equation" r:id="rId5" imgW="2540000" imgH="495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2587625"/>
                        <a:ext cx="431323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68" name="Object 4">
            <a:extLst>
              <a:ext uri="{FF2B5EF4-FFF2-40B4-BE49-F238E27FC236}">
                <a16:creationId xmlns:a16="http://schemas.microsoft.com/office/drawing/2014/main" xmlns="" id="{A82B0A54-EF4B-4848-AACE-28CC700B68AF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35188" y="325438"/>
          <a:ext cx="24955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9" name="Equation" r:id="rId7" imgW="1295400" imgH="431800" progId="Equation.DSMT4">
                  <p:embed/>
                </p:oleObj>
              </mc:Choice>
              <mc:Fallback>
                <p:oleObj name="Equation" r:id="rId7" imgW="12954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325438"/>
                        <a:ext cx="249555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>
            <a:extLst>
              <a:ext uri="{FF2B5EF4-FFF2-40B4-BE49-F238E27FC236}">
                <a16:creationId xmlns:a16="http://schemas.microsoft.com/office/drawing/2014/main" xmlns="" id="{60D380C7-E060-44E7-AF04-B288EF1A5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xmlns="" id="{7C5DCBB6-9A4B-42A9-BE4F-E21665208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728071" name="Text Box 7">
            <a:extLst>
              <a:ext uri="{FF2B5EF4-FFF2-40B4-BE49-F238E27FC236}">
                <a16:creationId xmlns:a16="http://schemas.microsoft.com/office/drawing/2014/main" xmlns="" id="{653B2324-5295-4825-977A-50DB90908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6250"/>
            <a:ext cx="2016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0" lang="en-US" altLang="zh-CN" sz="2800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0" lang="en-US" altLang="zh-CN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2800" b="1" dirty="0">
                <a:latin typeface="Arial" panose="020B0604020202020204" pitchFamily="34" charset="0"/>
                <a:ea typeface="黑体" panose="02010609060101010101" pitchFamily="49" charset="-122"/>
              </a:rPr>
              <a:t>已知</a:t>
            </a:r>
          </a:p>
        </p:txBody>
      </p:sp>
      <p:sp>
        <p:nvSpPr>
          <p:cNvPr id="728072" name="Rectangle 8">
            <a:extLst>
              <a:ext uri="{FF2B5EF4-FFF2-40B4-BE49-F238E27FC236}">
                <a16:creationId xmlns:a16="http://schemas.microsoft.com/office/drawing/2014/main" xmlns="" id="{BAC0EA01-EF7B-42AC-91EF-9E0F86004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476250"/>
            <a:ext cx="433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zh-CN" sz="2800" b="1">
                <a:latin typeface="Arial Unicode MS" pitchFamily="34" charset="-122"/>
                <a:ea typeface="Arial Unicode MS" pitchFamily="34" charset="-122"/>
              </a:rPr>
              <a:t>ℱ</a:t>
            </a:r>
            <a:endParaRPr kumimoji="0"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728073" name="Text Box 9">
            <a:extLst>
              <a:ext uri="{FF2B5EF4-FFF2-40B4-BE49-F238E27FC236}">
                <a16:creationId xmlns:a16="http://schemas.microsoft.com/office/drawing/2014/main" xmlns="" id="{0315DF0F-85B0-4151-8187-E46606847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76250"/>
            <a:ext cx="647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>
                <a:latin typeface="Arial" panose="020B0604020202020204" pitchFamily="34" charset="0"/>
                <a:ea typeface="黑体" panose="02010609060101010101" pitchFamily="49" charset="-122"/>
              </a:rPr>
              <a:t>求</a:t>
            </a:r>
          </a:p>
        </p:txBody>
      </p:sp>
      <p:sp>
        <p:nvSpPr>
          <p:cNvPr id="728074" name="Rectangle 10">
            <a:extLst>
              <a:ext uri="{FF2B5EF4-FFF2-40B4-BE49-F238E27FC236}">
                <a16:creationId xmlns:a16="http://schemas.microsoft.com/office/drawing/2014/main" xmlns="" id="{58A79CBA-CCAD-44C1-A077-0E9AFE30C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76250"/>
            <a:ext cx="1512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zh-CN" sz="2800" b="1">
                <a:latin typeface="Arial Unicode MS" pitchFamily="34" charset="-122"/>
                <a:ea typeface="Arial Unicode MS" pitchFamily="34" charset="-122"/>
              </a:rPr>
              <a:t>ℱ</a:t>
            </a:r>
            <a:endParaRPr kumimoji="0"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728075" name="Text Box 11">
            <a:extLst>
              <a:ext uri="{FF2B5EF4-FFF2-40B4-BE49-F238E27FC236}">
                <a16:creationId xmlns:a16="http://schemas.microsoft.com/office/drawing/2014/main" xmlns="" id="{C747B895-81EE-4C86-9C2F-1D1CE2B2B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1033463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>
                <a:solidFill>
                  <a:srgbClr val="3333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728076" name="Rectangle 12">
            <a:extLst>
              <a:ext uri="{FF2B5EF4-FFF2-40B4-BE49-F238E27FC236}">
                <a16:creationId xmlns:a16="http://schemas.microsoft.com/office/drawing/2014/main" xmlns="" id="{30694669-18F2-4E1C-BC94-C9994CFD6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1628775"/>
            <a:ext cx="1512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zh-CN" sz="2800" b="1">
                <a:latin typeface="Arial Unicode MS" pitchFamily="34" charset="-122"/>
                <a:ea typeface="Arial Unicode MS" pitchFamily="34" charset="-122"/>
              </a:rPr>
              <a:t>ℱ</a:t>
            </a:r>
            <a:endParaRPr kumimoji="0"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728077" name="Rectangle 13">
            <a:extLst>
              <a:ext uri="{FF2B5EF4-FFF2-40B4-BE49-F238E27FC236}">
                <a16:creationId xmlns:a16="http://schemas.microsoft.com/office/drawing/2014/main" xmlns="" id="{28E1C998-9D10-4672-A91D-072797F7A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781300"/>
            <a:ext cx="1512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zh-CN" sz="2800" b="1">
                <a:latin typeface="Arial Unicode MS" pitchFamily="34" charset="-122"/>
                <a:ea typeface="Arial Unicode MS" pitchFamily="34" charset="-122"/>
              </a:rPr>
              <a:t>ℱ</a:t>
            </a:r>
            <a:endParaRPr kumimoji="0"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728078" name="Rectangle 14">
            <a:extLst>
              <a:ext uri="{FF2B5EF4-FFF2-40B4-BE49-F238E27FC236}">
                <a16:creationId xmlns:a16="http://schemas.microsoft.com/office/drawing/2014/main" xmlns="" id="{942C84A5-FF66-4D66-A759-356E3AC3D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797425"/>
            <a:ext cx="1512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zh-CN" sz="2800" b="1">
                <a:latin typeface="Arial Unicode MS" pitchFamily="34" charset="-122"/>
                <a:ea typeface="Arial Unicode MS" pitchFamily="34" charset="-122"/>
              </a:rPr>
              <a:t>ℱ</a:t>
            </a:r>
            <a:endParaRPr kumimoji="0"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728079" name="Text Box 15">
            <a:extLst>
              <a:ext uri="{FF2B5EF4-FFF2-40B4-BE49-F238E27FC236}">
                <a16:creationId xmlns:a16="http://schemas.microsoft.com/office/drawing/2014/main" xmlns="" id="{21235EA1-5022-46A2-87DB-212A2953F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038" y="1087438"/>
            <a:ext cx="4248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由象原函数位移性质得</a:t>
            </a:r>
            <a:r>
              <a:rPr lang="zh-CN" altLang="en-US" sz="2400"/>
              <a:t> </a:t>
            </a:r>
          </a:p>
        </p:txBody>
      </p:sp>
      <p:graphicFrame>
        <p:nvGraphicFramePr>
          <p:cNvPr id="728080" name="Object 16">
            <a:extLst>
              <a:ext uri="{FF2B5EF4-FFF2-40B4-BE49-F238E27FC236}">
                <a16:creationId xmlns:a16="http://schemas.microsoft.com/office/drawing/2014/main" xmlns="" id="{A8FAED49-E655-43C7-93C2-7876E67038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485900"/>
          <a:ext cx="36988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0" name="Equation" r:id="rId9" imgW="2070100" imgH="469900" progId="Equation.DSMT4">
                  <p:embed/>
                </p:oleObj>
              </mc:Choice>
              <mc:Fallback>
                <p:oleObj name="Equation" r:id="rId9" imgW="2070100" imgH="4699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485900"/>
                        <a:ext cx="369887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8081" name="Text Box 17">
            <a:extLst>
              <a:ext uri="{FF2B5EF4-FFF2-40B4-BE49-F238E27FC236}">
                <a16:creationId xmlns:a16="http://schemas.microsoft.com/office/drawing/2014/main" xmlns="" id="{D9CC4867-BCC6-4AFC-8370-68653DEBB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133600"/>
            <a:ext cx="3097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 </a:t>
            </a:r>
            <a:r>
              <a:rPr lang="zh-CN" altLang="en-US" sz="2800" b="1">
                <a:ea typeface="黑体" panose="02010609060101010101" pitchFamily="49" charset="-122"/>
              </a:rPr>
              <a:t>又由微分性质得</a:t>
            </a:r>
            <a:r>
              <a:rPr lang="zh-CN" altLang="en-US" sz="2800" b="1"/>
              <a:t> </a:t>
            </a:r>
          </a:p>
        </p:txBody>
      </p:sp>
      <p:graphicFrame>
        <p:nvGraphicFramePr>
          <p:cNvPr id="728082" name="Object 18">
            <a:extLst>
              <a:ext uri="{FF2B5EF4-FFF2-40B4-BE49-F238E27FC236}">
                <a16:creationId xmlns:a16="http://schemas.microsoft.com/office/drawing/2014/main" xmlns="" id="{A1D04706-BAC1-4418-A31C-D3BCBFAF1F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5850" y="3397250"/>
          <a:ext cx="615791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1" name="Equation" r:id="rId11" imgW="2971800" imgH="431800" progId="Equation.DSMT4">
                  <p:embed/>
                </p:oleObj>
              </mc:Choice>
              <mc:Fallback>
                <p:oleObj name="Equation" r:id="rId11" imgW="2971800" imgH="431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3397250"/>
                        <a:ext cx="6157913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8083" name="Text Box 19">
            <a:extLst>
              <a:ext uri="{FF2B5EF4-FFF2-40B4-BE49-F238E27FC236}">
                <a16:creationId xmlns:a16="http://schemas.microsoft.com/office/drawing/2014/main" xmlns="" id="{D8F2A7BB-BC97-403A-9BBC-D0D3CDAB1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221163"/>
            <a:ext cx="4032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再由象函数位移性质得</a:t>
            </a:r>
            <a:r>
              <a:rPr lang="zh-CN" altLang="en-US" sz="2400"/>
              <a:t> </a:t>
            </a:r>
          </a:p>
        </p:txBody>
      </p:sp>
      <p:graphicFrame>
        <p:nvGraphicFramePr>
          <p:cNvPr id="728084" name="Object 20">
            <a:extLst>
              <a:ext uri="{FF2B5EF4-FFF2-40B4-BE49-F238E27FC236}">
                <a16:creationId xmlns:a16="http://schemas.microsoft.com/office/drawing/2014/main" xmlns="" id="{3BC091ED-FF22-4A70-AA02-0E42B42CDEF4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1154113" y="4841875"/>
          <a:ext cx="17367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2" name="Equation" r:id="rId13" imgW="990170" imgH="279279" progId="Equation.DSMT4">
                  <p:embed/>
                </p:oleObj>
              </mc:Choice>
              <mc:Fallback>
                <p:oleObj name="Equation" r:id="rId13" imgW="990170" imgH="279279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4841875"/>
                        <a:ext cx="17367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85" name="Object 21">
            <a:extLst>
              <a:ext uri="{FF2B5EF4-FFF2-40B4-BE49-F238E27FC236}">
                <a16:creationId xmlns:a16="http://schemas.microsoft.com/office/drawing/2014/main" xmlns="" id="{048B4BAD-7DC4-4965-9FF1-BD262AB66C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0525" y="4638675"/>
          <a:ext cx="491966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3" name="Equation" r:id="rId15" imgW="2400300" imgH="444500" progId="Equation.DSMT4">
                  <p:embed/>
                </p:oleObj>
              </mc:Choice>
              <mc:Fallback>
                <p:oleObj name="Equation" r:id="rId15" imgW="2400300" imgH="4445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4638675"/>
                        <a:ext cx="4919663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86" name="Object 22">
            <a:extLst>
              <a:ext uri="{FF2B5EF4-FFF2-40B4-BE49-F238E27FC236}">
                <a16:creationId xmlns:a16="http://schemas.microsoft.com/office/drawing/2014/main" xmlns="" id="{C14FD0DA-F648-40A7-A212-54110AFBFE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5963" y="5497513"/>
          <a:ext cx="5700712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4" name="Equation" r:id="rId17" imgW="2552700" imgH="482600" progId="Equation.DSMT4">
                  <p:embed/>
                </p:oleObj>
              </mc:Choice>
              <mc:Fallback>
                <p:oleObj name="Equation" r:id="rId17" imgW="2552700" imgH="482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5497513"/>
                        <a:ext cx="5700712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2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2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2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2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2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75" grpId="0" autoUpdateAnimBg="0"/>
      <p:bldP spid="728076" grpId="0" autoUpdateAnimBg="0"/>
      <p:bldP spid="728077" grpId="0" autoUpdateAnimBg="0"/>
      <p:bldP spid="728078" grpId="0" autoUpdateAnimBg="0"/>
      <p:bldP spid="728079" grpId="0" autoUpdateAnimBg="0"/>
      <p:bldP spid="728081" grpId="0" autoUpdateAnimBg="0"/>
      <p:bldP spid="728083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xmlns="" id="{AE53DC81-8165-4CE9-BC82-A701558EC6F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5613" y="569913"/>
            <a:ext cx="7772400" cy="1143000"/>
          </a:xfrm>
        </p:spPr>
        <p:txBody>
          <a:bodyPr/>
          <a:lstStyle/>
          <a:p>
            <a:pPr algn="ctr" eaLnBrk="1" hangingPunct="1"/>
            <a:r>
              <a:rPr lang="zh-CN" altLang="en-US" sz="4800">
                <a:latin typeface="黑体" panose="02010609060101010101" pitchFamily="49" charset="-122"/>
                <a:ea typeface="黑体" panose="02010609060101010101" pitchFamily="49" charset="-122"/>
              </a:rPr>
              <a:t>作业 </a:t>
            </a:r>
            <a:r>
              <a:rPr lang="en-US" altLang="zh-CN" sz="480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480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48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480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480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4800">
                <a:latin typeface="黑体" panose="02010609060101010101" pitchFamily="49" charset="-122"/>
                <a:ea typeface="黑体" panose="02010609060101010101" pitchFamily="49" charset="-122"/>
              </a:rPr>
              <a:t>习题二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xmlns="" id="{96E9F7DA-285F-41AF-BFAE-32366592F65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12813" y="2992438"/>
            <a:ext cx="6858000" cy="3200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10,11(2,6)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 习题三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2,5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5906" name="Object 2">
            <a:extLst>
              <a:ext uri="{FF2B5EF4-FFF2-40B4-BE49-F238E27FC236}">
                <a16:creationId xmlns:a16="http://schemas.microsoft.com/office/drawing/2014/main" xmlns="" id="{1F5A0E5B-F82C-4A79-989E-E996F3376D29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604668659"/>
              </p:ext>
            </p:extLst>
          </p:nvPr>
        </p:nvGraphicFramePr>
        <p:xfrm>
          <a:off x="481013" y="846138"/>
          <a:ext cx="7916862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3" imgW="3000367" imgH="904770" progId="Equation.DSMT4">
                  <p:embed/>
                </p:oleObj>
              </mc:Choice>
              <mc:Fallback>
                <p:oleObj name="Equation" r:id="rId3" imgW="3000367" imgH="90477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846138"/>
                        <a:ext cx="7916862" cy="245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907" name="Freeform 3">
            <a:extLst>
              <a:ext uri="{FF2B5EF4-FFF2-40B4-BE49-F238E27FC236}">
                <a16:creationId xmlns:a16="http://schemas.microsoft.com/office/drawing/2014/main" xmlns="" id="{1D272AB1-071C-475A-B094-23C6149BE963}"/>
              </a:ext>
            </a:extLst>
          </p:cNvPr>
          <p:cNvSpPr>
            <a:spLocks/>
          </p:cNvSpPr>
          <p:nvPr/>
        </p:nvSpPr>
        <p:spPr bwMode="auto">
          <a:xfrm flipV="1">
            <a:off x="1981200" y="4616450"/>
            <a:ext cx="4572000" cy="1600200"/>
          </a:xfrm>
          <a:custGeom>
            <a:avLst/>
            <a:gdLst>
              <a:gd name="T0" fmla="*/ 0 w 4000"/>
              <a:gd name="T1" fmla="*/ 2147483646 h 1729"/>
              <a:gd name="T2" fmla="*/ 2147483646 w 4000"/>
              <a:gd name="T3" fmla="*/ 2147483646 h 1729"/>
              <a:gd name="T4" fmla="*/ 2147483646 w 4000"/>
              <a:gd name="T5" fmla="*/ 2147483646 h 1729"/>
              <a:gd name="T6" fmla="*/ 2147483646 w 4000"/>
              <a:gd name="T7" fmla="*/ 2147483646 h 1729"/>
              <a:gd name="T8" fmla="*/ 2147483646 w 4000"/>
              <a:gd name="T9" fmla="*/ 2147483646 h 1729"/>
              <a:gd name="T10" fmla="*/ 2147483646 w 4000"/>
              <a:gd name="T11" fmla="*/ 2147483646 h 1729"/>
              <a:gd name="T12" fmla="*/ 2147483646 w 4000"/>
              <a:gd name="T13" fmla="*/ 2147483646 h 1729"/>
              <a:gd name="T14" fmla="*/ 2147483646 w 4000"/>
              <a:gd name="T15" fmla="*/ 2147483646 h 1729"/>
              <a:gd name="T16" fmla="*/ 2147483646 w 4000"/>
              <a:gd name="T17" fmla="*/ 2147483646 h 1729"/>
              <a:gd name="T18" fmla="*/ 2147483646 w 4000"/>
              <a:gd name="T19" fmla="*/ 2147483646 h 1729"/>
              <a:gd name="T20" fmla="*/ 2147483646 w 4000"/>
              <a:gd name="T21" fmla="*/ 2147483646 h 1729"/>
              <a:gd name="T22" fmla="*/ 2147483646 w 4000"/>
              <a:gd name="T23" fmla="*/ 2147483646 h 1729"/>
              <a:gd name="T24" fmla="*/ 2147483646 w 4000"/>
              <a:gd name="T25" fmla="*/ 2147483646 h 1729"/>
              <a:gd name="T26" fmla="*/ 2147483646 w 4000"/>
              <a:gd name="T27" fmla="*/ 2147483646 h 1729"/>
              <a:gd name="T28" fmla="*/ 2147483646 w 4000"/>
              <a:gd name="T29" fmla="*/ 2147483646 h 1729"/>
              <a:gd name="T30" fmla="*/ 2147483646 w 4000"/>
              <a:gd name="T31" fmla="*/ 2147483646 h 1729"/>
              <a:gd name="T32" fmla="*/ 2147483646 w 4000"/>
              <a:gd name="T33" fmla="*/ 2147483646 h 1729"/>
              <a:gd name="T34" fmla="*/ 2147483646 w 4000"/>
              <a:gd name="T35" fmla="*/ 2147483646 h 1729"/>
              <a:gd name="T36" fmla="*/ 2147483646 w 4000"/>
              <a:gd name="T37" fmla="*/ 2147483646 h 1729"/>
              <a:gd name="T38" fmla="*/ 2147483646 w 4000"/>
              <a:gd name="T39" fmla="*/ 2147483646 h 1729"/>
              <a:gd name="T40" fmla="*/ 2147483646 w 4000"/>
              <a:gd name="T41" fmla="*/ 0 h 172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000"/>
              <a:gd name="T64" fmla="*/ 0 h 1729"/>
              <a:gd name="T65" fmla="*/ 4000 w 4000"/>
              <a:gd name="T66" fmla="*/ 1729 h 172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000" h="1729">
                <a:moveTo>
                  <a:pt x="0" y="1729"/>
                </a:moveTo>
                <a:cubicBezTo>
                  <a:pt x="66" y="1664"/>
                  <a:pt x="133" y="1600"/>
                  <a:pt x="200" y="1539"/>
                </a:cubicBezTo>
                <a:cubicBezTo>
                  <a:pt x="267" y="1478"/>
                  <a:pt x="333" y="1421"/>
                  <a:pt x="400" y="1366"/>
                </a:cubicBezTo>
                <a:cubicBezTo>
                  <a:pt x="467" y="1311"/>
                  <a:pt x="533" y="1260"/>
                  <a:pt x="600" y="1211"/>
                </a:cubicBezTo>
                <a:cubicBezTo>
                  <a:pt x="667" y="1162"/>
                  <a:pt x="733" y="1115"/>
                  <a:pt x="800" y="1070"/>
                </a:cubicBezTo>
                <a:cubicBezTo>
                  <a:pt x="867" y="1025"/>
                  <a:pt x="933" y="983"/>
                  <a:pt x="1000" y="942"/>
                </a:cubicBezTo>
                <a:cubicBezTo>
                  <a:pt x="1067" y="901"/>
                  <a:pt x="1133" y="864"/>
                  <a:pt x="1200" y="827"/>
                </a:cubicBezTo>
                <a:cubicBezTo>
                  <a:pt x="1267" y="790"/>
                  <a:pt x="1333" y="755"/>
                  <a:pt x="1400" y="722"/>
                </a:cubicBezTo>
                <a:cubicBezTo>
                  <a:pt x="1467" y="689"/>
                  <a:pt x="1533" y="658"/>
                  <a:pt x="1600" y="628"/>
                </a:cubicBezTo>
                <a:cubicBezTo>
                  <a:pt x="1667" y="598"/>
                  <a:pt x="1733" y="569"/>
                  <a:pt x="1800" y="542"/>
                </a:cubicBezTo>
                <a:cubicBezTo>
                  <a:pt x="1867" y="515"/>
                  <a:pt x="1933" y="489"/>
                  <a:pt x="2000" y="465"/>
                </a:cubicBezTo>
                <a:cubicBezTo>
                  <a:pt x="2067" y="441"/>
                  <a:pt x="2133" y="417"/>
                  <a:pt x="2200" y="395"/>
                </a:cubicBezTo>
                <a:cubicBezTo>
                  <a:pt x="2267" y="373"/>
                  <a:pt x="2333" y="351"/>
                  <a:pt x="2400" y="331"/>
                </a:cubicBezTo>
                <a:cubicBezTo>
                  <a:pt x="2467" y="311"/>
                  <a:pt x="2533" y="292"/>
                  <a:pt x="2600" y="274"/>
                </a:cubicBezTo>
                <a:cubicBezTo>
                  <a:pt x="2667" y="256"/>
                  <a:pt x="2733" y="239"/>
                  <a:pt x="2800" y="222"/>
                </a:cubicBezTo>
                <a:cubicBezTo>
                  <a:pt x="2867" y="205"/>
                  <a:pt x="2933" y="190"/>
                  <a:pt x="3000" y="175"/>
                </a:cubicBezTo>
                <a:cubicBezTo>
                  <a:pt x="3067" y="160"/>
                  <a:pt x="3133" y="147"/>
                  <a:pt x="3200" y="133"/>
                </a:cubicBezTo>
                <a:cubicBezTo>
                  <a:pt x="3267" y="119"/>
                  <a:pt x="3333" y="106"/>
                  <a:pt x="3400" y="94"/>
                </a:cubicBezTo>
                <a:cubicBezTo>
                  <a:pt x="3467" y="82"/>
                  <a:pt x="3533" y="71"/>
                  <a:pt x="3600" y="60"/>
                </a:cubicBezTo>
                <a:cubicBezTo>
                  <a:pt x="3667" y="49"/>
                  <a:pt x="3733" y="38"/>
                  <a:pt x="3800" y="28"/>
                </a:cubicBezTo>
                <a:cubicBezTo>
                  <a:pt x="3867" y="18"/>
                  <a:pt x="3933" y="9"/>
                  <a:pt x="4000" y="0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908" name="Line 4">
            <a:extLst>
              <a:ext uri="{FF2B5EF4-FFF2-40B4-BE49-F238E27FC236}">
                <a16:creationId xmlns:a16="http://schemas.microsoft.com/office/drawing/2014/main" xmlns="" id="{5A1FD3A4-86B0-4989-AF2C-ACCA39D453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6292850"/>
            <a:ext cx="57150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909" name="Line 5">
            <a:extLst>
              <a:ext uri="{FF2B5EF4-FFF2-40B4-BE49-F238E27FC236}">
                <a16:creationId xmlns:a16="http://schemas.microsoft.com/office/drawing/2014/main" xmlns="" id="{D11601EC-F648-4EAC-8F47-D198DC6DF8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854450"/>
            <a:ext cx="0" cy="28956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910" name="Text Box 6">
            <a:extLst>
              <a:ext uri="{FF2B5EF4-FFF2-40B4-BE49-F238E27FC236}">
                <a16:creationId xmlns:a16="http://schemas.microsoft.com/office/drawing/2014/main" xmlns="" id="{E6A8C874-9875-4EB8-B7B1-5312D0B59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6216650"/>
            <a:ext cx="311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i="1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635911" name="Text Box 7">
            <a:extLst>
              <a:ext uri="{FF2B5EF4-FFF2-40B4-BE49-F238E27FC236}">
                <a16:creationId xmlns:a16="http://schemas.microsoft.com/office/drawing/2014/main" xmlns="" id="{86CD5CE9-4D91-4C84-8FDE-9697A2549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733800"/>
            <a:ext cx="74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i="1">
                <a:solidFill>
                  <a:srgbClr val="000000"/>
                </a:solidFill>
              </a:rPr>
              <a:t>f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t</a:t>
            </a:r>
            <a:r>
              <a:rPr lang="en-US" altLang="zh-CN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635912" name="Line 8">
            <a:extLst>
              <a:ext uri="{FF2B5EF4-FFF2-40B4-BE49-F238E27FC236}">
                <a16:creationId xmlns:a16="http://schemas.microsoft.com/office/drawing/2014/main" xmlns="" id="{D4DD4D9E-EB50-4537-92B2-0534F77CEF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63246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CFC9BC35-75DC-456C-961A-4700DA7F8183}"/>
              </a:ext>
            </a:extLst>
          </p:cNvPr>
          <p:cNvSpPr txBox="1"/>
          <p:nvPr/>
        </p:nvSpPr>
        <p:spPr>
          <a:xfrm>
            <a:off x="318115" y="1066999"/>
            <a:ext cx="104830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例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10" grpId="0"/>
      <p:bldP spid="6359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>
            <a:extLst>
              <a:ext uri="{FF2B5EF4-FFF2-40B4-BE49-F238E27FC236}">
                <a16:creationId xmlns:a16="http://schemas.microsoft.com/office/drawing/2014/main" xmlns="" id="{A070EF7A-F520-4314-AFF0-D1F341BF3941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0" y="476250"/>
            <a:ext cx="3578225" cy="590550"/>
          </a:xfrm>
        </p:spPr>
        <p:txBody>
          <a:bodyPr/>
          <a:lstStyle/>
          <a:p>
            <a:pPr eaLnBrk="1" hangingPunct="1"/>
            <a:r>
              <a:rPr lang="zh-CN" altLang="en-US"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</a:t>
            </a:r>
            <a:r>
              <a:rPr lang="en-US" altLang="zh-CN" sz="3200" b="1">
                <a:solidFill>
                  <a:schemeClr val="tx1"/>
                </a:solidFill>
                <a:ea typeface="楷体_GB2312" pitchFamily="49" charset="-122"/>
              </a:rPr>
              <a:t>(1.8)</a:t>
            </a:r>
            <a:r>
              <a:rPr lang="zh-CN" altLang="en-US"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式</a:t>
            </a:r>
            <a:r>
              <a:rPr lang="en-US" altLang="zh-CN"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</a:p>
        </p:txBody>
      </p:sp>
      <p:graphicFrame>
        <p:nvGraphicFramePr>
          <p:cNvPr id="636933" name="Object 5">
            <a:extLst>
              <a:ext uri="{FF2B5EF4-FFF2-40B4-BE49-F238E27FC236}">
                <a16:creationId xmlns:a16="http://schemas.microsoft.com/office/drawing/2014/main" xmlns="" id="{5324744B-006C-44A1-84C7-2159F53F8AC5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68300" y="1817688"/>
          <a:ext cx="482600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3" imgW="1524000" imgH="330200" progId="Equation.DSMT4">
                  <p:embed/>
                </p:oleObj>
              </mc:Choice>
              <mc:Fallback>
                <p:oleObj name="Equation" r:id="rId3" imgW="1524000" imgH="330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1817688"/>
                        <a:ext cx="4826000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6935" name="Object 7">
            <a:extLst>
              <a:ext uri="{FF2B5EF4-FFF2-40B4-BE49-F238E27FC236}">
                <a16:creationId xmlns:a16="http://schemas.microsoft.com/office/drawing/2014/main" xmlns="" id="{C709D676-E25C-41BA-88AF-28D61DBA8230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09588" y="3078163"/>
          <a:ext cx="437197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5" imgW="1498600" imgH="330200" progId="Equation.DSMT4">
                  <p:embed/>
                </p:oleObj>
              </mc:Choice>
              <mc:Fallback>
                <p:oleObj name="Equation" r:id="rId5" imgW="1498600" imgH="330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3078163"/>
                        <a:ext cx="4371975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6932" name="Text Box 4">
            <a:extLst>
              <a:ext uri="{FF2B5EF4-FFF2-40B4-BE49-F238E27FC236}">
                <a16:creationId xmlns:a16="http://schemas.microsoft.com/office/drawing/2014/main" xmlns="" id="{CE221DDC-DC9A-410A-B3E9-3E84B4089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486400"/>
            <a:ext cx="65230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 b="1">
                <a:solidFill>
                  <a:srgbClr val="000000"/>
                </a:solidFill>
                <a:ea typeface="黑体" panose="02010609060101010101" pitchFamily="49" charset="-122"/>
              </a:rPr>
              <a:t>这就是指数衰减函数的</a:t>
            </a:r>
            <a:r>
              <a:rPr lang="en-US" altLang="zh-CN" sz="3200" b="1">
                <a:solidFill>
                  <a:srgbClr val="000000"/>
                </a:solidFill>
              </a:rPr>
              <a:t>Fourier</a:t>
            </a:r>
            <a:r>
              <a:rPr lang="zh-CN" altLang="en-US" sz="3200" b="1">
                <a:solidFill>
                  <a:srgbClr val="000000"/>
                </a:solidFill>
                <a:ea typeface="黑体" panose="02010609060101010101" pitchFamily="49" charset="-122"/>
              </a:rPr>
              <a:t>变换</a:t>
            </a:r>
            <a:r>
              <a:rPr lang="en-US" altLang="zh-CN" b="1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636937" name="Object 9">
            <a:extLst>
              <a:ext uri="{FF2B5EF4-FFF2-40B4-BE49-F238E27FC236}">
                <a16:creationId xmlns:a16="http://schemas.microsoft.com/office/drawing/2014/main" xmlns="" id="{CFF2A0F3-3EFB-482C-9CFB-46D2D62B47CE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465138" y="3984625"/>
          <a:ext cx="4886325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7" imgW="1765300" imgH="431800" progId="Equation.DSMT4">
                  <p:embed/>
                </p:oleObj>
              </mc:Choice>
              <mc:Fallback>
                <p:oleObj name="Equation" r:id="rId7" imgW="17653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3984625"/>
                        <a:ext cx="4886325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>
            <a:extLst>
              <a:ext uri="{FF2B5EF4-FFF2-40B4-BE49-F238E27FC236}">
                <a16:creationId xmlns:a16="http://schemas.microsoft.com/office/drawing/2014/main" xmlns="" id="{0C0DD1A9-779B-4978-B6F0-0E51D209AA11}"/>
              </a:ext>
            </a:extLst>
          </p:cNvPr>
          <p:cNvGrpSpPr>
            <a:grpSpLocks/>
          </p:cNvGrpSpPr>
          <p:nvPr/>
        </p:nvGrpSpPr>
        <p:grpSpPr bwMode="auto">
          <a:xfrm>
            <a:off x="1082675" y="1114425"/>
            <a:ext cx="2376488" cy="561975"/>
            <a:chOff x="4354" y="2523"/>
            <a:chExt cx="1406" cy="250"/>
          </a:xfrm>
        </p:grpSpPr>
        <p:sp>
          <p:nvSpPr>
            <p:cNvPr id="7178" name="Rectangle 12">
              <a:extLst>
                <a:ext uri="{FF2B5EF4-FFF2-40B4-BE49-F238E27FC236}">
                  <a16:creationId xmlns:a16="http://schemas.microsoft.com/office/drawing/2014/main" xmlns="" id="{003A3464-C1DF-4996-9E7F-A7F96299A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7" y="2526"/>
              <a:ext cx="9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0" lang="en-US" altLang="zh-CN" sz="2800">
                  <a:solidFill>
                    <a:srgbClr val="000000"/>
                  </a:solidFill>
                  <a:cs typeface="Times New Roman" panose="02020603050405020304" pitchFamily="18" charset="0"/>
                </a:rPr>
                <a:t>=</a:t>
              </a:r>
              <a:r>
                <a:rPr kumimoji="0" lang="en-US" altLang="zh-CN" sz="2800" b="1">
                  <a:solidFill>
                    <a:srgbClr val="000000"/>
                  </a:solidFill>
                  <a:latin typeface="Arial Unicode MS" pitchFamily="34" charset="-122"/>
                  <a:ea typeface="Arial Unicode MS" pitchFamily="34" charset="-122"/>
                </a:rPr>
                <a:t>ℱ</a:t>
              </a:r>
              <a:r>
                <a:rPr kumimoji="0" lang="en-US" altLang="zh-CN" sz="2800">
                  <a:solidFill>
                    <a:srgbClr val="000000"/>
                  </a:solidFill>
                  <a:latin typeface="Arial Unicode MS" pitchFamily="34" charset="-122"/>
                  <a:ea typeface="Arial Unicode MS" pitchFamily="34" charset="-122"/>
                </a:rPr>
                <a:t> </a:t>
              </a:r>
              <a:r>
                <a:rPr kumimoji="0" lang="en-US" altLang="zh-CN" sz="2800">
                  <a:solidFill>
                    <a:srgbClr val="000000"/>
                  </a:solidFill>
                  <a:cs typeface="Times New Roman" panose="02020603050405020304" pitchFamily="18" charset="0"/>
                </a:rPr>
                <a:t>[       ]</a:t>
              </a:r>
              <a:endParaRPr kumimoji="0" lang="en-US" altLang="zh-CN" sz="2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7179" name="Object 13">
              <a:extLst>
                <a:ext uri="{FF2B5EF4-FFF2-40B4-BE49-F238E27FC236}">
                  <a16:creationId xmlns:a16="http://schemas.microsoft.com/office/drawing/2014/main" xmlns="" id="{87C8052B-CF16-45ED-8141-DC64157BBB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54" y="2523"/>
            <a:ext cx="453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1" name="Equation" r:id="rId9" imgW="368140" imgH="203112" progId="Equation.DSMT4">
                    <p:embed/>
                  </p:oleObj>
                </mc:Choice>
                <mc:Fallback>
                  <p:oleObj name="Equation" r:id="rId9" imgW="368140" imgH="203112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4" y="2523"/>
                          <a:ext cx="453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6943" name="Object 15">
            <a:extLst>
              <a:ext uri="{FF2B5EF4-FFF2-40B4-BE49-F238E27FC236}">
                <a16:creationId xmlns:a16="http://schemas.microsoft.com/office/drawing/2014/main" xmlns="" id="{415E7767-D66E-4249-AAB8-06072A3D69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4913" y="1149350"/>
          <a:ext cx="7810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11" imgW="330057" imgH="203112" progId="Equation.DSMT4">
                  <p:embed/>
                </p:oleObj>
              </mc:Choice>
              <mc:Fallback>
                <p:oleObj name="Equation" r:id="rId11" imgW="330057" imgH="203112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3" y="1149350"/>
                        <a:ext cx="7810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6944" name="Object 16">
            <a:extLst>
              <a:ext uri="{FF2B5EF4-FFF2-40B4-BE49-F238E27FC236}">
                <a16:creationId xmlns:a16="http://schemas.microsoft.com/office/drawing/2014/main" xmlns="" id="{ECC1BE87-225D-4A27-9FED-5A5E5CE1D2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5663" y="954088"/>
          <a:ext cx="28670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13" imgW="1091726" imgH="330057" progId="Equation.DSMT4">
                  <p:embed/>
                </p:oleObj>
              </mc:Choice>
              <mc:Fallback>
                <p:oleObj name="Equation" r:id="rId13" imgW="1091726" imgH="330057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663" y="954088"/>
                        <a:ext cx="286702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36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36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0" grpId="0" autoUpdateAnimBg="0"/>
      <p:bldP spid="63693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>
            <a:extLst>
              <a:ext uri="{FF2B5EF4-FFF2-40B4-BE49-F238E27FC236}">
                <a16:creationId xmlns:a16="http://schemas.microsoft.com/office/drawing/2014/main" xmlns="" id="{9819E0DE-6CFA-4119-9778-4A304672C3DB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0" y="317500"/>
            <a:ext cx="3405188" cy="708025"/>
          </a:xfrm>
        </p:spPr>
        <p:txBody>
          <a:bodyPr/>
          <a:lstStyle/>
          <a:p>
            <a:pPr eaLnBrk="1" hangingPunct="1"/>
            <a:r>
              <a:rPr lang="zh-CN" altLang="en-US" sz="3200" b="1">
                <a:solidFill>
                  <a:schemeClr val="tx1"/>
                </a:solidFill>
              </a:rPr>
              <a:t>根据</a:t>
            </a:r>
            <a:r>
              <a:rPr lang="en-US" altLang="zh-CN" sz="3200" b="1">
                <a:solidFill>
                  <a:schemeClr val="tx1"/>
                </a:solidFill>
              </a:rPr>
              <a:t>(1.9)</a:t>
            </a:r>
            <a:r>
              <a:rPr lang="zh-CN" altLang="en-US" sz="3200" b="1">
                <a:solidFill>
                  <a:schemeClr val="tx1"/>
                </a:solidFill>
              </a:rPr>
              <a:t>式</a:t>
            </a:r>
            <a:r>
              <a:rPr lang="en-US" altLang="zh-CN" sz="3200" b="1">
                <a:solidFill>
                  <a:schemeClr val="tx1"/>
                </a:solidFill>
              </a:rPr>
              <a:t>, </a:t>
            </a:r>
            <a:r>
              <a:rPr lang="zh-CN" altLang="en-US" sz="3200" b="1">
                <a:solidFill>
                  <a:schemeClr val="tx1"/>
                </a:solidFill>
              </a:rPr>
              <a:t>有</a:t>
            </a:r>
          </a:p>
        </p:txBody>
      </p:sp>
      <p:graphicFrame>
        <p:nvGraphicFramePr>
          <p:cNvPr id="637956" name="Object 4">
            <a:extLst>
              <a:ext uri="{FF2B5EF4-FFF2-40B4-BE49-F238E27FC236}">
                <a16:creationId xmlns:a16="http://schemas.microsoft.com/office/drawing/2014/main" xmlns="" id="{90DF1031-D0F2-4ADC-9E13-37399D874342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01738" y="1849438"/>
          <a:ext cx="4506912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3" imgW="1714500" imgH="431800" progId="Equation.DSMT4">
                  <p:embed/>
                </p:oleObj>
              </mc:Choice>
              <mc:Fallback>
                <p:oleObj name="Equation" r:id="rId3" imgW="17145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1849438"/>
                        <a:ext cx="4506912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7958" name="Object 6">
            <a:extLst>
              <a:ext uri="{FF2B5EF4-FFF2-40B4-BE49-F238E27FC236}">
                <a16:creationId xmlns:a16="http://schemas.microsoft.com/office/drawing/2014/main" xmlns="" id="{0BA4C5DB-7D80-4DBB-A079-34D1D61AD7FF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68400" y="3117850"/>
          <a:ext cx="5256213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5" imgW="2108200" imgH="431800" progId="Equation.DSMT4">
                  <p:embed/>
                </p:oleObj>
              </mc:Choice>
              <mc:Fallback>
                <p:oleObj name="Equation" r:id="rId5" imgW="21082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3117850"/>
                        <a:ext cx="5256213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7960" name="Object 8">
            <a:extLst>
              <a:ext uri="{FF2B5EF4-FFF2-40B4-BE49-F238E27FC236}">
                <a16:creationId xmlns:a16="http://schemas.microsoft.com/office/drawing/2014/main" xmlns="" id="{4F3A1574-E2AE-4173-8306-21528FC97B4C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238125" y="4262438"/>
          <a:ext cx="7553325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7" imgW="3035300" imgH="698500" progId="Equation.DSMT4">
                  <p:embed/>
                </p:oleObj>
              </mc:Choice>
              <mc:Fallback>
                <p:oleObj name="Equation" r:id="rId7" imgW="3035300" imgH="698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4262438"/>
                        <a:ext cx="7553325" cy="173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>
            <a:extLst>
              <a:ext uri="{FF2B5EF4-FFF2-40B4-BE49-F238E27FC236}">
                <a16:creationId xmlns:a16="http://schemas.microsoft.com/office/drawing/2014/main" xmlns="" id="{70FB1860-FC31-4C39-B374-03D09584A2F1}"/>
              </a:ext>
            </a:extLst>
          </p:cNvPr>
          <p:cNvGrpSpPr>
            <a:grpSpLocks/>
          </p:cNvGrpSpPr>
          <p:nvPr/>
        </p:nvGrpSpPr>
        <p:grpSpPr bwMode="auto">
          <a:xfrm>
            <a:off x="925513" y="1019175"/>
            <a:ext cx="3275012" cy="528638"/>
            <a:chOff x="3878" y="3102"/>
            <a:chExt cx="1882" cy="261"/>
          </a:xfrm>
        </p:grpSpPr>
        <p:graphicFrame>
          <p:nvGraphicFramePr>
            <p:cNvPr id="8201" name="Object 13">
              <a:extLst>
                <a:ext uri="{FF2B5EF4-FFF2-40B4-BE49-F238E27FC236}">
                  <a16:creationId xmlns:a16="http://schemas.microsoft.com/office/drawing/2014/main" xmlns="" id="{39733D95-90D7-4641-B48E-EEB375318C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113"/>
            <a:ext cx="548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4" name="Equation" r:id="rId9" imgW="304536" imgH="203024" progId="Equation.DSMT4">
                    <p:embed/>
                  </p:oleObj>
                </mc:Choice>
                <mc:Fallback>
                  <p:oleObj name="Equation" r:id="rId9" imgW="304536" imgH="203024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113"/>
                          <a:ext cx="548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2" name="Rectangle 14">
              <a:extLst>
                <a:ext uri="{FF2B5EF4-FFF2-40B4-BE49-F238E27FC236}">
                  <a16:creationId xmlns:a16="http://schemas.microsoft.com/office/drawing/2014/main" xmlns="" id="{68893C54-90EE-4E52-9007-F8AD89CB6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102"/>
              <a:ext cx="139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0" lang="en-US" altLang="zh-CN" sz="2800">
                  <a:solidFill>
                    <a:srgbClr val="000000"/>
                  </a:solidFill>
                  <a:cs typeface="Times New Roman" panose="02020603050405020304" pitchFamily="18" charset="0"/>
                </a:rPr>
                <a:t>=</a:t>
              </a:r>
              <a:r>
                <a:rPr kumimoji="0" lang="en-US" altLang="zh-CN" sz="2800" b="1">
                  <a:solidFill>
                    <a:srgbClr val="000000"/>
                  </a:solidFill>
                  <a:latin typeface="Arial Unicode MS" pitchFamily="34" charset="-122"/>
                  <a:ea typeface="Arial Unicode MS" pitchFamily="34" charset="-122"/>
                </a:rPr>
                <a:t>ℱ</a:t>
              </a:r>
              <a:endParaRPr kumimoji="0" lang="en-US" altLang="zh-CN" sz="2800" b="1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37967" name="Object 15">
            <a:extLst>
              <a:ext uri="{FF2B5EF4-FFF2-40B4-BE49-F238E27FC236}">
                <a16:creationId xmlns:a16="http://schemas.microsoft.com/office/drawing/2014/main" xmlns="" id="{36E0CA61-F347-438D-9F01-0C57C5E920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4888" y="1031875"/>
          <a:ext cx="11176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11" imgW="571252" imgH="253890" progId="Equation.DSMT4">
                  <p:embed/>
                </p:oleObj>
              </mc:Choice>
              <mc:Fallback>
                <p:oleObj name="Equation" r:id="rId11" imgW="571252" imgH="25389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888" y="1031875"/>
                        <a:ext cx="11176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7968" name="Object 16">
            <a:extLst>
              <a:ext uri="{FF2B5EF4-FFF2-40B4-BE49-F238E27FC236}">
                <a16:creationId xmlns:a16="http://schemas.microsoft.com/office/drawing/2014/main" xmlns="" id="{CFA7E76F-380C-4C77-BD82-D96798BBCE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0100" y="747713"/>
          <a:ext cx="365283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13" imgW="1383699" imgH="406224" progId="Equation.DSMT4">
                  <p:embed/>
                </p:oleObj>
              </mc:Choice>
              <mc:Fallback>
                <p:oleObj name="Equation" r:id="rId13" imgW="1383699" imgH="406224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747713"/>
                        <a:ext cx="3652838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37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5">
            <a:extLst>
              <a:ext uri="{FF2B5EF4-FFF2-40B4-BE49-F238E27FC236}">
                <a16:creationId xmlns:a16="http://schemas.microsoft.com/office/drawing/2014/main" xmlns="" id="{CA82E56B-9BF5-4582-890D-0D85E0CD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256463" y="641667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800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136CF2DC-CFCF-48CC-9A95-5DC0642F0241}" type="slidenum">
              <a:rPr lang="en-US" altLang="zh-CN" smtClean="0"/>
              <a:pPr/>
              <a:t>7</a:t>
            </a:fld>
            <a:endParaRPr kumimoji="0" lang="en-US" altLang="zh-CN" sz="18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125" name="Picture 4" descr="xsf">
            <a:extLst>
              <a:ext uri="{FF2B5EF4-FFF2-40B4-BE49-F238E27FC236}">
                <a16:creationId xmlns:a16="http://schemas.microsoft.com/office/drawing/2014/main" xmlns="" id="{4B807DD0-8C94-4D73-B218-87416B90B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6" descr="xsf">
            <a:extLst>
              <a:ext uri="{FF2B5EF4-FFF2-40B4-BE49-F238E27FC236}">
                <a16:creationId xmlns:a16="http://schemas.microsoft.com/office/drawing/2014/main" xmlns="" id="{03A3CDB7-85EE-4AC1-B479-F465A20A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7" descr="xsf">
            <a:extLst>
              <a:ext uri="{FF2B5EF4-FFF2-40B4-BE49-F238E27FC236}">
                <a16:creationId xmlns:a16="http://schemas.microsoft.com/office/drawing/2014/main" xmlns="" id="{374A8429-6DCD-4438-A7D8-ED11F5326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8" descr="xsf">
            <a:extLst>
              <a:ext uri="{FF2B5EF4-FFF2-40B4-BE49-F238E27FC236}">
                <a16:creationId xmlns:a16="http://schemas.microsoft.com/office/drawing/2014/main" xmlns="" id="{7FFCCC19-0BEB-450B-8A9D-EC948D1EB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9" descr="xsf">
            <a:extLst>
              <a:ext uri="{FF2B5EF4-FFF2-40B4-BE49-F238E27FC236}">
                <a16:creationId xmlns:a16="http://schemas.microsoft.com/office/drawing/2014/main" xmlns="" id="{E2537B05-00BA-45CF-BF8E-174BABC6A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10" descr="xsf">
            <a:extLst>
              <a:ext uri="{FF2B5EF4-FFF2-40B4-BE49-F238E27FC236}">
                <a16:creationId xmlns:a16="http://schemas.microsoft.com/office/drawing/2014/main" xmlns="" id="{3CD6D72D-D778-4A45-B3D6-FCBD5763C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12" descr="xsf">
            <a:extLst>
              <a:ext uri="{FF2B5EF4-FFF2-40B4-BE49-F238E27FC236}">
                <a16:creationId xmlns:a16="http://schemas.microsoft.com/office/drawing/2014/main" xmlns="" id="{DD927A7A-FA89-418E-8F39-A3445F3E5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Picture 13" descr="xsf">
            <a:extLst>
              <a:ext uri="{FF2B5EF4-FFF2-40B4-BE49-F238E27FC236}">
                <a16:creationId xmlns:a16="http://schemas.microsoft.com/office/drawing/2014/main" xmlns="" id="{79664891-130D-434D-ABFF-5FE588B69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14" descr="xsf">
            <a:extLst>
              <a:ext uri="{FF2B5EF4-FFF2-40B4-BE49-F238E27FC236}">
                <a16:creationId xmlns:a16="http://schemas.microsoft.com/office/drawing/2014/main" xmlns="" id="{C6C599D8-1BE7-4BA8-8940-8748BB68E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15" descr="xsf">
            <a:extLst>
              <a:ext uri="{FF2B5EF4-FFF2-40B4-BE49-F238E27FC236}">
                <a16:creationId xmlns:a16="http://schemas.microsoft.com/office/drawing/2014/main" xmlns="" id="{DE4580C6-B191-419D-AC57-9A4CACE19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16" descr="xsf">
            <a:extLst>
              <a:ext uri="{FF2B5EF4-FFF2-40B4-BE49-F238E27FC236}">
                <a16:creationId xmlns:a16="http://schemas.microsoft.com/office/drawing/2014/main" xmlns="" id="{FBE63988-1ECD-472F-82F7-38295B1D0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8" name="Picture 17" descr="xsf">
            <a:extLst>
              <a:ext uri="{FF2B5EF4-FFF2-40B4-BE49-F238E27FC236}">
                <a16:creationId xmlns:a16="http://schemas.microsoft.com/office/drawing/2014/main" xmlns="" id="{FB8DBB2E-415E-4CC6-A71A-59B835A44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9" name="Picture 18" descr="xsf">
            <a:extLst>
              <a:ext uri="{FF2B5EF4-FFF2-40B4-BE49-F238E27FC236}">
                <a16:creationId xmlns:a16="http://schemas.microsoft.com/office/drawing/2014/main" xmlns="" id="{DDA5A094-353B-4780-8380-911DC1BF8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0" name="Picture 19" descr="xsf">
            <a:extLst>
              <a:ext uri="{FF2B5EF4-FFF2-40B4-BE49-F238E27FC236}">
                <a16:creationId xmlns:a16="http://schemas.microsoft.com/office/drawing/2014/main" xmlns="" id="{216147D2-715F-4E7F-96BF-890FB2C97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1" name="Picture 20" descr="xsf">
            <a:extLst>
              <a:ext uri="{FF2B5EF4-FFF2-40B4-BE49-F238E27FC236}">
                <a16:creationId xmlns:a16="http://schemas.microsoft.com/office/drawing/2014/main" xmlns="" id="{A6DCDC5B-CB02-43B7-A60D-CC997ED6E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26" name="Rectangle 22">
            <a:extLst>
              <a:ext uri="{FF2B5EF4-FFF2-40B4-BE49-F238E27FC236}">
                <a16:creationId xmlns:a16="http://schemas.microsoft.com/office/drawing/2014/main" xmlns="" id="{4A6A9D74-D07E-490E-9FE1-362F17775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3" y="717550"/>
            <a:ext cx="40227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b="1" dirty="0">
                <a:solidFill>
                  <a:srgbClr val="000099"/>
                </a:solidFill>
                <a:ea typeface="宋体" panose="02010600030101010101" pitchFamily="2" charset="-122"/>
              </a:rPr>
              <a:t>2. </a:t>
            </a:r>
            <a:r>
              <a:rPr kumimoji="0" lang="zh-CN" altLang="en-US" b="1" dirty="0">
                <a:solidFill>
                  <a:srgbClr val="000099"/>
                </a:solidFill>
                <a:ea typeface="宋体" panose="02010600030101010101" pitchFamily="2" charset="-122"/>
              </a:rPr>
              <a:t>单位脉冲函数   </a:t>
            </a:r>
          </a:p>
        </p:txBody>
      </p:sp>
      <p:grpSp>
        <p:nvGrpSpPr>
          <p:cNvPr id="123927" name="Group 23">
            <a:extLst>
              <a:ext uri="{FF2B5EF4-FFF2-40B4-BE49-F238E27FC236}">
                <a16:creationId xmlns:a16="http://schemas.microsoft.com/office/drawing/2014/main" xmlns="" id="{06B07BAB-B7DA-479F-9938-6BAFDA0AF798}"/>
              </a:ext>
            </a:extLst>
          </p:cNvPr>
          <p:cNvGrpSpPr>
            <a:grpSpLocks/>
          </p:cNvGrpSpPr>
          <p:nvPr/>
        </p:nvGrpSpPr>
        <p:grpSpPr bwMode="auto">
          <a:xfrm>
            <a:off x="949325" y="1490663"/>
            <a:ext cx="5697538" cy="2295525"/>
            <a:chOff x="598" y="939"/>
            <a:chExt cx="3589" cy="1446"/>
          </a:xfrm>
        </p:grpSpPr>
        <p:sp>
          <p:nvSpPr>
            <p:cNvPr id="5146" name="Rectangle 24">
              <a:extLst>
                <a:ext uri="{FF2B5EF4-FFF2-40B4-BE49-F238E27FC236}">
                  <a16:creationId xmlns:a16="http://schemas.microsoft.com/office/drawing/2014/main" xmlns="" id="{98865AFC-C35E-4A8C-BBED-7B7B7649A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" y="1312"/>
              <a:ext cx="35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000099"/>
                  </a:solidFill>
                  <a:ea typeface="宋体" panose="02010600030101010101" pitchFamily="2" charset="-122"/>
                </a:rPr>
                <a:t>二、</a:t>
              </a:r>
              <a:r>
                <a:rPr kumimoji="0" lang="zh-CN" altLang="en-US" sz="2800" b="1">
                  <a:solidFill>
                    <a:srgbClr val="000099"/>
                  </a:solidFill>
                  <a:ea typeface="宋体" panose="02010600030101010101" pitchFamily="2" charset="-122"/>
                </a:rPr>
                <a:t>单位冲激函数</a:t>
              </a:r>
              <a:r>
                <a:rPr lang="zh-CN" altLang="en-US" sz="2800" b="1">
                  <a:solidFill>
                    <a:srgbClr val="000099"/>
                  </a:solidFill>
                  <a:ea typeface="宋体" panose="02010600030101010101" pitchFamily="2" charset="-122"/>
                </a:rPr>
                <a:t>的概念及性质   </a:t>
              </a:r>
            </a:p>
          </p:txBody>
        </p:sp>
        <p:sp>
          <p:nvSpPr>
            <p:cNvPr id="5147" name="Rectangle 25">
              <a:extLst>
                <a:ext uri="{FF2B5EF4-FFF2-40B4-BE49-F238E27FC236}">
                  <a16:creationId xmlns:a16="http://schemas.microsoft.com/office/drawing/2014/main" xmlns="" id="{D08DFA1E-65C1-4AB1-BE7C-EC0F6F422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" y="1685"/>
              <a:ext cx="35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000099"/>
                  </a:solidFill>
                  <a:ea typeface="宋体" panose="02010600030101010101" pitchFamily="2" charset="-122"/>
                </a:rPr>
                <a:t>三、</a:t>
              </a:r>
              <a:r>
                <a:rPr kumimoji="0" lang="zh-CN" altLang="en-US" sz="2800" b="1">
                  <a:solidFill>
                    <a:srgbClr val="000099"/>
                  </a:solidFill>
                  <a:ea typeface="宋体" panose="02010600030101010101" pitchFamily="2" charset="-122"/>
                </a:rPr>
                <a:t>单位冲激函数</a:t>
              </a:r>
              <a:r>
                <a:rPr lang="zh-CN" altLang="en-US" sz="2800" b="1">
                  <a:solidFill>
                    <a:srgbClr val="000099"/>
                  </a:solidFill>
                  <a:ea typeface="宋体" panose="02010600030101010101" pitchFamily="2" charset="-122"/>
                </a:rPr>
                <a:t>的</a:t>
              </a:r>
              <a:r>
                <a:rPr lang="zh-CN" altLang="en-US" sz="2800" b="1" baseline="-25000">
                  <a:solidFill>
                    <a:srgbClr val="000099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800" b="1">
                  <a:solidFill>
                    <a:srgbClr val="000099"/>
                  </a:solidFill>
                  <a:ea typeface="宋体" panose="02010600030101010101" pitchFamily="2" charset="-122"/>
                </a:rPr>
                <a:t>Fourier</a:t>
              </a:r>
              <a:r>
                <a:rPr lang="en-US" altLang="zh-CN" sz="2800" b="1" baseline="-25000">
                  <a:solidFill>
                    <a:srgbClr val="000099"/>
                  </a:solidFill>
                  <a:ea typeface="宋体" panose="02010600030101010101" pitchFamily="2" charset="-122"/>
                </a:rPr>
                <a:t> </a:t>
              </a:r>
              <a:r>
                <a:rPr lang="zh-CN" altLang="en-US" sz="2800" b="1">
                  <a:solidFill>
                    <a:srgbClr val="000099"/>
                  </a:solidFill>
                  <a:ea typeface="宋体" panose="02010600030101010101" pitchFamily="2" charset="-122"/>
                </a:rPr>
                <a:t>变换   </a:t>
              </a:r>
            </a:p>
          </p:txBody>
        </p:sp>
        <p:sp>
          <p:nvSpPr>
            <p:cNvPr id="5148" name="Rectangle 26">
              <a:extLst>
                <a:ext uri="{FF2B5EF4-FFF2-40B4-BE49-F238E27FC236}">
                  <a16:creationId xmlns:a16="http://schemas.microsoft.com/office/drawing/2014/main" xmlns="" id="{E0BD01DF-1D33-448A-BC87-F6A03EA1B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" y="939"/>
              <a:ext cx="35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000099"/>
                  </a:solidFill>
                  <a:ea typeface="宋体" panose="02010600030101010101" pitchFamily="2" charset="-122"/>
                </a:rPr>
                <a:t>一、为什么要引入</a:t>
              </a:r>
              <a:r>
                <a:rPr kumimoji="0" lang="zh-CN" altLang="en-US" sz="2800" b="1">
                  <a:solidFill>
                    <a:srgbClr val="000099"/>
                  </a:solidFill>
                  <a:ea typeface="宋体" panose="02010600030101010101" pitchFamily="2" charset="-122"/>
                </a:rPr>
                <a:t>单位冲激函数   </a:t>
              </a:r>
              <a:endParaRPr lang="zh-CN" altLang="en-US" sz="2800" b="1">
                <a:solidFill>
                  <a:srgbClr val="0000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49" name="Rectangle 27">
              <a:extLst>
                <a:ext uri="{FF2B5EF4-FFF2-40B4-BE49-F238E27FC236}">
                  <a16:creationId xmlns:a16="http://schemas.microsoft.com/office/drawing/2014/main" xmlns="" id="{485A801C-3AD6-4432-B85B-7EFC3E682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" y="2058"/>
              <a:ext cx="31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800" b="1">
                <a:solidFill>
                  <a:srgbClr val="000099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xmlns="" id="{3F423C81-FABF-4D1B-8F2E-A1FE9F48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256463" y="641667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800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136CF2DC-CFCF-48CC-9A95-5DC0642F0241}" type="slidenum">
              <a:rPr lang="en-US" altLang="zh-CN" smtClean="0"/>
              <a:pPr/>
              <a:t>8</a:t>
            </a:fld>
            <a:endParaRPr kumimoji="0" lang="en-US" altLang="zh-CN" sz="18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147" name="Picture 2" descr="xsf">
            <a:extLst>
              <a:ext uri="{FF2B5EF4-FFF2-40B4-BE49-F238E27FC236}">
                <a16:creationId xmlns:a16="http://schemas.microsoft.com/office/drawing/2014/main" xmlns="" id="{AAD2DC00-2943-4061-BBFC-86DB08DB4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3" descr="xsf">
            <a:extLst>
              <a:ext uri="{FF2B5EF4-FFF2-40B4-BE49-F238E27FC236}">
                <a16:creationId xmlns:a16="http://schemas.microsoft.com/office/drawing/2014/main" xmlns="" id="{C4A27846-597D-434A-9E7F-042DF65F0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4" descr="xsf">
            <a:extLst>
              <a:ext uri="{FF2B5EF4-FFF2-40B4-BE49-F238E27FC236}">
                <a16:creationId xmlns:a16="http://schemas.microsoft.com/office/drawing/2014/main" xmlns="" id="{325DDCEF-A4CA-409D-868E-413DD01B8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5" descr="xsf">
            <a:extLst>
              <a:ext uri="{FF2B5EF4-FFF2-40B4-BE49-F238E27FC236}">
                <a16:creationId xmlns:a16="http://schemas.microsoft.com/office/drawing/2014/main" xmlns="" id="{96DD0AE8-872A-490E-87BD-38B933B38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6" descr="xsf">
            <a:extLst>
              <a:ext uri="{FF2B5EF4-FFF2-40B4-BE49-F238E27FC236}">
                <a16:creationId xmlns:a16="http://schemas.microsoft.com/office/drawing/2014/main" xmlns="" id="{AB0C429F-1006-4534-B93A-56109077B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7" descr="xsf">
            <a:extLst>
              <a:ext uri="{FF2B5EF4-FFF2-40B4-BE49-F238E27FC236}">
                <a16:creationId xmlns:a16="http://schemas.microsoft.com/office/drawing/2014/main" xmlns="" id="{67505C27-EEE1-4F97-B642-CBA4A9F1F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8" descr="xsf">
            <a:extLst>
              <a:ext uri="{FF2B5EF4-FFF2-40B4-BE49-F238E27FC236}">
                <a16:creationId xmlns:a16="http://schemas.microsoft.com/office/drawing/2014/main" xmlns="" id="{A29B5B24-4E64-4F15-AA8D-16EA7F668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9" descr="xsf">
            <a:extLst>
              <a:ext uri="{FF2B5EF4-FFF2-40B4-BE49-F238E27FC236}">
                <a16:creationId xmlns:a16="http://schemas.microsoft.com/office/drawing/2014/main" xmlns="" id="{E1DD7824-65B3-4EC8-9A44-FE25EB078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0" descr="xsf">
            <a:extLst>
              <a:ext uri="{FF2B5EF4-FFF2-40B4-BE49-F238E27FC236}">
                <a16:creationId xmlns:a16="http://schemas.microsoft.com/office/drawing/2014/main" xmlns="" id="{E2C80C45-4FD8-4123-8667-696A9574B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11" descr="xsf">
            <a:extLst>
              <a:ext uri="{FF2B5EF4-FFF2-40B4-BE49-F238E27FC236}">
                <a16:creationId xmlns:a16="http://schemas.microsoft.com/office/drawing/2014/main" xmlns="" id="{D7865BBB-181C-419F-9CAA-88D527D82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7" name="Picture 12" descr="xsf">
            <a:extLst>
              <a:ext uri="{FF2B5EF4-FFF2-40B4-BE49-F238E27FC236}">
                <a16:creationId xmlns:a16="http://schemas.microsoft.com/office/drawing/2014/main" xmlns="" id="{A010040A-9A0B-41F3-B2B9-4749637D2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8" name="Picture 13" descr="xsf">
            <a:extLst>
              <a:ext uri="{FF2B5EF4-FFF2-40B4-BE49-F238E27FC236}">
                <a16:creationId xmlns:a16="http://schemas.microsoft.com/office/drawing/2014/main" xmlns="" id="{44BE86FC-2A7B-4262-A2EE-19DF12B14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9" name="Picture 14" descr="xsf">
            <a:extLst>
              <a:ext uri="{FF2B5EF4-FFF2-40B4-BE49-F238E27FC236}">
                <a16:creationId xmlns:a16="http://schemas.microsoft.com/office/drawing/2014/main" xmlns="" id="{F25C9390-B2FF-44F3-95AC-3CEA83248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15" descr="xsf">
            <a:extLst>
              <a:ext uri="{FF2B5EF4-FFF2-40B4-BE49-F238E27FC236}">
                <a16:creationId xmlns:a16="http://schemas.microsoft.com/office/drawing/2014/main" xmlns="" id="{E144F296-9E91-4140-BB5A-5967A14B6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1" name="Picture 16" descr="xsf">
            <a:extLst>
              <a:ext uri="{FF2B5EF4-FFF2-40B4-BE49-F238E27FC236}">
                <a16:creationId xmlns:a16="http://schemas.microsoft.com/office/drawing/2014/main" xmlns="" id="{5C959BF4-1C1B-4247-B911-5C6BD6215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2" name="Picture 17" descr="xsf">
            <a:extLst>
              <a:ext uri="{FF2B5EF4-FFF2-40B4-BE49-F238E27FC236}">
                <a16:creationId xmlns:a16="http://schemas.microsoft.com/office/drawing/2014/main" xmlns="" id="{111C09E7-E23E-4289-8C05-52A263C1C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3" name="Picture 18" descr="xsf">
            <a:extLst>
              <a:ext uri="{FF2B5EF4-FFF2-40B4-BE49-F238E27FC236}">
                <a16:creationId xmlns:a16="http://schemas.microsoft.com/office/drawing/2014/main" xmlns="" id="{C2C47135-03E4-454B-AACD-047434B08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4" name="Picture 19" descr="xsf">
            <a:extLst>
              <a:ext uri="{FF2B5EF4-FFF2-40B4-BE49-F238E27FC236}">
                <a16:creationId xmlns:a16="http://schemas.microsoft.com/office/drawing/2014/main" xmlns="" id="{33D5199A-3182-4F1C-91E7-896B90576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50" name="Rectangle 22">
            <a:extLst>
              <a:ext uri="{FF2B5EF4-FFF2-40B4-BE49-F238E27FC236}">
                <a16:creationId xmlns:a16="http://schemas.microsoft.com/office/drawing/2014/main" xmlns="" id="{CA81FAF5-7F53-4C30-A76D-17339AC0C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" y="528638"/>
            <a:ext cx="568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99"/>
                </a:solidFill>
                <a:ea typeface="宋体" panose="02010600030101010101" pitchFamily="2" charset="-122"/>
              </a:rPr>
              <a:t>一、为什么要引入</a:t>
            </a:r>
            <a:r>
              <a:rPr kumimoji="0" lang="zh-CN" altLang="en-US" sz="2800" b="1" dirty="0">
                <a:solidFill>
                  <a:srgbClr val="000099"/>
                </a:solidFill>
                <a:ea typeface="宋体" panose="02010600030101010101" pitchFamily="2" charset="-122"/>
              </a:rPr>
              <a:t>单位冲激函数   </a:t>
            </a:r>
            <a:endParaRPr lang="zh-CN" altLang="en-US" sz="2800" b="1" dirty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grpSp>
        <p:nvGrpSpPr>
          <p:cNvPr id="124951" name="Group 23">
            <a:extLst>
              <a:ext uri="{FF2B5EF4-FFF2-40B4-BE49-F238E27FC236}">
                <a16:creationId xmlns:a16="http://schemas.microsoft.com/office/drawing/2014/main" xmlns="" id="{D2055D26-8D8A-476E-AC12-36145DDC2C59}"/>
              </a:ext>
            </a:extLst>
          </p:cNvPr>
          <p:cNvGrpSpPr>
            <a:grpSpLocks/>
          </p:cNvGrpSpPr>
          <p:nvPr/>
        </p:nvGrpSpPr>
        <p:grpSpPr bwMode="auto">
          <a:xfrm>
            <a:off x="536575" y="1163638"/>
            <a:ext cx="8474075" cy="1546225"/>
            <a:chOff x="338" y="733"/>
            <a:chExt cx="5338" cy="974"/>
          </a:xfrm>
        </p:grpSpPr>
        <p:sp>
          <p:nvSpPr>
            <p:cNvPr id="6177" name="Rectangle 24">
              <a:extLst>
                <a:ext uri="{FF2B5EF4-FFF2-40B4-BE49-F238E27FC236}">
                  <a16:creationId xmlns:a16="http://schemas.microsoft.com/office/drawing/2014/main" xmlns="" id="{E7139205-FC7B-4B37-878C-AC891636E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733"/>
              <a:ext cx="6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400" b="1">
                  <a:solidFill>
                    <a:srgbClr val="0000FF"/>
                  </a:solidFill>
                  <a:ea typeface="宋体" panose="02010600030101010101" pitchFamily="2" charset="-122"/>
                </a:rPr>
                <a:t>理由    </a:t>
              </a:r>
            </a:p>
          </p:txBody>
        </p:sp>
        <p:sp>
          <p:nvSpPr>
            <p:cNvPr id="6178" name="Rectangle 25">
              <a:extLst>
                <a:ext uri="{FF2B5EF4-FFF2-40B4-BE49-F238E27FC236}">
                  <a16:creationId xmlns:a16="http://schemas.microsoft.com/office/drawing/2014/main" xmlns="" id="{C229AF73-EAED-48DF-B9C7-E1EC74173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733"/>
              <a:ext cx="48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ea typeface="宋体" panose="02010600030101010101" pitchFamily="2" charset="-122"/>
                </a:rPr>
                <a:t>(1) </a:t>
              </a:r>
              <a:r>
                <a:rPr lang="zh-CN" altLang="en-US" sz="2400" b="1">
                  <a:ea typeface="宋体" panose="02010600030101010101" pitchFamily="2" charset="-122"/>
                </a:rPr>
                <a:t>在数学、物理学以及工程技术中，一些常用的重要   </a:t>
              </a:r>
            </a:p>
          </p:txBody>
        </p:sp>
        <p:sp>
          <p:nvSpPr>
            <p:cNvPr id="6179" name="Rectangle 26">
              <a:extLst>
                <a:ext uri="{FF2B5EF4-FFF2-40B4-BE49-F238E27FC236}">
                  <a16:creationId xmlns:a16="http://schemas.microsoft.com/office/drawing/2014/main" xmlns="" id="{A25AA217-6F25-4E6E-9CB7-1E88A3903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" y="1075"/>
              <a:ext cx="45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宋体" panose="02010600030101010101" pitchFamily="2" charset="-122"/>
                </a:rPr>
                <a:t>函数，如常数函数、线性函数、符号函数以及单位    </a:t>
              </a:r>
            </a:p>
          </p:txBody>
        </p:sp>
        <p:sp>
          <p:nvSpPr>
            <p:cNvPr id="6180" name="Rectangle 27">
              <a:extLst>
                <a:ext uri="{FF2B5EF4-FFF2-40B4-BE49-F238E27FC236}">
                  <a16:creationId xmlns:a16="http://schemas.microsoft.com/office/drawing/2014/main" xmlns="" id="{0FC9EFA7-5EB1-4C0D-B00A-2C362D08D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" y="1419"/>
              <a:ext cx="3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ea typeface="宋体" panose="02010600030101010101" pitchFamily="2" charset="-122"/>
                </a:rPr>
                <a:t>阶跃函数等等，都不能进行</a:t>
              </a:r>
              <a:r>
                <a:rPr lang="zh-CN" altLang="en-US" sz="2400" b="1" baseline="-25000" dirty="0"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ea typeface="宋体" panose="02010600030101010101" pitchFamily="2" charset="-122"/>
                </a:rPr>
                <a:t>Fourier</a:t>
              </a:r>
              <a:r>
                <a:rPr lang="en-US" altLang="zh-CN" sz="2400" b="1" baseline="-25000" dirty="0">
                  <a:ea typeface="宋体" panose="02010600030101010101" pitchFamily="2" charset="-122"/>
                </a:rPr>
                <a:t> </a:t>
              </a:r>
              <a:r>
                <a:rPr lang="zh-CN" altLang="en-US" sz="2400" b="1" dirty="0">
                  <a:ea typeface="宋体" panose="02010600030101010101" pitchFamily="2" charset="-122"/>
                </a:rPr>
                <a:t>变换。    </a:t>
              </a:r>
            </a:p>
          </p:txBody>
        </p:sp>
      </p:grpSp>
      <p:grpSp>
        <p:nvGrpSpPr>
          <p:cNvPr id="124956" name="Group 28">
            <a:extLst>
              <a:ext uri="{FF2B5EF4-FFF2-40B4-BE49-F238E27FC236}">
                <a16:creationId xmlns:a16="http://schemas.microsoft.com/office/drawing/2014/main" xmlns="" id="{D6F130AC-8C1C-4F60-9D03-648DCB7A3A8C}"/>
              </a:ext>
            </a:extLst>
          </p:cNvPr>
          <p:cNvGrpSpPr>
            <a:grpSpLocks/>
          </p:cNvGrpSpPr>
          <p:nvPr/>
        </p:nvGrpSpPr>
        <p:grpSpPr bwMode="auto">
          <a:xfrm>
            <a:off x="1354138" y="2949575"/>
            <a:ext cx="7789862" cy="1541463"/>
            <a:chOff x="853" y="1844"/>
            <a:chExt cx="4907" cy="971"/>
          </a:xfrm>
        </p:grpSpPr>
        <p:sp>
          <p:nvSpPr>
            <p:cNvPr id="6174" name="Rectangle 29">
              <a:extLst>
                <a:ext uri="{FF2B5EF4-FFF2-40B4-BE49-F238E27FC236}">
                  <a16:creationId xmlns:a16="http://schemas.microsoft.com/office/drawing/2014/main" xmlns="" id="{E1C6C0A6-38B1-4B2B-8A93-CF9498F2E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" y="1844"/>
              <a:ext cx="49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ea typeface="宋体" panose="02010600030101010101" pitchFamily="2" charset="-122"/>
                </a:rPr>
                <a:t>(2) </a:t>
              </a:r>
              <a:r>
                <a:rPr lang="zh-CN" altLang="en-US" sz="2400" b="1">
                  <a:ea typeface="宋体" panose="02010600030101010101" pitchFamily="2" charset="-122"/>
                </a:rPr>
                <a:t>周期函数的</a:t>
              </a:r>
              <a:r>
                <a:rPr lang="zh-CN" altLang="en-US" sz="800" b="1">
                  <a:ea typeface="宋体" panose="02010600030101010101" pitchFamily="2" charset="-122"/>
                </a:rPr>
                <a:t> </a:t>
              </a:r>
              <a:r>
                <a:rPr lang="en-US" altLang="zh-CN" sz="2400" b="1">
                  <a:ea typeface="宋体" panose="02010600030101010101" pitchFamily="2" charset="-122"/>
                </a:rPr>
                <a:t>Fourier</a:t>
              </a:r>
              <a:r>
                <a:rPr lang="en-US" altLang="zh-CN" sz="800" b="1">
                  <a:ea typeface="宋体" panose="02010600030101010101" pitchFamily="2" charset="-122"/>
                </a:rPr>
                <a:t> </a:t>
              </a:r>
              <a:r>
                <a:rPr lang="zh-CN" altLang="en-US" sz="2400" b="1">
                  <a:ea typeface="宋体" panose="02010600030101010101" pitchFamily="2" charset="-122"/>
                </a:rPr>
                <a:t>级数与非周期函数的</a:t>
              </a:r>
              <a:r>
                <a:rPr lang="zh-CN" altLang="en-US" sz="800" b="1">
                  <a:ea typeface="宋体" panose="02010600030101010101" pitchFamily="2" charset="-122"/>
                </a:rPr>
                <a:t> </a:t>
              </a:r>
              <a:r>
                <a:rPr lang="en-US" altLang="zh-CN" sz="2400" b="1">
                  <a:ea typeface="宋体" panose="02010600030101010101" pitchFamily="2" charset="-122"/>
                </a:rPr>
                <a:t>Fourier</a:t>
              </a:r>
              <a:r>
                <a:rPr lang="en-US" altLang="zh-CN" sz="800" b="1">
                  <a:ea typeface="宋体" panose="02010600030101010101" pitchFamily="2" charset="-122"/>
                </a:rPr>
                <a:t> </a:t>
              </a:r>
              <a:r>
                <a:rPr lang="zh-CN" altLang="en-US" sz="2400" b="1">
                  <a:ea typeface="宋体" panose="02010600030101010101" pitchFamily="2" charset="-122"/>
                </a:rPr>
                <a:t>变    </a:t>
              </a:r>
            </a:p>
          </p:txBody>
        </p:sp>
        <p:sp>
          <p:nvSpPr>
            <p:cNvPr id="6175" name="Rectangle 30">
              <a:extLst>
                <a:ext uri="{FF2B5EF4-FFF2-40B4-BE49-F238E27FC236}">
                  <a16:creationId xmlns:a16="http://schemas.microsoft.com/office/drawing/2014/main" xmlns="" id="{858EDEB0-40EA-41FA-9AB0-D96CEC76B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" y="2185"/>
              <a:ext cx="45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宋体" panose="02010600030101010101" pitchFamily="2" charset="-122"/>
                </a:rPr>
                <a:t>换都是用来对信号进行频谱分析的，它们之间能否    </a:t>
              </a:r>
            </a:p>
          </p:txBody>
        </p:sp>
        <p:sp>
          <p:nvSpPr>
            <p:cNvPr id="6176" name="Rectangle 31">
              <a:extLst>
                <a:ext uri="{FF2B5EF4-FFF2-40B4-BE49-F238E27FC236}">
                  <a16:creationId xmlns:a16="http://schemas.microsoft.com/office/drawing/2014/main" xmlns="" id="{5753AADC-83EE-4057-BFB0-9CC4F87C8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" y="2527"/>
              <a:ext cx="1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宋体" panose="02010600030101010101" pitchFamily="2" charset="-122"/>
                </a:rPr>
                <a:t>统一起来。    </a:t>
              </a:r>
            </a:p>
          </p:txBody>
        </p:sp>
      </p:grpSp>
      <p:grpSp>
        <p:nvGrpSpPr>
          <p:cNvPr id="124960" name="Group 32">
            <a:extLst>
              <a:ext uri="{FF2B5EF4-FFF2-40B4-BE49-F238E27FC236}">
                <a16:creationId xmlns:a16="http://schemas.microsoft.com/office/drawing/2014/main" xmlns="" id="{2BE5673F-F283-4A22-BA2A-D887F95F3011}"/>
              </a:ext>
            </a:extLst>
          </p:cNvPr>
          <p:cNvGrpSpPr>
            <a:grpSpLocks/>
          </p:cNvGrpSpPr>
          <p:nvPr/>
        </p:nvGrpSpPr>
        <p:grpSpPr bwMode="auto">
          <a:xfrm>
            <a:off x="1352550" y="4729163"/>
            <a:ext cx="7661275" cy="1543050"/>
            <a:chOff x="852" y="2965"/>
            <a:chExt cx="4826" cy="972"/>
          </a:xfrm>
        </p:grpSpPr>
        <p:sp>
          <p:nvSpPr>
            <p:cNvPr id="6171" name="Rectangle 33">
              <a:extLst>
                <a:ext uri="{FF2B5EF4-FFF2-40B4-BE49-F238E27FC236}">
                  <a16:creationId xmlns:a16="http://schemas.microsoft.com/office/drawing/2014/main" xmlns="" id="{B6222D12-CC29-4A11-97AC-73FA98EEC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2965"/>
              <a:ext cx="48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ea typeface="宋体" panose="02010600030101010101" pitchFamily="2" charset="-122"/>
                </a:rPr>
                <a:t>(3) </a:t>
              </a:r>
              <a:r>
                <a:rPr lang="zh-CN" altLang="en-US" sz="2400" b="1">
                  <a:ea typeface="宋体" panose="02010600030101010101" pitchFamily="2" charset="-122"/>
                </a:rPr>
                <a:t>在工程实际问题中，有许多瞬时物理量不能用通常    </a:t>
              </a:r>
            </a:p>
          </p:txBody>
        </p:sp>
        <p:sp>
          <p:nvSpPr>
            <p:cNvPr id="6172" name="Rectangle 34">
              <a:extLst>
                <a:ext uri="{FF2B5EF4-FFF2-40B4-BE49-F238E27FC236}">
                  <a16:creationId xmlns:a16="http://schemas.microsoft.com/office/drawing/2014/main" xmlns="" id="{E4707E0D-627A-4E59-BB2D-3E9BA8685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" y="3307"/>
              <a:ext cx="45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宋体" panose="02010600030101010101" pitchFamily="2" charset="-122"/>
                </a:rPr>
                <a:t>的函数形式来描述，如冲击力、脉冲电压、质点的    </a:t>
              </a:r>
            </a:p>
          </p:txBody>
        </p:sp>
        <p:sp>
          <p:nvSpPr>
            <p:cNvPr id="6173" name="Rectangle 35">
              <a:extLst>
                <a:ext uri="{FF2B5EF4-FFF2-40B4-BE49-F238E27FC236}">
                  <a16:creationId xmlns:a16="http://schemas.microsoft.com/office/drawing/2014/main" xmlns="" id="{98E5BF5C-AE55-4423-A4BD-840DF06E7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" y="3649"/>
              <a:ext cx="1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宋体" panose="02010600030101010101" pitchFamily="2" charset="-122"/>
                </a:rPr>
                <a:t>质量等等。   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4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5">
            <a:extLst>
              <a:ext uri="{FF2B5EF4-FFF2-40B4-BE49-F238E27FC236}">
                <a16:creationId xmlns:a16="http://schemas.microsoft.com/office/drawing/2014/main" xmlns="" id="{E800E91F-A08B-4F0E-992E-503BAFA1B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256463" y="641667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800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136CF2DC-CFCF-48CC-9A95-5DC0642F0241}" type="slidenum">
              <a:rPr lang="en-US" altLang="zh-CN" smtClean="0"/>
              <a:pPr/>
              <a:t>9</a:t>
            </a:fld>
            <a:endParaRPr kumimoji="0" lang="en-US" altLang="zh-CN" sz="18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171" name="Picture 2" descr="xsf">
            <a:extLst>
              <a:ext uri="{FF2B5EF4-FFF2-40B4-BE49-F238E27FC236}">
                <a16:creationId xmlns:a16="http://schemas.microsoft.com/office/drawing/2014/main" xmlns="" id="{E012525A-55AE-4C66-AD4F-277BDCFEB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3" descr="xsf">
            <a:extLst>
              <a:ext uri="{FF2B5EF4-FFF2-40B4-BE49-F238E27FC236}">
                <a16:creationId xmlns:a16="http://schemas.microsoft.com/office/drawing/2014/main" xmlns="" id="{7F305ACB-E788-4982-997C-A1ACFA0D3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 descr="xsf">
            <a:extLst>
              <a:ext uri="{FF2B5EF4-FFF2-40B4-BE49-F238E27FC236}">
                <a16:creationId xmlns:a16="http://schemas.microsoft.com/office/drawing/2014/main" xmlns="" id="{4D1A68D1-0749-44F5-A35E-1791C86CA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5" descr="xsf">
            <a:extLst>
              <a:ext uri="{FF2B5EF4-FFF2-40B4-BE49-F238E27FC236}">
                <a16:creationId xmlns:a16="http://schemas.microsoft.com/office/drawing/2014/main" xmlns="" id="{40027FFF-1597-4E07-BF57-40B5B8547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6" descr="xsf">
            <a:extLst>
              <a:ext uri="{FF2B5EF4-FFF2-40B4-BE49-F238E27FC236}">
                <a16:creationId xmlns:a16="http://schemas.microsoft.com/office/drawing/2014/main" xmlns="" id="{C83FA5A5-100F-4D28-B60C-B5A889270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7" descr="xsf">
            <a:extLst>
              <a:ext uri="{FF2B5EF4-FFF2-40B4-BE49-F238E27FC236}">
                <a16:creationId xmlns:a16="http://schemas.microsoft.com/office/drawing/2014/main" xmlns="" id="{F2F533DF-DA22-4BFF-850D-B9B8CD8C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8" descr="xsf">
            <a:extLst>
              <a:ext uri="{FF2B5EF4-FFF2-40B4-BE49-F238E27FC236}">
                <a16:creationId xmlns:a16="http://schemas.microsoft.com/office/drawing/2014/main" xmlns="" id="{16CD6880-F152-49F8-8E2F-8737C3F4D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9" descr="xsf">
            <a:extLst>
              <a:ext uri="{FF2B5EF4-FFF2-40B4-BE49-F238E27FC236}">
                <a16:creationId xmlns:a16="http://schemas.microsoft.com/office/drawing/2014/main" xmlns="" id="{D5F2EE86-61AC-42C1-9888-5D5F25D01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0" descr="xsf">
            <a:extLst>
              <a:ext uri="{FF2B5EF4-FFF2-40B4-BE49-F238E27FC236}">
                <a16:creationId xmlns:a16="http://schemas.microsoft.com/office/drawing/2014/main" xmlns="" id="{A11BB079-5753-43BC-BDF7-29E83C4EA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11" descr="xsf">
            <a:extLst>
              <a:ext uri="{FF2B5EF4-FFF2-40B4-BE49-F238E27FC236}">
                <a16:creationId xmlns:a16="http://schemas.microsoft.com/office/drawing/2014/main" xmlns="" id="{0C6C440F-FA83-4A5A-B143-7406F5A6E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12" descr="xsf">
            <a:extLst>
              <a:ext uri="{FF2B5EF4-FFF2-40B4-BE49-F238E27FC236}">
                <a16:creationId xmlns:a16="http://schemas.microsoft.com/office/drawing/2014/main" xmlns="" id="{2E16CE0D-AB2C-4380-B7D4-3DEE4760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13" descr="xsf">
            <a:extLst>
              <a:ext uri="{FF2B5EF4-FFF2-40B4-BE49-F238E27FC236}">
                <a16:creationId xmlns:a16="http://schemas.microsoft.com/office/drawing/2014/main" xmlns="" id="{16658174-F385-4845-87E1-13CA8D0F8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3" name="Picture 14" descr="xsf">
            <a:extLst>
              <a:ext uri="{FF2B5EF4-FFF2-40B4-BE49-F238E27FC236}">
                <a16:creationId xmlns:a16="http://schemas.microsoft.com/office/drawing/2014/main" xmlns="" id="{FE818271-BB77-4A27-AFD9-7804C8B75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4" name="Picture 15" descr="xsf">
            <a:extLst>
              <a:ext uri="{FF2B5EF4-FFF2-40B4-BE49-F238E27FC236}">
                <a16:creationId xmlns:a16="http://schemas.microsoft.com/office/drawing/2014/main" xmlns="" id="{DDE07623-DFA1-44B3-88DA-16D1D7365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5" name="Picture 16" descr="xsf">
            <a:extLst>
              <a:ext uri="{FF2B5EF4-FFF2-40B4-BE49-F238E27FC236}">
                <a16:creationId xmlns:a16="http://schemas.microsoft.com/office/drawing/2014/main" xmlns="" id="{7EE3EF7A-18E9-488B-B32F-5450BA80B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6" name="Picture 17" descr="xsf">
            <a:extLst>
              <a:ext uri="{FF2B5EF4-FFF2-40B4-BE49-F238E27FC236}">
                <a16:creationId xmlns:a16="http://schemas.microsoft.com/office/drawing/2014/main" xmlns="" id="{23B39BCE-317A-451E-8E16-9D241F1B4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7" name="Picture 18" descr="xsf">
            <a:extLst>
              <a:ext uri="{FF2B5EF4-FFF2-40B4-BE49-F238E27FC236}">
                <a16:creationId xmlns:a16="http://schemas.microsoft.com/office/drawing/2014/main" xmlns="" id="{2C72E7D2-42B0-476B-AFD8-956ADDBD0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8" name="Picture 19" descr="xsf">
            <a:extLst>
              <a:ext uri="{FF2B5EF4-FFF2-40B4-BE49-F238E27FC236}">
                <a16:creationId xmlns:a16="http://schemas.microsoft.com/office/drawing/2014/main" xmlns="" id="{5BD84002-7759-4B12-827C-1FBBC3157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0" name="Rectangle 22">
            <a:extLst>
              <a:ext uri="{FF2B5EF4-FFF2-40B4-BE49-F238E27FC236}">
                <a16:creationId xmlns:a16="http://schemas.microsoft.com/office/drawing/2014/main" xmlns="" id="{E98FB3E9-3F27-47AA-BAE8-766899302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" y="528638"/>
            <a:ext cx="568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99"/>
                </a:solidFill>
                <a:ea typeface="宋体" panose="02010600030101010101" pitchFamily="2" charset="-122"/>
              </a:rPr>
              <a:t>一、为什么要引入</a:t>
            </a:r>
            <a:r>
              <a:rPr kumimoji="0" lang="zh-CN" altLang="en-US" sz="2800" b="1" dirty="0">
                <a:solidFill>
                  <a:srgbClr val="000099"/>
                </a:solidFill>
                <a:ea typeface="宋体" panose="02010600030101010101" pitchFamily="2" charset="-122"/>
              </a:rPr>
              <a:t>单位脉冲函数   </a:t>
            </a:r>
            <a:endParaRPr lang="zh-CN" altLang="en-US" sz="2800" b="1" dirty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grpSp>
        <p:nvGrpSpPr>
          <p:cNvPr id="125975" name="Group 23">
            <a:extLst>
              <a:ext uri="{FF2B5EF4-FFF2-40B4-BE49-F238E27FC236}">
                <a16:creationId xmlns:a16="http://schemas.microsoft.com/office/drawing/2014/main" xmlns="" id="{83BEDD8A-FDAA-455C-9CEF-6574CCBA826D}"/>
              </a:ext>
            </a:extLst>
          </p:cNvPr>
          <p:cNvGrpSpPr>
            <a:grpSpLocks/>
          </p:cNvGrpSpPr>
          <p:nvPr/>
        </p:nvGrpSpPr>
        <p:grpSpPr bwMode="auto">
          <a:xfrm>
            <a:off x="1638300" y="3506788"/>
            <a:ext cx="3471863" cy="457200"/>
            <a:chOff x="1032" y="2209"/>
            <a:chExt cx="2187" cy="288"/>
          </a:xfrm>
        </p:grpSpPr>
        <p:sp>
          <p:nvSpPr>
            <p:cNvPr id="7208" name="Rectangle 24">
              <a:extLst>
                <a:ext uri="{FF2B5EF4-FFF2-40B4-BE49-F238E27FC236}">
                  <a16:creationId xmlns:a16="http://schemas.microsoft.com/office/drawing/2014/main" xmlns="" id="{1D690A53-3DE0-493A-8070-CD3E306A7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" y="2209"/>
              <a:ext cx="21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宋体" panose="02010600030101010101" pitchFamily="2" charset="-122"/>
                </a:rPr>
                <a:t>细杆取           的结果。</a:t>
              </a:r>
            </a:p>
          </p:txBody>
        </p:sp>
        <p:graphicFrame>
          <p:nvGraphicFramePr>
            <p:cNvPr id="7209" name="Object 25">
              <a:extLst>
                <a:ext uri="{FF2B5EF4-FFF2-40B4-BE49-F238E27FC236}">
                  <a16:creationId xmlns:a16="http://schemas.microsoft.com/office/drawing/2014/main" xmlns="" id="{829C6980-861A-4F95-9596-2D9331AB9F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93" y="2253"/>
            <a:ext cx="493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23" name="公式" r:id="rId4" imgW="787400" imgH="279400" progId="Equation.3">
                    <p:embed/>
                  </p:oleObj>
                </mc:Choice>
                <mc:Fallback>
                  <p:oleObj name="公式" r:id="rId4" imgW="787400" imgH="279400" progId="Equation.3">
                    <p:embed/>
                    <p:pic>
                      <p:nvPicPr>
                        <p:cNvPr id="7209" name="Object 25">
                          <a:extLst>
                            <a:ext uri="{FF2B5EF4-FFF2-40B4-BE49-F238E27FC236}">
                              <a16:creationId xmlns:a16="http://schemas.microsoft.com/office/drawing/2014/main" xmlns="" id="{829C6980-861A-4F95-9596-2D9331AB9F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3" y="2253"/>
                          <a:ext cx="493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5978" name="Group 26">
            <a:extLst>
              <a:ext uri="{FF2B5EF4-FFF2-40B4-BE49-F238E27FC236}">
                <a16:creationId xmlns:a16="http://schemas.microsoft.com/office/drawing/2014/main" xmlns="" id="{ACBE12E4-D47E-41C6-BD42-3D3B4E26CB2B}"/>
              </a:ext>
            </a:extLst>
          </p:cNvPr>
          <p:cNvGrpSpPr>
            <a:grpSpLocks/>
          </p:cNvGrpSpPr>
          <p:nvPr/>
        </p:nvGrpSpPr>
        <p:grpSpPr bwMode="auto">
          <a:xfrm>
            <a:off x="2398713" y="4152900"/>
            <a:ext cx="4059237" cy="850900"/>
            <a:chOff x="1511" y="2616"/>
            <a:chExt cx="2557" cy="536"/>
          </a:xfrm>
        </p:grpSpPr>
        <p:grpSp>
          <p:nvGrpSpPr>
            <p:cNvPr id="7204" name="Group 27">
              <a:extLst>
                <a:ext uri="{FF2B5EF4-FFF2-40B4-BE49-F238E27FC236}">
                  <a16:creationId xmlns:a16="http://schemas.microsoft.com/office/drawing/2014/main" xmlns="" id="{FCFD9F13-2FCC-4B95-A8FC-BF3DD0003A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1" y="2760"/>
              <a:ext cx="1555" cy="320"/>
              <a:chOff x="1511" y="2760"/>
              <a:chExt cx="1555" cy="320"/>
            </a:xfrm>
          </p:grpSpPr>
          <p:graphicFrame>
            <p:nvGraphicFramePr>
              <p:cNvPr id="7206" name="Object 28">
                <a:extLst>
                  <a:ext uri="{FF2B5EF4-FFF2-40B4-BE49-F238E27FC236}">
                    <a16:creationId xmlns:a16="http://schemas.microsoft.com/office/drawing/2014/main" xmlns="" id="{041F766F-1870-4CC0-8A57-A72BEBD18AA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511" y="2783"/>
              <a:ext cx="576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824" name="公式" r:id="rId6" imgW="914400" imgH="342900" progId="Equation.3">
                      <p:embed/>
                    </p:oleObj>
                  </mc:Choice>
                  <mc:Fallback>
                    <p:oleObj name="公式" r:id="rId6" imgW="914400" imgH="342900" progId="Equation.3">
                      <p:embed/>
                      <p:pic>
                        <p:nvPicPr>
                          <p:cNvPr id="7206" name="Object 28">
                            <a:extLst>
                              <a:ext uri="{FF2B5EF4-FFF2-40B4-BE49-F238E27FC236}">
                                <a16:creationId xmlns:a16="http://schemas.microsoft.com/office/drawing/2014/main" xmlns="" id="{041F766F-1870-4CC0-8A57-A72BEBD18AA0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11" y="2783"/>
                            <a:ext cx="576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07" name="Object 29">
                <a:extLst>
                  <a:ext uri="{FF2B5EF4-FFF2-40B4-BE49-F238E27FC236}">
                    <a16:creationId xmlns:a16="http://schemas.microsoft.com/office/drawing/2014/main" xmlns="" id="{BB2AE197-9D18-423A-A92D-3BB6EEA6A12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138" y="2760"/>
              <a:ext cx="928" cy="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825" name="公式" r:id="rId8" imgW="1473200" imgH="508000" progId="Equation.3">
                      <p:embed/>
                    </p:oleObj>
                  </mc:Choice>
                  <mc:Fallback>
                    <p:oleObj name="公式" r:id="rId8" imgW="1473200" imgH="508000" progId="Equation.3">
                      <p:embed/>
                      <p:pic>
                        <p:nvPicPr>
                          <p:cNvPr id="7207" name="Object 29">
                            <a:extLst>
                              <a:ext uri="{FF2B5EF4-FFF2-40B4-BE49-F238E27FC236}">
                                <a16:creationId xmlns:a16="http://schemas.microsoft.com/office/drawing/2014/main" xmlns="" id="{BB2AE197-9D18-423A-A92D-3BB6EEA6A12D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38" y="2760"/>
                            <a:ext cx="928" cy="3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205" name="Object 30">
              <a:extLst>
                <a:ext uri="{FF2B5EF4-FFF2-40B4-BE49-F238E27FC236}">
                  <a16:creationId xmlns:a16="http://schemas.microsoft.com/office/drawing/2014/main" xmlns="" id="{D533D759-2EAB-426A-B9E1-311A16D484E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068" y="2616"/>
            <a:ext cx="1000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26" name="公式" r:id="rId10" imgW="1587500" imgH="850900" progId="Equation.3">
                    <p:embed/>
                  </p:oleObj>
                </mc:Choice>
                <mc:Fallback>
                  <p:oleObj name="公式" r:id="rId10" imgW="1587500" imgH="850900" progId="Equation.3">
                    <p:embed/>
                    <p:pic>
                      <p:nvPicPr>
                        <p:cNvPr id="7205" name="Object 30">
                          <a:extLst>
                            <a:ext uri="{FF2B5EF4-FFF2-40B4-BE49-F238E27FC236}">
                              <a16:creationId xmlns:a16="http://schemas.microsoft.com/office/drawing/2014/main" xmlns="" id="{D533D759-2EAB-426A-B9E1-311A16D484E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8" y="2616"/>
                          <a:ext cx="1000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5983" name="Group 31">
            <a:extLst>
              <a:ext uri="{FF2B5EF4-FFF2-40B4-BE49-F238E27FC236}">
                <a16:creationId xmlns:a16="http://schemas.microsoft.com/office/drawing/2014/main" xmlns="" id="{F9D99DDE-782E-4252-9C2E-AFFBDFCC5278}"/>
              </a:ext>
            </a:extLst>
          </p:cNvPr>
          <p:cNvGrpSpPr>
            <a:grpSpLocks/>
          </p:cNvGrpSpPr>
          <p:nvPr/>
        </p:nvGrpSpPr>
        <p:grpSpPr bwMode="auto">
          <a:xfrm>
            <a:off x="536575" y="1163638"/>
            <a:ext cx="8607425" cy="1452562"/>
            <a:chOff x="338" y="733"/>
            <a:chExt cx="5422" cy="915"/>
          </a:xfrm>
        </p:grpSpPr>
        <p:sp>
          <p:nvSpPr>
            <p:cNvPr id="7199" name="Rectangle 32">
              <a:extLst>
                <a:ext uri="{FF2B5EF4-FFF2-40B4-BE49-F238E27FC236}">
                  <a16:creationId xmlns:a16="http://schemas.microsoft.com/office/drawing/2014/main" xmlns="" id="{B353B7BC-34D4-4605-B39A-0B2AB98A8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733"/>
              <a:ext cx="49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Pct val="90000"/>
                <a:buFontTx/>
                <a:buBlip>
                  <a:blip r:embed="rId12"/>
                </a:buBlip>
              </a:pPr>
              <a:r>
                <a:rPr lang="en-US" altLang="zh-CN" sz="2400" b="1">
                  <a:ea typeface="宋体" panose="02010600030101010101" pitchFamily="2" charset="-122"/>
                </a:rPr>
                <a:t> </a:t>
              </a:r>
              <a:r>
                <a:rPr lang="zh-CN" altLang="en-US" sz="2400" b="1">
                  <a:ea typeface="宋体" panose="02010600030101010101" pitchFamily="2" charset="-122"/>
                </a:rPr>
                <a:t>长度为</a:t>
              </a:r>
              <a:r>
                <a:rPr lang="zh-CN" altLang="en-US" sz="2000" b="1" baseline="-25000">
                  <a:ea typeface="宋体" panose="02010600030101010101" pitchFamily="2" charset="-122"/>
                </a:rPr>
                <a:t> </a:t>
              </a:r>
              <a:r>
                <a:rPr lang="en-US" altLang="zh-CN" sz="2400" b="1" i="1">
                  <a:ea typeface="宋体" panose="02010600030101010101" pitchFamily="2" charset="-122"/>
                </a:rPr>
                <a:t>a</a:t>
              </a:r>
              <a:r>
                <a:rPr lang="en-US" altLang="zh-CN" sz="800" b="1" baseline="-25000">
                  <a:ea typeface="宋体" panose="02010600030101010101" pitchFamily="2" charset="-122"/>
                </a:rPr>
                <a:t> </a:t>
              </a:r>
              <a:r>
                <a:rPr lang="zh-CN" altLang="en-US" sz="2400" b="1">
                  <a:ea typeface="宋体" panose="02010600030101010101" pitchFamily="2" charset="-122"/>
                </a:rPr>
                <a:t>，质量为</a:t>
              </a:r>
              <a:r>
                <a:rPr lang="zh-CN" altLang="en-US" sz="1800" b="1" baseline="-25000">
                  <a:ea typeface="宋体" panose="02010600030101010101" pitchFamily="2" charset="-122"/>
                </a:rPr>
                <a:t> </a:t>
              </a:r>
              <a:r>
                <a:rPr lang="en-US" altLang="zh-CN" sz="2400" b="1" i="1">
                  <a:ea typeface="宋体" panose="02010600030101010101" pitchFamily="2" charset="-122"/>
                </a:rPr>
                <a:t>m</a:t>
              </a:r>
              <a:r>
                <a:rPr lang="en-US" altLang="zh-CN" sz="2400" b="1" i="1" baseline="-25000">
                  <a:ea typeface="宋体" panose="02010600030101010101" pitchFamily="2" charset="-122"/>
                </a:rPr>
                <a:t> </a:t>
              </a:r>
              <a:r>
                <a:rPr lang="zh-CN" altLang="en-US" sz="2400" b="1">
                  <a:ea typeface="宋体" panose="02010600030101010101" pitchFamily="2" charset="-122"/>
                </a:rPr>
                <a:t>的均匀细杆放在</a:t>
              </a:r>
              <a:r>
                <a:rPr lang="zh-CN" altLang="en-US" sz="2400" b="1" baseline="-25000">
                  <a:ea typeface="宋体" panose="02010600030101010101" pitchFamily="2" charset="-122"/>
                </a:rPr>
                <a:t> </a:t>
              </a:r>
              <a:r>
                <a:rPr lang="en-US" altLang="zh-CN" sz="2400" b="1" i="1">
                  <a:ea typeface="宋体" panose="02010600030101010101" pitchFamily="2" charset="-122"/>
                </a:rPr>
                <a:t>x</a:t>
              </a:r>
              <a:r>
                <a:rPr lang="en-US" altLang="zh-CN" sz="2400" b="1" i="1" baseline="-25000">
                  <a:ea typeface="宋体" panose="02010600030101010101" pitchFamily="2" charset="-122"/>
                </a:rPr>
                <a:t> </a:t>
              </a:r>
              <a:r>
                <a:rPr lang="zh-CN" altLang="en-US" sz="2400" b="1">
                  <a:ea typeface="宋体" panose="02010600030101010101" pitchFamily="2" charset="-122"/>
                </a:rPr>
                <a:t>轴的</a:t>
              </a:r>
              <a:r>
                <a:rPr lang="zh-CN" altLang="en-US" sz="1800" b="1" baseline="-25000">
                  <a:ea typeface="宋体" panose="02010600030101010101" pitchFamily="2" charset="-122"/>
                </a:rPr>
                <a:t> </a:t>
              </a:r>
              <a:r>
                <a:rPr lang="en-US" altLang="zh-CN" sz="2400" b="1">
                  <a:ea typeface="宋体" panose="02010600030101010101" pitchFamily="2" charset="-122"/>
                </a:rPr>
                <a:t>[</a:t>
              </a:r>
              <a:r>
                <a:rPr lang="en-US" altLang="zh-CN" sz="800" b="1">
                  <a:ea typeface="宋体" panose="02010600030101010101" pitchFamily="2" charset="-122"/>
                </a:rPr>
                <a:t> </a:t>
              </a:r>
              <a:r>
                <a:rPr lang="en-US" altLang="zh-CN" sz="2400" b="1">
                  <a:ea typeface="宋体" panose="02010600030101010101" pitchFamily="2" charset="-122"/>
                </a:rPr>
                <a:t>0</a:t>
              </a:r>
              <a:r>
                <a:rPr lang="en-US" altLang="zh-CN" sz="2400" b="1" baseline="-25000">
                  <a:ea typeface="宋体" panose="02010600030101010101" pitchFamily="2" charset="-122"/>
                </a:rPr>
                <a:t> </a:t>
              </a:r>
              <a:r>
                <a:rPr lang="en-US" altLang="zh-CN" sz="2400" b="1">
                  <a:ea typeface="宋体" panose="02010600030101010101" pitchFamily="2" charset="-122"/>
                </a:rPr>
                <a:t>, </a:t>
              </a:r>
              <a:r>
                <a:rPr lang="en-US" altLang="zh-CN" sz="2400" b="1" i="1">
                  <a:ea typeface="宋体" panose="02010600030101010101" pitchFamily="2" charset="-122"/>
                </a:rPr>
                <a:t>a</a:t>
              </a:r>
              <a:r>
                <a:rPr lang="en-US" altLang="zh-CN" sz="800" b="1" i="1">
                  <a:ea typeface="宋体" panose="02010600030101010101" pitchFamily="2" charset="-122"/>
                </a:rPr>
                <a:t> </a:t>
              </a:r>
              <a:r>
                <a:rPr lang="en-US" altLang="zh-CN" sz="2400" b="1">
                  <a:ea typeface="宋体" panose="02010600030101010101" pitchFamily="2" charset="-122"/>
                </a:rPr>
                <a:t>]</a:t>
              </a:r>
              <a:r>
                <a:rPr lang="en-US" altLang="zh-CN" sz="1800" b="1" baseline="-25000">
                  <a:ea typeface="宋体" panose="02010600030101010101" pitchFamily="2" charset="-122"/>
                </a:rPr>
                <a:t> </a:t>
              </a:r>
              <a:r>
                <a:rPr lang="zh-CN" altLang="en-US" sz="2400" b="1">
                  <a:ea typeface="宋体" panose="02010600030101010101" pitchFamily="2" charset="-122"/>
                </a:rPr>
                <a:t>区间    </a:t>
              </a:r>
            </a:p>
          </p:txBody>
        </p:sp>
        <p:sp>
          <p:nvSpPr>
            <p:cNvPr id="7200" name="Rectangle 33">
              <a:extLst>
                <a:ext uri="{FF2B5EF4-FFF2-40B4-BE49-F238E27FC236}">
                  <a16:creationId xmlns:a16="http://schemas.microsoft.com/office/drawing/2014/main" xmlns="" id="{84DD2BB0-069D-47A6-85A5-5FFBC1DC0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733"/>
              <a:ext cx="6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400" b="1">
                  <a:solidFill>
                    <a:srgbClr val="0000FF"/>
                  </a:solidFill>
                  <a:ea typeface="宋体" panose="02010600030101010101" pitchFamily="2" charset="-122"/>
                </a:rPr>
                <a:t>引例    </a:t>
              </a:r>
            </a:p>
          </p:txBody>
        </p:sp>
        <p:graphicFrame>
          <p:nvGraphicFramePr>
            <p:cNvPr id="7201" name="Object 34">
              <a:extLst>
                <a:ext uri="{FF2B5EF4-FFF2-40B4-BE49-F238E27FC236}">
                  <a16:creationId xmlns:a16="http://schemas.microsoft.com/office/drawing/2014/main" xmlns="" id="{8D135057-FC98-46B6-BF28-6E701FFD687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214" y="1273"/>
            <a:ext cx="48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27" name="公式" r:id="rId13" imgW="761669" imgH="380835" progId="Equation.3">
                    <p:embed/>
                  </p:oleObj>
                </mc:Choice>
                <mc:Fallback>
                  <p:oleObj name="公式" r:id="rId13" imgW="761669" imgH="380835" progId="Equation.3">
                    <p:embed/>
                    <p:pic>
                      <p:nvPicPr>
                        <p:cNvPr id="7201" name="Object 34">
                          <a:extLst>
                            <a:ext uri="{FF2B5EF4-FFF2-40B4-BE49-F238E27FC236}">
                              <a16:creationId xmlns:a16="http://schemas.microsoft.com/office/drawing/2014/main" xmlns="" id="{8D135057-FC98-46B6-BF28-6E701FFD687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4" y="1273"/>
                          <a:ext cx="48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2" name="Object 35">
              <a:extLst>
                <a:ext uri="{FF2B5EF4-FFF2-40B4-BE49-F238E27FC236}">
                  <a16:creationId xmlns:a16="http://schemas.microsoft.com/office/drawing/2014/main" xmlns="" id="{C3779049-3C87-4C18-A3EB-912D988EC5F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726" y="1112"/>
            <a:ext cx="1640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28" name="公式" r:id="rId15" imgW="2603500" imgH="850900" progId="Equation.3">
                    <p:embed/>
                  </p:oleObj>
                </mc:Choice>
                <mc:Fallback>
                  <p:oleObj name="公式" r:id="rId15" imgW="2603500" imgH="850900" progId="Equation.3">
                    <p:embed/>
                    <p:pic>
                      <p:nvPicPr>
                        <p:cNvPr id="7202" name="Object 35">
                          <a:extLst>
                            <a:ext uri="{FF2B5EF4-FFF2-40B4-BE49-F238E27FC236}">
                              <a16:creationId xmlns:a16="http://schemas.microsoft.com/office/drawing/2014/main" xmlns="" id="{C3779049-3C87-4C18-A3EB-912D988EC5F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6" y="1112"/>
                          <a:ext cx="1640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3" name="Rectangle 36">
              <a:extLst>
                <a:ext uri="{FF2B5EF4-FFF2-40B4-BE49-F238E27FC236}">
                  <a16:creationId xmlns:a16="http://schemas.microsoft.com/office/drawing/2014/main" xmlns="" id="{4DD8263E-292A-4ED7-89E0-D0620D914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" y="1225"/>
              <a:ext cx="24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宋体" panose="02010600030101010101" pitchFamily="2" charset="-122"/>
                </a:rPr>
                <a:t>上，则它的线密度函数为     </a:t>
              </a:r>
            </a:p>
          </p:txBody>
        </p:sp>
      </p:grpSp>
      <p:sp>
        <p:nvSpPr>
          <p:cNvPr id="125989" name="Rectangle 37">
            <a:extLst>
              <a:ext uri="{FF2B5EF4-FFF2-40B4-BE49-F238E27FC236}">
                <a16:creationId xmlns:a16="http://schemas.microsoft.com/office/drawing/2014/main" xmlns="" id="{A448B236-87A6-4198-B5B6-4AAD9AF32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2943225"/>
            <a:ext cx="779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Pct val="90000"/>
              <a:buFontTx/>
              <a:buBlip>
                <a:blip r:embed="rId12"/>
              </a:buBlip>
            </a:pP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ea typeface="宋体" panose="02010600030101010101" pitchFamily="2" charset="-122"/>
              </a:rPr>
              <a:t>质量为</a:t>
            </a:r>
            <a:r>
              <a:rPr lang="zh-CN" altLang="en-US" sz="1800" b="1" dirty="0"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ea typeface="宋体" panose="02010600030101010101" pitchFamily="2" charset="-122"/>
              </a:rPr>
              <a:t>m </a:t>
            </a:r>
            <a:r>
              <a:rPr lang="zh-CN" altLang="en-US" sz="2400" b="1" dirty="0">
                <a:ea typeface="宋体" panose="02010600030101010101" pitchFamily="2" charset="-122"/>
              </a:rPr>
              <a:t>的质点放置在坐标原点，则可认为它相当于   </a:t>
            </a:r>
          </a:p>
        </p:txBody>
      </p:sp>
      <p:sp>
        <p:nvSpPr>
          <p:cNvPr id="125990" name="Rectangle 38">
            <a:extLst>
              <a:ext uri="{FF2B5EF4-FFF2-40B4-BE49-F238E27FC236}">
                <a16:creationId xmlns:a16="http://schemas.microsoft.com/office/drawing/2014/main" xmlns="" id="{C6128A8E-E228-4102-BEEA-B83C46ADD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5219700"/>
            <a:ext cx="779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Pct val="90000"/>
              <a:buFontTx/>
              <a:buBlip>
                <a:blip r:embed="rId17"/>
              </a:buBlip>
            </a:pPr>
            <a:r>
              <a:rPr lang="en-US" altLang="zh-CN" sz="2400" b="1" dirty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6600"/>
                </a:solidFill>
                <a:ea typeface="楷体_GB2312" pitchFamily="49" charset="-122"/>
              </a:rPr>
              <a:t>显然</a:t>
            </a:r>
            <a:r>
              <a:rPr lang="zh-CN" altLang="en-US" sz="2400" b="1" baseline="-25000" dirty="0">
                <a:solidFill>
                  <a:srgbClr val="0066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ea typeface="楷体_GB2312" pitchFamily="49" charset="-122"/>
              </a:rPr>
              <a:t>, </a:t>
            </a:r>
            <a:r>
              <a:rPr lang="en-US" altLang="zh-CN" sz="2400" b="1" baseline="-25000" dirty="0">
                <a:solidFill>
                  <a:srgbClr val="0066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006600"/>
                </a:solidFill>
                <a:ea typeface="楷体_GB2312" pitchFamily="49" charset="-122"/>
              </a:rPr>
              <a:t>该密度函数并没有反映出质点的任何质量信息</a:t>
            </a:r>
            <a:r>
              <a:rPr lang="zh-CN" altLang="en-US" sz="2400" b="1" baseline="-25000" dirty="0">
                <a:solidFill>
                  <a:srgbClr val="0066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ea typeface="楷体_GB2312" pitchFamily="49" charset="-122"/>
              </a:rPr>
              <a:t>,    </a:t>
            </a:r>
          </a:p>
        </p:txBody>
      </p:sp>
      <p:sp>
        <p:nvSpPr>
          <p:cNvPr id="125991" name="Rectangle 39">
            <a:extLst>
              <a:ext uri="{FF2B5EF4-FFF2-40B4-BE49-F238E27FC236}">
                <a16:creationId xmlns:a16="http://schemas.microsoft.com/office/drawing/2014/main" xmlns="" id="{DE07D948-8022-414B-9692-ABE38C3DA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388" y="3506788"/>
            <a:ext cx="408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宋体" panose="02010600030101010101" pitchFamily="2" charset="-122"/>
              </a:rPr>
              <a:t>相应地，质点的密度函数为   </a:t>
            </a:r>
          </a:p>
        </p:txBody>
      </p:sp>
      <p:graphicFrame>
        <p:nvGraphicFramePr>
          <p:cNvPr id="125996" name="Object 44">
            <a:extLst>
              <a:ext uri="{FF2B5EF4-FFF2-40B4-BE49-F238E27FC236}">
                <a16:creationId xmlns:a16="http://schemas.microsoft.com/office/drawing/2014/main" xmlns="" id="{199CB14C-CACF-4555-92AD-8105AD6970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442361"/>
              </p:ext>
            </p:extLst>
          </p:nvPr>
        </p:nvGraphicFramePr>
        <p:xfrm>
          <a:off x="390525" y="5783263"/>
          <a:ext cx="7818438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9" name="位图图像" r:id="rId18" imgW="7819048" imgH="1076475" progId="Paint.Picture">
                  <p:embed/>
                </p:oleObj>
              </mc:Choice>
              <mc:Fallback>
                <p:oleObj name="位图图像" r:id="rId18" imgW="7819048" imgH="1076475" progId="Paint.Picture">
                  <p:embed/>
                  <p:pic>
                    <p:nvPicPr>
                      <p:cNvPr id="125996" name="Object 44">
                        <a:extLst>
                          <a:ext uri="{FF2B5EF4-FFF2-40B4-BE49-F238E27FC236}">
                            <a16:creationId xmlns:a16="http://schemas.microsoft.com/office/drawing/2014/main" xmlns="" id="{199CB14C-CACF-4555-92AD-8105AD6970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contrast="2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5783263"/>
                        <a:ext cx="7818438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2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2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2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89" grpId="0"/>
      <p:bldP spid="125990" grpId="0"/>
      <p:bldP spid="125991" grpId="0"/>
    </p:bldLst>
  </p:timing>
</p:sld>
</file>

<file path=ppt/theme/theme1.xml><?xml version="1.0" encoding="utf-8"?>
<a:theme xmlns:a="http://schemas.openxmlformats.org/drawingml/2006/main" name="概率论与数理统计第一讲">
  <a:themeElements>
    <a:clrScheme name="概率论与数理统计第一讲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概率论与数理统计第一讲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概率论与数理统计第一讲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概率论与数理统计第一讲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概率论与数理统计第一讲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概率论与数理统计第一讲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概率论与数理统计第一讲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概率论与数理统计第一讲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概率论与数理统计第一讲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概率论与数理统计第一讲 8">
        <a:dk1>
          <a:srgbClr val="808080"/>
        </a:dk1>
        <a:lt1>
          <a:srgbClr val="FFFFFF"/>
        </a:lt1>
        <a:dk2>
          <a:srgbClr val="660033"/>
        </a:dk2>
        <a:lt2>
          <a:srgbClr val="FFFFCC"/>
        </a:lt2>
        <a:accent1>
          <a:srgbClr val="00CC99"/>
        </a:accent1>
        <a:accent2>
          <a:srgbClr val="FFFF00"/>
        </a:accent2>
        <a:accent3>
          <a:srgbClr val="B8AAAD"/>
        </a:accent3>
        <a:accent4>
          <a:srgbClr val="DADADA"/>
        </a:accent4>
        <a:accent5>
          <a:srgbClr val="AAE2CA"/>
        </a:accent5>
        <a:accent6>
          <a:srgbClr val="E7E700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概率论与数理统计第一讲">
  <a:themeElements>
    <a:clrScheme name="概率论与数理统计第一讲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概率论与数理统计第一讲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概率论与数理统计第一讲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概率论与数理统计第一讲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概率论与数理统计第一讲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概率论与数理统计第一讲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概率论与数理统计第一讲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概率论与数理统计第一讲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概率论与数理统计第一讲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概率论与数理统计第一讲 8">
        <a:dk1>
          <a:srgbClr val="808080"/>
        </a:dk1>
        <a:lt1>
          <a:srgbClr val="FFFFFF"/>
        </a:lt1>
        <a:dk2>
          <a:srgbClr val="660033"/>
        </a:dk2>
        <a:lt2>
          <a:srgbClr val="FFFFCC"/>
        </a:lt2>
        <a:accent1>
          <a:srgbClr val="00CC99"/>
        </a:accent1>
        <a:accent2>
          <a:srgbClr val="FFFF00"/>
        </a:accent2>
        <a:accent3>
          <a:srgbClr val="B8AAAD"/>
        </a:accent3>
        <a:accent4>
          <a:srgbClr val="DADADA"/>
        </a:accent4>
        <a:accent5>
          <a:srgbClr val="AAE2CA"/>
        </a:accent5>
        <a:accent6>
          <a:srgbClr val="E7E700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Data\Microsoft\Templates\概率论与数理统计第一讲.pot</Template>
  <TotalTime>9898</TotalTime>
  <Words>1192</Words>
  <Application>Microsoft Office PowerPoint</Application>
  <PresentationFormat>全屏显示(4:3)</PresentationFormat>
  <Paragraphs>205</Paragraphs>
  <Slides>34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概率论与数理统计第一讲</vt:lpstr>
      <vt:lpstr>1_概率论与数理统计第一讲</vt:lpstr>
      <vt:lpstr>Equation</vt:lpstr>
      <vt:lpstr>公式</vt:lpstr>
      <vt:lpstr>位图图像</vt:lpstr>
      <vt:lpstr>§1.2  Fourier变换</vt:lpstr>
      <vt:lpstr>我们知道, 若函数f(t)满足傅氏积分定理的条件, 则在 f(t)的连续点处, 有</vt:lpstr>
      <vt:lpstr>还可以将f(t)放在左端, F(w)放在右端, 中间用双向箭头连接:   f(t)       F(w)  </vt:lpstr>
      <vt:lpstr>PowerPoint 演示文稿</vt:lpstr>
      <vt:lpstr>根据(1.8)式, 有</vt:lpstr>
      <vt:lpstr>根据(1.9)式, 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例4 求正弦函数f(t)=sinw0t的傅氏变换.</vt:lpstr>
      <vt:lpstr>如图所示:</vt:lpstr>
      <vt:lpstr>1.线性性质   设F1(w)= ℱ [f1(t)], F2(w)= ℱ [f2(t)], a, b是常数, 则  ℱ[af1(t)+bf2(t)]=aF1(w)+bF2(w)  (1)</vt:lpstr>
      <vt:lpstr>PowerPoint 演示文稿</vt:lpstr>
      <vt:lpstr>PowerPoint 演示文稿</vt:lpstr>
      <vt:lpstr>PowerPoint 演示文稿</vt:lpstr>
      <vt:lpstr>PowerPoint 演示文稿</vt:lpstr>
      <vt:lpstr>3.微分性质  如果f (t)在(-, +)上连续或只有 有限个可去间断点, 且当|t|+时, f(t)0, 则   </vt:lpstr>
      <vt:lpstr>同样, 我们还能得到象函数的导数公式, 设</vt:lpstr>
      <vt:lpstr>例3 利用傅氏变换的性质, 求d(t-t0),</vt:lpstr>
      <vt:lpstr>4. 积分性质</vt:lpstr>
      <vt:lpstr>PowerPoint 演示文稿</vt:lpstr>
      <vt:lpstr>PowerPoint 演示文稿</vt:lpstr>
      <vt:lpstr>作业    习题二</vt:lpstr>
    </vt:vector>
  </TitlesOfParts>
  <Company>shen zhen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傅氏变换</dc:title>
  <dc:subject/>
  <dc:creator>cbhong</dc:creator>
  <cp:keywords/>
  <dc:description>傅氏变换</dc:description>
  <cp:lastModifiedBy>Administrator</cp:lastModifiedBy>
  <cp:revision>370</cp:revision>
  <dcterms:created xsi:type="dcterms:W3CDTF">2002-08-29T04:44:50Z</dcterms:created>
  <dcterms:modified xsi:type="dcterms:W3CDTF">2022-04-25T04:07:13Z</dcterms:modified>
</cp:coreProperties>
</file>