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5" r:id="rId7"/>
    <p:sldId id="262" r:id="rId8"/>
    <p:sldId id="260" r:id="rId9"/>
    <p:sldId id="261" r:id="rId10"/>
    <p:sldId id="266" r:id="rId11"/>
    <p:sldId id="268" r:id="rId12"/>
    <p:sldId id="267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2" autoAdjust="0"/>
    <p:restoredTop sz="94660"/>
  </p:normalViewPr>
  <p:slideViewPr>
    <p:cSldViewPr>
      <p:cViewPr varScale="1">
        <p:scale>
          <a:sx n="96" d="100"/>
          <a:sy n="96" d="100"/>
        </p:scale>
        <p:origin x="-11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4405E-E570-4E9D-B496-F6F3C0149CB2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EACA-D530-4911-ABFA-D40B1B897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1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EACA-D530-4911-ABFA-D40B1B897E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EACA-D530-4911-ABFA-D40B1B897E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4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7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53D2-1B37-43BC-8039-799F35EFB4F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4BB2-748A-4AA0-95F3-018094337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43808" y="1700808"/>
            <a:ext cx="3456384" cy="34563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26046" y="2852936"/>
            <a:ext cx="2491909" cy="20162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80892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00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모함코</a:t>
            </a:r>
            <a:r>
              <a:rPr lang="en-US" altLang="ko-KR" sz="20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장은영</a:t>
            </a:r>
            <a:endParaRPr lang="ko-KR" altLang="en-US" sz="20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45366" y="1400926"/>
            <a:ext cx="1045557" cy="10455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53062" y="1400926"/>
            <a:ext cx="1045557" cy="10455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34522" y="1698536"/>
            <a:ext cx="558790" cy="5622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0671" y="1698536"/>
            <a:ext cx="558791" cy="5622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303272" y="2708920"/>
            <a:ext cx="1296144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44552" y="2708920"/>
            <a:ext cx="1296144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12603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동적계획법</a:t>
            </a:r>
            <a:r>
              <a:rPr lang="en-US" altLang="ko-KR" sz="3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3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 : Dynamic Programming</a:t>
            </a:r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18607" y="2269900"/>
            <a:ext cx="360024" cy="497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07981" y="2325290"/>
            <a:ext cx="119378" cy="121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91980" y="2708920"/>
            <a:ext cx="360040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165354" y="2269900"/>
            <a:ext cx="360024" cy="497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354728" y="2325290"/>
            <a:ext cx="119378" cy="121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3651" y="9127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계획법</a:t>
            </a:r>
            <a:r>
              <a:rPr lang="en-US" altLang="ko-KR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(DP) </a:t>
            </a:r>
            <a:r>
              <a:rPr lang="ko-KR" altLang="en-US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 알고리즘 동작 방식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46924" y="2893201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구하고자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큰 문제를 작은 부분문제로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나눈다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1330082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- 2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1330082" y="3714597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도넛 36"/>
          <p:cNvSpPr/>
          <p:nvPr/>
        </p:nvSpPr>
        <p:spPr>
          <a:xfrm>
            <a:off x="1330082" y="4432242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1330082" y="5149887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6852" y="3561146"/>
            <a:ext cx="6599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작은 부분 문제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조건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주로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일때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푼 뒤 값을 저장한다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en-US" altLang="ko-KR" sz="1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--&gt; </a:t>
            </a:r>
            <a:r>
              <a:rPr lang="ko-KR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</a:t>
            </a:r>
            <a:endParaRPr lang="ko-KR" altLang="en-US" sz="140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6183" y="4352387"/>
            <a:ext cx="7390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메모이제이션된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부분 문제들의 해를 이용하여 차례로 더 큰 상위 문제의 답을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구한다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678" y="5070032"/>
            <a:ext cx="6223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과정을 가장 큰 문제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구하고자 하는 큰 문제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도달할때까지 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반복한다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계획법</a:t>
            </a:r>
            <a:r>
              <a:rPr lang="en-US" altLang="ko-KR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(DP) </a:t>
            </a:r>
            <a:r>
              <a:rPr lang="ko-KR" altLang="en-US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 알고리즘 동작 방식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- 3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6924" y="2893201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몇 차원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(=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개수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DP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할 것인가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도넛 35"/>
          <p:cNvSpPr/>
          <p:nvPr/>
        </p:nvSpPr>
        <p:spPr>
          <a:xfrm>
            <a:off x="1330082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1330082" y="3714597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도넛 42"/>
          <p:cNvSpPr/>
          <p:nvPr/>
        </p:nvSpPr>
        <p:spPr>
          <a:xfrm>
            <a:off x="1330082" y="4432242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도넛 43"/>
          <p:cNvSpPr/>
          <p:nvPr/>
        </p:nvSpPr>
        <p:spPr>
          <a:xfrm>
            <a:off x="1330082" y="5149887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06852" y="3634742"/>
            <a:ext cx="5343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개수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(=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정해졌으면 각각의 변수가 무슨 의미인가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6183" y="4352387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어떤 의미인가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8678" y="4996047"/>
            <a:ext cx="64059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값과 다른 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값의 관계가 있는가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있으면 어떤 관계인가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--&gt; 4</a:t>
            </a:r>
            <a:r>
              <a:rPr lang="ko-KR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알아내기 위해서 </a:t>
            </a:r>
            <a:r>
              <a:rPr lang="en-US" altLang="ko-KR" sz="1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 </a:t>
            </a:r>
            <a:r>
              <a:rPr lang="ko-KR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테이블을 직접 채워보시면 가장 확실하게 알 수 있습니다</a:t>
            </a:r>
            <a:endParaRPr lang="ko-KR" altLang="en-US" sz="140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도넛 47"/>
          <p:cNvSpPr/>
          <p:nvPr/>
        </p:nvSpPr>
        <p:spPr>
          <a:xfrm>
            <a:off x="1330082" y="5940994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8678" y="5861139"/>
            <a:ext cx="5242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(4)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점화식을 이용하여 재귀 또는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계산한다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345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- DOWN VS BOTTOM - UP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- 4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6924" y="2780928"/>
            <a:ext cx="7151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- DOWN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 에 메모이제이션을 했다는 가정하에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시간복잡도는 같다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 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실제 걸리는 시간은 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- DOWN DP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더 길다고 일반적으로 알려져 있다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 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장점은 점화식 그대로 호출이 되기 때문에 형식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순서에 얽매이지 않는다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장점은 시간이 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조금은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 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적게 걸린다는 것이다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en-US" altLang="ko-KR" sz="1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그렇기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때문에 문제에 따라서 둘 중 어떻게 할지 잘 정해야 한다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도넛 27"/>
          <p:cNvSpPr/>
          <p:nvPr/>
        </p:nvSpPr>
        <p:spPr>
          <a:xfrm>
            <a:off x="1330082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43808" y="1700808"/>
            <a:ext cx="3456384" cy="34563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45366" y="1400926"/>
            <a:ext cx="1045557" cy="10455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53062" y="1400926"/>
            <a:ext cx="1045557" cy="10455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34522" y="1698536"/>
            <a:ext cx="558790" cy="5622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0671" y="1698536"/>
            <a:ext cx="558791" cy="5622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699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ko-KR" altLang="en-US" sz="3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5400000">
            <a:off x="3651" y="9127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막힌 원호 15"/>
          <p:cNvSpPr/>
          <p:nvPr/>
        </p:nvSpPr>
        <p:spPr>
          <a:xfrm>
            <a:off x="3609462" y="2491257"/>
            <a:ext cx="444539" cy="533135"/>
          </a:xfrm>
          <a:prstGeom prst="blockArc">
            <a:avLst>
              <a:gd name="adj1" fmla="val 10800000"/>
              <a:gd name="adj2" fmla="val 21241414"/>
              <a:gd name="adj3" fmla="val 167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/>
          <p:cNvSpPr/>
          <p:nvPr/>
        </p:nvSpPr>
        <p:spPr>
          <a:xfrm>
            <a:off x="5089983" y="2491257"/>
            <a:ext cx="444539" cy="533135"/>
          </a:xfrm>
          <a:prstGeom prst="blockArc">
            <a:avLst>
              <a:gd name="adj1" fmla="val 10800000"/>
              <a:gd name="adj2" fmla="val 21241414"/>
              <a:gd name="adj3" fmla="val 167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32083" y="3047248"/>
            <a:ext cx="652991" cy="737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303272" y="2808368"/>
            <a:ext cx="2537424" cy="781800"/>
            <a:chOff x="3303272" y="2808368"/>
            <a:chExt cx="2537424" cy="781800"/>
          </a:xfrm>
        </p:grpSpPr>
        <p:sp>
          <p:nvSpPr>
            <p:cNvPr id="25" name="타원 24"/>
            <p:cNvSpPr/>
            <p:nvPr/>
          </p:nvSpPr>
          <p:spPr>
            <a:xfrm>
              <a:off x="4544552" y="2870088"/>
              <a:ext cx="1296144" cy="72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03272" y="2870088"/>
              <a:ext cx="1296144" cy="72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03272" y="2808368"/>
              <a:ext cx="1296144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544552" y="2808368"/>
              <a:ext cx="1296144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91980" y="2808368"/>
              <a:ext cx="360040" cy="2880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55398" y="87469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58283" y="3108281"/>
            <a:ext cx="316483" cy="288032"/>
            <a:chOff x="1251039" y="2016296"/>
            <a:chExt cx="2897297" cy="2636840"/>
          </a:xfrm>
        </p:grpSpPr>
        <p:sp>
          <p:nvSpPr>
            <p:cNvPr id="37" name="타원 36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58283" y="4223946"/>
            <a:ext cx="316483" cy="288032"/>
            <a:chOff x="1251039" y="2016296"/>
            <a:chExt cx="2897297" cy="2636840"/>
          </a:xfrm>
        </p:grpSpPr>
        <p:sp>
          <p:nvSpPr>
            <p:cNvPr id="43" name="타원 42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58283" y="5232324"/>
            <a:ext cx="316483" cy="288032"/>
            <a:chOff x="1251039" y="2016296"/>
            <a:chExt cx="2897297" cy="2636840"/>
          </a:xfrm>
        </p:grpSpPr>
        <p:sp>
          <p:nvSpPr>
            <p:cNvPr id="49" name="타원 4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동적계획법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(DP) 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19672" y="310546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(Memoization)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9672" y="4221125"/>
            <a:ext cx="317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– DOWN, BOTTOM - UP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672" y="522950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</a:t>
            </a:r>
          </a:p>
        </p:txBody>
      </p:sp>
      <p:sp>
        <p:nvSpPr>
          <p:cNvPr id="60" name="직각 삼각형 5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각 삼각형 55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- 1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88" name="타원 87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619672" y="20599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동적계획법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(DP) 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42103" y="2893201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큰문제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작은문제를 나눠서 푸는 기법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5" name="도넛 94"/>
          <p:cNvSpPr/>
          <p:nvPr/>
        </p:nvSpPr>
        <p:spPr>
          <a:xfrm>
            <a:off x="1525261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058283" y="3611174"/>
            <a:ext cx="316483" cy="288032"/>
            <a:chOff x="1251039" y="2016296"/>
            <a:chExt cx="2897297" cy="2636840"/>
          </a:xfrm>
        </p:grpSpPr>
        <p:sp>
          <p:nvSpPr>
            <p:cNvPr id="97" name="타원 96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619672" y="3608353"/>
            <a:ext cx="439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분할정복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(Divide and Conquer)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차이는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42103" y="4395679"/>
            <a:ext cx="464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작은 문제가 중복이 일어나는지 안일어나느지에 중점 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4" name="도넛 103"/>
          <p:cNvSpPr/>
          <p:nvPr/>
        </p:nvSpPr>
        <p:spPr>
          <a:xfrm>
            <a:off x="1525261" y="4475533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42103" y="5169126"/>
            <a:ext cx="542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작은 부분문제들이 반복되는 것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답이 바뀌지 않음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도넛 105"/>
          <p:cNvSpPr/>
          <p:nvPr/>
        </p:nvSpPr>
        <p:spPr>
          <a:xfrm>
            <a:off x="1525261" y="5248980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북극곰, 북극곰 png | PNGEg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3" b="9937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4906" y="3777706"/>
            <a:ext cx="6036906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2909273" y="4569794"/>
            <a:ext cx="5760640" cy="2160240"/>
          </a:xfrm>
          <a:prstGeom prst="wedgeRectCallout">
            <a:avLst>
              <a:gd name="adj1" fmla="val -71173"/>
              <a:gd name="adj2" fmla="val -4589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분할정복이란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just"/>
            <a:r>
              <a:rPr lang="en-US" altLang="ko-KR" sz="14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Divide  </a:t>
            </a:r>
          </a:p>
          <a:p>
            <a:pPr algn="just"/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문제가 분할이 가능한 경우</a:t>
            </a:r>
            <a:r>
              <a:rPr lang="en-US" altLang="ko-KR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이상의 문제로 나눔</a:t>
            </a:r>
            <a:endParaRPr lang="en-US" altLang="ko-KR" sz="1200" smtClean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4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Conquer </a:t>
            </a:r>
          </a:p>
          <a:p>
            <a:pPr algn="just"/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나누어진 문제가 여전히 분할이 가능하면</a:t>
            </a:r>
            <a:r>
              <a:rPr lang="en-US" altLang="ko-KR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다시 </a:t>
            </a:r>
            <a:r>
              <a:rPr lang="en-US" altLang="ko-KR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Divide </a:t>
            </a:r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수행</a:t>
            </a:r>
            <a:r>
              <a:rPr lang="en-US" altLang="ko-KR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그렇지 않으면 문제 풀기</a:t>
            </a:r>
            <a:endParaRPr lang="en-US" altLang="ko-KR" sz="1200" smtClean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4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Combine  </a:t>
            </a:r>
          </a:p>
          <a:p>
            <a:pPr algn="just"/>
            <a:r>
              <a:rPr lang="en-US" altLang="ko-KR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Conquer</a:t>
            </a:r>
            <a:r>
              <a:rPr lang="ko-KR" altLang="en-US" sz="1200" smtClean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문제들을 통합하여 원래 문제의 답을 구함</a:t>
            </a:r>
            <a:endParaRPr lang="ko-KR" altLang="en-US" sz="120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5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2103" y="2565217"/>
            <a:ext cx="5737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작은 문제들을 한 번만 풀고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정답을 구한 문제를 어딘가에 메모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058283" y="4728469"/>
            <a:ext cx="316483" cy="288032"/>
            <a:chOff x="1251039" y="2016296"/>
            <a:chExt cx="2897297" cy="2636840"/>
          </a:xfrm>
        </p:grpSpPr>
        <p:sp>
          <p:nvSpPr>
            <p:cNvPr id="67" name="타원 66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619672" y="47256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42103" y="5254274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작은 문제가 반복이 일어나는 경우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도넛 73"/>
          <p:cNvSpPr/>
          <p:nvPr/>
        </p:nvSpPr>
        <p:spPr>
          <a:xfrm>
            <a:off x="1525261" y="5334128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42103" y="5767400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문제는 구할 때마다 정답이 같다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도넛 75"/>
          <p:cNvSpPr/>
          <p:nvPr/>
        </p:nvSpPr>
        <p:spPr>
          <a:xfrm>
            <a:off x="1525261" y="5847254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- 2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6170" y="338119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다시 그보다 큰 문제를 품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2408" y="4184082"/>
            <a:ext cx="5852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똑같은 작은 문제가 나타나면 앞서 메모한 작은문제의 결과값을 이용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43" idx="0"/>
          </p:cNvCxnSpPr>
          <p:nvPr/>
        </p:nvCxnSpPr>
        <p:spPr>
          <a:xfrm>
            <a:off x="4710837" y="2903771"/>
            <a:ext cx="0" cy="477423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3" idx="2"/>
            <a:endCxn id="45" idx="0"/>
          </p:cNvCxnSpPr>
          <p:nvPr/>
        </p:nvCxnSpPr>
        <p:spPr>
          <a:xfrm>
            <a:off x="4710837" y="3719748"/>
            <a:ext cx="8013" cy="464334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704106" y="2429292"/>
            <a:ext cx="6036246" cy="2223844"/>
          </a:xfrm>
          <a:prstGeom prst="round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(Memoization)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42103" y="2893201"/>
            <a:ext cx="4820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한번 계산한 작은 문제를 저장해놓고 다시 사용하는 기법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1525261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9039" y="4255404"/>
            <a:ext cx="2965013" cy="2207288"/>
            <a:chOff x="738118" y="3556587"/>
            <a:chExt cx="3664171" cy="27277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18" y="3556587"/>
              <a:ext cx="3664171" cy="2727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275856" y="4218215"/>
              <a:ext cx="576064" cy="35706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7375" y="4802663"/>
              <a:ext cx="576064" cy="35706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11958" y="4802663"/>
              <a:ext cx="576064" cy="3570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81744" y="4802663"/>
              <a:ext cx="576064" cy="3570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13394" y="5323386"/>
              <a:ext cx="432805" cy="3570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12777" y="4802663"/>
              <a:ext cx="576064" cy="35706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469625" y="5324705"/>
              <a:ext cx="432805" cy="35706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13733" y="5324705"/>
              <a:ext cx="432805" cy="35706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71422" y="5324705"/>
              <a:ext cx="432805" cy="35706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3" y="4045054"/>
            <a:ext cx="5127605" cy="2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162878" y="3756991"/>
            <a:ext cx="2536674" cy="2355574"/>
            <a:chOff x="1162878" y="3756991"/>
            <a:chExt cx="2536674" cy="2355574"/>
          </a:xfrm>
        </p:grpSpPr>
        <p:sp>
          <p:nvSpPr>
            <p:cNvPr id="6" name="자유형 5"/>
            <p:cNvSpPr/>
            <p:nvPr/>
          </p:nvSpPr>
          <p:spPr>
            <a:xfrm>
              <a:off x="1162878" y="4303643"/>
              <a:ext cx="2037563" cy="1808922"/>
            </a:xfrm>
            <a:custGeom>
              <a:avLst/>
              <a:gdLst>
                <a:gd name="connsiteX0" fmla="*/ 1262270 w 2037563"/>
                <a:gd name="connsiteY0" fmla="*/ 0 h 1808922"/>
                <a:gd name="connsiteX1" fmla="*/ 735496 w 2037563"/>
                <a:gd name="connsiteY1" fmla="*/ 9940 h 1808922"/>
                <a:gd name="connsiteX2" fmla="*/ 596348 w 2037563"/>
                <a:gd name="connsiteY2" fmla="*/ 39757 h 1808922"/>
                <a:gd name="connsiteX3" fmla="*/ 566531 w 2037563"/>
                <a:gd name="connsiteY3" fmla="*/ 49696 h 1808922"/>
                <a:gd name="connsiteX4" fmla="*/ 546652 w 2037563"/>
                <a:gd name="connsiteY4" fmla="*/ 69574 h 1808922"/>
                <a:gd name="connsiteX5" fmla="*/ 526774 w 2037563"/>
                <a:gd name="connsiteY5" fmla="*/ 129209 h 1808922"/>
                <a:gd name="connsiteX6" fmla="*/ 506896 w 2037563"/>
                <a:gd name="connsiteY6" fmla="*/ 198783 h 1808922"/>
                <a:gd name="connsiteX7" fmla="*/ 487018 w 2037563"/>
                <a:gd name="connsiteY7" fmla="*/ 278296 h 1808922"/>
                <a:gd name="connsiteX8" fmla="*/ 417444 w 2037563"/>
                <a:gd name="connsiteY8" fmla="*/ 327992 h 1808922"/>
                <a:gd name="connsiteX9" fmla="*/ 367748 w 2037563"/>
                <a:gd name="connsiteY9" fmla="*/ 357809 h 1808922"/>
                <a:gd name="connsiteX10" fmla="*/ 337931 w 2037563"/>
                <a:gd name="connsiteY10" fmla="*/ 377687 h 1808922"/>
                <a:gd name="connsiteX11" fmla="*/ 278296 w 2037563"/>
                <a:gd name="connsiteY11" fmla="*/ 397566 h 1808922"/>
                <a:gd name="connsiteX12" fmla="*/ 248479 w 2037563"/>
                <a:gd name="connsiteY12" fmla="*/ 407505 h 1808922"/>
                <a:gd name="connsiteX13" fmla="*/ 218661 w 2037563"/>
                <a:gd name="connsiteY13" fmla="*/ 417444 h 1808922"/>
                <a:gd name="connsiteX14" fmla="*/ 188844 w 2037563"/>
                <a:gd name="connsiteY14" fmla="*/ 437322 h 1808922"/>
                <a:gd name="connsiteX15" fmla="*/ 159026 w 2037563"/>
                <a:gd name="connsiteY15" fmla="*/ 447261 h 1808922"/>
                <a:gd name="connsiteX16" fmla="*/ 119270 w 2037563"/>
                <a:gd name="connsiteY16" fmla="*/ 496957 h 1808922"/>
                <a:gd name="connsiteX17" fmla="*/ 89452 w 2037563"/>
                <a:gd name="connsiteY17" fmla="*/ 516835 h 1808922"/>
                <a:gd name="connsiteX18" fmla="*/ 49696 w 2037563"/>
                <a:gd name="connsiteY18" fmla="*/ 566531 h 1808922"/>
                <a:gd name="connsiteX19" fmla="*/ 39757 w 2037563"/>
                <a:gd name="connsiteY19" fmla="*/ 596348 h 1808922"/>
                <a:gd name="connsiteX20" fmla="*/ 19879 w 2037563"/>
                <a:gd name="connsiteY20" fmla="*/ 616227 h 1808922"/>
                <a:gd name="connsiteX21" fmla="*/ 0 w 2037563"/>
                <a:gd name="connsiteY21" fmla="*/ 685800 h 1808922"/>
                <a:gd name="connsiteX22" fmla="*/ 9939 w 2037563"/>
                <a:gd name="connsiteY22" fmla="*/ 785192 h 1808922"/>
                <a:gd name="connsiteX23" fmla="*/ 39757 w 2037563"/>
                <a:gd name="connsiteY23" fmla="*/ 844827 h 1808922"/>
                <a:gd name="connsiteX24" fmla="*/ 69574 w 2037563"/>
                <a:gd name="connsiteY24" fmla="*/ 854766 h 1808922"/>
                <a:gd name="connsiteX25" fmla="*/ 109331 w 2037563"/>
                <a:gd name="connsiteY25" fmla="*/ 894522 h 1808922"/>
                <a:gd name="connsiteX26" fmla="*/ 119270 w 2037563"/>
                <a:gd name="connsiteY26" fmla="*/ 924340 h 1808922"/>
                <a:gd name="connsiteX27" fmla="*/ 178905 w 2037563"/>
                <a:gd name="connsiteY27" fmla="*/ 964096 h 1808922"/>
                <a:gd name="connsiteX28" fmla="*/ 218661 w 2037563"/>
                <a:gd name="connsiteY28" fmla="*/ 1023731 h 1808922"/>
                <a:gd name="connsiteX29" fmla="*/ 238539 w 2037563"/>
                <a:gd name="connsiteY29" fmla="*/ 1083366 h 1808922"/>
                <a:gd name="connsiteX30" fmla="*/ 258418 w 2037563"/>
                <a:gd name="connsiteY30" fmla="*/ 1152940 h 1808922"/>
                <a:gd name="connsiteX31" fmla="*/ 278296 w 2037563"/>
                <a:gd name="connsiteY31" fmla="*/ 1242392 h 1808922"/>
                <a:gd name="connsiteX32" fmla="*/ 298174 w 2037563"/>
                <a:gd name="connsiteY32" fmla="*/ 1381540 h 1808922"/>
                <a:gd name="connsiteX33" fmla="*/ 318052 w 2037563"/>
                <a:gd name="connsiteY33" fmla="*/ 1500809 h 1808922"/>
                <a:gd name="connsiteX34" fmla="*/ 347870 w 2037563"/>
                <a:gd name="connsiteY34" fmla="*/ 1610140 h 1808922"/>
                <a:gd name="connsiteX35" fmla="*/ 367748 w 2037563"/>
                <a:gd name="connsiteY35" fmla="*/ 1639957 h 1808922"/>
                <a:gd name="connsiteX36" fmla="*/ 417444 w 2037563"/>
                <a:gd name="connsiteY36" fmla="*/ 1709531 h 1808922"/>
                <a:gd name="connsiteX37" fmla="*/ 477079 w 2037563"/>
                <a:gd name="connsiteY37" fmla="*/ 1739348 h 1808922"/>
                <a:gd name="connsiteX38" fmla="*/ 576470 w 2037563"/>
                <a:gd name="connsiteY38" fmla="*/ 1769166 h 1808922"/>
                <a:gd name="connsiteX39" fmla="*/ 685800 w 2037563"/>
                <a:gd name="connsiteY39" fmla="*/ 1779105 h 1808922"/>
                <a:gd name="connsiteX40" fmla="*/ 1013792 w 2037563"/>
                <a:gd name="connsiteY40" fmla="*/ 1789044 h 1808922"/>
                <a:gd name="connsiteX41" fmla="*/ 1152939 w 2037563"/>
                <a:gd name="connsiteY41" fmla="*/ 1798983 h 1808922"/>
                <a:gd name="connsiteX42" fmla="*/ 1262270 w 2037563"/>
                <a:gd name="connsiteY42" fmla="*/ 1808922 h 1808922"/>
                <a:gd name="connsiteX43" fmla="*/ 1669774 w 2037563"/>
                <a:gd name="connsiteY43" fmla="*/ 1798983 h 1808922"/>
                <a:gd name="connsiteX44" fmla="*/ 1709531 w 2037563"/>
                <a:gd name="connsiteY44" fmla="*/ 1789044 h 1808922"/>
                <a:gd name="connsiteX45" fmla="*/ 1759226 w 2037563"/>
                <a:gd name="connsiteY45" fmla="*/ 1749287 h 1808922"/>
                <a:gd name="connsiteX46" fmla="*/ 1789044 w 2037563"/>
                <a:gd name="connsiteY46" fmla="*/ 1699592 h 1808922"/>
                <a:gd name="connsiteX47" fmla="*/ 1798983 w 2037563"/>
                <a:gd name="connsiteY47" fmla="*/ 1669774 h 1808922"/>
                <a:gd name="connsiteX48" fmla="*/ 1818861 w 2037563"/>
                <a:gd name="connsiteY48" fmla="*/ 1560444 h 1808922"/>
                <a:gd name="connsiteX49" fmla="*/ 1808922 w 2037563"/>
                <a:gd name="connsiteY49" fmla="*/ 1391479 h 1808922"/>
                <a:gd name="connsiteX50" fmla="*/ 1709531 w 2037563"/>
                <a:gd name="connsiteY50" fmla="*/ 1331844 h 1808922"/>
                <a:gd name="connsiteX51" fmla="*/ 1679713 w 2037563"/>
                <a:gd name="connsiteY51" fmla="*/ 1321905 h 1808922"/>
                <a:gd name="connsiteX52" fmla="*/ 1639957 w 2037563"/>
                <a:gd name="connsiteY52" fmla="*/ 1262270 h 1808922"/>
                <a:gd name="connsiteX53" fmla="*/ 1620079 w 2037563"/>
                <a:gd name="connsiteY53" fmla="*/ 1232453 h 1808922"/>
                <a:gd name="connsiteX54" fmla="*/ 1600200 w 2037563"/>
                <a:gd name="connsiteY54" fmla="*/ 1152940 h 1808922"/>
                <a:gd name="connsiteX55" fmla="*/ 1610139 w 2037563"/>
                <a:gd name="connsiteY55" fmla="*/ 934279 h 1808922"/>
                <a:gd name="connsiteX56" fmla="*/ 1630018 w 2037563"/>
                <a:gd name="connsiteY56" fmla="*/ 914400 h 1808922"/>
                <a:gd name="connsiteX57" fmla="*/ 1689652 w 2037563"/>
                <a:gd name="connsiteY57" fmla="*/ 884583 h 1808922"/>
                <a:gd name="connsiteX58" fmla="*/ 1828800 w 2037563"/>
                <a:gd name="connsiteY58" fmla="*/ 864705 h 1808922"/>
                <a:gd name="connsiteX59" fmla="*/ 1908313 w 2037563"/>
                <a:gd name="connsiteY59" fmla="*/ 844827 h 1808922"/>
                <a:gd name="connsiteX60" fmla="*/ 1928192 w 2037563"/>
                <a:gd name="connsiteY60" fmla="*/ 824948 h 1808922"/>
                <a:gd name="connsiteX61" fmla="*/ 1958009 w 2037563"/>
                <a:gd name="connsiteY61" fmla="*/ 815009 h 1808922"/>
                <a:gd name="connsiteX62" fmla="*/ 1997765 w 2037563"/>
                <a:gd name="connsiteY62" fmla="*/ 755374 h 1808922"/>
                <a:gd name="connsiteX63" fmla="*/ 2017644 w 2037563"/>
                <a:gd name="connsiteY63" fmla="*/ 735496 h 1808922"/>
                <a:gd name="connsiteX64" fmla="*/ 2037522 w 2037563"/>
                <a:gd name="connsiteY64" fmla="*/ 675861 h 1808922"/>
                <a:gd name="connsiteX65" fmla="*/ 2017644 w 2037563"/>
                <a:gd name="connsiteY65" fmla="*/ 407505 h 1808922"/>
                <a:gd name="connsiteX66" fmla="*/ 2007705 w 2037563"/>
                <a:gd name="connsiteY66" fmla="*/ 377687 h 1808922"/>
                <a:gd name="connsiteX67" fmla="*/ 1987826 w 2037563"/>
                <a:gd name="connsiteY67" fmla="*/ 308114 h 1808922"/>
                <a:gd name="connsiteX68" fmla="*/ 1948070 w 2037563"/>
                <a:gd name="connsiteY68" fmla="*/ 248479 h 1808922"/>
                <a:gd name="connsiteX69" fmla="*/ 1938131 w 2037563"/>
                <a:gd name="connsiteY69" fmla="*/ 218661 h 1808922"/>
                <a:gd name="connsiteX70" fmla="*/ 1908313 w 2037563"/>
                <a:gd name="connsiteY70" fmla="*/ 208722 h 1808922"/>
                <a:gd name="connsiteX71" fmla="*/ 1848679 w 2037563"/>
                <a:gd name="connsiteY71" fmla="*/ 168966 h 1808922"/>
                <a:gd name="connsiteX72" fmla="*/ 1779105 w 2037563"/>
                <a:gd name="connsiteY72" fmla="*/ 149087 h 1808922"/>
                <a:gd name="connsiteX73" fmla="*/ 1719470 w 2037563"/>
                <a:gd name="connsiteY73" fmla="*/ 129209 h 1808922"/>
                <a:gd name="connsiteX74" fmla="*/ 1679713 w 2037563"/>
                <a:gd name="connsiteY74" fmla="*/ 119270 h 1808922"/>
                <a:gd name="connsiteX75" fmla="*/ 1649896 w 2037563"/>
                <a:gd name="connsiteY75" fmla="*/ 109331 h 1808922"/>
                <a:gd name="connsiteX76" fmla="*/ 1550505 w 2037563"/>
                <a:gd name="connsiteY76" fmla="*/ 89453 h 1808922"/>
                <a:gd name="connsiteX77" fmla="*/ 1361661 w 2037563"/>
                <a:gd name="connsiteY77" fmla="*/ 79514 h 1808922"/>
                <a:gd name="connsiteX78" fmla="*/ 1331844 w 2037563"/>
                <a:gd name="connsiteY78" fmla="*/ 69574 h 1808922"/>
                <a:gd name="connsiteX79" fmla="*/ 1292087 w 2037563"/>
                <a:gd name="connsiteY79" fmla="*/ 19879 h 1808922"/>
                <a:gd name="connsiteX80" fmla="*/ 1262270 w 2037563"/>
                <a:gd name="connsiteY80" fmla="*/ 0 h 180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037563" h="1808922">
                  <a:moveTo>
                    <a:pt x="1262270" y="0"/>
                  </a:moveTo>
                  <a:lnTo>
                    <a:pt x="735496" y="9940"/>
                  </a:lnTo>
                  <a:cubicBezTo>
                    <a:pt x="665967" y="12220"/>
                    <a:pt x="657181" y="19480"/>
                    <a:pt x="596348" y="39757"/>
                  </a:cubicBezTo>
                  <a:lnTo>
                    <a:pt x="566531" y="49696"/>
                  </a:lnTo>
                  <a:cubicBezTo>
                    <a:pt x="559905" y="56322"/>
                    <a:pt x="550843" y="61193"/>
                    <a:pt x="546652" y="69574"/>
                  </a:cubicBezTo>
                  <a:cubicBezTo>
                    <a:pt x="537281" y="88315"/>
                    <a:pt x="533400" y="109331"/>
                    <a:pt x="526774" y="129209"/>
                  </a:cubicBezTo>
                  <a:cubicBezTo>
                    <a:pt x="515707" y="162411"/>
                    <a:pt x="515215" y="161346"/>
                    <a:pt x="506896" y="198783"/>
                  </a:cubicBezTo>
                  <a:cubicBezTo>
                    <a:pt x="505685" y="204231"/>
                    <a:pt x="495612" y="266264"/>
                    <a:pt x="487018" y="278296"/>
                  </a:cubicBezTo>
                  <a:cubicBezTo>
                    <a:pt x="457540" y="319566"/>
                    <a:pt x="455154" y="315422"/>
                    <a:pt x="417444" y="327992"/>
                  </a:cubicBezTo>
                  <a:cubicBezTo>
                    <a:pt x="378615" y="366819"/>
                    <a:pt x="419359" y="332004"/>
                    <a:pt x="367748" y="357809"/>
                  </a:cubicBezTo>
                  <a:cubicBezTo>
                    <a:pt x="357064" y="363151"/>
                    <a:pt x="348847" y="372836"/>
                    <a:pt x="337931" y="377687"/>
                  </a:cubicBezTo>
                  <a:cubicBezTo>
                    <a:pt x="318783" y="386197"/>
                    <a:pt x="298174" y="390940"/>
                    <a:pt x="278296" y="397566"/>
                  </a:cubicBezTo>
                  <a:lnTo>
                    <a:pt x="248479" y="407505"/>
                  </a:lnTo>
                  <a:lnTo>
                    <a:pt x="218661" y="417444"/>
                  </a:lnTo>
                  <a:cubicBezTo>
                    <a:pt x="208722" y="424070"/>
                    <a:pt x="199528" y="431980"/>
                    <a:pt x="188844" y="437322"/>
                  </a:cubicBezTo>
                  <a:cubicBezTo>
                    <a:pt x="179473" y="442007"/>
                    <a:pt x="168010" y="441871"/>
                    <a:pt x="159026" y="447261"/>
                  </a:cubicBezTo>
                  <a:cubicBezTo>
                    <a:pt x="134439" y="462014"/>
                    <a:pt x="139582" y="476645"/>
                    <a:pt x="119270" y="496957"/>
                  </a:cubicBezTo>
                  <a:cubicBezTo>
                    <a:pt x="110823" y="505404"/>
                    <a:pt x="99391" y="510209"/>
                    <a:pt x="89452" y="516835"/>
                  </a:cubicBezTo>
                  <a:cubicBezTo>
                    <a:pt x="64470" y="591782"/>
                    <a:pt x="101074" y="502308"/>
                    <a:pt x="49696" y="566531"/>
                  </a:cubicBezTo>
                  <a:cubicBezTo>
                    <a:pt x="43151" y="574712"/>
                    <a:pt x="45147" y="587364"/>
                    <a:pt x="39757" y="596348"/>
                  </a:cubicBezTo>
                  <a:cubicBezTo>
                    <a:pt x="34936" y="604383"/>
                    <a:pt x="26505" y="609601"/>
                    <a:pt x="19879" y="616227"/>
                  </a:cubicBezTo>
                  <a:cubicBezTo>
                    <a:pt x="15191" y="630290"/>
                    <a:pt x="0" y="673316"/>
                    <a:pt x="0" y="685800"/>
                  </a:cubicBezTo>
                  <a:cubicBezTo>
                    <a:pt x="0" y="719096"/>
                    <a:pt x="4876" y="752283"/>
                    <a:pt x="9939" y="785192"/>
                  </a:cubicBezTo>
                  <a:cubicBezTo>
                    <a:pt x="12466" y="801616"/>
                    <a:pt x="26827" y="834483"/>
                    <a:pt x="39757" y="844827"/>
                  </a:cubicBezTo>
                  <a:cubicBezTo>
                    <a:pt x="47938" y="851372"/>
                    <a:pt x="59635" y="851453"/>
                    <a:pt x="69574" y="854766"/>
                  </a:cubicBezTo>
                  <a:cubicBezTo>
                    <a:pt x="96078" y="934279"/>
                    <a:pt x="56321" y="841512"/>
                    <a:pt x="109331" y="894522"/>
                  </a:cubicBezTo>
                  <a:cubicBezTo>
                    <a:pt x="116739" y="901930"/>
                    <a:pt x="111862" y="916932"/>
                    <a:pt x="119270" y="924340"/>
                  </a:cubicBezTo>
                  <a:cubicBezTo>
                    <a:pt x="136163" y="941233"/>
                    <a:pt x="178905" y="964096"/>
                    <a:pt x="178905" y="964096"/>
                  </a:cubicBezTo>
                  <a:cubicBezTo>
                    <a:pt x="192157" y="983974"/>
                    <a:pt x="211106" y="1001066"/>
                    <a:pt x="218661" y="1023731"/>
                  </a:cubicBezTo>
                  <a:lnTo>
                    <a:pt x="238539" y="1083366"/>
                  </a:lnTo>
                  <a:cubicBezTo>
                    <a:pt x="248016" y="1111795"/>
                    <a:pt x="252175" y="1121726"/>
                    <a:pt x="258418" y="1152940"/>
                  </a:cubicBezTo>
                  <a:cubicBezTo>
                    <a:pt x="275910" y="1240401"/>
                    <a:pt x="258953" y="1184362"/>
                    <a:pt x="278296" y="1242392"/>
                  </a:cubicBezTo>
                  <a:cubicBezTo>
                    <a:pt x="295720" y="1399210"/>
                    <a:pt x="279187" y="1273947"/>
                    <a:pt x="298174" y="1381540"/>
                  </a:cubicBezTo>
                  <a:cubicBezTo>
                    <a:pt x="305178" y="1421231"/>
                    <a:pt x="310147" y="1461287"/>
                    <a:pt x="318052" y="1500809"/>
                  </a:cubicBezTo>
                  <a:cubicBezTo>
                    <a:pt x="323386" y="1527477"/>
                    <a:pt x="333460" y="1588525"/>
                    <a:pt x="347870" y="1610140"/>
                  </a:cubicBezTo>
                  <a:cubicBezTo>
                    <a:pt x="354496" y="1620079"/>
                    <a:pt x="362406" y="1629273"/>
                    <a:pt x="367748" y="1639957"/>
                  </a:cubicBezTo>
                  <a:cubicBezTo>
                    <a:pt x="382587" y="1669635"/>
                    <a:pt x="372116" y="1694422"/>
                    <a:pt x="417444" y="1709531"/>
                  </a:cubicBezTo>
                  <a:cubicBezTo>
                    <a:pt x="526175" y="1745775"/>
                    <a:pt x="361488" y="1687973"/>
                    <a:pt x="477079" y="1739348"/>
                  </a:cubicBezTo>
                  <a:cubicBezTo>
                    <a:pt x="489190" y="1744731"/>
                    <a:pt x="555816" y="1766412"/>
                    <a:pt x="576470" y="1769166"/>
                  </a:cubicBezTo>
                  <a:cubicBezTo>
                    <a:pt x="612743" y="1774002"/>
                    <a:pt x="649244" y="1777443"/>
                    <a:pt x="685800" y="1779105"/>
                  </a:cubicBezTo>
                  <a:cubicBezTo>
                    <a:pt x="795068" y="1784072"/>
                    <a:pt x="904461" y="1785731"/>
                    <a:pt x="1013792" y="1789044"/>
                  </a:cubicBezTo>
                  <a:lnTo>
                    <a:pt x="1152939" y="1798983"/>
                  </a:lnTo>
                  <a:cubicBezTo>
                    <a:pt x="1189416" y="1801901"/>
                    <a:pt x="1225676" y="1808922"/>
                    <a:pt x="1262270" y="1808922"/>
                  </a:cubicBezTo>
                  <a:cubicBezTo>
                    <a:pt x="1398145" y="1808922"/>
                    <a:pt x="1533939" y="1802296"/>
                    <a:pt x="1669774" y="1798983"/>
                  </a:cubicBezTo>
                  <a:cubicBezTo>
                    <a:pt x="1683026" y="1795670"/>
                    <a:pt x="1696975" y="1794425"/>
                    <a:pt x="1709531" y="1789044"/>
                  </a:cubicBezTo>
                  <a:cubicBezTo>
                    <a:pt x="1731474" y="1779640"/>
                    <a:pt x="1743196" y="1765318"/>
                    <a:pt x="1759226" y="1749287"/>
                  </a:cubicBezTo>
                  <a:cubicBezTo>
                    <a:pt x="1787382" y="1664818"/>
                    <a:pt x="1748113" y="1767810"/>
                    <a:pt x="1789044" y="1699592"/>
                  </a:cubicBezTo>
                  <a:cubicBezTo>
                    <a:pt x="1794434" y="1690608"/>
                    <a:pt x="1796442" y="1679938"/>
                    <a:pt x="1798983" y="1669774"/>
                  </a:cubicBezTo>
                  <a:cubicBezTo>
                    <a:pt x="1805929" y="1641989"/>
                    <a:pt x="1814430" y="1587031"/>
                    <a:pt x="1818861" y="1560444"/>
                  </a:cubicBezTo>
                  <a:cubicBezTo>
                    <a:pt x="1815548" y="1504122"/>
                    <a:pt x="1821990" y="1446364"/>
                    <a:pt x="1808922" y="1391479"/>
                  </a:cubicBezTo>
                  <a:cubicBezTo>
                    <a:pt x="1799513" y="1351961"/>
                    <a:pt x="1736451" y="1340817"/>
                    <a:pt x="1709531" y="1331844"/>
                  </a:cubicBezTo>
                  <a:lnTo>
                    <a:pt x="1679713" y="1321905"/>
                  </a:lnTo>
                  <a:lnTo>
                    <a:pt x="1639957" y="1262270"/>
                  </a:lnTo>
                  <a:lnTo>
                    <a:pt x="1620079" y="1232453"/>
                  </a:lnTo>
                  <a:cubicBezTo>
                    <a:pt x="1613453" y="1205949"/>
                    <a:pt x="1598959" y="1180232"/>
                    <a:pt x="1600200" y="1152940"/>
                  </a:cubicBezTo>
                  <a:cubicBezTo>
                    <a:pt x="1603513" y="1080053"/>
                    <a:pt x="1601089" y="1006678"/>
                    <a:pt x="1610139" y="934279"/>
                  </a:cubicBezTo>
                  <a:cubicBezTo>
                    <a:pt x="1611301" y="924980"/>
                    <a:pt x="1622700" y="920254"/>
                    <a:pt x="1630018" y="914400"/>
                  </a:cubicBezTo>
                  <a:cubicBezTo>
                    <a:pt x="1654217" y="895041"/>
                    <a:pt x="1661075" y="892748"/>
                    <a:pt x="1689652" y="884583"/>
                  </a:cubicBezTo>
                  <a:cubicBezTo>
                    <a:pt x="1754960" y="865924"/>
                    <a:pt x="1732270" y="877576"/>
                    <a:pt x="1828800" y="864705"/>
                  </a:cubicBezTo>
                  <a:cubicBezTo>
                    <a:pt x="1868780" y="859374"/>
                    <a:pt x="1874866" y="855976"/>
                    <a:pt x="1908313" y="844827"/>
                  </a:cubicBezTo>
                  <a:cubicBezTo>
                    <a:pt x="1914939" y="838201"/>
                    <a:pt x="1920156" y="829769"/>
                    <a:pt x="1928192" y="824948"/>
                  </a:cubicBezTo>
                  <a:cubicBezTo>
                    <a:pt x="1937176" y="819558"/>
                    <a:pt x="1950601" y="822417"/>
                    <a:pt x="1958009" y="815009"/>
                  </a:cubicBezTo>
                  <a:cubicBezTo>
                    <a:pt x="1974902" y="798116"/>
                    <a:pt x="1980871" y="772267"/>
                    <a:pt x="1997765" y="755374"/>
                  </a:cubicBezTo>
                  <a:lnTo>
                    <a:pt x="2017644" y="735496"/>
                  </a:lnTo>
                  <a:cubicBezTo>
                    <a:pt x="2024270" y="715618"/>
                    <a:pt x="2038432" y="696795"/>
                    <a:pt x="2037522" y="675861"/>
                  </a:cubicBezTo>
                  <a:cubicBezTo>
                    <a:pt x="2031061" y="527248"/>
                    <a:pt x="2045353" y="504486"/>
                    <a:pt x="2017644" y="407505"/>
                  </a:cubicBezTo>
                  <a:cubicBezTo>
                    <a:pt x="2014766" y="397431"/>
                    <a:pt x="2010583" y="387761"/>
                    <a:pt x="2007705" y="377687"/>
                  </a:cubicBezTo>
                  <a:cubicBezTo>
                    <a:pt x="2004679" y="367095"/>
                    <a:pt x="1994833" y="320727"/>
                    <a:pt x="1987826" y="308114"/>
                  </a:cubicBezTo>
                  <a:cubicBezTo>
                    <a:pt x="1976224" y="287230"/>
                    <a:pt x="1948070" y="248479"/>
                    <a:pt x="1948070" y="248479"/>
                  </a:cubicBezTo>
                  <a:cubicBezTo>
                    <a:pt x="1944757" y="238540"/>
                    <a:pt x="1945539" y="226069"/>
                    <a:pt x="1938131" y="218661"/>
                  </a:cubicBezTo>
                  <a:cubicBezTo>
                    <a:pt x="1930723" y="211253"/>
                    <a:pt x="1917472" y="213810"/>
                    <a:pt x="1908313" y="208722"/>
                  </a:cubicBezTo>
                  <a:cubicBezTo>
                    <a:pt x="1887429" y="197120"/>
                    <a:pt x="1871343" y="176521"/>
                    <a:pt x="1848679" y="168966"/>
                  </a:cubicBezTo>
                  <a:cubicBezTo>
                    <a:pt x="1748460" y="135561"/>
                    <a:pt x="1903919" y="186532"/>
                    <a:pt x="1779105" y="149087"/>
                  </a:cubicBezTo>
                  <a:cubicBezTo>
                    <a:pt x="1759035" y="143066"/>
                    <a:pt x="1739798" y="134291"/>
                    <a:pt x="1719470" y="129209"/>
                  </a:cubicBezTo>
                  <a:cubicBezTo>
                    <a:pt x="1706218" y="125896"/>
                    <a:pt x="1692848" y="123023"/>
                    <a:pt x="1679713" y="119270"/>
                  </a:cubicBezTo>
                  <a:cubicBezTo>
                    <a:pt x="1669639" y="116392"/>
                    <a:pt x="1659970" y="112209"/>
                    <a:pt x="1649896" y="109331"/>
                  </a:cubicBezTo>
                  <a:cubicBezTo>
                    <a:pt x="1621764" y="101293"/>
                    <a:pt x="1577621" y="91622"/>
                    <a:pt x="1550505" y="89453"/>
                  </a:cubicBezTo>
                  <a:cubicBezTo>
                    <a:pt x="1487671" y="84426"/>
                    <a:pt x="1424609" y="82827"/>
                    <a:pt x="1361661" y="79514"/>
                  </a:cubicBezTo>
                  <a:cubicBezTo>
                    <a:pt x="1351722" y="76201"/>
                    <a:pt x="1340828" y="74964"/>
                    <a:pt x="1331844" y="69574"/>
                  </a:cubicBezTo>
                  <a:cubicBezTo>
                    <a:pt x="1291310" y="45253"/>
                    <a:pt x="1332725" y="52390"/>
                    <a:pt x="1292087" y="19879"/>
                  </a:cubicBezTo>
                  <a:cubicBezTo>
                    <a:pt x="1278354" y="8892"/>
                    <a:pt x="1355035" y="1656"/>
                    <a:pt x="1262270" y="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474843" y="3756991"/>
              <a:ext cx="1224709" cy="556592"/>
            </a:xfrm>
            <a:custGeom>
              <a:avLst/>
              <a:gdLst>
                <a:gd name="connsiteX0" fmla="*/ 0 w 1224709"/>
                <a:gd name="connsiteY0" fmla="*/ 556592 h 556592"/>
                <a:gd name="connsiteX1" fmla="*/ 9940 w 1224709"/>
                <a:gd name="connsiteY1" fmla="*/ 506896 h 556592"/>
                <a:gd name="connsiteX2" fmla="*/ 29818 w 1224709"/>
                <a:gd name="connsiteY2" fmla="*/ 447261 h 556592"/>
                <a:gd name="connsiteX3" fmla="*/ 39757 w 1224709"/>
                <a:gd name="connsiteY3" fmla="*/ 417444 h 556592"/>
                <a:gd name="connsiteX4" fmla="*/ 59635 w 1224709"/>
                <a:gd name="connsiteY4" fmla="*/ 347870 h 556592"/>
                <a:gd name="connsiteX5" fmla="*/ 79514 w 1224709"/>
                <a:gd name="connsiteY5" fmla="*/ 327992 h 556592"/>
                <a:gd name="connsiteX6" fmla="*/ 119270 w 1224709"/>
                <a:gd name="connsiteY6" fmla="*/ 238539 h 556592"/>
                <a:gd name="connsiteX7" fmla="*/ 149087 w 1224709"/>
                <a:gd name="connsiteY7" fmla="*/ 218661 h 556592"/>
                <a:gd name="connsiteX8" fmla="*/ 168966 w 1224709"/>
                <a:gd name="connsiteY8" fmla="*/ 198783 h 556592"/>
                <a:gd name="connsiteX9" fmla="*/ 198783 w 1224709"/>
                <a:gd name="connsiteY9" fmla="*/ 178905 h 556592"/>
                <a:gd name="connsiteX10" fmla="*/ 248479 w 1224709"/>
                <a:gd name="connsiteY10" fmla="*/ 139148 h 556592"/>
                <a:gd name="connsiteX11" fmla="*/ 318053 w 1224709"/>
                <a:gd name="connsiteY11" fmla="*/ 119270 h 556592"/>
                <a:gd name="connsiteX12" fmla="*/ 347870 w 1224709"/>
                <a:gd name="connsiteY12" fmla="*/ 109331 h 556592"/>
                <a:gd name="connsiteX13" fmla="*/ 506896 w 1224709"/>
                <a:gd name="connsiteY13" fmla="*/ 129209 h 556592"/>
                <a:gd name="connsiteX14" fmla="*/ 536714 w 1224709"/>
                <a:gd name="connsiteY14" fmla="*/ 149087 h 556592"/>
                <a:gd name="connsiteX15" fmla="*/ 576470 w 1224709"/>
                <a:gd name="connsiteY15" fmla="*/ 198783 h 556592"/>
                <a:gd name="connsiteX16" fmla="*/ 596348 w 1224709"/>
                <a:gd name="connsiteY16" fmla="*/ 258418 h 556592"/>
                <a:gd name="connsiteX17" fmla="*/ 556592 w 1224709"/>
                <a:gd name="connsiteY17" fmla="*/ 367748 h 556592"/>
                <a:gd name="connsiteX18" fmla="*/ 506896 w 1224709"/>
                <a:gd name="connsiteY18" fmla="*/ 357809 h 556592"/>
                <a:gd name="connsiteX19" fmla="*/ 487018 w 1224709"/>
                <a:gd name="connsiteY19" fmla="*/ 298174 h 556592"/>
                <a:gd name="connsiteX20" fmla="*/ 477079 w 1224709"/>
                <a:gd name="connsiteY20" fmla="*/ 268357 h 556592"/>
                <a:gd name="connsiteX21" fmla="*/ 487018 w 1224709"/>
                <a:gd name="connsiteY21" fmla="*/ 129209 h 556592"/>
                <a:gd name="connsiteX22" fmla="*/ 496957 w 1224709"/>
                <a:gd name="connsiteY22" fmla="*/ 99392 h 556592"/>
                <a:gd name="connsiteX23" fmla="*/ 536714 w 1224709"/>
                <a:gd name="connsiteY23" fmla="*/ 59635 h 556592"/>
                <a:gd name="connsiteX24" fmla="*/ 596348 w 1224709"/>
                <a:gd name="connsiteY24" fmla="*/ 19879 h 556592"/>
                <a:gd name="connsiteX25" fmla="*/ 655983 w 1224709"/>
                <a:gd name="connsiteY25" fmla="*/ 0 h 556592"/>
                <a:gd name="connsiteX26" fmla="*/ 864705 w 1224709"/>
                <a:gd name="connsiteY26" fmla="*/ 9939 h 556592"/>
                <a:gd name="connsiteX27" fmla="*/ 884583 w 1224709"/>
                <a:gd name="connsiteY27" fmla="*/ 29818 h 556592"/>
                <a:gd name="connsiteX28" fmla="*/ 914400 w 1224709"/>
                <a:gd name="connsiteY28" fmla="*/ 39757 h 556592"/>
                <a:gd name="connsiteX29" fmla="*/ 934279 w 1224709"/>
                <a:gd name="connsiteY29" fmla="*/ 59635 h 556592"/>
                <a:gd name="connsiteX30" fmla="*/ 954157 w 1224709"/>
                <a:gd name="connsiteY30" fmla="*/ 89452 h 556592"/>
                <a:gd name="connsiteX31" fmla="*/ 983974 w 1224709"/>
                <a:gd name="connsiteY31" fmla="*/ 99392 h 556592"/>
                <a:gd name="connsiteX32" fmla="*/ 1023731 w 1224709"/>
                <a:gd name="connsiteY32" fmla="*/ 149087 h 556592"/>
                <a:gd name="connsiteX33" fmla="*/ 1063487 w 1224709"/>
                <a:gd name="connsiteY33" fmla="*/ 208722 h 556592"/>
                <a:gd name="connsiteX34" fmla="*/ 1113183 w 1224709"/>
                <a:gd name="connsiteY34" fmla="*/ 248479 h 556592"/>
                <a:gd name="connsiteX35" fmla="*/ 1152940 w 1224709"/>
                <a:gd name="connsiteY35" fmla="*/ 298174 h 556592"/>
                <a:gd name="connsiteX36" fmla="*/ 1182757 w 1224709"/>
                <a:gd name="connsiteY36" fmla="*/ 357809 h 556592"/>
                <a:gd name="connsiteX37" fmla="*/ 1192696 w 1224709"/>
                <a:gd name="connsiteY37" fmla="*/ 327992 h 556592"/>
                <a:gd name="connsiteX38" fmla="*/ 1212574 w 1224709"/>
                <a:gd name="connsiteY38" fmla="*/ 188844 h 556592"/>
                <a:gd name="connsiteX39" fmla="*/ 1222514 w 1224709"/>
                <a:gd name="connsiteY39" fmla="*/ 149087 h 556592"/>
                <a:gd name="connsiteX40" fmla="*/ 1192696 w 1224709"/>
                <a:gd name="connsiteY40" fmla="*/ 159026 h 556592"/>
                <a:gd name="connsiteX41" fmla="*/ 1172818 w 1224709"/>
                <a:gd name="connsiteY41" fmla="*/ 178905 h 556592"/>
                <a:gd name="connsiteX42" fmla="*/ 1113183 w 1224709"/>
                <a:gd name="connsiteY42" fmla="*/ 218661 h 556592"/>
                <a:gd name="connsiteX43" fmla="*/ 1093305 w 1224709"/>
                <a:gd name="connsiteY43" fmla="*/ 248479 h 556592"/>
                <a:gd name="connsiteX44" fmla="*/ 1033670 w 1224709"/>
                <a:gd name="connsiteY44" fmla="*/ 288235 h 556592"/>
                <a:gd name="connsiteX45" fmla="*/ 1023731 w 1224709"/>
                <a:gd name="connsiteY45" fmla="*/ 318052 h 556592"/>
                <a:gd name="connsiteX46" fmla="*/ 993914 w 1224709"/>
                <a:gd name="connsiteY46" fmla="*/ 327992 h 556592"/>
                <a:gd name="connsiteX47" fmla="*/ 974035 w 1224709"/>
                <a:gd name="connsiteY47" fmla="*/ 347870 h 556592"/>
                <a:gd name="connsiteX48" fmla="*/ 1043609 w 1224709"/>
                <a:gd name="connsiteY48" fmla="*/ 347870 h 556592"/>
                <a:gd name="connsiteX49" fmla="*/ 1143000 w 1224709"/>
                <a:gd name="connsiteY49" fmla="*/ 357809 h 556592"/>
                <a:gd name="connsiteX50" fmla="*/ 1172818 w 1224709"/>
                <a:gd name="connsiteY50" fmla="*/ 357809 h 55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24709" h="556592">
                  <a:moveTo>
                    <a:pt x="0" y="556592"/>
                  </a:moveTo>
                  <a:cubicBezTo>
                    <a:pt x="3313" y="540027"/>
                    <a:pt x="5495" y="523194"/>
                    <a:pt x="9940" y="506896"/>
                  </a:cubicBezTo>
                  <a:cubicBezTo>
                    <a:pt x="15453" y="486681"/>
                    <a:pt x="23192" y="467139"/>
                    <a:pt x="29818" y="447261"/>
                  </a:cubicBezTo>
                  <a:cubicBezTo>
                    <a:pt x="33131" y="437322"/>
                    <a:pt x="37216" y="427608"/>
                    <a:pt x="39757" y="417444"/>
                  </a:cubicBezTo>
                  <a:cubicBezTo>
                    <a:pt x="41613" y="410018"/>
                    <a:pt x="53524" y="358055"/>
                    <a:pt x="59635" y="347870"/>
                  </a:cubicBezTo>
                  <a:cubicBezTo>
                    <a:pt x="64456" y="339835"/>
                    <a:pt x="72888" y="334618"/>
                    <a:pt x="79514" y="327992"/>
                  </a:cubicBezTo>
                  <a:cubicBezTo>
                    <a:pt x="89355" y="298469"/>
                    <a:pt x="95645" y="262165"/>
                    <a:pt x="119270" y="238539"/>
                  </a:cubicBezTo>
                  <a:cubicBezTo>
                    <a:pt x="127716" y="230092"/>
                    <a:pt x="139759" y="226123"/>
                    <a:pt x="149087" y="218661"/>
                  </a:cubicBezTo>
                  <a:cubicBezTo>
                    <a:pt x="156404" y="212807"/>
                    <a:pt x="161649" y="204637"/>
                    <a:pt x="168966" y="198783"/>
                  </a:cubicBezTo>
                  <a:cubicBezTo>
                    <a:pt x="178294" y="191321"/>
                    <a:pt x="189455" y="186367"/>
                    <a:pt x="198783" y="178905"/>
                  </a:cubicBezTo>
                  <a:cubicBezTo>
                    <a:pt x="229601" y="154250"/>
                    <a:pt x="207685" y="159545"/>
                    <a:pt x="248479" y="139148"/>
                  </a:cubicBezTo>
                  <a:cubicBezTo>
                    <a:pt x="264367" y="131204"/>
                    <a:pt x="303190" y="123516"/>
                    <a:pt x="318053" y="119270"/>
                  </a:cubicBezTo>
                  <a:cubicBezTo>
                    <a:pt x="328127" y="116392"/>
                    <a:pt x="337931" y="112644"/>
                    <a:pt x="347870" y="109331"/>
                  </a:cubicBezTo>
                  <a:cubicBezTo>
                    <a:pt x="372534" y="111228"/>
                    <a:pt x="463988" y="107755"/>
                    <a:pt x="506896" y="129209"/>
                  </a:cubicBezTo>
                  <a:cubicBezTo>
                    <a:pt x="517580" y="134551"/>
                    <a:pt x="527386" y="141625"/>
                    <a:pt x="536714" y="149087"/>
                  </a:cubicBezTo>
                  <a:cubicBezTo>
                    <a:pt x="550955" y="160480"/>
                    <a:pt x="569346" y="182753"/>
                    <a:pt x="576470" y="198783"/>
                  </a:cubicBezTo>
                  <a:cubicBezTo>
                    <a:pt x="584980" y="217931"/>
                    <a:pt x="596348" y="258418"/>
                    <a:pt x="596348" y="258418"/>
                  </a:cubicBezTo>
                  <a:cubicBezTo>
                    <a:pt x="591871" y="303185"/>
                    <a:pt x="615949" y="367748"/>
                    <a:pt x="556592" y="367748"/>
                  </a:cubicBezTo>
                  <a:cubicBezTo>
                    <a:pt x="539699" y="367748"/>
                    <a:pt x="523461" y="361122"/>
                    <a:pt x="506896" y="357809"/>
                  </a:cubicBezTo>
                  <a:lnTo>
                    <a:pt x="487018" y="298174"/>
                  </a:lnTo>
                  <a:lnTo>
                    <a:pt x="477079" y="268357"/>
                  </a:lnTo>
                  <a:cubicBezTo>
                    <a:pt x="480392" y="221974"/>
                    <a:pt x="481585" y="175391"/>
                    <a:pt x="487018" y="129209"/>
                  </a:cubicBezTo>
                  <a:cubicBezTo>
                    <a:pt x="488242" y="118804"/>
                    <a:pt x="490868" y="107917"/>
                    <a:pt x="496957" y="99392"/>
                  </a:cubicBezTo>
                  <a:cubicBezTo>
                    <a:pt x="507850" y="84141"/>
                    <a:pt x="521120" y="70031"/>
                    <a:pt x="536714" y="59635"/>
                  </a:cubicBezTo>
                  <a:cubicBezTo>
                    <a:pt x="556592" y="46383"/>
                    <a:pt x="573684" y="27434"/>
                    <a:pt x="596348" y="19879"/>
                  </a:cubicBezTo>
                  <a:lnTo>
                    <a:pt x="655983" y="0"/>
                  </a:lnTo>
                  <a:cubicBezTo>
                    <a:pt x="725557" y="3313"/>
                    <a:pt x="795637" y="930"/>
                    <a:pt x="864705" y="9939"/>
                  </a:cubicBezTo>
                  <a:cubicBezTo>
                    <a:pt x="873997" y="11151"/>
                    <a:pt x="876548" y="24997"/>
                    <a:pt x="884583" y="29818"/>
                  </a:cubicBezTo>
                  <a:cubicBezTo>
                    <a:pt x="893567" y="35208"/>
                    <a:pt x="904461" y="36444"/>
                    <a:pt x="914400" y="39757"/>
                  </a:cubicBezTo>
                  <a:cubicBezTo>
                    <a:pt x="921026" y="46383"/>
                    <a:pt x="928425" y="52318"/>
                    <a:pt x="934279" y="59635"/>
                  </a:cubicBezTo>
                  <a:cubicBezTo>
                    <a:pt x="941741" y="68963"/>
                    <a:pt x="944829" y="81990"/>
                    <a:pt x="954157" y="89452"/>
                  </a:cubicBezTo>
                  <a:cubicBezTo>
                    <a:pt x="962338" y="95997"/>
                    <a:pt x="974035" y="96079"/>
                    <a:pt x="983974" y="99392"/>
                  </a:cubicBezTo>
                  <a:cubicBezTo>
                    <a:pt x="1006359" y="166541"/>
                    <a:pt x="975314" y="93753"/>
                    <a:pt x="1023731" y="149087"/>
                  </a:cubicBezTo>
                  <a:cubicBezTo>
                    <a:pt x="1039463" y="167067"/>
                    <a:pt x="1043609" y="195470"/>
                    <a:pt x="1063487" y="208722"/>
                  </a:cubicBezTo>
                  <a:cubicBezTo>
                    <a:pt x="1085631" y="223484"/>
                    <a:pt x="1096995" y="228244"/>
                    <a:pt x="1113183" y="248479"/>
                  </a:cubicBezTo>
                  <a:cubicBezTo>
                    <a:pt x="1163325" y="311158"/>
                    <a:pt x="1104950" y="250187"/>
                    <a:pt x="1152940" y="298174"/>
                  </a:cubicBezTo>
                  <a:cubicBezTo>
                    <a:pt x="1155391" y="305526"/>
                    <a:pt x="1169912" y="357809"/>
                    <a:pt x="1182757" y="357809"/>
                  </a:cubicBezTo>
                  <a:cubicBezTo>
                    <a:pt x="1193234" y="357809"/>
                    <a:pt x="1189383" y="337931"/>
                    <a:pt x="1192696" y="327992"/>
                  </a:cubicBezTo>
                  <a:cubicBezTo>
                    <a:pt x="1199322" y="281609"/>
                    <a:pt x="1201210" y="234298"/>
                    <a:pt x="1212574" y="188844"/>
                  </a:cubicBezTo>
                  <a:cubicBezTo>
                    <a:pt x="1215887" y="175592"/>
                    <a:pt x="1230091" y="160453"/>
                    <a:pt x="1222514" y="149087"/>
                  </a:cubicBezTo>
                  <a:cubicBezTo>
                    <a:pt x="1216703" y="140370"/>
                    <a:pt x="1202635" y="155713"/>
                    <a:pt x="1192696" y="159026"/>
                  </a:cubicBezTo>
                  <a:cubicBezTo>
                    <a:pt x="1186070" y="165652"/>
                    <a:pt x="1180315" y="173282"/>
                    <a:pt x="1172818" y="178905"/>
                  </a:cubicBezTo>
                  <a:cubicBezTo>
                    <a:pt x="1153706" y="193239"/>
                    <a:pt x="1113183" y="218661"/>
                    <a:pt x="1113183" y="218661"/>
                  </a:cubicBezTo>
                  <a:cubicBezTo>
                    <a:pt x="1106557" y="228600"/>
                    <a:pt x="1102295" y="240613"/>
                    <a:pt x="1093305" y="248479"/>
                  </a:cubicBezTo>
                  <a:cubicBezTo>
                    <a:pt x="1075325" y="264211"/>
                    <a:pt x="1033670" y="288235"/>
                    <a:pt x="1033670" y="288235"/>
                  </a:cubicBezTo>
                  <a:cubicBezTo>
                    <a:pt x="1030357" y="298174"/>
                    <a:pt x="1031139" y="310644"/>
                    <a:pt x="1023731" y="318052"/>
                  </a:cubicBezTo>
                  <a:cubicBezTo>
                    <a:pt x="1016323" y="325460"/>
                    <a:pt x="1002898" y="322602"/>
                    <a:pt x="993914" y="327992"/>
                  </a:cubicBezTo>
                  <a:cubicBezTo>
                    <a:pt x="985879" y="332813"/>
                    <a:pt x="980661" y="341244"/>
                    <a:pt x="974035" y="347870"/>
                  </a:cubicBezTo>
                  <a:cubicBezTo>
                    <a:pt x="1045529" y="371701"/>
                    <a:pt x="956248" y="347870"/>
                    <a:pt x="1043609" y="347870"/>
                  </a:cubicBezTo>
                  <a:cubicBezTo>
                    <a:pt x="1076905" y="347870"/>
                    <a:pt x="1109802" y="355255"/>
                    <a:pt x="1143000" y="357809"/>
                  </a:cubicBezTo>
                  <a:cubicBezTo>
                    <a:pt x="1152910" y="358571"/>
                    <a:pt x="1162879" y="357809"/>
                    <a:pt x="1172818" y="35780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2 - 1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5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</a:t>
            </a:r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(Memoization)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2 - 2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68" y="2780927"/>
            <a:ext cx="3022180" cy="326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갈매기형 수장 4"/>
          <p:cNvSpPr/>
          <p:nvPr/>
        </p:nvSpPr>
        <p:spPr>
          <a:xfrm>
            <a:off x="3898523" y="4149080"/>
            <a:ext cx="264197" cy="26419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4090573" y="4149080"/>
            <a:ext cx="264197" cy="26419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11" y="2832357"/>
            <a:ext cx="4005379" cy="321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3 - 1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TOP-DOWN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42103" y="289320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재귀와 같은 방식으로</a:t>
            </a:r>
            <a:r>
              <a:rPr lang="ko-KR" altLang="en-US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위에서 아래로 내려오는 방식</a:t>
            </a:r>
            <a:r>
              <a:rPr lang="ko-KR" altLang="en-US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호출을 줄이기 위해</a:t>
            </a:r>
            <a:r>
              <a:rPr lang="en-US" altLang="ko-KR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 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앞서 말했던</a:t>
            </a:r>
            <a:r>
              <a:rPr lang="ko-KR" altLang="en-US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메모이제이션을 사용</a:t>
            </a:r>
            <a:r>
              <a:rPr lang="ko-KR" altLang="en-US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1525261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9" y="4063424"/>
            <a:ext cx="3515825" cy="170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8" y="3589640"/>
            <a:ext cx="3528392" cy="285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갈매기형 수장 22"/>
          <p:cNvSpPr/>
          <p:nvPr/>
        </p:nvSpPr>
        <p:spPr>
          <a:xfrm>
            <a:off x="4161577" y="4695671"/>
            <a:ext cx="264197" cy="26419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4353627" y="4695671"/>
            <a:ext cx="264197" cy="26419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3 - 2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BOTTOM-UP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42103" y="2893201"/>
            <a:ext cx="550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TOP-DOWN 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방식과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달리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endParaRPr lang="en-US" altLang="ko-KR" sz="16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1600" b="1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</a:t>
            </a:r>
            <a:r>
              <a:rPr lang="ko-KR" altLang="en-US" sz="1600" b="1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이용해서 </a:t>
            </a:r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처음값부터 </a:t>
            </a:r>
            <a:r>
              <a:rPr lang="ko-KR" altLang="en-US" sz="1600" b="1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다음값을 계산해 </a:t>
            </a:r>
            <a:r>
              <a:rPr lang="ko-KR" altLang="en-US" sz="1600" b="1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나가는 </a:t>
            </a:r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r>
              <a:rPr lang="ko-KR" altLang="en-US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1600" b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1525261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88" y="4005065"/>
            <a:ext cx="4689162" cy="204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5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528" y="141277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0664" y="332656"/>
            <a:ext cx="2028152" cy="2094165"/>
            <a:chOff x="2753062" y="1400926"/>
            <a:chExt cx="3637861" cy="3756266"/>
          </a:xfrm>
        </p:grpSpPr>
        <p:sp>
          <p:nvSpPr>
            <p:cNvPr id="24" name="타원 23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345366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753062" y="1400926"/>
              <a:ext cx="1045557" cy="1045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4522" y="1698536"/>
              <a:ext cx="558790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50671" y="1698536"/>
              <a:ext cx="558791" cy="5622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58283" y="2062781"/>
            <a:ext cx="316483" cy="288032"/>
            <a:chOff x="1251039" y="2016296"/>
            <a:chExt cx="2897297" cy="2636840"/>
          </a:xfrm>
        </p:grpSpPr>
        <p:sp>
          <p:nvSpPr>
            <p:cNvPr id="19" name="타원 18"/>
            <p:cNvSpPr/>
            <p:nvPr/>
          </p:nvSpPr>
          <p:spPr>
            <a:xfrm>
              <a:off x="1451238" y="2708920"/>
              <a:ext cx="2592288" cy="19442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251039" y="234452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60588" y="2052464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772550" y="2016296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91880" y="2293321"/>
              <a:ext cx="656456" cy="6564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19672" y="205996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6200000">
            <a:off x="8316416" y="6030416"/>
            <a:ext cx="827584" cy="8275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2881" y="87469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- 1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824" y="4293096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필요</a:t>
            </a:r>
            <a:endParaRPr lang="ko-KR" altLang="en-US" sz="440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6924" y="2893201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백준 </a:t>
            </a:r>
            <a:r>
              <a:rPr lang="en-US" altLang="ko-KR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2579 </a:t>
            </a:r>
            <a:r>
              <a:rPr lang="ko-KR" altLang="en-US" sz="1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계단 오르기 예시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도넛 39"/>
          <p:cNvSpPr/>
          <p:nvPr/>
        </p:nvSpPr>
        <p:spPr>
          <a:xfrm>
            <a:off x="1330082" y="2973055"/>
            <a:ext cx="178845" cy="178845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5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365</Words>
  <Application>Microsoft Office PowerPoint</Application>
  <PresentationFormat>화면 슬라이드 쇼(4:3)</PresentationFormat>
  <Paragraphs>79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동적계획법 DP : Dynamic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동적계획법 DP : Dynamic Programming</dc:title>
  <dc:creator>gsjang0807@gmail.com</dc:creator>
  <cp:lastModifiedBy>gsjang0807@gmail.com</cp:lastModifiedBy>
  <cp:revision>12</cp:revision>
  <dcterms:created xsi:type="dcterms:W3CDTF">2021-11-09T16:13:35Z</dcterms:created>
  <dcterms:modified xsi:type="dcterms:W3CDTF">2021-11-09T17:47:19Z</dcterms:modified>
</cp:coreProperties>
</file>