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6" r:id="rId3"/>
    <p:sldId id="270" r:id="rId4"/>
    <p:sldId id="257" r:id="rId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3C7949-7595-45E8-AAA3-59FB9DE384E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7B4F1F54-FC53-44DD-B8D1-1405DC9529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2EA3186-B992-476E-A8BA-A45B8E3B7B8F}"/>
              </a:ext>
            </a:extLst>
          </p:cNvPr>
          <p:cNvSpPr>
            <a:spLocks noGrp="1"/>
          </p:cNvSpPr>
          <p:nvPr>
            <p:ph type="dt" sz="half" idx="10"/>
          </p:nvPr>
        </p:nvSpPr>
        <p:spPr/>
        <p:txBody>
          <a:bodyPr/>
          <a:lstStyle/>
          <a:p>
            <a:fld id="{73B922F1-F57A-4BE7-9541-BDA66E17F937}" type="datetimeFigureOut">
              <a:rPr lang="zh-TW" altLang="en-US" smtClean="0"/>
              <a:t>2023/11/15</a:t>
            </a:fld>
            <a:endParaRPr lang="zh-TW" altLang="en-US"/>
          </a:p>
        </p:txBody>
      </p:sp>
      <p:sp>
        <p:nvSpPr>
          <p:cNvPr id="5" name="頁尾版面配置區 4">
            <a:extLst>
              <a:ext uri="{FF2B5EF4-FFF2-40B4-BE49-F238E27FC236}">
                <a16:creationId xmlns:a16="http://schemas.microsoft.com/office/drawing/2014/main" id="{34DD0442-50AB-4050-9311-8FF11890793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0249184-C3CD-4F85-98C7-A5DBCF4AA84F}"/>
              </a:ext>
            </a:extLst>
          </p:cNvPr>
          <p:cNvSpPr>
            <a:spLocks noGrp="1"/>
          </p:cNvSpPr>
          <p:nvPr>
            <p:ph type="sldNum" sz="quarter" idx="12"/>
          </p:nvPr>
        </p:nvSpPr>
        <p:spPr/>
        <p:txBody>
          <a:bodyPr/>
          <a:lstStyle/>
          <a:p>
            <a:fld id="{769F160C-0F55-4CDA-8C71-252B99B62EA5}" type="slidenum">
              <a:rPr lang="zh-TW" altLang="en-US" smtClean="0"/>
              <a:t>‹#›</a:t>
            </a:fld>
            <a:endParaRPr lang="zh-TW" altLang="en-US"/>
          </a:p>
        </p:txBody>
      </p:sp>
    </p:spTree>
    <p:extLst>
      <p:ext uri="{BB962C8B-B14F-4D97-AF65-F5344CB8AC3E}">
        <p14:creationId xmlns:p14="http://schemas.microsoft.com/office/powerpoint/2010/main" val="42470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4981B6-BB02-47E2-9966-A78B58FB3E2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721EDE1-290A-46D9-8657-052F0CDB7FD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4CAE0EE-39E6-4F73-AE33-DB35170395B7}"/>
              </a:ext>
            </a:extLst>
          </p:cNvPr>
          <p:cNvSpPr>
            <a:spLocks noGrp="1"/>
          </p:cNvSpPr>
          <p:nvPr>
            <p:ph type="dt" sz="half" idx="10"/>
          </p:nvPr>
        </p:nvSpPr>
        <p:spPr/>
        <p:txBody>
          <a:bodyPr/>
          <a:lstStyle/>
          <a:p>
            <a:fld id="{73B922F1-F57A-4BE7-9541-BDA66E17F937}" type="datetimeFigureOut">
              <a:rPr lang="zh-TW" altLang="en-US" smtClean="0"/>
              <a:t>2023/11/15</a:t>
            </a:fld>
            <a:endParaRPr lang="zh-TW" altLang="en-US"/>
          </a:p>
        </p:txBody>
      </p:sp>
      <p:sp>
        <p:nvSpPr>
          <p:cNvPr id="5" name="頁尾版面配置區 4">
            <a:extLst>
              <a:ext uri="{FF2B5EF4-FFF2-40B4-BE49-F238E27FC236}">
                <a16:creationId xmlns:a16="http://schemas.microsoft.com/office/drawing/2014/main" id="{0C5CBA4B-96F1-46F1-B212-F48926247C4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8063E06-2DFD-45D9-ADC2-30ED1294F689}"/>
              </a:ext>
            </a:extLst>
          </p:cNvPr>
          <p:cNvSpPr>
            <a:spLocks noGrp="1"/>
          </p:cNvSpPr>
          <p:nvPr>
            <p:ph type="sldNum" sz="quarter" idx="12"/>
          </p:nvPr>
        </p:nvSpPr>
        <p:spPr/>
        <p:txBody>
          <a:bodyPr/>
          <a:lstStyle/>
          <a:p>
            <a:fld id="{769F160C-0F55-4CDA-8C71-252B99B62EA5}" type="slidenum">
              <a:rPr lang="zh-TW" altLang="en-US" smtClean="0"/>
              <a:t>‹#›</a:t>
            </a:fld>
            <a:endParaRPr lang="zh-TW" altLang="en-US"/>
          </a:p>
        </p:txBody>
      </p:sp>
    </p:spTree>
    <p:extLst>
      <p:ext uri="{BB962C8B-B14F-4D97-AF65-F5344CB8AC3E}">
        <p14:creationId xmlns:p14="http://schemas.microsoft.com/office/powerpoint/2010/main" val="218364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5C739A9-DA9C-4D07-9AE4-6A123F84D96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AF0BB48-77C8-4737-8FD6-1848065F567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AD9A85A-FB9E-4BAB-85FC-52369410919F}"/>
              </a:ext>
            </a:extLst>
          </p:cNvPr>
          <p:cNvSpPr>
            <a:spLocks noGrp="1"/>
          </p:cNvSpPr>
          <p:nvPr>
            <p:ph type="dt" sz="half" idx="10"/>
          </p:nvPr>
        </p:nvSpPr>
        <p:spPr/>
        <p:txBody>
          <a:bodyPr/>
          <a:lstStyle/>
          <a:p>
            <a:fld id="{73B922F1-F57A-4BE7-9541-BDA66E17F937}" type="datetimeFigureOut">
              <a:rPr lang="zh-TW" altLang="en-US" smtClean="0"/>
              <a:t>2023/11/15</a:t>
            </a:fld>
            <a:endParaRPr lang="zh-TW" altLang="en-US"/>
          </a:p>
        </p:txBody>
      </p:sp>
      <p:sp>
        <p:nvSpPr>
          <p:cNvPr id="5" name="頁尾版面配置區 4">
            <a:extLst>
              <a:ext uri="{FF2B5EF4-FFF2-40B4-BE49-F238E27FC236}">
                <a16:creationId xmlns:a16="http://schemas.microsoft.com/office/drawing/2014/main" id="{393406A9-8104-4AAD-830D-2859D639364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2315FC0-F65F-419F-8E50-48E982B4F566}"/>
              </a:ext>
            </a:extLst>
          </p:cNvPr>
          <p:cNvSpPr>
            <a:spLocks noGrp="1"/>
          </p:cNvSpPr>
          <p:nvPr>
            <p:ph type="sldNum" sz="quarter" idx="12"/>
          </p:nvPr>
        </p:nvSpPr>
        <p:spPr/>
        <p:txBody>
          <a:bodyPr/>
          <a:lstStyle/>
          <a:p>
            <a:fld id="{769F160C-0F55-4CDA-8C71-252B99B62EA5}" type="slidenum">
              <a:rPr lang="zh-TW" altLang="en-US" smtClean="0"/>
              <a:t>‹#›</a:t>
            </a:fld>
            <a:endParaRPr lang="zh-TW" altLang="en-US"/>
          </a:p>
        </p:txBody>
      </p:sp>
    </p:spTree>
    <p:extLst>
      <p:ext uri="{BB962C8B-B14F-4D97-AF65-F5344CB8AC3E}">
        <p14:creationId xmlns:p14="http://schemas.microsoft.com/office/powerpoint/2010/main" val="373981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1E0684-832F-416F-83E0-FA163F8921B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D84195C-2A36-4833-B0BF-F685D770876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9547412-FD59-4CEF-8A09-93877EBD4187}"/>
              </a:ext>
            </a:extLst>
          </p:cNvPr>
          <p:cNvSpPr>
            <a:spLocks noGrp="1"/>
          </p:cNvSpPr>
          <p:nvPr>
            <p:ph type="dt" sz="half" idx="10"/>
          </p:nvPr>
        </p:nvSpPr>
        <p:spPr/>
        <p:txBody>
          <a:bodyPr/>
          <a:lstStyle/>
          <a:p>
            <a:fld id="{73B922F1-F57A-4BE7-9541-BDA66E17F937}" type="datetimeFigureOut">
              <a:rPr lang="zh-TW" altLang="en-US" smtClean="0"/>
              <a:t>2023/11/15</a:t>
            </a:fld>
            <a:endParaRPr lang="zh-TW" altLang="en-US"/>
          </a:p>
        </p:txBody>
      </p:sp>
      <p:sp>
        <p:nvSpPr>
          <p:cNvPr id="5" name="頁尾版面配置區 4">
            <a:extLst>
              <a:ext uri="{FF2B5EF4-FFF2-40B4-BE49-F238E27FC236}">
                <a16:creationId xmlns:a16="http://schemas.microsoft.com/office/drawing/2014/main" id="{3BFF26DF-B7C1-4815-8E6A-AFDAEE6ADDF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85ED9F-7D69-4633-817D-6ABD924438D9}"/>
              </a:ext>
            </a:extLst>
          </p:cNvPr>
          <p:cNvSpPr>
            <a:spLocks noGrp="1"/>
          </p:cNvSpPr>
          <p:nvPr>
            <p:ph type="sldNum" sz="quarter" idx="12"/>
          </p:nvPr>
        </p:nvSpPr>
        <p:spPr/>
        <p:txBody>
          <a:bodyPr/>
          <a:lstStyle/>
          <a:p>
            <a:fld id="{769F160C-0F55-4CDA-8C71-252B99B62EA5}" type="slidenum">
              <a:rPr lang="zh-TW" altLang="en-US" smtClean="0"/>
              <a:t>‹#›</a:t>
            </a:fld>
            <a:endParaRPr lang="zh-TW" altLang="en-US"/>
          </a:p>
        </p:txBody>
      </p:sp>
    </p:spTree>
    <p:extLst>
      <p:ext uri="{BB962C8B-B14F-4D97-AF65-F5344CB8AC3E}">
        <p14:creationId xmlns:p14="http://schemas.microsoft.com/office/powerpoint/2010/main" val="276049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59E4FB-AE4B-4194-BF18-D3A84E0620D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AF51F0F-03F0-4E45-A92F-1C0E4DC0F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66F78CE-6EDE-4B23-B9E5-283A21549EA4}"/>
              </a:ext>
            </a:extLst>
          </p:cNvPr>
          <p:cNvSpPr>
            <a:spLocks noGrp="1"/>
          </p:cNvSpPr>
          <p:nvPr>
            <p:ph type="dt" sz="half" idx="10"/>
          </p:nvPr>
        </p:nvSpPr>
        <p:spPr/>
        <p:txBody>
          <a:bodyPr/>
          <a:lstStyle/>
          <a:p>
            <a:fld id="{73B922F1-F57A-4BE7-9541-BDA66E17F937}" type="datetimeFigureOut">
              <a:rPr lang="zh-TW" altLang="en-US" smtClean="0"/>
              <a:t>2023/11/15</a:t>
            </a:fld>
            <a:endParaRPr lang="zh-TW" altLang="en-US"/>
          </a:p>
        </p:txBody>
      </p:sp>
      <p:sp>
        <p:nvSpPr>
          <p:cNvPr id="5" name="頁尾版面配置區 4">
            <a:extLst>
              <a:ext uri="{FF2B5EF4-FFF2-40B4-BE49-F238E27FC236}">
                <a16:creationId xmlns:a16="http://schemas.microsoft.com/office/drawing/2014/main" id="{CEB865DC-6852-41B2-A8AF-1A5AC4EB2DB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62C07F1-25F8-47CE-81E4-0C40F3CD672A}"/>
              </a:ext>
            </a:extLst>
          </p:cNvPr>
          <p:cNvSpPr>
            <a:spLocks noGrp="1"/>
          </p:cNvSpPr>
          <p:nvPr>
            <p:ph type="sldNum" sz="quarter" idx="12"/>
          </p:nvPr>
        </p:nvSpPr>
        <p:spPr/>
        <p:txBody>
          <a:bodyPr/>
          <a:lstStyle/>
          <a:p>
            <a:fld id="{769F160C-0F55-4CDA-8C71-252B99B62EA5}" type="slidenum">
              <a:rPr lang="zh-TW" altLang="en-US" smtClean="0"/>
              <a:t>‹#›</a:t>
            </a:fld>
            <a:endParaRPr lang="zh-TW" altLang="en-US"/>
          </a:p>
        </p:txBody>
      </p:sp>
    </p:spTree>
    <p:extLst>
      <p:ext uri="{BB962C8B-B14F-4D97-AF65-F5344CB8AC3E}">
        <p14:creationId xmlns:p14="http://schemas.microsoft.com/office/powerpoint/2010/main" val="183594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C86F98-1CEB-49C9-9059-59B830A29BC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FE5C00E-0FEA-4652-9988-8CBCFA42E4E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5B57169-1D1B-4EE6-940E-1C4729260537}"/>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8F3DDA5C-5072-4F8F-BDC6-88D0CC00335F}"/>
              </a:ext>
            </a:extLst>
          </p:cNvPr>
          <p:cNvSpPr>
            <a:spLocks noGrp="1"/>
          </p:cNvSpPr>
          <p:nvPr>
            <p:ph type="dt" sz="half" idx="10"/>
          </p:nvPr>
        </p:nvSpPr>
        <p:spPr/>
        <p:txBody>
          <a:bodyPr/>
          <a:lstStyle/>
          <a:p>
            <a:fld id="{73B922F1-F57A-4BE7-9541-BDA66E17F937}" type="datetimeFigureOut">
              <a:rPr lang="zh-TW" altLang="en-US" smtClean="0"/>
              <a:t>2023/11/15</a:t>
            </a:fld>
            <a:endParaRPr lang="zh-TW" altLang="en-US"/>
          </a:p>
        </p:txBody>
      </p:sp>
      <p:sp>
        <p:nvSpPr>
          <p:cNvPr id="6" name="頁尾版面配置區 5">
            <a:extLst>
              <a:ext uri="{FF2B5EF4-FFF2-40B4-BE49-F238E27FC236}">
                <a16:creationId xmlns:a16="http://schemas.microsoft.com/office/drawing/2014/main" id="{AC1043AA-7870-4428-8FAE-C0EBD82809E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E0545C5-B647-4CDC-8806-E7C6801F8718}"/>
              </a:ext>
            </a:extLst>
          </p:cNvPr>
          <p:cNvSpPr>
            <a:spLocks noGrp="1"/>
          </p:cNvSpPr>
          <p:nvPr>
            <p:ph type="sldNum" sz="quarter" idx="12"/>
          </p:nvPr>
        </p:nvSpPr>
        <p:spPr/>
        <p:txBody>
          <a:bodyPr/>
          <a:lstStyle/>
          <a:p>
            <a:fld id="{769F160C-0F55-4CDA-8C71-252B99B62EA5}" type="slidenum">
              <a:rPr lang="zh-TW" altLang="en-US" smtClean="0"/>
              <a:t>‹#›</a:t>
            </a:fld>
            <a:endParaRPr lang="zh-TW" altLang="en-US"/>
          </a:p>
        </p:txBody>
      </p:sp>
    </p:spTree>
    <p:extLst>
      <p:ext uri="{BB962C8B-B14F-4D97-AF65-F5344CB8AC3E}">
        <p14:creationId xmlns:p14="http://schemas.microsoft.com/office/powerpoint/2010/main" val="253749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2718F1-0A25-43C4-9D0D-B1F98A5F9A6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968ACAD-2339-4A98-8A3D-2A773D8A19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F2C36C04-15A7-4C6E-88FE-511DF5453EEA}"/>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20740613-497C-45C5-A138-7AE41158CB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4B8FB260-0B3C-40A1-81AD-6AD5DE9AF57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8FE3D9A-59E5-45FE-B3FC-B58BDF72BE9D}"/>
              </a:ext>
            </a:extLst>
          </p:cNvPr>
          <p:cNvSpPr>
            <a:spLocks noGrp="1"/>
          </p:cNvSpPr>
          <p:nvPr>
            <p:ph type="dt" sz="half" idx="10"/>
          </p:nvPr>
        </p:nvSpPr>
        <p:spPr/>
        <p:txBody>
          <a:bodyPr/>
          <a:lstStyle/>
          <a:p>
            <a:fld id="{73B922F1-F57A-4BE7-9541-BDA66E17F937}" type="datetimeFigureOut">
              <a:rPr lang="zh-TW" altLang="en-US" smtClean="0"/>
              <a:t>2023/11/15</a:t>
            </a:fld>
            <a:endParaRPr lang="zh-TW" altLang="en-US"/>
          </a:p>
        </p:txBody>
      </p:sp>
      <p:sp>
        <p:nvSpPr>
          <p:cNvPr id="8" name="頁尾版面配置區 7">
            <a:extLst>
              <a:ext uri="{FF2B5EF4-FFF2-40B4-BE49-F238E27FC236}">
                <a16:creationId xmlns:a16="http://schemas.microsoft.com/office/drawing/2014/main" id="{500DBA70-EB25-4FD7-806B-C3D9F75C4F2C}"/>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5C15879-CFF5-4E5F-837E-3A7F7D6DAB11}"/>
              </a:ext>
            </a:extLst>
          </p:cNvPr>
          <p:cNvSpPr>
            <a:spLocks noGrp="1"/>
          </p:cNvSpPr>
          <p:nvPr>
            <p:ph type="sldNum" sz="quarter" idx="12"/>
          </p:nvPr>
        </p:nvSpPr>
        <p:spPr/>
        <p:txBody>
          <a:bodyPr/>
          <a:lstStyle/>
          <a:p>
            <a:fld id="{769F160C-0F55-4CDA-8C71-252B99B62EA5}" type="slidenum">
              <a:rPr lang="zh-TW" altLang="en-US" smtClean="0"/>
              <a:t>‹#›</a:t>
            </a:fld>
            <a:endParaRPr lang="zh-TW" altLang="en-US"/>
          </a:p>
        </p:txBody>
      </p:sp>
    </p:spTree>
    <p:extLst>
      <p:ext uri="{BB962C8B-B14F-4D97-AF65-F5344CB8AC3E}">
        <p14:creationId xmlns:p14="http://schemas.microsoft.com/office/powerpoint/2010/main" val="242356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7E689D-1D7C-4EFA-82D0-E7C18393E59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78DF26EA-0B54-49B0-BEC5-F85084436500}"/>
              </a:ext>
            </a:extLst>
          </p:cNvPr>
          <p:cNvSpPr>
            <a:spLocks noGrp="1"/>
          </p:cNvSpPr>
          <p:nvPr>
            <p:ph type="dt" sz="half" idx="10"/>
          </p:nvPr>
        </p:nvSpPr>
        <p:spPr/>
        <p:txBody>
          <a:bodyPr/>
          <a:lstStyle/>
          <a:p>
            <a:fld id="{73B922F1-F57A-4BE7-9541-BDA66E17F937}" type="datetimeFigureOut">
              <a:rPr lang="zh-TW" altLang="en-US" smtClean="0"/>
              <a:t>2023/11/15</a:t>
            </a:fld>
            <a:endParaRPr lang="zh-TW" altLang="en-US"/>
          </a:p>
        </p:txBody>
      </p:sp>
      <p:sp>
        <p:nvSpPr>
          <p:cNvPr id="4" name="頁尾版面配置區 3">
            <a:extLst>
              <a:ext uri="{FF2B5EF4-FFF2-40B4-BE49-F238E27FC236}">
                <a16:creationId xmlns:a16="http://schemas.microsoft.com/office/drawing/2014/main" id="{B271E2F0-51BB-4992-AF91-51855A875FC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C27FF70-E063-4F19-8482-78654EDA6CD7}"/>
              </a:ext>
            </a:extLst>
          </p:cNvPr>
          <p:cNvSpPr>
            <a:spLocks noGrp="1"/>
          </p:cNvSpPr>
          <p:nvPr>
            <p:ph type="sldNum" sz="quarter" idx="12"/>
          </p:nvPr>
        </p:nvSpPr>
        <p:spPr/>
        <p:txBody>
          <a:bodyPr/>
          <a:lstStyle/>
          <a:p>
            <a:fld id="{769F160C-0F55-4CDA-8C71-252B99B62EA5}" type="slidenum">
              <a:rPr lang="zh-TW" altLang="en-US" smtClean="0"/>
              <a:t>‹#›</a:t>
            </a:fld>
            <a:endParaRPr lang="zh-TW" altLang="en-US"/>
          </a:p>
        </p:txBody>
      </p:sp>
    </p:spTree>
    <p:extLst>
      <p:ext uri="{BB962C8B-B14F-4D97-AF65-F5344CB8AC3E}">
        <p14:creationId xmlns:p14="http://schemas.microsoft.com/office/powerpoint/2010/main" val="162432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5B63B46-400E-40EE-8D6D-D125BBF5C6BD}"/>
              </a:ext>
            </a:extLst>
          </p:cNvPr>
          <p:cNvSpPr>
            <a:spLocks noGrp="1"/>
          </p:cNvSpPr>
          <p:nvPr>
            <p:ph type="dt" sz="half" idx="10"/>
          </p:nvPr>
        </p:nvSpPr>
        <p:spPr/>
        <p:txBody>
          <a:bodyPr/>
          <a:lstStyle/>
          <a:p>
            <a:fld id="{73B922F1-F57A-4BE7-9541-BDA66E17F937}" type="datetimeFigureOut">
              <a:rPr lang="zh-TW" altLang="en-US" smtClean="0"/>
              <a:t>2023/11/15</a:t>
            </a:fld>
            <a:endParaRPr lang="zh-TW" altLang="en-US"/>
          </a:p>
        </p:txBody>
      </p:sp>
      <p:sp>
        <p:nvSpPr>
          <p:cNvPr id="3" name="頁尾版面配置區 2">
            <a:extLst>
              <a:ext uri="{FF2B5EF4-FFF2-40B4-BE49-F238E27FC236}">
                <a16:creationId xmlns:a16="http://schemas.microsoft.com/office/drawing/2014/main" id="{5B457803-5569-41D9-BC83-3FEA2FE83FE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B74681D-5031-4A8C-B982-17E3E3DE9A58}"/>
              </a:ext>
            </a:extLst>
          </p:cNvPr>
          <p:cNvSpPr>
            <a:spLocks noGrp="1"/>
          </p:cNvSpPr>
          <p:nvPr>
            <p:ph type="sldNum" sz="quarter" idx="12"/>
          </p:nvPr>
        </p:nvSpPr>
        <p:spPr/>
        <p:txBody>
          <a:bodyPr/>
          <a:lstStyle/>
          <a:p>
            <a:fld id="{769F160C-0F55-4CDA-8C71-252B99B62EA5}" type="slidenum">
              <a:rPr lang="zh-TW" altLang="en-US" smtClean="0"/>
              <a:t>‹#›</a:t>
            </a:fld>
            <a:endParaRPr lang="zh-TW" altLang="en-US"/>
          </a:p>
        </p:txBody>
      </p:sp>
    </p:spTree>
    <p:extLst>
      <p:ext uri="{BB962C8B-B14F-4D97-AF65-F5344CB8AC3E}">
        <p14:creationId xmlns:p14="http://schemas.microsoft.com/office/powerpoint/2010/main" val="294034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3AAF50-16B5-40C0-A573-645CDF585A5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2F0BF3D-02E9-4F75-9B94-E0076CD68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5141D841-6214-4198-B359-D41806F062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3F84701-E311-43DC-8462-4A1D9ACD2359}"/>
              </a:ext>
            </a:extLst>
          </p:cNvPr>
          <p:cNvSpPr>
            <a:spLocks noGrp="1"/>
          </p:cNvSpPr>
          <p:nvPr>
            <p:ph type="dt" sz="half" idx="10"/>
          </p:nvPr>
        </p:nvSpPr>
        <p:spPr/>
        <p:txBody>
          <a:bodyPr/>
          <a:lstStyle/>
          <a:p>
            <a:fld id="{73B922F1-F57A-4BE7-9541-BDA66E17F937}" type="datetimeFigureOut">
              <a:rPr lang="zh-TW" altLang="en-US" smtClean="0"/>
              <a:t>2023/11/15</a:t>
            </a:fld>
            <a:endParaRPr lang="zh-TW" altLang="en-US"/>
          </a:p>
        </p:txBody>
      </p:sp>
      <p:sp>
        <p:nvSpPr>
          <p:cNvPr id="6" name="頁尾版面配置區 5">
            <a:extLst>
              <a:ext uri="{FF2B5EF4-FFF2-40B4-BE49-F238E27FC236}">
                <a16:creationId xmlns:a16="http://schemas.microsoft.com/office/drawing/2014/main" id="{463A883F-3075-4033-B1A6-BE89989E229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6D38DFF-D6A9-451A-AD3C-A7C6B6A04957}"/>
              </a:ext>
            </a:extLst>
          </p:cNvPr>
          <p:cNvSpPr>
            <a:spLocks noGrp="1"/>
          </p:cNvSpPr>
          <p:nvPr>
            <p:ph type="sldNum" sz="quarter" idx="12"/>
          </p:nvPr>
        </p:nvSpPr>
        <p:spPr/>
        <p:txBody>
          <a:bodyPr/>
          <a:lstStyle/>
          <a:p>
            <a:fld id="{769F160C-0F55-4CDA-8C71-252B99B62EA5}" type="slidenum">
              <a:rPr lang="zh-TW" altLang="en-US" smtClean="0"/>
              <a:t>‹#›</a:t>
            </a:fld>
            <a:endParaRPr lang="zh-TW" altLang="en-US"/>
          </a:p>
        </p:txBody>
      </p:sp>
    </p:spTree>
    <p:extLst>
      <p:ext uri="{BB962C8B-B14F-4D97-AF65-F5344CB8AC3E}">
        <p14:creationId xmlns:p14="http://schemas.microsoft.com/office/powerpoint/2010/main" val="1302400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72E845-61A8-45EB-96FF-FCAAAA00B39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03A034C-A5A0-4DB4-9706-E380F80B41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208827AB-E987-4770-9982-2285AD4E1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DB72AB5-23B3-4700-B7AB-3F2FFE816BF7}"/>
              </a:ext>
            </a:extLst>
          </p:cNvPr>
          <p:cNvSpPr>
            <a:spLocks noGrp="1"/>
          </p:cNvSpPr>
          <p:nvPr>
            <p:ph type="dt" sz="half" idx="10"/>
          </p:nvPr>
        </p:nvSpPr>
        <p:spPr/>
        <p:txBody>
          <a:bodyPr/>
          <a:lstStyle/>
          <a:p>
            <a:fld id="{73B922F1-F57A-4BE7-9541-BDA66E17F937}" type="datetimeFigureOut">
              <a:rPr lang="zh-TW" altLang="en-US" smtClean="0"/>
              <a:t>2023/11/15</a:t>
            </a:fld>
            <a:endParaRPr lang="zh-TW" altLang="en-US"/>
          </a:p>
        </p:txBody>
      </p:sp>
      <p:sp>
        <p:nvSpPr>
          <p:cNvPr id="6" name="頁尾版面配置區 5">
            <a:extLst>
              <a:ext uri="{FF2B5EF4-FFF2-40B4-BE49-F238E27FC236}">
                <a16:creationId xmlns:a16="http://schemas.microsoft.com/office/drawing/2014/main" id="{FDC57A94-58C6-4825-B1F2-8AF34053E96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96B96FE-791C-4095-9ECC-38CCF184C13F}"/>
              </a:ext>
            </a:extLst>
          </p:cNvPr>
          <p:cNvSpPr>
            <a:spLocks noGrp="1"/>
          </p:cNvSpPr>
          <p:nvPr>
            <p:ph type="sldNum" sz="quarter" idx="12"/>
          </p:nvPr>
        </p:nvSpPr>
        <p:spPr/>
        <p:txBody>
          <a:bodyPr/>
          <a:lstStyle/>
          <a:p>
            <a:fld id="{769F160C-0F55-4CDA-8C71-252B99B62EA5}" type="slidenum">
              <a:rPr lang="zh-TW" altLang="en-US" smtClean="0"/>
              <a:t>‹#›</a:t>
            </a:fld>
            <a:endParaRPr lang="zh-TW" altLang="en-US"/>
          </a:p>
        </p:txBody>
      </p:sp>
    </p:spTree>
    <p:extLst>
      <p:ext uri="{BB962C8B-B14F-4D97-AF65-F5344CB8AC3E}">
        <p14:creationId xmlns:p14="http://schemas.microsoft.com/office/powerpoint/2010/main" val="483619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358182E-F078-4862-9C39-5036C88015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075987F-6DB6-4CE2-855D-E92EB81554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6EBC200-1E68-4F82-9613-45A0D48481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922F1-F57A-4BE7-9541-BDA66E17F937}" type="datetimeFigureOut">
              <a:rPr lang="zh-TW" altLang="en-US" smtClean="0"/>
              <a:t>2023/11/15</a:t>
            </a:fld>
            <a:endParaRPr lang="zh-TW" altLang="en-US"/>
          </a:p>
        </p:txBody>
      </p:sp>
      <p:sp>
        <p:nvSpPr>
          <p:cNvPr id="5" name="頁尾版面配置區 4">
            <a:extLst>
              <a:ext uri="{FF2B5EF4-FFF2-40B4-BE49-F238E27FC236}">
                <a16:creationId xmlns:a16="http://schemas.microsoft.com/office/drawing/2014/main" id="{C66338EE-993C-4215-9CB9-49E7155347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C528428-D0EC-4012-9659-85062AF716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F160C-0F55-4CDA-8C71-252B99B62EA5}" type="slidenum">
              <a:rPr lang="zh-TW" altLang="en-US" smtClean="0"/>
              <a:t>‹#›</a:t>
            </a:fld>
            <a:endParaRPr lang="zh-TW" altLang="en-US"/>
          </a:p>
        </p:txBody>
      </p:sp>
    </p:spTree>
    <p:extLst>
      <p:ext uri="{BB962C8B-B14F-4D97-AF65-F5344CB8AC3E}">
        <p14:creationId xmlns:p14="http://schemas.microsoft.com/office/powerpoint/2010/main" val="2347224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94497CD3-7EBD-4EA9-8A89-53B614843738}"/>
              </a:ext>
            </a:extLst>
          </p:cNvPr>
          <p:cNvSpPr txBox="1"/>
          <p:nvPr/>
        </p:nvSpPr>
        <p:spPr>
          <a:xfrm>
            <a:off x="662730" y="486561"/>
            <a:ext cx="800219" cy="461665"/>
          </a:xfrm>
          <a:prstGeom prst="rect">
            <a:avLst/>
          </a:prstGeom>
          <a:noFill/>
        </p:spPr>
        <p:txBody>
          <a:bodyPr wrap="none" rtlCol="0">
            <a:spAutoFit/>
          </a:bodyPr>
          <a:lstStyle/>
          <a:p>
            <a:r>
              <a:rPr lang="zh-TW" altLang="en-US" sz="2400" b="1" dirty="0"/>
              <a:t>大綱</a:t>
            </a:r>
          </a:p>
        </p:txBody>
      </p:sp>
      <p:sp>
        <p:nvSpPr>
          <p:cNvPr id="4" name="文字方塊 3">
            <a:extLst>
              <a:ext uri="{FF2B5EF4-FFF2-40B4-BE49-F238E27FC236}">
                <a16:creationId xmlns:a16="http://schemas.microsoft.com/office/drawing/2014/main" id="{30192ED3-18B2-4A6A-98BB-375D80D363E1}"/>
              </a:ext>
            </a:extLst>
          </p:cNvPr>
          <p:cNvSpPr txBox="1"/>
          <p:nvPr/>
        </p:nvSpPr>
        <p:spPr>
          <a:xfrm>
            <a:off x="509266" y="1397674"/>
            <a:ext cx="11364971" cy="1477328"/>
          </a:xfrm>
          <a:prstGeom prst="rect">
            <a:avLst/>
          </a:prstGeom>
          <a:noFill/>
        </p:spPr>
        <p:txBody>
          <a:bodyPr wrap="none" rtlCol="0">
            <a:spAutoFit/>
          </a:bodyPr>
          <a:lstStyle/>
          <a:p>
            <a:pPr marL="285750" indent="-285750">
              <a:buFont typeface="Arial" panose="020B0604020202020204" pitchFamily="34" charset="0"/>
              <a:buChar char="•"/>
            </a:pPr>
            <a:r>
              <a:rPr lang="en-US" altLang="zh-TW" dirty="0"/>
              <a:t>DATA(features)</a:t>
            </a:r>
          </a:p>
          <a:p>
            <a:pPr marL="285750" indent="-285750">
              <a:buFont typeface="Arial" panose="020B0604020202020204" pitchFamily="34" charset="0"/>
              <a:buChar char="•"/>
            </a:pPr>
            <a:r>
              <a:rPr lang="en-US" altLang="zh-TW" dirty="0"/>
              <a:t>EDA</a:t>
            </a:r>
            <a:r>
              <a:rPr lang="zh-TW" altLang="en-US" dirty="0"/>
              <a:t> </a:t>
            </a:r>
            <a:r>
              <a:rPr lang="en-US" altLang="zh-TW" dirty="0"/>
              <a:t>(</a:t>
            </a:r>
            <a:r>
              <a:rPr lang="zh-TW" altLang="en-US" dirty="0"/>
              <a:t>把程式裡面的步驟跟觀察到的東西全部截圖秀出來之類的</a:t>
            </a:r>
            <a:r>
              <a:rPr lang="en-US" altLang="zh-TW" dirty="0"/>
              <a:t>)</a:t>
            </a:r>
          </a:p>
          <a:p>
            <a:pPr marL="285750" indent="-285750">
              <a:buFont typeface="Arial" panose="020B0604020202020204" pitchFamily="34" charset="0"/>
              <a:buChar char="•"/>
            </a:pPr>
            <a:r>
              <a:rPr lang="en-US" altLang="zh-TW" dirty="0"/>
              <a:t>MODELS</a:t>
            </a:r>
          </a:p>
          <a:p>
            <a:pPr marL="285750" indent="-285750">
              <a:buFont typeface="Arial" panose="020B0604020202020204" pitchFamily="34" charset="0"/>
              <a:buChar char="•"/>
            </a:pPr>
            <a:r>
              <a:rPr lang="zh-TW" altLang="en-US" dirty="0"/>
              <a:t>重點</a:t>
            </a:r>
            <a:r>
              <a:rPr lang="en-US" altLang="zh-TW" dirty="0"/>
              <a:t>:RESULTS(</a:t>
            </a:r>
            <a:r>
              <a:rPr lang="zh-TW" altLang="en-US" dirty="0"/>
              <a:t>比較只用三個最好的模型</a:t>
            </a:r>
            <a:r>
              <a:rPr lang="zh-TW" altLang="en-US" dirty="0">
                <a:solidFill>
                  <a:srgbClr val="FF0000"/>
                </a:solidFill>
              </a:rPr>
              <a:t>合併</a:t>
            </a:r>
            <a:r>
              <a:rPr lang="zh-TW" altLang="en-US" dirty="0"/>
              <a:t>的，跟用全部模型</a:t>
            </a:r>
            <a:r>
              <a:rPr lang="zh-TW" altLang="en-US" dirty="0">
                <a:solidFill>
                  <a:srgbClr val="FF0000"/>
                </a:solidFill>
              </a:rPr>
              <a:t>合併</a:t>
            </a:r>
            <a:r>
              <a:rPr lang="zh-TW" altLang="en-US" dirty="0"/>
              <a:t>的模型 </a:t>
            </a:r>
            <a:r>
              <a:rPr lang="en-US" altLang="zh-TW" dirty="0"/>
              <a:t>/ </a:t>
            </a:r>
            <a:r>
              <a:rPr lang="en-US" altLang="zh-TW" b="1" dirty="0">
                <a:solidFill>
                  <a:srgbClr val="FF0000"/>
                </a:solidFill>
              </a:rPr>
              <a:t>FEATURE IMPORTANCE </a:t>
            </a:r>
            <a:r>
              <a:rPr lang="en-US" altLang="zh-TW" dirty="0"/>
              <a:t>/ </a:t>
            </a:r>
            <a:r>
              <a:rPr lang="zh-TW" altLang="en-US" dirty="0"/>
              <a:t>混淆矩陣</a:t>
            </a:r>
            <a:r>
              <a:rPr lang="en-US" altLang="zh-TW" dirty="0"/>
              <a:t>)</a:t>
            </a:r>
          </a:p>
          <a:p>
            <a:pPr marL="285750" indent="-285750">
              <a:buFont typeface="Arial" panose="020B0604020202020204" pitchFamily="34" charset="0"/>
              <a:buChar char="•"/>
            </a:pPr>
            <a:endParaRPr lang="en-US" altLang="zh-TW" dirty="0"/>
          </a:p>
        </p:txBody>
      </p:sp>
      <p:sp>
        <p:nvSpPr>
          <p:cNvPr id="5" name="文字方塊 4">
            <a:extLst>
              <a:ext uri="{FF2B5EF4-FFF2-40B4-BE49-F238E27FC236}">
                <a16:creationId xmlns:a16="http://schemas.microsoft.com/office/drawing/2014/main" id="{DD5425C6-0F87-49F9-B761-28CE13D2B71C}"/>
              </a:ext>
            </a:extLst>
          </p:cNvPr>
          <p:cNvSpPr txBox="1"/>
          <p:nvPr/>
        </p:nvSpPr>
        <p:spPr>
          <a:xfrm>
            <a:off x="2805953" y="3429000"/>
            <a:ext cx="3385799" cy="369332"/>
          </a:xfrm>
          <a:prstGeom prst="rect">
            <a:avLst/>
          </a:prstGeom>
          <a:noFill/>
        </p:spPr>
        <p:txBody>
          <a:bodyPr wrap="none" rtlCol="0">
            <a:spAutoFit/>
          </a:bodyPr>
          <a:lstStyle/>
          <a:p>
            <a:r>
              <a:rPr lang="en-US" altLang="zh-TW" dirty="0">
                <a:solidFill>
                  <a:srgbClr val="FF0000"/>
                </a:solidFill>
              </a:rPr>
              <a:t>VOTING(SOFT &amp; HARD), STACKING</a:t>
            </a:r>
            <a:endParaRPr lang="zh-TW" altLang="en-US" dirty="0">
              <a:solidFill>
                <a:srgbClr val="FF0000"/>
              </a:solidFill>
            </a:endParaRPr>
          </a:p>
        </p:txBody>
      </p:sp>
      <p:cxnSp>
        <p:nvCxnSpPr>
          <p:cNvPr id="7" name="直線單箭頭接點 6">
            <a:extLst>
              <a:ext uri="{FF2B5EF4-FFF2-40B4-BE49-F238E27FC236}">
                <a16:creationId xmlns:a16="http://schemas.microsoft.com/office/drawing/2014/main" id="{97BE2CD9-95AD-4BB5-B524-2D26AC1AAF93}"/>
              </a:ext>
            </a:extLst>
          </p:cNvPr>
          <p:cNvCxnSpPr>
            <a:cxnSpLocks/>
            <a:endCxn id="5" idx="0"/>
          </p:cNvCxnSpPr>
          <p:nvPr/>
        </p:nvCxnSpPr>
        <p:spPr>
          <a:xfrm flipH="1">
            <a:off x="4498853" y="2608729"/>
            <a:ext cx="422771" cy="8202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4307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7B0EC94A-DD43-45D1-A986-E12F44F16098}"/>
              </a:ext>
            </a:extLst>
          </p:cNvPr>
          <p:cNvSpPr txBox="1"/>
          <p:nvPr/>
        </p:nvSpPr>
        <p:spPr>
          <a:xfrm>
            <a:off x="595618" y="1845794"/>
            <a:ext cx="6643165" cy="3693319"/>
          </a:xfrm>
          <a:prstGeom prst="rect">
            <a:avLst/>
          </a:prstGeom>
          <a:noFill/>
        </p:spPr>
        <p:txBody>
          <a:bodyPr wrap="none" rtlCol="0">
            <a:spAutoFit/>
          </a:bodyPr>
          <a:lstStyle/>
          <a:p>
            <a:r>
              <a:rPr lang="en-US" altLang="zh-TW" dirty="0"/>
              <a:t>Models we use:</a:t>
            </a:r>
          </a:p>
          <a:p>
            <a:r>
              <a:rPr lang="en-US" altLang="zh-TW" b="0" dirty="0">
                <a:solidFill>
                  <a:srgbClr val="CCCCCC"/>
                </a:solidFill>
                <a:effectLst/>
                <a:latin typeface="Consolas" panose="020B0609020204030204" pitchFamily="49" charset="0"/>
              </a:rPr>
              <a:t>(</a:t>
            </a:r>
            <a:r>
              <a:rPr lang="en-US" altLang="zh-TW" b="0" dirty="0">
                <a:solidFill>
                  <a:srgbClr val="CE9178"/>
                </a:solidFill>
                <a:effectLst/>
                <a:latin typeface="Consolas" panose="020B0609020204030204" pitchFamily="49" charset="0"/>
              </a:rPr>
              <a:t>‘</a:t>
            </a:r>
            <a:r>
              <a:rPr lang="en-US" altLang="zh-TW" b="0" dirty="0" err="1">
                <a:solidFill>
                  <a:srgbClr val="CE9178"/>
                </a:solidFill>
                <a:effectLst/>
                <a:latin typeface="Consolas" panose="020B0609020204030204" pitchFamily="49" charset="0"/>
              </a:rPr>
              <a:t>XGBoost</a:t>
            </a:r>
            <a:r>
              <a:rPr lang="en-US" altLang="zh-TW" b="0" dirty="0">
                <a:solidFill>
                  <a:srgbClr val="CE9178"/>
                </a:solidFill>
                <a:effectLst/>
                <a:latin typeface="Consolas" panose="020B0609020204030204" pitchFamily="49" charset="0"/>
              </a:rPr>
              <a:t>'</a:t>
            </a:r>
            <a:r>
              <a:rPr lang="en-US" altLang="zh-TW" b="0" dirty="0">
                <a:solidFill>
                  <a:srgbClr val="CCCCCC"/>
                </a:solidFill>
                <a:effectLst/>
                <a:latin typeface="Consolas" panose="020B0609020204030204" pitchFamily="49" charset="0"/>
              </a:rPr>
              <a:t>, </a:t>
            </a:r>
            <a:r>
              <a:rPr lang="en-US" altLang="zh-TW" b="0" dirty="0" err="1">
                <a:solidFill>
                  <a:srgbClr val="9CDCFE"/>
                </a:solidFill>
                <a:effectLst/>
                <a:latin typeface="Consolas" panose="020B0609020204030204" pitchFamily="49" charset="0"/>
              </a:rPr>
              <a:t>XGB_model</a:t>
            </a:r>
            <a:r>
              <a:rPr lang="en-US" altLang="zh-TW" b="0" dirty="0">
                <a:solidFill>
                  <a:srgbClr val="CCCCCC"/>
                </a:solidFill>
                <a:effectLst/>
                <a:latin typeface="Consolas" panose="020B0609020204030204" pitchFamily="49" charset="0"/>
              </a:rPr>
              <a:t>),</a:t>
            </a:r>
          </a:p>
          <a:p>
            <a:r>
              <a:rPr lang="en-US" altLang="zh-TW" b="0" dirty="0">
                <a:solidFill>
                  <a:srgbClr val="CCCCCC"/>
                </a:solidFill>
                <a:effectLst/>
                <a:latin typeface="Consolas" panose="020B0609020204030204" pitchFamily="49" charset="0"/>
              </a:rPr>
              <a:t>    (</a:t>
            </a:r>
            <a:r>
              <a:rPr lang="en-US" altLang="zh-TW" b="0" dirty="0">
                <a:solidFill>
                  <a:srgbClr val="CE9178"/>
                </a:solidFill>
                <a:effectLst/>
                <a:latin typeface="Consolas" panose="020B0609020204030204" pitchFamily="49" charset="0"/>
              </a:rPr>
              <a:t>'Random Forest'</a:t>
            </a:r>
            <a:r>
              <a:rPr lang="en-US" altLang="zh-TW" b="0" dirty="0">
                <a:solidFill>
                  <a:srgbClr val="CCCCCC"/>
                </a:solidFill>
                <a:effectLst/>
                <a:latin typeface="Consolas" panose="020B0609020204030204" pitchFamily="49" charset="0"/>
              </a:rPr>
              <a:t>, </a:t>
            </a:r>
            <a:r>
              <a:rPr lang="en-US" altLang="zh-TW" b="0" dirty="0" err="1">
                <a:solidFill>
                  <a:srgbClr val="9CDCFE"/>
                </a:solidFill>
                <a:effectLst/>
                <a:latin typeface="Consolas" panose="020B0609020204030204" pitchFamily="49" charset="0"/>
              </a:rPr>
              <a:t>RF_model</a:t>
            </a:r>
            <a:r>
              <a:rPr lang="en-US" altLang="zh-TW" b="0" dirty="0">
                <a:solidFill>
                  <a:srgbClr val="CCCCCC"/>
                </a:solidFill>
                <a:effectLst/>
                <a:latin typeface="Consolas" panose="020B0609020204030204" pitchFamily="49" charset="0"/>
              </a:rPr>
              <a:t>),</a:t>
            </a:r>
          </a:p>
          <a:p>
            <a:r>
              <a:rPr lang="en-US" altLang="zh-TW" b="0" dirty="0">
                <a:solidFill>
                  <a:srgbClr val="CCCCCC"/>
                </a:solidFill>
                <a:effectLst/>
                <a:latin typeface="Consolas" panose="020B0609020204030204" pitchFamily="49" charset="0"/>
              </a:rPr>
              <a:t>    (</a:t>
            </a:r>
            <a:r>
              <a:rPr lang="en-US" altLang="zh-TW" b="0" dirty="0">
                <a:solidFill>
                  <a:srgbClr val="CE9178"/>
                </a:solidFill>
                <a:effectLst/>
                <a:latin typeface="Consolas" panose="020B0609020204030204" pitchFamily="49" charset="0"/>
              </a:rPr>
              <a:t>'Gradient Boosting'</a:t>
            </a:r>
            <a:r>
              <a:rPr lang="en-US" altLang="zh-TW" b="0" dirty="0">
                <a:solidFill>
                  <a:srgbClr val="CCCCCC"/>
                </a:solidFill>
                <a:effectLst/>
                <a:latin typeface="Consolas" panose="020B0609020204030204" pitchFamily="49" charset="0"/>
              </a:rPr>
              <a:t>, </a:t>
            </a:r>
            <a:r>
              <a:rPr lang="en-US" altLang="zh-TW" b="0" dirty="0" err="1">
                <a:solidFill>
                  <a:srgbClr val="9CDCFE"/>
                </a:solidFill>
                <a:effectLst/>
                <a:latin typeface="Consolas" panose="020B0609020204030204" pitchFamily="49" charset="0"/>
              </a:rPr>
              <a:t>GBT_model</a:t>
            </a:r>
            <a:r>
              <a:rPr lang="en-US" altLang="zh-TW" b="0" dirty="0">
                <a:solidFill>
                  <a:srgbClr val="CCCCCC"/>
                </a:solidFill>
                <a:effectLst/>
                <a:latin typeface="Consolas" panose="020B0609020204030204" pitchFamily="49" charset="0"/>
              </a:rPr>
              <a:t>),</a:t>
            </a:r>
          </a:p>
          <a:p>
            <a:r>
              <a:rPr lang="en-US" altLang="zh-TW" b="0" dirty="0">
                <a:solidFill>
                  <a:srgbClr val="CCCCCC"/>
                </a:solidFill>
                <a:effectLst/>
                <a:latin typeface="Consolas" panose="020B0609020204030204" pitchFamily="49" charset="0"/>
              </a:rPr>
              <a:t>    (</a:t>
            </a:r>
            <a:r>
              <a:rPr lang="en-US" altLang="zh-TW" b="0" dirty="0">
                <a:solidFill>
                  <a:srgbClr val="CE9178"/>
                </a:solidFill>
                <a:effectLst/>
                <a:latin typeface="Consolas" panose="020B0609020204030204" pitchFamily="49" charset="0"/>
              </a:rPr>
              <a:t>'K Nearest </a:t>
            </a:r>
            <a:r>
              <a:rPr lang="en-US" altLang="zh-TW" b="0" dirty="0" err="1">
                <a:solidFill>
                  <a:srgbClr val="CE9178"/>
                </a:solidFill>
                <a:effectLst/>
                <a:latin typeface="Consolas" panose="020B0609020204030204" pitchFamily="49" charset="0"/>
              </a:rPr>
              <a:t>Neighbours</a:t>
            </a:r>
            <a:r>
              <a:rPr lang="en-US" altLang="zh-TW" b="0" dirty="0">
                <a:solidFill>
                  <a:srgbClr val="CE9178"/>
                </a:solidFill>
                <a:effectLst/>
                <a:latin typeface="Consolas" panose="020B0609020204030204" pitchFamily="49" charset="0"/>
              </a:rPr>
              <a:t>'</a:t>
            </a:r>
            <a:r>
              <a:rPr lang="en-US" altLang="zh-TW" b="0" dirty="0">
                <a:solidFill>
                  <a:srgbClr val="CCCCCC"/>
                </a:solidFill>
                <a:effectLst/>
                <a:latin typeface="Consolas" panose="020B0609020204030204" pitchFamily="49" charset="0"/>
              </a:rPr>
              <a:t>, </a:t>
            </a:r>
            <a:r>
              <a:rPr lang="en-US" altLang="zh-TW" b="0" dirty="0" err="1">
                <a:solidFill>
                  <a:srgbClr val="9CDCFE"/>
                </a:solidFill>
                <a:effectLst/>
                <a:latin typeface="Consolas" panose="020B0609020204030204" pitchFamily="49" charset="0"/>
              </a:rPr>
              <a:t>KNN_model</a:t>
            </a:r>
            <a:r>
              <a:rPr lang="en-US" altLang="zh-TW" b="0" dirty="0">
                <a:solidFill>
                  <a:srgbClr val="CCCCCC"/>
                </a:solidFill>
                <a:effectLst/>
                <a:latin typeface="Consolas" panose="020B0609020204030204" pitchFamily="49" charset="0"/>
              </a:rPr>
              <a:t>),</a:t>
            </a:r>
          </a:p>
          <a:p>
            <a:r>
              <a:rPr lang="en-US" altLang="zh-TW" b="0" dirty="0">
                <a:solidFill>
                  <a:srgbClr val="CCCCCC"/>
                </a:solidFill>
                <a:effectLst/>
                <a:latin typeface="Consolas" panose="020B0609020204030204" pitchFamily="49" charset="0"/>
              </a:rPr>
              <a:t>    (</a:t>
            </a:r>
            <a:r>
              <a:rPr lang="en-US" altLang="zh-TW" b="0" dirty="0">
                <a:solidFill>
                  <a:srgbClr val="CE9178"/>
                </a:solidFill>
                <a:effectLst/>
                <a:latin typeface="Consolas" panose="020B0609020204030204" pitchFamily="49" charset="0"/>
              </a:rPr>
              <a:t>'Linear Discriminant Analysis'</a:t>
            </a:r>
            <a:r>
              <a:rPr lang="en-US" altLang="zh-TW" b="0" dirty="0">
                <a:solidFill>
                  <a:srgbClr val="CCCCCC"/>
                </a:solidFill>
                <a:effectLst/>
                <a:latin typeface="Consolas" panose="020B0609020204030204" pitchFamily="49" charset="0"/>
              </a:rPr>
              <a:t>, </a:t>
            </a:r>
            <a:r>
              <a:rPr lang="en-US" altLang="zh-TW" b="0" dirty="0" err="1">
                <a:solidFill>
                  <a:srgbClr val="9CDCFE"/>
                </a:solidFill>
                <a:effectLst/>
                <a:latin typeface="Consolas" panose="020B0609020204030204" pitchFamily="49" charset="0"/>
              </a:rPr>
              <a:t>LDA_model</a:t>
            </a:r>
            <a:r>
              <a:rPr lang="en-US" altLang="zh-TW" b="0" dirty="0">
                <a:solidFill>
                  <a:srgbClr val="CCCCCC"/>
                </a:solidFill>
                <a:effectLst/>
                <a:latin typeface="Consolas" panose="020B0609020204030204" pitchFamily="49" charset="0"/>
              </a:rPr>
              <a:t>),</a:t>
            </a:r>
          </a:p>
          <a:p>
            <a:r>
              <a:rPr lang="en-US" altLang="zh-TW" b="0" dirty="0">
                <a:solidFill>
                  <a:srgbClr val="CCCCCC"/>
                </a:solidFill>
                <a:effectLst/>
                <a:latin typeface="Consolas" panose="020B0609020204030204" pitchFamily="49" charset="0"/>
              </a:rPr>
              <a:t>    (</a:t>
            </a:r>
            <a:r>
              <a:rPr lang="en-US" altLang="zh-TW" b="0" dirty="0">
                <a:solidFill>
                  <a:srgbClr val="CE9178"/>
                </a:solidFill>
                <a:effectLst/>
                <a:latin typeface="Consolas" panose="020B0609020204030204" pitchFamily="49" charset="0"/>
              </a:rPr>
              <a:t>'Support Vector Machine'</a:t>
            </a:r>
            <a:r>
              <a:rPr lang="en-US" altLang="zh-TW" b="0" dirty="0">
                <a:solidFill>
                  <a:srgbClr val="CCCCCC"/>
                </a:solidFill>
                <a:effectLst/>
                <a:latin typeface="Consolas" panose="020B0609020204030204" pitchFamily="49" charset="0"/>
              </a:rPr>
              <a:t>, </a:t>
            </a:r>
            <a:r>
              <a:rPr lang="en-US" altLang="zh-TW" b="0" dirty="0" err="1">
                <a:solidFill>
                  <a:srgbClr val="9CDCFE"/>
                </a:solidFill>
                <a:effectLst/>
                <a:latin typeface="Consolas" panose="020B0609020204030204" pitchFamily="49" charset="0"/>
              </a:rPr>
              <a:t>SVC_model</a:t>
            </a:r>
            <a:r>
              <a:rPr lang="en-US" altLang="zh-TW" b="0" dirty="0">
                <a:solidFill>
                  <a:srgbClr val="CCCCCC"/>
                </a:solidFill>
                <a:effectLst/>
                <a:latin typeface="Consolas" panose="020B0609020204030204" pitchFamily="49" charset="0"/>
              </a:rPr>
              <a:t>),</a:t>
            </a:r>
          </a:p>
          <a:p>
            <a:r>
              <a:rPr lang="en-US" altLang="zh-TW" b="0" dirty="0">
                <a:solidFill>
                  <a:srgbClr val="CCCCCC"/>
                </a:solidFill>
                <a:effectLst/>
                <a:latin typeface="Consolas" panose="020B0609020204030204" pitchFamily="49" charset="0"/>
              </a:rPr>
              <a:t>    (</a:t>
            </a:r>
            <a:r>
              <a:rPr lang="en-US" altLang="zh-TW" b="0" dirty="0">
                <a:solidFill>
                  <a:srgbClr val="CE9178"/>
                </a:solidFill>
                <a:effectLst/>
                <a:latin typeface="Consolas" panose="020B0609020204030204" pitchFamily="49" charset="0"/>
              </a:rPr>
              <a:t>'Naive Bayes'</a:t>
            </a:r>
            <a:r>
              <a:rPr lang="en-US" altLang="zh-TW" b="0" dirty="0">
                <a:solidFill>
                  <a:srgbClr val="CCCCCC"/>
                </a:solidFill>
                <a:effectLst/>
                <a:latin typeface="Consolas" panose="020B0609020204030204" pitchFamily="49" charset="0"/>
              </a:rPr>
              <a:t>, </a:t>
            </a:r>
            <a:r>
              <a:rPr lang="en-US" altLang="zh-TW" b="0" dirty="0" err="1">
                <a:solidFill>
                  <a:srgbClr val="9CDCFE"/>
                </a:solidFill>
                <a:effectLst/>
                <a:latin typeface="Consolas" panose="020B0609020204030204" pitchFamily="49" charset="0"/>
              </a:rPr>
              <a:t>GNB_model</a:t>
            </a:r>
            <a:r>
              <a:rPr lang="en-US" altLang="zh-TW" b="0" dirty="0">
                <a:solidFill>
                  <a:srgbClr val="CCCCCC"/>
                </a:solidFill>
                <a:effectLst/>
                <a:latin typeface="Consolas" panose="020B0609020204030204" pitchFamily="49" charset="0"/>
              </a:rPr>
              <a:t>),</a:t>
            </a:r>
          </a:p>
          <a:p>
            <a:r>
              <a:rPr lang="en-US" altLang="zh-TW" b="0" dirty="0">
                <a:solidFill>
                  <a:srgbClr val="CCCCCC"/>
                </a:solidFill>
                <a:effectLst/>
                <a:latin typeface="Consolas" panose="020B0609020204030204" pitchFamily="49" charset="0"/>
              </a:rPr>
              <a:t>    (</a:t>
            </a:r>
            <a:r>
              <a:rPr lang="en-US" altLang="zh-TW" b="0" dirty="0">
                <a:solidFill>
                  <a:srgbClr val="CE9178"/>
                </a:solidFill>
                <a:effectLst/>
                <a:latin typeface="Consolas" panose="020B0609020204030204" pitchFamily="49" charset="0"/>
              </a:rPr>
              <a:t>'Quadratic Discriminant Analysis'</a:t>
            </a:r>
            <a:r>
              <a:rPr lang="en-US" altLang="zh-TW" b="0" dirty="0">
                <a:solidFill>
                  <a:srgbClr val="CCCCCC"/>
                </a:solidFill>
                <a:effectLst/>
                <a:latin typeface="Consolas" panose="020B0609020204030204" pitchFamily="49" charset="0"/>
              </a:rPr>
              <a:t>, </a:t>
            </a:r>
            <a:r>
              <a:rPr lang="en-US" altLang="zh-TW" b="0" dirty="0" err="1">
                <a:solidFill>
                  <a:srgbClr val="9CDCFE"/>
                </a:solidFill>
                <a:effectLst/>
                <a:latin typeface="Consolas" panose="020B0609020204030204" pitchFamily="49" charset="0"/>
              </a:rPr>
              <a:t>QDA_model</a:t>
            </a:r>
            <a:r>
              <a:rPr lang="en-US" altLang="zh-TW" b="0" dirty="0">
                <a:solidFill>
                  <a:srgbClr val="CCCCCC"/>
                </a:solidFill>
                <a:effectLst/>
                <a:latin typeface="Consolas" panose="020B0609020204030204" pitchFamily="49" charset="0"/>
              </a:rPr>
              <a:t>),</a:t>
            </a:r>
          </a:p>
          <a:p>
            <a:r>
              <a:rPr lang="en-US" altLang="zh-TW" b="0" dirty="0">
                <a:solidFill>
                  <a:srgbClr val="CCCCCC"/>
                </a:solidFill>
                <a:effectLst/>
                <a:latin typeface="Consolas" panose="020B0609020204030204" pitchFamily="49" charset="0"/>
              </a:rPr>
              <a:t>    (</a:t>
            </a:r>
            <a:r>
              <a:rPr lang="en-US" altLang="zh-TW" b="0" dirty="0">
                <a:solidFill>
                  <a:srgbClr val="CE9178"/>
                </a:solidFill>
                <a:effectLst/>
                <a:latin typeface="Consolas" panose="020B0609020204030204" pitchFamily="49" charset="0"/>
              </a:rPr>
              <a:t>'Logistic Regression'</a:t>
            </a:r>
            <a:r>
              <a:rPr lang="en-US" altLang="zh-TW" b="0" dirty="0">
                <a:solidFill>
                  <a:srgbClr val="CCCCCC"/>
                </a:solidFill>
                <a:effectLst/>
                <a:latin typeface="Consolas" panose="020B0609020204030204" pitchFamily="49" charset="0"/>
              </a:rPr>
              <a:t>, </a:t>
            </a:r>
            <a:r>
              <a:rPr lang="en-US" altLang="zh-TW" b="0" dirty="0" err="1">
                <a:solidFill>
                  <a:srgbClr val="9CDCFE"/>
                </a:solidFill>
                <a:effectLst/>
                <a:latin typeface="Consolas" panose="020B0609020204030204" pitchFamily="49" charset="0"/>
              </a:rPr>
              <a:t>LR_model</a:t>
            </a:r>
            <a:r>
              <a:rPr lang="en-US" altLang="zh-TW" b="0" dirty="0">
                <a:solidFill>
                  <a:srgbClr val="CCCCCC"/>
                </a:solidFill>
                <a:effectLst/>
                <a:latin typeface="Consolas" panose="020B0609020204030204" pitchFamily="49" charset="0"/>
              </a:rPr>
              <a:t>),</a:t>
            </a:r>
          </a:p>
          <a:p>
            <a:r>
              <a:rPr lang="en-US" altLang="zh-TW" b="0" dirty="0">
                <a:solidFill>
                  <a:srgbClr val="CCCCCC"/>
                </a:solidFill>
                <a:effectLst/>
                <a:latin typeface="Consolas" panose="020B0609020204030204" pitchFamily="49" charset="0"/>
              </a:rPr>
              <a:t>    (</a:t>
            </a:r>
            <a:r>
              <a:rPr lang="en-US" altLang="zh-TW" b="0" dirty="0">
                <a:solidFill>
                  <a:srgbClr val="CE9178"/>
                </a:solidFill>
                <a:effectLst/>
                <a:latin typeface="Consolas" panose="020B0609020204030204" pitchFamily="49" charset="0"/>
              </a:rPr>
              <a:t>'Neural Network'</a:t>
            </a:r>
            <a:r>
              <a:rPr lang="en-US" altLang="zh-TW" b="0" dirty="0">
                <a:solidFill>
                  <a:srgbClr val="CCCCCC"/>
                </a:solidFill>
                <a:effectLst/>
                <a:latin typeface="Consolas" panose="020B0609020204030204" pitchFamily="49" charset="0"/>
              </a:rPr>
              <a:t>, </a:t>
            </a:r>
            <a:r>
              <a:rPr lang="en-US" altLang="zh-TW" b="0" dirty="0" err="1">
                <a:solidFill>
                  <a:srgbClr val="9CDCFE"/>
                </a:solidFill>
                <a:effectLst/>
                <a:latin typeface="Consolas" panose="020B0609020204030204" pitchFamily="49" charset="0"/>
              </a:rPr>
              <a:t>MLP_model</a:t>
            </a:r>
            <a:r>
              <a:rPr lang="en-US" altLang="zh-TW" b="0" dirty="0">
                <a:solidFill>
                  <a:srgbClr val="CCCCCC"/>
                </a:solidFill>
                <a:effectLst/>
                <a:latin typeface="Consolas" panose="020B0609020204030204" pitchFamily="49" charset="0"/>
              </a:rPr>
              <a:t>)</a:t>
            </a:r>
          </a:p>
          <a:p>
            <a:endParaRPr lang="en-US" altLang="zh-TW" dirty="0">
              <a:solidFill>
                <a:srgbClr val="CCCCCC"/>
              </a:solidFill>
              <a:latin typeface="Consolas" panose="020B0609020204030204" pitchFamily="49" charset="0"/>
            </a:endParaRPr>
          </a:p>
          <a:p>
            <a:endParaRPr lang="en-US" altLang="zh-TW" b="0" dirty="0">
              <a:solidFill>
                <a:srgbClr val="CCCCCC"/>
              </a:solidFill>
              <a:effectLst/>
              <a:latin typeface="Consolas" panose="020B0609020204030204" pitchFamily="49" charset="0"/>
            </a:endParaRPr>
          </a:p>
        </p:txBody>
      </p:sp>
      <p:sp>
        <p:nvSpPr>
          <p:cNvPr id="5" name="文字方塊 4">
            <a:extLst>
              <a:ext uri="{FF2B5EF4-FFF2-40B4-BE49-F238E27FC236}">
                <a16:creationId xmlns:a16="http://schemas.microsoft.com/office/drawing/2014/main" id="{1983D12E-B3C1-431B-BB7F-FD2BB50F4BD7}"/>
              </a:ext>
            </a:extLst>
          </p:cNvPr>
          <p:cNvSpPr txBox="1"/>
          <p:nvPr/>
        </p:nvSpPr>
        <p:spPr>
          <a:xfrm>
            <a:off x="813732" y="5539113"/>
            <a:ext cx="8983998" cy="369332"/>
          </a:xfrm>
          <a:prstGeom prst="rect">
            <a:avLst/>
          </a:prstGeom>
          <a:noFill/>
        </p:spPr>
        <p:txBody>
          <a:bodyPr wrap="none" rtlCol="0">
            <a:spAutoFit/>
          </a:bodyPr>
          <a:lstStyle/>
          <a:p>
            <a:r>
              <a:rPr lang="en-US" altLang="zh-TW" dirty="0"/>
              <a:t>And we use voting(</a:t>
            </a:r>
            <a:r>
              <a:rPr lang="en-US" altLang="zh-TW" dirty="0" err="1"/>
              <a:t>hard&amp;soft</a:t>
            </a:r>
            <a:r>
              <a:rPr lang="en-US" altLang="zh-TW" dirty="0"/>
              <a:t>), stacking to merge these models, so we have 13 models in total.</a:t>
            </a:r>
            <a:endParaRPr lang="zh-TW" altLang="en-US" dirty="0"/>
          </a:p>
        </p:txBody>
      </p:sp>
      <p:sp>
        <p:nvSpPr>
          <p:cNvPr id="8" name="文字方塊 7">
            <a:extLst>
              <a:ext uri="{FF2B5EF4-FFF2-40B4-BE49-F238E27FC236}">
                <a16:creationId xmlns:a16="http://schemas.microsoft.com/office/drawing/2014/main" id="{909A6EE1-8A77-489E-AAAC-B2C7A8C3B885}"/>
              </a:ext>
            </a:extLst>
          </p:cNvPr>
          <p:cNvSpPr txBox="1"/>
          <p:nvPr/>
        </p:nvSpPr>
        <p:spPr>
          <a:xfrm>
            <a:off x="662730" y="486561"/>
            <a:ext cx="1138453" cy="461665"/>
          </a:xfrm>
          <a:prstGeom prst="rect">
            <a:avLst/>
          </a:prstGeom>
          <a:noFill/>
        </p:spPr>
        <p:txBody>
          <a:bodyPr wrap="none" rtlCol="0">
            <a:spAutoFit/>
          </a:bodyPr>
          <a:lstStyle/>
          <a:p>
            <a:r>
              <a:rPr lang="en-US" altLang="zh-TW" sz="2400" b="1" dirty="0"/>
              <a:t>Models</a:t>
            </a:r>
            <a:endParaRPr lang="zh-TW" altLang="en-US" sz="2400" b="1" dirty="0"/>
          </a:p>
        </p:txBody>
      </p:sp>
      <p:sp>
        <p:nvSpPr>
          <p:cNvPr id="9" name="文字方塊 8">
            <a:extLst>
              <a:ext uri="{FF2B5EF4-FFF2-40B4-BE49-F238E27FC236}">
                <a16:creationId xmlns:a16="http://schemas.microsoft.com/office/drawing/2014/main" id="{F884E148-B7EA-4B41-A97D-33661DD8C477}"/>
              </a:ext>
            </a:extLst>
          </p:cNvPr>
          <p:cNvSpPr txBox="1"/>
          <p:nvPr/>
        </p:nvSpPr>
        <p:spPr>
          <a:xfrm>
            <a:off x="5656729" y="2142565"/>
            <a:ext cx="4794902" cy="369332"/>
          </a:xfrm>
          <a:prstGeom prst="rect">
            <a:avLst/>
          </a:prstGeom>
          <a:noFill/>
        </p:spPr>
        <p:txBody>
          <a:bodyPr wrap="none" rtlCol="0">
            <a:spAutoFit/>
          </a:bodyPr>
          <a:lstStyle/>
          <a:p>
            <a:r>
              <a:rPr lang="zh-TW" altLang="en-US" dirty="0"/>
              <a:t>這邊講大概用了哪些</a:t>
            </a:r>
            <a:r>
              <a:rPr lang="en-US" altLang="zh-TW" dirty="0"/>
              <a:t>models</a:t>
            </a:r>
            <a:r>
              <a:rPr lang="zh-TW" altLang="en-US" dirty="0"/>
              <a:t>，也可以稍微介紹</a:t>
            </a:r>
          </a:p>
        </p:txBody>
      </p:sp>
    </p:spTree>
    <p:extLst>
      <p:ext uri="{BB962C8B-B14F-4D97-AF65-F5344CB8AC3E}">
        <p14:creationId xmlns:p14="http://schemas.microsoft.com/office/powerpoint/2010/main" val="229728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FCAD9352-C9E4-4233-A3D5-6370850FE9FE}"/>
              </a:ext>
            </a:extLst>
          </p:cNvPr>
          <p:cNvSpPr txBox="1"/>
          <p:nvPr/>
        </p:nvSpPr>
        <p:spPr>
          <a:xfrm>
            <a:off x="662730" y="486561"/>
            <a:ext cx="1103507" cy="461665"/>
          </a:xfrm>
          <a:prstGeom prst="rect">
            <a:avLst/>
          </a:prstGeom>
          <a:noFill/>
        </p:spPr>
        <p:txBody>
          <a:bodyPr wrap="none" rtlCol="0">
            <a:spAutoFit/>
          </a:bodyPr>
          <a:lstStyle/>
          <a:p>
            <a:r>
              <a:rPr lang="en-US" altLang="zh-TW" sz="2400" b="1" dirty="0"/>
              <a:t>Results</a:t>
            </a:r>
            <a:endParaRPr lang="zh-TW" altLang="en-US" sz="2400" b="1" dirty="0"/>
          </a:p>
        </p:txBody>
      </p:sp>
      <p:sp>
        <p:nvSpPr>
          <p:cNvPr id="7" name="文字方塊 6">
            <a:extLst>
              <a:ext uri="{FF2B5EF4-FFF2-40B4-BE49-F238E27FC236}">
                <a16:creationId xmlns:a16="http://schemas.microsoft.com/office/drawing/2014/main" id="{6BD07215-0E41-4C9F-9ED4-057A4B215106}"/>
              </a:ext>
            </a:extLst>
          </p:cNvPr>
          <p:cNvSpPr txBox="1"/>
          <p:nvPr/>
        </p:nvSpPr>
        <p:spPr>
          <a:xfrm>
            <a:off x="331365" y="6006005"/>
            <a:ext cx="10842750" cy="369332"/>
          </a:xfrm>
          <a:prstGeom prst="rect">
            <a:avLst/>
          </a:prstGeom>
          <a:noFill/>
        </p:spPr>
        <p:txBody>
          <a:bodyPr wrap="square" rtlCol="0">
            <a:spAutoFit/>
          </a:bodyPr>
          <a:lstStyle/>
          <a:p>
            <a:r>
              <a:rPr lang="zh-TW" altLang="en-US" dirty="0"/>
              <a:t>這邊看出最好的三個為</a:t>
            </a:r>
            <a:r>
              <a:rPr lang="en-US" altLang="zh-TW" dirty="0"/>
              <a:t>rf </a:t>
            </a:r>
            <a:r>
              <a:rPr lang="en-US" altLang="zh-TW" dirty="0" err="1"/>
              <a:t>xgb</a:t>
            </a:r>
            <a:r>
              <a:rPr lang="en-US" altLang="zh-TW" dirty="0"/>
              <a:t> </a:t>
            </a:r>
            <a:r>
              <a:rPr lang="en-US" altLang="zh-TW" dirty="0" err="1"/>
              <a:t>svm</a:t>
            </a:r>
            <a:endParaRPr lang="zh-TW" altLang="en-US" dirty="0"/>
          </a:p>
        </p:txBody>
      </p:sp>
      <p:pic>
        <p:nvPicPr>
          <p:cNvPr id="9" name="圖片 8">
            <a:extLst>
              <a:ext uri="{FF2B5EF4-FFF2-40B4-BE49-F238E27FC236}">
                <a16:creationId xmlns:a16="http://schemas.microsoft.com/office/drawing/2014/main" id="{CD04251D-F29A-4F3B-840A-57D3B5D25C66}"/>
              </a:ext>
            </a:extLst>
          </p:cNvPr>
          <p:cNvPicPr>
            <a:picLocks noChangeAspect="1"/>
          </p:cNvPicPr>
          <p:nvPr/>
        </p:nvPicPr>
        <p:blipFill>
          <a:blip r:embed="rId2"/>
          <a:stretch>
            <a:fillRect/>
          </a:stretch>
        </p:blipFill>
        <p:spPr>
          <a:xfrm>
            <a:off x="2805130" y="291117"/>
            <a:ext cx="7226376" cy="4789434"/>
          </a:xfrm>
          <a:prstGeom prst="rect">
            <a:avLst/>
          </a:prstGeom>
        </p:spPr>
      </p:pic>
    </p:spTree>
    <p:extLst>
      <p:ext uri="{BB962C8B-B14F-4D97-AF65-F5344CB8AC3E}">
        <p14:creationId xmlns:p14="http://schemas.microsoft.com/office/powerpoint/2010/main" val="377226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F2032593-D3A3-407E-8C5A-98BF9DB109CA}"/>
              </a:ext>
            </a:extLst>
          </p:cNvPr>
          <p:cNvSpPr txBox="1"/>
          <p:nvPr/>
        </p:nvSpPr>
        <p:spPr>
          <a:xfrm>
            <a:off x="662730" y="486561"/>
            <a:ext cx="1103507" cy="461665"/>
          </a:xfrm>
          <a:prstGeom prst="rect">
            <a:avLst/>
          </a:prstGeom>
          <a:noFill/>
        </p:spPr>
        <p:txBody>
          <a:bodyPr wrap="none" rtlCol="0">
            <a:spAutoFit/>
          </a:bodyPr>
          <a:lstStyle/>
          <a:p>
            <a:r>
              <a:rPr lang="en-US" altLang="zh-TW" sz="2400" b="1" dirty="0"/>
              <a:t>Results</a:t>
            </a:r>
            <a:endParaRPr lang="zh-TW" altLang="en-US" sz="2400" b="1" dirty="0"/>
          </a:p>
        </p:txBody>
      </p:sp>
      <p:sp>
        <p:nvSpPr>
          <p:cNvPr id="10" name="文字方塊 9">
            <a:extLst>
              <a:ext uri="{FF2B5EF4-FFF2-40B4-BE49-F238E27FC236}">
                <a16:creationId xmlns:a16="http://schemas.microsoft.com/office/drawing/2014/main" id="{9F6815F5-CCAD-4950-8A44-1053134091ED}"/>
              </a:ext>
            </a:extLst>
          </p:cNvPr>
          <p:cNvSpPr txBox="1"/>
          <p:nvPr/>
        </p:nvSpPr>
        <p:spPr>
          <a:xfrm>
            <a:off x="5567082" y="486561"/>
            <a:ext cx="5149230" cy="369332"/>
          </a:xfrm>
          <a:prstGeom prst="rect">
            <a:avLst/>
          </a:prstGeom>
          <a:noFill/>
        </p:spPr>
        <p:txBody>
          <a:bodyPr wrap="none" rtlCol="0">
            <a:spAutoFit/>
          </a:bodyPr>
          <a:lstStyle/>
          <a:p>
            <a:r>
              <a:rPr lang="zh-TW" altLang="en-US" dirty="0"/>
              <a:t>這邊講</a:t>
            </a:r>
            <a:r>
              <a:rPr lang="en-US" altLang="zh-TW" dirty="0"/>
              <a:t>models</a:t>
            </a:r>
            <a:r>
              <a:rPr lang="zh-TW" altLang="en-US" dirty="0"/>
              <a:t>的結果，以及</a:t>
            </a:r>
            <a:r>
              <a:rPr lang="en-US" altLang="zh-TW" dirty="0"/>
              <a:t>accuracy</a:t>
            </a:r>
            <a:r>
              <a:rPr lang="zh-TW" altLang="en-US" dirty="0"/>
              <a:t>的定義之類的</a:t>
            </a:r>
          </a:p>
        </p:txBody>
      </p:sp>
      <p:sp>
        <p:nvSpPr>
          <p:cNvPr id="2" name="文字方塊 1">
            <a:extLst>
              <a:ext uri="{FF2B5EF4-FFF2-40B4-BE49-F238E27FC236}">
                <a16:creationId xmlns:a16="http://schemas.microsoft.com/office/drawing/2014/main" id="{4F6BE7D6-F1D5-41F6-82CF-8F6B277E27E0}"/>
              </a:ext>
            </a:extLst>
          </p:cNvPr>
          <p:cNvSpPr txBox="1"/>
          <p:nvPr/>
        </p:nvSpPr>
        <p:spPr>
          <a:xfrm>
            <a:off x="331365" y="6006005"/>
            <a:ext cx="10842750" cy="646331"/>
          </a:xfrm>
          <a:prstGeom prst="rect">
            <a:avLst/>
          </a:prstGeom>
          <a:noFill/>
        </p:spPr>
        <p:txBody>
          <a:bodyPr wrap="square" rtlCol="0">
            <a:spAutoFit/>
          </a:bodyPr>
          <a:lstStyle/>
          <a:p>
            <a:r>
              <a:rPr lang="zh-TW" altLang="en-US" dirty="0"/>
              <a:t>所以這邊的</a:t>
            </a:r>
            <a:r>
              <a:rPr lang="en-US" altLang="zh-TW" dirty="0"/>
              <a:t>voting_hard_v2</a:t>
            </a:r>
            <a:r>
              <a:rPr lang="zh-TW" altLang="en-US" dirty="0"/>
              <a:t>、</a:t>
            </a:r>
            <a:r>
              <a:rPr lang="en-US" altLang="zh-TW" dirty="0"/>
              <a:t>voting_soft_v2</a:t>
            </a:r>
            <a:r>
              <a:rPr lang="zh-TW" altLang="en-US" dirty="0"/>
              <a:t>跟</a:t>
            </a:r>
            <a:r>
              <a:rPr lang="en-US" altLang="zh-TW" dirty="0"/>
              <a:t>stacking_v2</a:t>
            </a:r>
            <a:r>
              <a:rPr lang="zh-TW" altLang="en-US" dirty="0"/>
              <a:t>是只用最好的三個模型</a:t>
            </a:r>
            <a:r>
              <a:rPr lang="en-US" altLang="zh-TW" dirty="0"/>
              <a:t>(</a:t>
            </a:r>
            <a:r>
              <a:rPr lang="en-US" altLang="zh-TW" dirty="0" err="1"/>
              <a:t>svm</a:t>
            </a:r>
            <a:r>
              <a:rPr lang="en-US" altLang="zh-TW" dirty="0"/>
              <a:t>, rf, </a:t>
            </a:r>
            <a:r>
              <a:rPr lang="en-US" altLang="zh-TW" dirty="0" err="1"/>
              <a:t>xgb</a:t>
            </a:r>
            <a:r>
              <a:rPr lang="en-US" altLang="zh-TW" dirty="0"/>
              <a:t>)</a:t>
            </a:r>
            <a:r>
              <a:rPr lang="zh-TW" altLang="en-US" dirty="0"/>
              <a:t>合併的，目的用來比較用全部的模型合併跟只用最好的模型合併的模型的效果</a:t>
            </a:r>
          </a:p>
        </p:txBody>
      </p:sp>
      <p:pic>
        <p:nvPicPr>
          <p:cNvPr id="4" name="圖片 3">
            <a:extLst>
              <a:ext uri="{FF2B5EF4-FFF2-40B4-BE49-F238E27FC236}">
                <a16:creationId xmlns:a16="http://schemas.microsoft.com/office/drawing/2014/main" id="{45A9D542-7660-4788-AC9C-41AAB63BA530}"/>
              </a:ext>
            </a:extLst>
          </p:cNvPr>
          <p:cNvPicPr>
            <a:picLocks noChangeAspect="1"/>
          </p:cNvPicPr>
          <p:nvPr/>
        </p:nvPicPr>
        <p:blipFill>
          <a:blip r:embed="rId2"/>
          <a:stretch>
            <a:fillRect/>
          </a:stretch>
        </p:blipFill>
        <p:spPr>
          <a:xfrm>
            <a:off x="2719421" y="1231719"/>
            <a:ext cx="6753157" cy="4490793"/>
          </a:xfrm>
          <a:prstGeom prst="rect">
            <a:avLst/>
          </a:prstGeom>
        </p:spPr>
      </p:pic>
    </p:spTree>
    <p:extLst>
      <p:ext uri="{BB962C8B-B14F-4D97-AF65-F5344CB8AC3E}">
        <p14:creationId xmlns:p14="http://schemas.microsoft.com/office/powerpoint/2010/main" val="424995165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301</Words>
  <Application>Microsoft Office PowerPoint</Application>
  <PresentationFormat>寬螢幕</PresentationFormat>
  <Paragraphs>25</Paragraphs>
  <Slides>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vt:i4>
      </vt:variant>
    </vt:vector>
  </HeadingPairs>
  <TitlesOfParts>
    <vt:vector size="9" baseType="lpstr">
      <vt:lpstr>Arial</vt:lpstr>
      <vt:lpstr>Calibri</vt:lpstr>
      <vt:lpstr>Calibri Light</vt:lpstr>
      <vt:lpstr>Consolas</vt:lpstr>
      <vt:lpstr>Office 佈景主題</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Ming Liu</dc:creator>
  <cp:lastModifiedBy>Ming Liu</cp:lastModifiedBy>
  <cp:revision>11</cp:revision>
  <dcterms:created xsi:type="dcterms:W3CDTF">2023-11-11T15:54:15Z</dcterms:created>
  <dcterms:modified xsi:type="dcterms:W3CDTF">2023-11-15T09:02:49Z</dcterms:modified>
</cp:coreProperties>
</file>