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8" r:id="rId2"/>
    <p:sldId id="257" r:id="rId3"/>
    <p:sldId id="260" r:id="rId4"/>
    <p:sldId id="259" r:id="rId5"/>
    <p:sldId id="261"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1" d="100"/>
          <a:sy n="81" d="100"/>
        </p:scale>
        <p:origin x="7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D182-3EAF-4E70-9944-78EC2D17DB1E}" type="datetimeFigureOut">
              <a:rPr lang="zh-TW" altLang="en-US" smtClean="0"/>
              <a:t>2023/11/4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8393DC-FF60-4DF6-A49E-259D640643AA}" type="slidenum">
              <a:rPr lang="zh-TW" altLang="en-US" smtClean="0"/>
              <a:t>‹#›</a:t>
            </a:fld>
            <a:endParaRPr lang="zh-TW" altLang="en-US"/>
          </a:p>
        </p:txBody>
      </p:sp>
    </p:spTree>
    <p:extLst>
      <p:ext uri="{BB962C8B-B14F-4D97-AF65-F5344CB8AC3E}">
        <p14:creationId xmlns:p14="http://schemas.microsoft.com/office/powerpoint/2010/main" val="144335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4.</a:t>
            </a:r>
            <a:r>
              <a:rPr lang="zh-TW" altLang="en-US" b="0" i="0" dirty="0">
                <a:solidFill>
                  <a:srgbClr val="D1D5DB"/>
                </a:solidFill>
                <a:effectLst/>
                <a:latin typeface="Söhne"/>
              </a:rPr>
              <a:t>但是，即使評級變化與證券價格的變化相關，也難以斷定證券價格的變化是由先前的評級重新分類所引起的。很可能是引起評級變化的發行人財務特性的改變完全導致了證券價格的變動。換句話說，信用評級的變化和證券價格變動之間的高度相關可能僅僅反映了評級和證券價格都依賴於這些財務特性，因此，聲稱證券價格與評級之間存在因果關係可能是虛假的。</a:t>
            </a:r>
            <a:endParaRPr lang="zh-TW" altLang="en-US" dirty="0"/>
          </a:p>
        </p:txBody>
      </p:sp>
      <p:sp>
        <p:nvSpPr>
          <p:cNvPr id="4" name="投影片編號版面配置區 3"/>
          <p:cNvSpPr>
            <a:spLocks noGrp="1"/>
          </p:cNvSpPr>
          <p:nvPr>
            <p:ph type="sldNum" sz="quarter" idx="5"/>
          </p:nvPr>
        </p:nvSpPr>
        <p:spPr/>
        <p:txBody>
          <a:bodyPr/>
          <a:lstStyle/>
          <a:p>
            <a:fld id="{898393DC-FF60-4DF6-A49E-259D640643AA}" type="slidenum">
              <a:rPr lang="zh-TW" altLang="en-US" smtClean="0"/>
              <a:t>3</a:t>
            </a:fld>
            <a:endParaRPr lang="zh-TW" altLang="en-US"/>
          </a:p>
        </p:txBody>
      </p:sp>
    </p:spTree>
    <p:extLst>
      <p:ext uri="{BB962C8B-B14F-4D97-AF65-F5344CB8AC3E}">
        <p14:creationId xmlns:p14="http://schemas.microsoft.com/office/powerpoint/2010/main" val="2661317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這篇論文就是想講</a:t>
            </a:r>
            <a:r>
              <a:rPr lang="en-US" altLang="zh-TW" dirty="0"/>
              <a:t>moody</a:t>
            </a:r>
            <a:r>
              <a:rPr lang="zh-TW" altLang="en-US" dirty="0"/>
              <a:t>更改評級標準這件事情，會不會對效率市場造成了原本沒有的市場信息，使得在更改評級標準之後，債券價格會受到影響。</a:t>
            </a:r>
          </a:p>
        </p:txBody>
      </p:sp>
      <p:sp>
        <p:nvSpPr>
          <p:cNvPr id="4" name="投影片編號版面配置區 3"/>
          <p:cNvSpPr>
            <a:spLocks noGrp="1"/>
          </p:cNvSpPr>
          <p:nvPr>
            <p:ph type="sldNum" sz="quarter" idx="5"/>
          </p:nvPr>
        </p:nvSpPr>
        <p:spPr/>
        <p:txBody>
          <a:bodyPr/>
          <a:lstStyle/>
          <a:p>
            <a:fld id="{898393DC-FF60-4DF6-A49E-259D640643AA}" type="slidenum">
              <a:rPr lang="zh-TW" altLang="en-US" smtClean="0"/>
              <a:t>4</a:t>
            </a:fld>
            <a:endParaRPr lang="zh-TW" altLang="en-US"/>
          </a:p>
        </p:txBody>
      </p:sp>
    </p:spTree>
    <p:extLst>
      <p:ext uri="{BB962C8B-B14F-4D97-AF65-F5344CB8AC3E}">
        <p14:creationId xmlns:p14="http://schemas.microsoft.com/office/powerpoint/2010/main" val="132753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b="0" i="0" dirty="0">
                <a:solidFill>
                  <a:srgbClr val="D1D5DB"/>
                </a:solidFill>
                <a:effectLst/>
                <a:latin typeface="Söhne"/>
              </a:rPr>
              <a:t>本文的結果表明，評級機構確實對債券價格產生獨立影響</a:t>
            </a:r>
            <a:endParaRPr lang="en-US" altLang="zh-TW" b="0" i="0" dirty="0">
              <a:solidFill>
                <a:srgbClr val="D1D5DB"/>
              </a:solidFill>
              <a:effectLst/>
              <a:latin typeface="Söhne"/>
            </a:endParaRPr>
          </a:p>
          <a:p>
            <a:r>
              <a:rPr lang="en-US" altLang="zh-TW" dirty="0"/>
              <a:t>2.</a:t>
            </a:r>
            <a:r>
              <a:rPr lang="zh-TW" altLang="en-US" b="0" i="0" dirty="0">
                <a:solidFill>
                  <a:srgbClr val="D1D5DB"/>
                </a:solidFill>
                <a:effectLst/>
                <a:latin typeface="Söhne"/>
              </a:rPr>
              <a:t>所有評級都在債券的原始評級類別內進行，而非跨越評級類別。評級內的變化對證券價格的影響往往比跨越評級的變化小，我們可以期待評級變化的信息內容在評級幅度更大且跨越評級類別時更為強烈。</a:t>
            </a:r>
            <a:endParaRPr lang="en-US" altLang="zh-TW" b="0" i="0" dirty="0">
              <a:solidFill>
                <a:srgbClr val="D1D5DB"/>
              </a:solidFill>
              <a:effectLst/>
              <a:latin typeface="Söhne"/>
            </a:endParaRPr>
          </a:p>
          <a:p>
            <a:r>
              <a:rPr lang="en-US" altLang="zh-TW" b="0" i="0" dirty="0">
                <a:solidFill>
                  <a:srgbClr val="D1D5DB"/>
                </a:solidFill>
                <a:effectLst/>
                <a:latin typeface="Söhne"/>
              </a:rPr>
              <a:t>3.</a:t>
            </a:r>
            <a:r>
              <a:rPr lang="zh-TW" altLang="en-US" b="0" i="0" dirty="0">
                <a:solidFill>
                  <a:srgbClr val="D1D5DB"/>
                </a:solidFill>
                <a:effectLst/>
                <a:latin typeface="Söhne"/>
              </a:rPr>
              <a:t>信用評級的修訂對金融市場具有增量信息，因為</a:t>
            </a:r>
            <a:r>
              <a:rPr lang="en-US" altLang="zh-TW" b="0" i="0" dirty="0">
                <a:solidFill>
                  <a:srgbClr val="D1D5DB"/>
                </a:solidFill>
                <a:effectLst/>
                <a:latin typeface="Söhne"/>
              </a:rPr>
              <a:t>(</a:t>
            </a:r>
            <a:r>
              <a:rPr lang="zh-TW" altLang="en-US" b="0" i="0" dirty="0">
                <a:solidFill>
                  <a:srgbClr val="D1D5DB"/>
                </a:solidFill>
                <a:effectLst/>
                <a:latin typeface="Söhne"/>
              </a:rPr>
              <a:t>更改評級標準</a:t>
            </a:r>
            <a:r>
              <a:rPr lang="en-US" altLang="zh-TW" b="0" i="0" dirty="0">
                <a:solidFill>
                  <a:srgbClr val="D1D5DB"/>
                </a:solidFill>
                <a:effectLst/>
                <a:latin typeface="Söhne"/>
              </a:rPr>
              <a:t>)</a:t>
            </a:r>
            <a:r>
              <a:rPr lang="zh-TW" altLang="en-US" b="0" i="0" dirty="0">
                <a:solidFill>
                  <a:srgbClr val="D1D5DB"/>
                </a:solidFill>
                <a:effectLst/>
                <a:latin typeface="Söhne"/>
              </a:rPr>
              <a:t>增加了市場原本沒有的資訊。</a:t>
            </a:r>
            <a:endParaRPr lang="en-US" altLang="zh-TW" dirty="0"/>
          </a:p>
        </p:txBody>
      </p:sp>
      <p:sp>
        <p:nvSpPr>
          <p:cNvPr id="4" name="投影片編號版面配置區 3"/>
          <p:cNvSpPr>
            <a:spLocks noGrp="1"/>
          </p:cNvSpPr>
          <p:nvPr>
            <p:ph type="sldNum" sz="quarter" idx="5"/>
          </p:nvPr>
        </p:nvSpPr>
        <p:spPr/>
        <p:txBody>
          <a:bodyPr/>
          <a:lstStyle/>
          <a:p>
            <a:fld id="{898393DC-FF60-4DF6-A49E-259D640643AA}" type="slidenum">
              <a:rPr lang="zh-TW" altLang="en-US" smtClean="0"/>
              <a:t>5</a:t>
            </a:fld>
            <a:endParaRPr lang="zh-TW" altLang="en-US"/>
          </a:p>
        </p:txBody>
      </p:sp>
    </p:spTree>
    <p:extLst>
      <p:ext uri="{BB962C8B-B14F-4D97-AF65-F5344CB8AC3E}">
        <p14:creationId xmlns:p14="http://schemas.microsoft.com/office/powerpoint/2010/main" val="116972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42B22-84D7-448E-8B43-0ED3B43B6E6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478CDDC-8CCD-461E-BF36-22E32E83AF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5F3DD82-2F0F-4EAE-9F20-CD5218C07928}"/>
              </a:ext>
            </a:extLst>
          </p:cNvPr>
          <p:cNvSpPr>
            <a:spLocks noGrp="1"/>
          </p:cNvSpPr>
          <p:nvPr>
            <p:ph type="dt" sz="half" idx="10"/>
          </p:nvPr>
        </p:nvSpPr>
        <p:spPr/>
        <p:txBody>
          <a:bodyPr/>
          <a:lstStyle/>
          <a:p>
            <a:fld id="{30E397E6-673A-4EF7-ACC9-26FDA7EC2897}" type="datetimeFigureOut">
              <a:rPr lang="zh-TW" altLang="en-US" smtClean="0"/>
              <a:t>2023/11/4</a:t>
            </a:fld>
            <a:endParaRPr lang="zh-TW" altLang="en-US"/>
          </a:p>
        </p:txBody>
      </p:sp>
      <p:sp>
        <p:nvSpPr>
          <p:cNvPr id="5" name="頁尾版面配置區 4">
            <a:extLst>
              <a:ext uri="{FF2B5EF4-FFF2-40B4-BE49-F238E27FC236}">
                <a16:creationId xmlns:a16="http://schemas.microsoft.com/office/drawing/2014/main" id="{183DBC8E-176B-482C-9DE4-79A9B65E59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8A231B1-31BD-4EC3-85B5-94477C9BC792}"/>
              </a:ext>
            </a:extLst>
          </p:cNvPr>
          <p:cNvSpPr>
            <a:spLocks noGrp="1"/>
          </p:cNvSpPr>
          <p:nvPr>
            <p:ph type="sldNum" sz="quarter" idx="12"/>
          </p:nvPr>
        </p:nvSpPr>
        <p:spPr/>
        <p:txBody>
          <a:bodyPr/>
          <a:lstStyle/>
          <a:p>
            <a:fld id="{15A8F14D-0A1B-4501-B154-10253BE5EA8D}" type="slidenum">
              <a:rPr lang="zh-TW" altLang="en-US" smtClean="0"/>
              <a:t>‹#›</a:t>
            </a:fld>
            <a:endParaRPr lang="zh-TW" altLang="en-US"/>
          </a:p>
        </p:txBody>
      </p:sp>
    </p:spTree>
    <p:extLst>
      <p:ext uri="{BB962C8B-B14F-4D97-AF65-F5344CB8AC3E}">
        <p14:creationId xmlns:p14="http://schemas.microsoft.com/office/powerpoint/2010/main" val="1531927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13F2A1-5A87-4418-953A-10FD5E7680D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B828529-3515-4AD9-8EA4-06E331C42A0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3F0D89E-277B-4694-8084-6C419DB6FEE3}"/>
              </a:ext>
            </a:extLst>
          </p:cNvPr>
          <p:cNvSpPr>
            <a:spLocks noGrp="1"/>
          </p:cNvSpPr>
          <p:nvPr>
            <p:ph type="dt" sz="half" idx="10"/>
          </p:nvPr>
        </p:nvSpPr>
        <p:spPr/>
        <p:txBody>
          <a:bodyPr/>
          <a:lstStyle/>
          <a:p>
            <a:fld id="{30E397E6-673A-4EF7-ACC9-26FDA7EC2897}" type="datetimeFigureOut">
              <a:rPr lang="zh-TW" altLang="en-US" smtClean="0"/>
              <a:t>2023/11/4</a:t>
            </a:fld>
            <a:endParaRPr lang="zh-TW" altLang="en-US"/>
          </a:p>
        </p:txBody>
      </p:sp>
      <p:sp>
        <p:nvSpPr>
          <p:cNvPr id="5" name="頁尾版面配置區 4">
            <a:extLst>
              <a:ext uri="{FF2B5EF4-FFF2-40B4-BE49-F238E27FC236}">
                <a16:creationId xmlns:a16="http://schemas.microsoft.com/office/drawing/2014/main" id="{07BD9B42-B977-4FD0-9612-E2CEDC18AD3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4FB6320-6140-4F8B-BDD1-30625CC47952}"/>
              </a:ext>
            </a:extLst>
          </p:cNvPr>
          <p:cNvSpPr>
            <a:spLocks noGrp="1"/>
          </p:cNvSpPr>
          <p:nvPr>
            <p:ph type="sldNum" sz="quarter" idx="12"/>
          </p:nvPr>
        </p:nvSpPr>
        <p:spPr/>
        <p:txBody>
          <a:bodyPr/>
          <a:lstStyle/>
          <a:p>
            <a:fld id="{15A8F14D-0A1B-4501-B154-10253BE5EA8D}" type="slidenum">
              <a:rPr lang="zh-TW" altLang="en-US" smtClean="0"/>
              <a:t>‹#›</a:t>
            </a:fld>
            <a:endParaRPr lang="zh-TW" altLang="en-US"/>
          </a:p>
        </p:txBody>
      </p:sp>
    </p:spTree>
    <p:extLst>
      <p:ext uri="{BB962C8B-B14F-4D97-AF65-F5344CB8AC3E}">
        <p14:creationId xmlns:p14="http://schemas.microsoft.com/office/powerpoint/2010/main" val="175524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1876E82-BDF7-4DB2-ADAB-A640B1C4D5D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4F023C3-CBB0-4D85-938B-A973EE513816}"/>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E4F03AB-9441-41FF-B4C2-5B44A908DF79}"/>
              </a:ext>
            </a:extLst>
          </p:cNvPr>
          <p:cNvSpPr>
            <a:spLocks noGrp="1"/>
          </p:cNvSpPr>
          <p:nvPr>
            <p:ph type="dt" sz="half" idx="10"/>
          </p:nvPr>
        </p:nvSpPr>
        <p:spPr/>
        <p:txBody>
          <a:bodyPr/>
          <a:lstStyle/>
          <a:p>
            <a:fld id="{30E397E6-673A-4EF7-ACC9-26FDA7EC2897}" type="datetimeFigureOut">
              <a:rPr lang="zh-TW" altLang="en-US" smtClean="0"/>
              <a:t>2023/11/4</a:t>
            </a:fld>
            <a:endParaRPr lang="zh-TW" altLang="en-US"/>
          </a:p>
        </p:txBody>
      </p:sp>
      <p:sp>
        <p:nvSpPr>
          <p:cNvPr id="5" name="頁尾版面配置區 4">
            <a:extLst>
              <a:ext uri="{FF2B5EF4-FFF2-40B4-BE49-F238E27FC236}">
                <a16:creationId xmlns:a16="http://schemas.microsoft.com/office/drawing/2014/main" id="{7D341A85-A2DF-4583-8CFB-67C2CEE2275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B59827-9EB3-417D-9C86-2960B901D0BE}"/>
              </a:ext>
            </a:extLst>
          </p:cNvPr>
          <p:cNvSpPr>
            <a:spLocks noGrp="1"/>
          </p:cNvSpPr>
          <p:nvPr>
            <p:ph type="sldNum" sz="quarter" idx="12"/>
          </p:nvPr>
        </p:nvSpPr>
        <p:spPr/>
        <p:txBody>
          <a:bodyPr/>
          <a:lstStyle/>
          <a:p>
            <a:fld id="{15A8F14D-0A1B-4501-B154-10253BE5EA8D}" type="slidenum">
              <a:rPr lang="zh-TW" altLang="en-US" smtClean="0"/>
              <a:t>‹#›</a:t>
            </a:fld>
            <a:endParaRPr lang="zh-TW" altLang="en-US"/>
          </a:p>
        </p:txBody>
      </p:sp>
    </p:spTree>
    <p:extLst>
      <p:ext uri="{BB962C8B-B14F-4D97-AF65-F5344CB8AC3E}">
        <p14:creationId xmlns:p14="http://schemas.microsoft.com/office/powerpoint/2010/main" val="350452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CAA00E-9C09-42EC-97D5-44778A5C671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2022ECB-2677-464F-9ABB-AF65DF8107F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062A4E0-B3D5-4643-BFDA-4826054C55FB}"/>
              </a:ext>
            </a:extLst>
          </p:cNvPr>
          <p:cNvSpPr>
            <a:spLocks noGrp="1"/>
          </p:cNvSpPr>
          <p:nvPr>
            <p:ph type="dt" sz="half" idx="10"/>
          </p:nvPr>
        </p:nvSpPr>
        <p:spPr/>
        <p:txBody>
          <a:bodyPr/>
          <a:lstStyle/>
          <a:p>
            <a:fld id="{30E397E6-673A-4EF7-ACC9-26FDA7EC2897}" type="datetimeFigureOut">
              <a:rPr lang="zh-TW" altLang="en-US" smtClean="0"/>
              <a:t>2023/11/4</a:t>
            </a:fld>
            <a:endParaRPr lang="zh-TW" altLang="en-US"/>
          </a:p>
        </p:txBody>
      </p:sp>
      <p:sp>
        <p:nvSpPr>
          <p:cNvPr id="5" name="頁尾版面配置區 4">
            <a:extLst>
              <a:ext uri="{FF2B5EF4-FFF2-40B4-BE49-F238E27FC236}">
                <a16:creationId xmlns:a16="http://schemas.microsoft.com/office/drawing/2014/main" id="{75BB64E6-83EB-4D96-846B-6543A7A50DD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67E3210-7212-4626-B7BA-BC2437392D18}"/>
              </a:ext>
            </a:extLst>
          </p:cNvPr>
          <p:cNvSpPr>
            <a:spLocks noGrp="1"/>
          </p:cNvSpPr>
          <p:nvPr>
            <p:ph type="sldNum" sz="quarter" idx="12"/>
          </p:nvPr>
        </p:nvSpPr>
        <p:spPr/>
        <p:txBody>
          <a:bodyPr/>
          <a:lstStyle/>
          <a:p>
            <a:fld id="{15A8F14D-0A1B-4501-B154-10253BE5EA8D}" type="slidenum">
              <a:rPr lang="zh-TW" altLang="en-US" smtClean="0"/>
              <a:t>‹#›</a:t>
            </a:fld>
            <a:endParaRPr lang="zh-TW" altLang="en-US"/>
          </a:p>
        </p:txBody>
      </p:sp>
    </p:spTree>
    <p:extLst>
      <p:ext uri="{BB962C8B-B14F-4D97-AF65-F5344CB8AC3E}">
        <p14:creationId xmlns:p14="http://schemas.microsoft.com/office/powerpoint/2010/main" val="304459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8BDA34-2BE4-4D37-925F-792645A6126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2E7AB23-5621-4EEA-BD08-4D23DC8122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33ABA50-ECBE-422F-8F2B-4016EBCE0C25}"/>
              </a:ext>
            </a:extLst>
          </p:cNvPr>
          <p:cNvSpPr>
            <a:spLocks noGrp="1"/>
          </p:cNvSpPr>
          <p:nvPr>
            <p:ph type="dt" sz="half" idx="10"/>
          </p:nvPr>
        </p:nvSpPr>
        <p:spPr/>
        <p:txBody>
          <a:bodyPr/>
          <a:lstStyle/>
          <a:p>
            <a:fld id="{30E397E6-673A-4EF7-ACC9-26FDA7EC2897}" type="datetimeFigureOut">
              <a:rPr lang="zh-TW" altLang="en-US" smtClean="0"/>
              <a:t>2023/11/4</a:t>
            </a:fld>
            <a:endParaRPr lang="zh-TW" altLang="en-US"/>
          </a:p>
        </p:txBody>
      </p:sp>
      <p:sp>
        <p:nvSpPr>
          <p:cNvPr id="5" name="頁尾版面配置區 4">
            <a:extLst>
              <a:ext uri="{FF2B5EF4-FFF2-40B4-BE49-F238E27FC236}">
                <a16:creationId xmlns:a16="http://schemas.microsoft.com/office/drawing/2014/main" id="{727BCF85-A144-4C7B-85C1-1F891DCB6AB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BD5546D-E0D1-4123-B696-FFC17F4F6861}"/>
              </a:ext>
            </a:extLst>
          </p:cNvPr>
          <p:cNvSpPr>
            <a:spLocks noGrp="1"/>
          </p:cNvSpPr>
          <p:nvPr>
            <p:ph type="sldNum" sz="quarter" idx="12"/>
          </p:nvPr>
        </p:nvSpPr>
        <p:spPr/>
        <p:txBody>
          <a:bodyPr/>
          <a:lstStyle/>
          <a:p>
            <a:fld id="{15A8F14D-0A1B-4501-B154-10253BE5EA8D}" type="slidenum">
              <a:rPr lang="zh-TW" altLang="en-US" smtClean="0"/>
              <a:t>‹#›</a:t>
            </a:fld>
            <a:endParaRPr lang="zh-TW" altLang="en-US"/>
          </a:p>
        </p:txBody>
      </p:sp>
    </p:spTree>
    <p:extLst>
      <p:ext uri="{BB962C8B-B14F-4D97-AF65-F5344CB8AC3E}">
        <p14:creationId xmlns:p14="http://schemas.microsoft.com/office/powerpoint/2010/main" val="232288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6E1003-FAB4-4E2E-9F7D-285518EAF2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BD72CF5-1A1D-4C8C-AF1B-7271A9D03D4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0E0967F-A916-4DE0-835F-C244DFB8CB5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49B1F72-6B04-40F4-B202-2C3801FFE818}"/>
              </a:ext>
            </a:extLst>
          </p:cNvPr>
          <p:cNvSpPr>
            <a:spLocks noGrp="1"/>
          </p:cNvSpPr>
          <p:nvPr>
            <p:ph type="dt" sz="half" idx="10"/>
          </p:nvPr>
        </p:nvSpPr>
        <p:spPr/>
        <p:txBody>
          <a:bodyPr/>
          <a:lstStyle/>
          <a:p>
            <a:fld id="{30E397E6-673A-4EF7-ACC9-26FDA7EC2897}" type="datetimeFigureOut">
              <a:rPr lang="zh-TW" altLang="en-US" smtClean="0"/>
              <a:t>2023/11/4</a:t>
            </a:fld>
            <a:endParaRPr lang="zh-TW" altLang="en-US"/>
          </a:p>
        </p:txBody>
      </p:sp>
      <p:sp>
        <p:nvSpPr>
          <p:cNvPr id="6" name="頁尾版面配置區 5">
            <a:extLst>
              <a:ext uri="{FF2B5EF4-FFF2-40B4-BE49-F238E27FC236}">
                <a16:creationId xmlns:a16="http://schemas.microsoft.com/office/drawing/2014/main" id="{7D74F10A-E7D1-4481-BC43-AA2F1C60D1B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4F43993-005C-4CE4-AD29-7D8628BE977B}"/>
              </a:ext>
            </a:extLst>
          </p:cNvPr>
          <p:cNvSpPr>
            <a:spLocks noGrp="1"/>
          </p:cNvSpPr>
          <p:nvPr>
            <p:ph type="sldNum" sz="quarter" idx="12"/>
          </p:nvPr>
        </p:nvSpPr>
        <p:spPr/>
        <p:txBody>
          <a:bodyPr/>
          <a:lstStyle/>
          <a:p>
            <a:fld id="{15A8F14D-0A1B-4501-B154-10253BE5EA8D}" type="slidenum">
              <a:rPr lang="zh-TW" altLang="en-US" smtClean="0"/>
              <a:t>‹#›</a:t>
            </a:fld>
            <a:endParaRPr lang="zh-TW" altLang="en-US"/>
          </a:p>
        </p:txBody>
      </p:sp>
    </p:spTree>
    <p:extLst>
      <p:ext uri="{BB962C8B-B14F-4D97-AF65-F5344CB8AC3E}">
        <p14:creationId xmlns:p14="http://schemas.microsoft.com/office/powerpoint/2010/main" val="179582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1B113A-7746-489E-B56A-DE50153B7AE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AA6EAF1-B038-47E9-B2A6-F1CAD3F1F1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44F3F73-AFC1-45E0-B1E8-FF99935939F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6095AD2-82FA-469A-A754-CF0FC66C6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73D64AF-8258-4598-BAF3-534E731C245D}"/>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344B26D-534B-4959-84ED-116E8AE669F9}"/>
              </a:ext>
            </a:extLst>
          </p:cNvPr>
          <p:cNvSpPr>
            <a:spLocks noGrp="1"/>
          </p:cNvSpPr>
          <p:nvPr>
            <p:ph type="dt" sz="half" idx="10"/>
          </p:nvPr>
        </p:nvSpPr>
        <p:spPr/>
        <p:txBody>
          <a:bodyPr/>
          <a:lstStyle/>
          <a:p>
            <a:fld id="{30E397E6-673A-4EF7-ACC9-26FDA7EC2897}" type="datetimeFigureOut">
              <a:rPr lang="zh-TW" altLang="en-US" smtClean="0"/>
              <a:t>2023/11/4</a:t>
            </a:fld>
            <a:endParaRPr lang="zh-TW" altLang="en-US"/>
          </a:p>
        </p:txBody>
      </p:sp>
      <p:sp>
        <p:nvSpPr>
          <p:cNvPr id="8" name="頁尾版面配置區 7">
            <a:extLst>
              <a:ext uri="{FF2B5EF4-FFF2-40B4-BE49-F238E27FC236}">
                <a16:creationId xmlns:a16="http://schemas.microsoft.com/office/drawing/2014/main" id="{5E8BF2B2-39D2-4278-A910-A4B86A11CCE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5AA734F-CBA0-4350-843A-0B5998ED6F31}"/>
              </a:ext>
            </a:extLst>
          </p:cNvPr>
          <p:cNvSpPr>
            <a:spLocks noGrp="1"/>
          </p:cNvSpPr>
          <p:nvPr>
            <p:ph type="sldNum" sz="quarter" idx="12"/>
          </p:nvPr>
        </p:nvSpPr>
        <p:spPr/>
        <p:txBody>
          <a:bodyPr/>
          <a:lstStyle/>
          <a:p>
            <a:fld id="{15A8F14D-0A1B-4501-B154-10253BE5EA8D}" type="slidenum">
              <a:rPr lang="zh-TW" altLang="en-US" smtClean="0"/>
              <a:t>‹#›</a:t>
            </a:fld>
            <a:endParaRPr lang="zh-TW" altLang="en-US"/>
          </a:p>
        </p:txBody>
      </p:sp>
    </p:spTree>
    <p:extLst>
      <p:ext uri="{BB962C8B-B14F-4D97-AF65-F5344CB8AC3E}">
        <p14:creationId xmlns:p14="http://schemas.microsoft.com/office/powerpoint/2010/main" val="98550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5ED02D-64D3-4DB7-8C46-5A1F7EA60B1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053EB9D-CB78-459D-B4DA-2E0CC9ADCECF}"/>
              </a:ext>
            </a:extLst>
          </p:cNvPr>
          <p:cNvSpPr>
            <a:spLocks noGrp="1"/>
          </p:cNvSpPr>
          <p:nvPr>
            <p:ph type="dt" sz="half" idx="10"/>
          </p:nvPr>
        </p:nvSpPr>
        <p:spPr/>
        <p:txBody>
          <a:bodyPr/>
          <a:lstStyle/>
          <a:p>
            <a:fld id="{30E397E6-673A-4EF7-ACC9-26FDA7EC2897}" type="datetimeFigureOut">
              <a:rPr lang="zh-TW" altLang="en-US" smtClean="0"/>
              <a:t>2023/11/4</a:t>
            </a:fld>
            <a:endParaRPr lang="zh-TW" altLang="en-US"/>
          </a:p>
        </p:txBody>
      </p:sp>
      <p:sp>
        <p:nvSpPr>
          <p:cNvPr id="4" name="頁尾版面配置區 3">
            <a:extLst>
              <a:ext uri="{FF2B5EF4-FFF2-40B4-BE49-F238E27FC236}">
                <a16:creationId xmlns:a16="http://schemas.microsoft.com/office/drawing/2014/main" id="{C344D788-81FA-432D-A231-9AAFBD968BF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D1D1763-38C7-4B90-8C70-D82646D4330C}"/>
              </a:ext>
            </a:extLst>
          </p:cNvPr>
          <p:cNvSpPr>
            <a:spLocks noGrp="1"/>
          </p:cNvSpPr>
          <p:nvPr>
            <p:ph type="sldNum" sz="quarter" idx="12"/>
          </p:nvPr>
        </p:nvSpPr>
        <p:spPr/>
        <p:txBody>
          <a:bodyPr/>
          <a:lstStyle/>
          <a:p>
            <a:fld id="{15A8F14D-0A1B-4501-B154-10253BE5EA8D}" type="slidenum">
              <a:rPr lang="zh-TW" altLang="en-US" smtClean="0"/>
              <a:t>‹#›</a:t>
            </a:fld>
            <a:endParaRPr lang="zh-TW" altLang="en-US"/>
          </a:p>
        </p:txBody>
      </p:sp>
    </p:spTree>
    <p:extLst>
      <p:ext uri="{BB962C8B-B14F-4D97-AF65-F5344CB8AC3E}">
        <p14:creationId xmlns:p14="http://schemas.microsoft.com/office/powerpoint/2010/main" val="1881817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80AEA5E-3905-4CC6-88EC-89619C22B9FE}"/>
              </a:ext>
            </a:extLst>
          </p:cNvPr>
          <p:cNvSpPr>
            <a:spLocks noGrp="1"/>
          </p:cNvSpPr>
          <p:nvPr>
            <p:ph type="dt" sz="half" idx="10"/>
          </p:nvPr>
        </p:nvSpPr>
        <p:spPr/>
        <p:txBody>
          <a:bodyPr/>
          <a:lstStyle/>
          <a:p>
            <a:fld id="{30E397E6-673A-4EF7-ACC9-26FDA7EC2897}" type="datetimeFigureOut">
              <a:rPr lang="zh-TW" altLang="en-US" smtClean="0"/>
              <a:t>2023/11/4</a:t>
            </a:fld>
            <a:endParaRPr lang="zh-TW" altLang="en-US"/>
          </a:p>
        </p:txBody>
      </p:sp>
      <p:sp>
        <p:nvSpPr>
          <p:cNvPr id="3" name="頁尾版面配置區 2">
            <a:extLst>
              <a:ext uri="{FF2B5EF4-FFF2-40B4-BE49-F238E27FC236}">
                <a16:creationId xmlns:a16="http://schemas.microsoft.com/office/drawing/2014/main" id="{BC7F1036-A3EC-4E3D-AA47-53BAE03F2EE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C7471CC-A70D-4039-82F2-6DBDBC1CF706}"/>
              </a:ext>
            </a:extLst>
          </p:cNvPr>
          <p:cNvSpPr>
            <a:spLocks noGrp="1"/>
          </p:cNvSpPr>
          <p:nvPr>
            <p:ph type="sldNum" sz="quarter" idx="12"/>
          </p:nvPr>
        </p:nvSpPr>
        <p:spPr/>
        <p:txBody>
          <a:bodyPr/>
          <a:lstStyle/>
          <a:p>
            <a:fld id="{15A8F14D-0A1B-4501-B154-10253BE5EA8D}" type="slidenum">
              <a:rPr lang="zh-TW" altLang="en-US" smtClean="0"/>
              <a:t>‹#›</a:t>
            </a:fld>
            <a:endParaRPr lang="zh-TW" altLang="en-US"/>
          </a:p>
        </p:txBody>
      </p:sp>
    </p:spTree>
    <p:extLst>
      <p:ext uri="{BB962C8B-B14F-4D97-AF65-F5344CB8AC3E}">
        <p14:creationId xmlns:p14="http://schemas.microsoft.com/office/powerpoint/2010/main" val="416018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3D96DB-740F-4136-873D-11FC59F3355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C89F994-E3C4-4D63-A0E3-988851AD20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772316D-BC75-4C98-A055-6F84B9A33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C504A2A-A6A2-4DEF-9A48-09555F134AFF}"/>
              </a:ext>
            </a:extLst>
          </p:cNvPr>
          <p:cNvSpPr>
            <a:spLocks noGrp="1"/>
          </p:cNvSpPr>
          <p:nvPr>
            <p:ph type="dt" sz="half" idx="10"/>
          </p:nvPr>
        </p:nvSpPr>
        <p:spPr/>
        <p:txBody>
          <a:bodyPr/>
          <a:lstStyle/>
          <a:p>
            <a:fld id="{30E397E6-673A-4EF7-ACC9-26FDA7EC2897}" type="datetimeFigureOut">
              <a:rPr lang="zh-TW" altLang="en-US" smtClean="0"/>
              <a:t>2023/11/4</a:t>
            </a:fld>
            <a:endParaRPr lang="zh-TW" altLang="en-US"/>
          </a:p>
        </p:txBody>
      </p:sp>
      <p:sp>
        <p:nvSpPr>
          <p:cNvPr id="6" name="頁尾版面配置區 5">
            <a:extLst>
              <a:ext uri="{FF2B5EF4-FFF2-40B4-BE49-F238E27FC236}">
                <a16:creationId xmlns:a16="http://schemas.microsoft.com/office/drawing/2014/main" id="{B1366916-D390-4C89-9C50-0C96650783F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7137D53-1375-4BB1-A73E-99712EB60A83}"/>
              </a:ext>
            </a:extLst>
          </p:cNvPr>
          <p:cNvSpPr>
            <a:spLocks noGrp="1"/>
          </p:cNvSpPr>
          <p:nvPr>
            <p:ph type="sldNum" sz="quarter" idx="12"/>
          </p:nvPr>
        </p:nvSpPr>
        <p:spPr/>
        <p:txBody>
          <a:bodyPr/>
          <a:lstStyle/>
          <a:p>
            <a:fld id="{15A8F14D-0A1B-4501-B154-10253BE5EA8D}" type="slidenum">
              <a:rPr lang="zh-TW" altLang="en-US" smtClean="0"/>
              <a:t>‹#›</a:t>
            </a:fld>
            <a:endParaRPr lang="zh-TW" altLang="en-US"/>
          </a:p>
        </p:txBody>
      </p:sp>
    </p:spTree>
    <p:extLst>
      <p:ext uri="{BB962C8B-B14F-4D97-AF65-F5344CB8AC3E}">
        <p14:creationId xmlns:p14="http://schemas.microsoft.com/office/powerpoint/2010/main" val="16563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21DF3C-F05A-44AB-9EC5-6B29167BD03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BC72A24-5BA2-472E-BCE1-32B91B67A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43B4DBD-7F90-440E-AFCA-FEC5FA5A4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AFBCE6B-FAA6-41B5-8887-08609E522DCF}"/>
              </a:ext>
            </a:extLst>
          </p:cNvPr>
          <p:cNvSpPr>
            <a:spLocks noGrp="1"/>
          </p:cNvSpPr>
          <p:nvPr>
            <p:ph type="dt" sz="half" idx="10"/>
          </p:nvPr>
        </p:nvSpPr>
        <p:spPr/>
        <p:txBody>
          <a:bodyPr/>
          <a:lstStyle/>
          <a:p>
            <a:fld id="{30E397E6-673A-4EF7-ACC9-26FDA7EC2897}" type="datetimeFigureOut">
              <a:rPr lang="zh-TW" altLang="en-US" smtClean="0"/>
              <a:t>2023/11/4</a:t>
            </a:fld>
            <a:endParaRPr lang="zh-TW" altLang="en-US"/>
          </a:p>
        </p:txBody>
      </p:sp>
      <p:sp>
        <p:nvSpPr>
          <p:cNvPr id="6" name="頁尾版面配置區 5">
            <a:extLst>
              <a:ext uri="{FF2B5EF4-FFF2-40B4-BE49-F238E27FC236}">
                <a16:creationId xmlns:a16="http://schemas.microsoft.com/office/drawing/2014/main" id="{8EDE22AB-F6BA-49C8-A14D-21D537D3002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38E4F1E-C03D-439C-9352-1D0287E1D983}"/>
              </a:ext>
            </a:extLst>
          </p:cNvPr>
          <p:cNvSpPr>
            <a:spLocks noGrp="1"/>
          </p:cNvSpPr>
          <p:nvPr>
            <p:ph type="sldNum" sz="quarter" idx="12"/>
          </p:nvPr>
        </p:nvSpPr>
        <p:spPr/>
        <p:txBody>
          <a:bodyPr/>
          <a:lstStyle/>
          <a:p>
            <a:fld id="{15A8F14D-0A1B-4501-B154-10253BE5EA8D}" type="slidenum">
              <a:rPr lang="zh-TW" altLang="en-US" smtClean="0"/>
              <a:t>‹#›</a:t>
            </a:fld>
            <a:endParaRPr lang="zh-TW" altLang="en-US"/>
          </a:p>
        </p:txBody>
      </p:sp>
    </p:spTree>
    <p:extLst>
      <p:ext uri="{BB962C8B-B14F-4D97-AF65-F5344CB8AC3E}">
        <p14:creationId xmlns:p14="http://schemas.microsoft.com/office/powerpoint/2010/main" val="3654961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57D0D0C-1B8F-4EEE-8B83-A59AA6A85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870C6EB-EA5B-46BE-8C8D-168F1CCB5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31A509F-D9D0-4E7F-8BAE-CEBA629E0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397E6-673A-4EF7-ACC9-26FDA7EC2897}" type="datetimeFigureOut">
              <a:rPr lang="zh-TW" altLang="en-US" smtClean="0"/>
              <a:t>2023/11/4</a:t>
            </a:fld>
            <a:endParaRPr lang="zh-TW" altLang="en-US"/>
          </a:p>
        </p:txBody>
      </p:sp>
      <p:sp>
        <p:nvSpPr>
          <p:cNvPr id="5" name="頁尾版面配置區 4">
            <a:extLst>
              <a:ext uri="{FF2B5EF4-FFF2-40B4-BE49-F238E27FC236}">
                <a16:creationId xmlns:a16="http://schemas.microsoft.com/office/drawing/2014/main" id="{5D1EA810-E3A0-4D39-BE61-963744E80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4583C05-101B-4933-87F9-4053060BE2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8F14D-0A1B-4501-B154-10253BE5EA8D}" type="slidenum">
              <a:rPr lang="zh-TW" altLang="en-US" smtClean="0"/>
              <a:t>‹#›</a:t>
            </a:fld>
            <a:endParaRPr lang="zh-TW" altLang="en-US"/>
          </a:p>
        </p:txBody>
      </p:sp>
    </p:spTree>
    <p:extLst>
      <p:ext uri="{BB962C8B-B14F-4D97-AF65-F5344CB8AC3E}">
        <p14:creationId xmlns:p14="http://schemas.microsoft.com/office/powerpoint/2010/main" val="2778619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5F0421D-AEC8-4AF7-B795-4F47D5CC9A54}"/>
              </a:ext>
            </a:extLst>
          </p:cNvPr>
          <p:cNvSpPr>
            <a:spLocks noGrp="1"/>
          </p:cNvSpPr>
          <p:nvPr>
            <p:ph idx="1"/>
          </p:nvPr>
        </p:nvSpPr>
        <p:spPr>
          <a:xfrm>
            <a:off x="838200" y="2417296"/>
            <a:ext cx="10515600" cy="4351338"/>
          </a:xfrm>
        </p:spPr>
        <p:txBody>
          <a:bodyPr/>
          <a:lstStyle/>
          <a:p>
            <a:pPr marL="0" indent="0" algn="ctr">
              <a:buNone/>
            </a:pPr>
            <a:r>
              <a:rPr lang="en-US" altLang="zh-TW" b="1" i="0" dirty="0">
                <a:solidFill>
                  <a:srgbClr val="222222"/>
                </a:solidFill>
                <a:effectLst/>
                <a:latin typeface="Arial" panose="020B0604020202020204" pitchFamily="34" charset="0"/>
              </a:rPr>
              <a:t>Liu, P., </a:t>
            </a:r>
            <a:r>
              <a:rPr lang="en-US" altLang="zh-TW" b="1" i="0" dirty="0" err="1">
                <a:solidFill>
                  <a:srgbClr val="222222"/>
                </a:solidFill>
                <a:effectLst/>
                <a:latin typeface="Arial" panose="020B0604020202020204" pitchFamily="34" charset="0"/>
              </a:rPr>
              <a:t>Seyyed</a:t>
            </a:r>
            <a:r>
              <a:rPr lang="en-US" altLang="zh-TW" b="1" i="0" dirty="0">
                <a:solidFill>
                  <a:srgbClr val="222222"/>
                </a:solidFill>
                <a:effectLst/>
                <a:latin typeface="Arial" panose="020B0604020202020204" pitchFamily="34" charset="0"/>
              </a:rPr>
              <a:t>, F. J., &amp; Smith, S. D. (1999). </a:t>
            </a:r>
          </a:p>
          <a:p>
            <a:pPr marL="0" indent="0" algn="ctr">
              <a:buNone/>
            </a:pPr>
            <a:r>
              <a:rPr lang="en-US" altLang="zh-TW" b="1" i="0" dirty="0">
                <a:solidFill>
                  <a:srgbClr val="222222"/>
                </a:solidFill>
                <a:effectLst/>
                <a:latin typeface="Arial" panose="020B0604020202020204" pitchFamily="34" charset="0"/>
              </a:rPr>
              <a:t>“The independent impact of credit rating changes–the case of Moody's rating refinement on yield premiums.”</a:t>
            </a:r>
          </a:p>
          <a:p>
            <a:pPr marL="0" indent="0" algn="ctr">
              <a:buNone/>
            </a:pPr>
            <a:r>
              <a:rPr lang="en-US" altLang="zh-TW" b="1" i="0" dirty="0">
                <a:solidFill>
                  <a:srgbClr val="222222"/>
                </a:solidFill>
                <a:effectLst/>
                <a:latin typeface="Arial" panose="020B0604020202020204" pitchFamily="34" charset="0"/>
              </a:rPr>
              <a:t> </a:t>
            </a:r>
            <a:r>
              <a:rPr lang="en-US" altLang="zh-TW" b="1" i="1" dirty="0">
                <a:solidFill>
                  <a:srgbClr val="222222"/>
                </a:solidFill>
                <a:effectLst/>
                <a:latin typeface="Arial" panose="020B0604020202020204" pitchFamily="34" charset="0"/>
              </a:rPr>
              <a:t>Journal of Business Finance &amp; Accounting</a:t>
            </a:r>
            <a:r>
              <a:rPr lang="en-US" altLang="zh-TW" b="1" i="0" dirty="0">
                <a:solidFill>
                  <a:srgbClr val="222222"/>
                </a:solidFill>
                <a:effectLst/>
                <a:latin typeface="Arial" panose="020B0604020202020204" pitchFamily="34" charset="0"/>
              </a:rPr>
              <a:t>, </a:t>
            </a:r>
            <a:r>
              <a:rPr lang="en-US" altLang="zh-TW" b="1" i="1" dirty="0">
                <a:solidFill>
                  <a:srgbClr val="222222"/>
                </a:solidFill>
                <a:effectLst/>
                <a:latin typeface="Arial" panose="020B0604020202020204" pitchFamily="34" charset="0"/>
              </a:rPr>
              <a:t>26</a:t>
            </a:r>
            <a:r>
              <a:rPr lang="en-US" altLang="zh-TW" b="1" i="0" dirty="0">
                <a:solidFill>
                  <a:srgbClr val="222222"/>
                </a:solidFill>
                <a:effectLst/>
                <a:latin typeface="Arial" panose="020B0604020202020204" pitchFamily="34" charset="0"/>
              </a:rPr>
              <a:t>(3‐4), 337-363.</a:t>
            </a:r>
            <a:endParaRPr lang="zh-TW" altLang="en-US" b="1" dirty="0"/>
          </a:p>
        </p:txBody>
      </p:sp>
    </p:spTree>
    <p:extLst>
      <p:ext uri="{BB962C8B-B14F-4D97-AF65-F5344CB8AC3E}">
        <p14:creationId xmlns:p14="http://schemas.microsoft.com/office/powerpoint/2010/main" val="292250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DE1873-A7B4-4FA2-B1CE-811CD8F5DBD1}"/>
              </a:ext>
            </a:extLst>
          </p:cNvPr>
          <p:cNvSpPr>
            <a:spLocks noGrp="1"/>
          </p:cNvSpPr>
          <p:nvPr>
            <p:ph type="title"/>
          </p:nvPr>
        </p:nvSpPr>
        <p:spPr/>
        <p:txBody>
          <a:bodyPr>
            <a:normAutofit/>
          </a:bodyPr>
          <a:lstStyle/>
          <a:p>
            <a:r>
              <a:rPr lang="en-US" altLang="zh-TW" sz="3200" b="1" dirty="0"/>
              <a:t>Outline</a:t>
            </a:r>
            <a:endParaRPr lang="zh-TW" altLang="en-US" sz="3200" b="1" dirty="0"/>
          </a:p>
        </p:txBody>
      </p:sp>
      <p:sp>
        <p:nvSpPr>
          <p:cNvPr id="3" name="內容版面配置區 2">
            <a:extLst>
              <a:ext uri="{FF2B5EF4-FFF2-40B4-BE49-F238E27FC236}">
                <a16:creationId xmlns:a16="http://schemas.microsoft.com/office/drawing/2014/main" id="{9338CC8C-CFEE-4914-84EA-8A089AEA565E}"/>
              </a:ext>
            </a:extLst>
          </p:cNvPr>
          <p:cNvSpPr>
            <a:spLocks noGrp="1"/>
          </p:cNvSpPr>
          <p:nvPr>
            <p:ph idx="1"/>
          </p:nvPr>
        </p:nvSpPr>
        <p:spPr>
          <a:xfrm>
            <a:off x="838200" y="1574147"/>
            <a:ext cx="10515600" cy="4351338"/>
          </a:xfrm>
        </p:spPr>
        <p:txBody>
          <a:bodyPr>
            <a:normAutofit/>
          </a:bodyPr>
          <a:lstStyle/>
          <a:p>
            <a:pPr marL="342900" indent="-342900" algn="l">
              <a:lnSpc>
                <a:spcPct val="100000"/>
              </a:lnSpc>
              <a:buFont typeface="+mj-lt"/>
              <a:buAutoNum type="arabicPeriod"/>
            </a:pPr>
            <a:r>
              <a:rPr lang="en-US" altLang="zh-TW" sz="2000" b="1" i="0" u="none" strike="noStrike" baseline="0" dirty="0"/>
              <a:t>INTRODUCTION</a:t>
            </a:r>
          </a:p>
          <a:p>
            <a:pPr marL="342900" indent="-342900" algn="l">
              <a:lnSpc>
                <a:spcPct val="100000"/>
              </a:lnSpc>
              <a:buFont typeface="+mj-lt"/>
              <a:buAutoNum type="arabicPeriod"/>
            </a:pPr>
            <a:r>
              <a:rPr lang="en-US" altLang="zh-TW" sz="2000" b="1" i="0" u="none" strike="noStrike" baseline="0" dirty="0"/>
              <a:t>RESEARCH METHODOLOGY</a:t>
            </a:r>
          </a:p>
          <a:p>
            <a:pPr marL="342900" indent="-342900" algn="l">
              <a:lnSpc>
                <a:spcPct val="100000"/>
              </a:lnSpc>
              <a:buFont typeface="+mj-lt"/>
              <a:buAutoNum type="arabicPeriod"/>
            </a:pPr>
            <a:r>
              <a:rPr lang="en-US" altLang="zh-TW" sz="2000" b="1" i="0" u="none" strike="noStrike" baseline="0" dirty="0"/>
              <a:t>DATA AND SAMPLE SELECTION</a:t>
            </a:r>
          </a:p>
          <a:p>
            <a:pPr marL="342900" indent="-342900" algn="l">
              <a:lnSpc>
                <a:spcPct val="100000"/>
              </a:lnSpc>
              <a:buFont typeface="+mj-lt"/>
              <a:buAutoNum type="arabicPeriod"/>
            </a:pPr>
            <a:r>
              <a:rPr lang="en-US" altLang="zh-TW" sz="2000" b="1" i="0" u="none" strike="noStrike" baseline="0" dirty="0"/>
              <a:t>EMPIRICAL RESULTS</a:t>
            </a:r>
            <a:endParaRPr lang="en-US" altLang="zh-TW" sz="2000" b="1" dirty="0"/>
          </a:p>
          <a:p>
            <a:pPr marL="342900" indent="-342900" algn="l">
              <a:lnSpc>
                <a:spcPct val="100000"/>
              </a:lnSpc>
              <a:buFont typeface="+mj-lt"/>
              <a:buAutoNum type="arabicPeriod"/>
            </a:pPr>
            <a:r>
              <a:rPr lang="en-US" altLang="zh-TW" sz="2000" b="1" i="0" u="none" strike="noStrike" baseline="0" dirty="0"/>
              <a:t>CONCLUSION</a:t>
            </a:r>
          </a:p>
        </p:txBody>
      </p:sp>
    </p:spTree>
    <p:extLst>
      <p:ext uri="{BB962C8B-B14F-4D97-AF65-F5344CB8AC3E}">
        <p14:creationId xmlns:p14="http://schemas.microsoft.com/office/powerpoint/2010/main" val="1528341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DE1873-A7B4-4FA2-B1CE-811CD8F5DBD1}"/>
              </a:ext>
            </a:extLst>
          </p:cNvPr>
          <p:cNvSpPr>
            <a:spLocks noGrp="1"/>
          </p:cNvSpPr>
          <p:nvPr>
            <p:ph type="title"/>
          </p:nvPr>
        </p:nvSpPr>
        <p:spPr/>
        <p:txBody>
          <a:bodyPr>
            <a:normAutofit/>
          </a:bodyPr>
          <a:lstStyle/>
          <a:p>
            <a:r>
              <a:rPr lang="en-US" altLang="zh-TW" sz="3200" b="1" dirty="0"/>
              <a:t>Introduction / Motivation</a:t>
            </a:r>
            <a:endParaRPr lang="zh-TW" altLang="en-US" sz="3200" b="1" dirty="0"/>
          </a:p>
        </p:txBody>
      </p:sp>
      <p:sp>
        <p:nvSpPr>
          <p:cNvPr id="3" name="內容版面配置區 2">
            <a:extLst>
              <a:ext uri="{FF2B5EF4-FFF2-40B4-BE49-F238E27FC236}">
                <a16:creationId xmlns:a16="http://schemas.microsoft.com/office/drawing/2014/main" id="{9338CC8C-CFEE-4914-84EA-8A089AEA565E}"/>
              </a:ext>
            </a:extLst>
          </p:cNvPr>
          <p:cNvSpPr>
            <a:spLocks noGrp="1"/>
          </p:cNvSpPr>
          <p:nvPr>
            <p:ph idx="1"/>
          </p:nvPr>
        </p:nvSpPr>
        <p:spPr>
          <a:xfrm>
            <a:off x="838200" y="1574147"/>
            <a:ext cx="10515600" cy="4351338"/>
          </a:xfrm>
        </p:spPr>
        <p:txBody>
          <a:bodyPr>
            <a:normAutofit/>
          </a:bodyPr>
          <a:lstStyle/>
          <a:p>
            <a:pPr marL="342900" indent="-342900" algn="l">
              <a:lnSpc>
                <a:spcPct val="100000"/>
              </a:lnSpc>
              <a:buFont typeface="+mj-lt"/>
              <a:buAutoNum type="arabicPeriod"/>
            </a:pPr>
            <a:r>
              <a:rPr lang="en-US" altLang="zh-TW" sz="1800" b="0" i="0" u="none" strike="noStrike" baseline="0" dirty="0"/>
              <a:t>Bond ratings agencies</a:t>
            </a:r>
            <a:r>
              <a:rPr lang="zh-TW" altLang="en-US" sz="1800" b="0" i="0" u="none" strike="noStrike" baseline="0" dirty="0"/>
              <a:t>：</a:t>
            </a:r>
            <a:endParaRPr lang="en-US" altLang="zh-TW" sz="1800" b="0" i="0" u="none" strike="noStrike" baseline="0" dirty="0"/>
          </a:p>
          <a:p>
            <a:pPr lvl="1">
              <a:lnSpc>
                <a:spcPct val="100000"/>
              </a:lnSpc>
            </a:pPr>
            <a:r>
              <a:rPr lang="en-US" altLang="zh-TW" sz="1800" dirty="0"/>
              <a:t>Provide investors with a system of relative creditworthiness of bond issues </a:t>
            </a:r>
            <a:r>
              <a:rPr lang="en-US" altLang="zh-TW" sz="1800" b="1" dirty="0"/>
              <a:t>by incorporating all the ingredients of default risk into a single code</a:t>
            </a:r>
            <a:r>
              <a:rPr lang="en-US" altLang="zh-TW" sz="1800" dirty="0"/>
              <a:t>.</a:t>
            </a:r>
          </a:p>
          <a:p>
            <a:pPr lvl="1">
              <a:lnSpc>
                <a:spcPct val="100000"/>
              </a:lnSpc>
            </a:pPr>
            <a:r>
              <a:rPr lang="en-US" altLang="zh-TW" sz="1800" b="0" i="0" u="none" strike="noStrike" baseline="0" dirty="0"/>
              <a:t>The two most widely recognized rating agencies in the US are </a:t>
            </a:r>
            <a:r>
              <a:rPr lang="en-US" altLang="zh-TW" sz="1800" b="1" i="0" u="none" strike="noStrike" baseline="0" dirty="0">
                <a:solidFill>
                  <a:srgbClr val="FF0000"/>
                </a:solidFill>
              </a:rPr>
              <a:t>Moody's Investors Service </a:t>
            </a:r>
            <a:r>
              <a:rPr lang="en-US" altLang="zh-TW" sz="1800" b="0" i="0" u="none" strike="noStrike" baseline="0" dirty="0"/>
              <a:t>and </a:t>
            </a:r>
            <a:r>
              <a:rPr lang="en-US" altLang="zh-TW" sz="1800" b="1" i="0" u="none" strike="noStrike" baseline="0" dirty="0"/>
              <a:t>Standard &amp; Poor's Corporation</a:t>
            </a:r>
            <a:r>
              <a:rPr lang="en-US" altLang="zh-TW" sz="1800" b="0" i="0" u="none" strike="noStrike" baseline="0" dirty="0"/>
              <a:t>.</a:t>
            </a:r>
            <a:endParaRPr lang="en-US" altLang="zh-TW" sz="1800" dirty="0"/>
          </a:p>
          <a:p>
            <a:pPr marL="342900" indent="-342900">
              <a:lnSpc>
                <a:spcPct val="100000"/>
              </a:lnSpc>
              <a:buFont typeface="+mj-lt"/>
              <a:buAutoNum type="arabicPeriod"/>
            </a:pPr>
            <a:r>
              <a:rPr lang="en-US" altLang="zh-TW" sz="1800" dirty="0"/>
              <a:t>Studies have shown that there is a strong association between </a:t>
            </a:r>
            <a:r>
              <a:rPr lang="en-US" altLang="zh-TW" sz="1800" b="1" dirty="0"/>
              <a:t>the credit rating assigned </a:t>
            </a:r>
            <a:r>
              <a:rPr lang="en-US" altLang="zh-TW" sz="1800" dirty="0"/>
              <a:t>and </a:t>
            </a:r>
            <a:r>
              <a:rPr lang="en-US" altLang="zh-TW" sz="1800" b="1" dirty="0"/>
              <a:t>the eventual payoff of interest and principal obligations</a:t>
            </a:r>
            <a:r>
              <a:rPr lang="en-US" altLang="zh-TW" sz="1800" dirty="0"/>
              <a:t>.</a:t>
            </a:r>
          </a:p>
          <a:p>
            <a:pPr marL="342900" indent="-342900">
              <a:lnSpc>
                <a:spcPct val="100000"/>
              </a:lnSpc>
              <a:buFont typeface="+mj-lt"/>
              <a:buAutoNum type="arabicPeriod"/>
            </a:pPr>
            <a:r>
              <a:rPr lang="en-US" altLang="zh-TW" sz="1800" dirty="0"/>
              <a:t>Still in dispute is whether or not the ratings convey information to investors in addition to what they can deduce from publicly available information about the bond issuers.</a:t>
            </a:r>
          </a:p>
          <a:p>
            <a:pPr marL="342900" indent="-342900">
              <a:lnSpc>
                <a:spcPct val="100000"/>
              </a:lnSpc>
              <a:buFont typeface="+mj-lt"/>
              <a:buAutoNum type="arabicPeriod"/>
            </a:pPr>
            <a:r>
              <a:rPr lang="en-US" altLang="zh-TW" sz="1800" dirty="0"/>
              <a:t>Even if there are security price changes associated with rating changes, it is difficult to conclude that </a:t>
            </a:r>
            <a:r>
              <a:rPr lang="en-US" altLang="zh-TW" sz="1800" b="1" dirty="0"/>
              <a:t>security price changes were induced by the rating reclassification that preceded them</a:t>
            </a:r>
            <a:r>
              <a:rPr lang="en-US" altLang="zh-TW" sz="1800" dirty="0"/>
              <a:t>.</a:t>
            </a:r>
            <a:endParaRPr lang="zh-TW" altLang="en-US" sz="1800" dirty="0"/>
          </a:p>
        </p:txBody>
      </p:sp>
    </p:spTree>
    <p:extLst>
      <p:ext uri="{BB962C8B-B14F-4D97-AF65-F5344CB8AC3E}">
        <p14:creationId xmlns:p14="http://schemas.microsoft.com/office/powerpoint/2010/main" val="3496784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DE1873-A7B4-4FA2-B1CE-811CD8F5DBD1}"/>
              </a:ext>
            </a:extLst>
          </p:cNvPr>
          <p:cNvSpPr>
            <a:spLocks noGrp="1"/>
          </p:cNvSpPr>
          <p:nvPr>
            <p:ph type="title"/>
          </p:nvPr>
        </p:nvSpPr>
        <p:spPr/>
        <p:txBody>
          <a:bodyPr>
            <a:normAutofit/>
          </a:bodyPr>
          <a:lstStyle/>
          <a:p>
            <a:r>
              <a:rPr lang="en-US" altLang="zh-TW" sz="3200" b="1" dirty="0"/>
              <a:t>Introduction / Motivation</a:t>
            </a:r>
            <a:endParaRPr lang="zh-TW" altLang="en-US" sz="3200" b="1" dirty="0"/>
          </a:p>
        </p:txBody>
      </p:sp>
      <p:sp>
        <p:nvSpPr>
          <p:cNvPr id="3" name="內容版面配置區 2">
            <a:extLst>
              <a:ext uri="{FF2B5EF4-FFF2-40B4-BE49-F238E27FC236}">
                <a16:creationId xmlns:a16="http://schemas.microsoft.com/office/drawing/2014/main" id="{9338CC8C-CFEE-4914-84EA-8A089AEA565E}"/>
              </a:ext>
            </a:extLst>
          </p:cNvPr>
          <p:cNvSpPr>
            <a:spLocks noGrp="1"/>
          </p:cNvSpPr>
          <p:nvPr>
            <p:ph idx="1"/>
          </p:nvPr>
        </p:nvSpPr>
        <p:spPr>
          <a:xfrm>
            <a:off x="838200" y="1574147"/>
            <a:ext cx="10515600" cy="4351338"/>
          </a:xfrm>
        </p:spPr>
        <p:txBody>
          <a:bodyPr>
            <a:normAutofit/>
          </a:bodyPr>
          <a:lstStyle/>
          <a:p>
            <a:pPr marL="342900" indent="-342900" algn="l">
              <a:buFont typeface="+mj-lt"/>
              <a:buAutoNum type="arabicPeriod" startAt="4"/>
            </a:pPr>
            <a:r>
              <a:rPr lang="en-US" altLang="zh-TW" sz="1800" b="0" i="0" u="none" strike="noStrike" baseline="0" dirty="0"/>
              <a:t>On April 26, 1982, John Moody’s Investor Service refined its rating system, The modifiers 1, 2 and 3 indicated whether the debt issues are ranked at the high end, the mid-range or the low end of the generic category, respectively. </a:t>
            </a:r>
            <a:r>
              <a:rPr lang="en-US" altLang="zh-TW" sz="1800" dirty="0">
                <a:solidFill>
                  <a:srgbClr val="FF0000"/>
                </a:solidFill>
              </a:rPr>
              <a:t>(Aa -&gt;</a:t>
            </a:r>
            <a:r>
              <a:rPr lang="zh-TW" altLang="en-US" sz="1800" dirty="0">
                <a:solidFill>
                  <a:srgbClr val="FF0000"/>
                </a:solidFill>
              </a:rPr>
              <a:t> </a:t>
            </a:r>
            <a:r>
              <a:rPr lang="en-US" altLang="zh-TW" sz="1800" dirty="0">
                <a:solidFill>
                  <a:srgbClr val="FF0000"/>
                </a:solidFill>
              </a:rPr>
              <a:t>Aa1, Aa2, Aa3)</a:t>
            </a:r>
          </a:p>
          <a:p>
            <a:pPr marL="342900" indent="-342900" algn="l">
              <a:buFont typeface="+mj-lt"/>
              <a:buAutoNum type="arabicPeriod" startAt="4"/>
            </a:pPr>
            <a:r>
              <a:rPr lang="en-US" altLang="zh-TW" sz="1800" b="1" dirty="0"/>
              <a:t>Motivation</a:t>
            </a:r>
            <a:r>
              <a:rPr lang="en-US" altLang="zh-TW" sz="1800" dirty="0"/>
              <a:t> : </a:t>
            </a:r>
            <a:r>
              <a:rPr lang="en-US" altLang="zh-TW" sz="1800" b="0" i="0" u="none" strike="noStrike" baseline="0" dirty="0"/>
              <a:t>In this paper we test </a:t>
            </a:r>
            <a:r>
              <a:rPr lang="en-US" altLang="zh-TW" sz="1800" b="1" i="0" u="none" strike="noStrike" baseline="0" dirty="0"/>
              <a:t>whether the prices of bonds respond to the announcement of Moody's rating refinement</a:t>
            </a:r>
            <a:r>
              <a:rPr lang="en-US" altLang="zh-TW" sz="1800" b="0" i="0" u="none" strike="noStrike" baseline="0" dirty="0"/>
              <a:t>.</a:t>
            </a:r>
            <a:r>
              <a:rPr lang="en-US" altLang="zh-TW" sz="1800" dirty="0"/>
              <a:t> </a:t>
            </a:r>
          </a:p>
          <a:p>
            <a:pPr marL="342900" indent="-342900" algn="l">
              <a:buFont typeface="+mj-lt"/>
              <a:buAutoNum type="arabicPeriod" startAt="4"/>
            </a:pPr>
            <a:r>
              <a:rPr lang="en-US" altLang="zh-TW" sz="1800" dirty="0"/>
              <a:t>Conclusion</a:t>
            </a:r>
            <a:r>
              <a:rPr lang="zh-TW" altLang="en-US" sz="1800" dirty="0"/>
              <a:t>：</a:t>
            </a:r>
            <a:endParaRPr lang="en-US" altLang="zh-TW" sz="1800" dirty="0"/>
          </a:p>
          <a:p>
            <a:pPr marL="800100" lvl="1" indent="-342900">
              <a:buFont typeface="+mj-lt"/>
              <a:buAutoNum type="alphaLcPeriod"/>
            </a:pPr>
            <a:r>
              <a:rPr lang="en-US" altLang="zh-TW" sz="1800" dirty="0"/>
              <a:t>We find statistically significant changes in yields for a combined bond portfolio which includes both upward revised and downward revised bonds.</a:t>
            </a:r>
          </a:p>
          <a:p>
            <a:pPr marL="800100" lvl="1" indent="-342900">
              <a:buFont typeface="+mj-lt"/>
              <a:buAutoNum type="alphaLcPeriod"/>
            </a:pPr>
            <a:r>
              <a:rPr lang="en-US" altLang="zh-TW" sz="1800" dirty="0"/>
              <a:t>If we break down the combined portfolio into two </a:t>
            </a:r>
            <a:r>
              <a:rPr lang="en-US" altLang="zh-TW" sz="1800" dirty="0" err="1"/>
              <a:t>subportfolios</a:t>
            </a:r>
            <a:r>
              <a:rPr lang="en-US" altLang="zh-TW" sz="1800" dirty="0"/>
              <a:t> (downward revised bonds &amp; upward revised bonds), then we find statistically </a:t>
            </a:r>
            <a:r>
              <a:rPr lang="en-US" altLang="zh-TW" sz="1800" b="1" dirty="0"/>
              <a:t>significant yield changes only in the bond portfolio whose ratings are revised downward</a:t>
            </a:r>
            <a:r>
              <a:rPr lang="en-US" altLang="zh-TW" sz="1800" dirty="0"/>
              <a:t>. </a:t>
            </a:r>
          </a:p>
          <a:p>
            <a:pPr marL="800100" lvl="1" indent="-342900">
              <a:buFont typeface="+mj-lt"/>
              <a:buAutoNum type="alphaLcPeriod"/>
            </a:pPr>
            <a:r>
              <a:rPr lang="en-US" altLang="zh-TW" sz="1800" dirty="0"/>
              <a:t>The results indicate that the significant changes in yields for the combined portfolio </a:t>
            </a:r>
            <a:r>
              <a:rPr lang="en-US" altLang="zh-TW" sz="1800" b="1" dirty="0">
                <a:solidFill>
                  <a:srgbClr val="FF0000"/>
                </a:solidFill>
              </a:rPr>
              <a:t>are driven by the yield changes in the downgraded portfolio.</a:t>
            </a:r>
            <a:r>
              <a:rPr lang="en-US" altLang="zh-TW" sz="1800" dirty="0"/>
              <a:t> </a:t>
            </a:r>
            <a:endParaRPr lang="zh-TW" altLang="en-US" sz="1800" dirty="0"/>
          </a:p>
        </p:txBody>
      </p:sp>
    </p:spTree>
    <p:extLst>
      <p:ext uri="{BB962C8B-B14F-4D97-AF65-F5344CB8AC3E}">
        <p14:creationId xmlns:p14="http://schemas.microsoft.com/office/powerpoint/2010/main" val="875032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DE1873-A7B4-4FA2-B1CE-811CD8F5DBD1}"/>
              </a:ext>
            </a:extLst>
          </p:cNvPr>
          <p:cNvSpPr>
            <a:spLocks noGrp="1"/>
          </p:cNvSpPr>
          <p:nvPr>
            <p:ph type="title"/>
          </p:nvPr>
        </p:nvSpPr>
        <p:spPr/>
        <p:txBody>
          <a:bodyPr>
            <a:normAutofit/>
          </a:bodyPr>
          <a:lstStyle/>
          <a:p>
            <a:r>
              <a:rPr lang="en-US" altLang="zh-TW" sz="3200" b="1" dirty="0"/>
              <a:t>Conclusion</a:t>
            </a:r>
            <a:endParaRPr lang="zh-TW" altLang="en-US" sz="3200" b="1" dirty="0"/>
          </a:p>
        </p:txBody>
      </p:sp>
      <p:sp>
        <p:nvSpPr>
          <p:cNvPr id="3" name="內容版面配置區 2">
            <a:extLst>
              <a:ext uri="{FF2B5EF4-FFF2-40B4-BE49-F238E27FC236}">
                <a16:creationId xmlns:a16="http://schemas.microsoft.com/office/drawing/2014/main" id="{9338CC8C-CFEE-4914-84EA-8A089AEA565E}"/>
              </a:ext>
            </a:extLst>
          </p:cNvPr>
          <p:cNvSpPr>
            <a:spLocks noGrp="1"/>
          </p:cNvSpPr>
          <p:nvPr>
            <p:ph idx="1"/>
          </p:nvPr>
        </p:nvSpPr>
        <p:spPr>
          <a:xfrm>
            <a:off x="838200" y="1574147"/>
            <a:ext cx="10515600" cy="4351338"/>
          </a:xfrm>
        </p:spPr>
        <p:txBody>
          <a:bodyPr>
            <a:normAutofit/>
          </a:bodyPr>
          <a:lstStyle/>
          <a:p>
            <a:pPr marL="0" indent="0" algn="l">
              <a:lnSpc>
                <a:spcPct val="100000"/>
              </a:lnSpc>
              <a:buNone/>
            </a:pPr>
            <a:r>
              <a:rPr lang="en-US" altLang="zh-TW" sz="1800" b="0" i="0" u="none" strike="noStrike" baseline="0" dirty="0">
                <a:latin typeface="AdvPA33E"/>
              </a:rPr>
              <a:t>The findings in the paper have several implications.</a:t>
            </a:r>
          </a:p>
          <a:p>
            <a:pPr marL="342900" indent="-342900">
              <a:lnSpc>
                <a:spcPct val="100000"/>
              </a:lnSpc>
              <a:buFont typeface="+mj-lt"/>
              <a:buAutoNum type="arabicPeriod"/>
            </a:pPr>
            <a:r>
              <a:rPr lang="en-US" altLang="zh-TW" sz="1800" dirty="0"/>
              <a:t>Rating agencies do have an</a:t>
            </a:r>
            <a:r>
              <a:rPr lang="zh-TW" altLang="en-US" sz="1800" dirty="0"/>
              <a:t> </a:t>
            </a:r>
            <a:r>
              <a:rPr lang="en-US" altLang="zh-TW" sz="1800" b="1" dirty="0"/>
              <a:t>independent impact on bond prices</a:t>
            </a:r>
            <a:r>
              <a:rPr lang="en-US" altLang="zh-TW" sz="1800" dirty="0"/>
              <a:t>.</a:t>
            </a:r>
          </a:p>
          <a:p>
            <a:pPr marL="342900" indent="-342900">
              <a:lnSpc>
                <a:spcPct val="100000"/>
              </a:lnSpc>
              <a:buFont typeface="+mj-lt"/>
              <a:buAutoNum type="arabicPeriod"/>
            </a:pPr>
            <a:r>
              <a:rPr lang="en-US" altLang="zh-TW" sz="1800" dirty="0"/>
              <a:t>Within rating changes tend to have smaller effects on security prices than across rating changes, we may expect the information content to be stronger for </a:t>
            </a:r>
            <a:r>
              <a:rPr lang="en-US" altLang="zh-TW" sz="1800" b="1" dirty="0"/>
              <a:t>rating changes when they are made across rating categories</a:t>
            </a:r>
            <a:r>
              <a:rPr lang="en-US" altLang="zh-TW" sz="1800" dirty="0"/>
              <a:t>.</a:t>
            </a:r>
          </a:p>
          <a:p>
            <a:pPr marL="342900" indent="-342900">
              <a:lnSpc>
                <a:spcPct val="100000"/>
              </a:lnSpc>
              <a:buFont typeface="+mj-lt"/>
              <a:buAutoNum type="arabicPeriod"/>
            </a:pPr>
            <a:r>
              <a:rPr lang="en-US" altLang="zh-TW" sz="1800" dirty="0"/>
              <a:t>Revisions in credit </a:t>
            </a:r>
            <a:r>
              <a:rPr lang="en-US" altLang="zh-TW" sz="1800" b="1" dirty="0"/>
              <a:t>rating contain incremental information to the financial market</a:t>
            </a:r>
            <a:r>
              <a:rPr lang="en-US" altLang="zh-TW" sz="1800" dirty="0"/>
              <a:t>. </a:t>
            </a:r>
          </a:p>
        </p:txBody>
      </p:sp>
    </p:spTree>
    <p:extLst>
      <p:ext uri="{BB962C8B-B14F-4D97-AF65-F5344CB8AC3E}">
        <p14:creationId xmlns:p14="http://schemas.microsoft.com/office/powerpoint/2010/main" val="153908104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689</Words>
  <Application>Microsoft Office PowerPoint</Application>
  <PresentationFormat>寬螢幕</PresentationFormat>
  <Paragraphs>36</Paragraphs>
  <Slides>5</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vt:i4>
      </vt:variant>
    </vt:vector>
  </HeadingPairs>
  <TitlesOfParts>
    <vt:vector size="11" baseType="lpstr">
      <vt:lpstr>AdvPA33E</vt:lpstr>
      <vt:lpstr>Söhne</vt:lpstr>
      <vt:lpstr>Arial</vt:lpstr>
      <vt:lpstr>Calibri</vt:lpstr>
      <vt:lpstr>Calibri Light</vt:lpstr>
      <vt:lpstr>Office 佈景主題</vt:lpstr>
      <vt:lpstr>PowerPoint 簡報</vt:lpstr>
      <vt:lpstr>Outline</vt:lpstr>
      <vt:lpstr>Introduction / Motivation</vt:lpstr>
      <vt:lpstr>Introduction / Motivation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Ming Liu</dc:creator>
  <cp:lastModifiedBy>Ming Liu</cp:lastModifiedBy>
  <cp:revision>6</cp:revision>
  <dcterms:created xsi:type="dcterms:W3CDTF">2023-11-04T14:53:00Z</dcterms:created>
  <dcterms:modified xsi:type="dcterms:W3CDTF">2023-11-04T16:15:02Z</dcterms:modified>
</cp:coreProperties>
</file>