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1"/>
  </p:notesMasterIdLst>
  <p:sldIdLst>
    <p:sldId id="256" r:id="rId2"/>
    <p:sldId id="261" r:id="rId3"/>
    <p:sldId id="277" r:id="rId4"/>
    <p:sldId id="278" r:id="rId5"/>
    <p:sldId id="279" r:id="rId6"/>
    <p:sldId id="280" r:id="rId7"/>
    <p:sldId id="282" r:id="rId8"/>
    <p:sldId id="281" r:id="rId9"/>
    <p:sldId id="283" r:id="rId10"/>
    <p:sldId id="292" r:id="rId11"/>
    <p:sldId id="285" r:id="rId12"/>
    <p:sldId id="286" r:id="rId13"/>
    <p:sldId id="288" r:id="rId14"/>
    <p:sldId id="289" r:id="rId15"/>
    <p:sldId id="290" r:id="rId16"/>
    <p:sldId id="291" r:id="rId17"/>
    <p:sldId id="296" r:id="rId18"/>
    <p:sldId id="294" r:id="rId19"/>
    <p:sldId id="295" r:id="rId20"/>
  </p:sldIdLst>
  <p:sldSz cx="9144000" cy="5143500" type="screen16x9"/>
  <p:notesSz cx="6858000" cy="9144000"/>
  <p:embeddedFontLst>
    <p:embeddedFont>
      <p:font typeface="Cambria Math" panose="02040503050406030204" pitchFamily="18" charset="0"/>
      <p:regular r:id="rId22"/>
    </p:embeddedFont>
    <p:embeddedFont>
      <p:font typeface="Lato" panose="020F0502020204030203" pitchFamily="34" charset="0"/>
      <p:regular r:id="rId23"/>
      <p:bold r:id="rId24"/>
      <p:italic r:id="rId25"/>
      <p:boldItalic r:id="rId26"/>
    </p:embeddedFont>
    <p:embeddedFont>
      <p:font typeface="Raleway" pitchFamily="2" charset="0"/>
      <p:regular r:id="rId27"/>
      <p:bold r:id="rId28"/>
      <p:italic r:id="rId29"/>
      <p:boldItalic r:id="rId30"/>
    </p:embeddedFont>
    <p:embeddedFont>
      <p:font typeface="Vollkorn" panose="02020500000000000000" charset="0"/>
      <p:regular r:id="rId31"/>
      <p:bold r:id="rId32"/>
      <p:italic r:id="rId33"/>
      <p:boldItalic r:id="rId34"/>
    </p:embeddedFont>
    <p:embeddedFont>
      <p:font typeface="微軟正黑體" panose="020B0604030504040204" pitchFamily="34" charset="-12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457364-2EE1-4C55-8143-7F3D7217B6E2}">
  <a:tblStyle styleId="{92457364-2EE1-4C55-8143-7F3D7217B6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6850D3F-DF70-497F-AF4E-C8ED46CE4E6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107" d="100"/>
          <a:sy n="107" d="100"/>
        </p:scale>
        <p:origin x="91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Vollkorn" panose="02020500000000000000" charset="0"/>
        <a:ea typeface="Vollkorn" panose="02020500000000000000"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28505374511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2850537451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6373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1493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648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3212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1893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3693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0810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2337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8297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3608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1595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8505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9172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221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0700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7199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320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27668"/>
            <a:ext cx="9144000" cy="2175520"/>
          </a:xfrm>
          <a:custGeom>
            <a:avLst/>
            <a:gdLst/>
            <a:ahLst/>
            <a:cxnLst/>
            <a:rect l="l" t="t" r="r" b="b"/>
            <a:pathLst>
              <a:path w="285750" h="67985" extrusionOk="0">
                <a:moveTo>
                  <a:pt x="0" y="0"/>
                </a:moveTo>
                <a:lnTo>
                  <a:pt x="0" y="67985"/>
                </a:lnTo>
                <a:cubicBezTo>
                  <a:pt x="91476" y="22396"/>
                  <a:pt x="194274" y="22396"/>
                  <a:pt x="285750" y="67985"/>
                </a:cubicBezTo>
                <a:lnTo>
                  <a:pt x="285750" y="0"/>
                </a:ln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10" name="Google Shape;10;p2"/>
          <p:cNvSpPr txBox="1">
            <a:spLocks noGrp="1"/>
          </p:cNvSpPr>
          <p:nvPr>
            <p:ph type="ctrTitle"/>
          </p:nvPr>
        </p:nvSpPr>
        <p:spPr>
          <a:xfrm>
            <a:off x="1446400" y="1281950"/>
            <a:ext cx="6251100" cy="19479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6000">
                <a:latin typeface="微軟正黑體" panose="020B0604030504040204" pitchFamily="34" charset="-120"/>
                <a:ea typeface="微軟正黑體" panose="020B0604030504040204" pitchFamily="34" charset="-120"/>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dirty="0"/>
          </a:p>
        </p:txBody>
      </p:sp>
      <p:sp>
        <p:nvSpPr>
          <p:cNvPr id="11" name="Google Shape;11;p2"/>
          <p:cNvSpPr txBox="1">
            <a:spLocks noGrp="1"/>
          </p:cNvSpPr>
          <p:nvPr>
            <p:ph type="subTitle" idx="1"/>
          </p:nvPr>
        </p:nvSpPr>
        <p:spPr>
          <a:xfrm>
            <a:off x="2392500" y="3328650"/>
            <a:ext cx="43590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atin typeface="Vollkorn" panose="02020500000000000000" charset="0"/>
                <a:ea typeface="Vollkorn" panose="02020500000000000000" charset="0"/>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dirty="0"/>
          </a:p>
        </p:txBody>
      </p:sp>
      <p:grpSp>
        <p:nvGrpSpPr>
          <p:cNvPr id="12" name="Google Shape;12;p2"/>
          <p:cNvGrpSpPr/>
          <p:nvPr/>
        </p:nvGrpSpPr>
        <p:grpSpPr>
          <a:xfrm>
            <a:off x="-345484" y="3586504"/>
            <a:ext cx="2280161" cy="1539073"/>
            <a:chOff x="237675" y="2754325"/>
            <a:chExt cx="1868525" cy="1261225"/>
          </a:xfrm>
        </p:grpSpPr>
        <p:sp>
          <p:nvSpPr>
            <p:cNvPr id="13" name="Google Shape;13;p2"/>
            <p:cNvSpPr/>
            <p:nvPr/>
          </p:nvSpPr>
          <p:spPr>
            <a:xfrm>
              <a:off x="237675" y="2754325"/>
              <a:ext cx="533950" cy="243350"/>
            </a:xfrm>
            <a:custGeom>
              <a:avLst/>
              <a:gdLst/>
              <a:ahLst/>
              <a:cxnLst/>
              <a:rect l="l" t="t" r="r" b="b"/>
              <a:pathLst>
                <a:path w="21358" h="9734" extrusionOk="0">
                  <a:moveTo>
                    <a:pt x="21357" y="9733"/>
                  </a:moveTo>
                  <a:cubicBezTo>
                    <a:pt x="14515" y="6896"/>
                    <a:pt x="6834" y="6896"/>
                    <a:pt x="0" y="9733"/>
                  </a:cubicBezTo>
                  <a:lnTo>
                    <a:pt x="0" y="2837"/>
                  </a:lnTo>
                  <a:cubicBezTo>
                    <a:pt x="6834" y="1"/>
                    <a:pt x="14515" y="1"/>
                    <a:pt x="21357"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14" name="Google Shape;14;p2"/>
            <p:cNvSpPr/>
            <p:nvPr/>
          </p:nvSpPr>
          <p:spPr>
            <a:xfrm>
              <a:off x="504625" y="2921825"/>
              <a:ext cx="533950" cy="243350"/>
            </a:xfrm>
            <a:custGeom>
              <a:avLst/>
              <a:gdLst/>
              <a:ahLst/>
              <a:cxnLst/>
              <a:rect l="l" t="t" r="r" b="b"/>
              <a:pathLst>
                <a:path w="21358" h="9734" extrusionOk="0">
                  <a:moveTo>
                    <a:pt x="21358" y="9733"/>
                  </a:moveTo>
                  <a:cubicBezTo>
                    <a:pt x="14515" y="6896"/>
                    <a:pt x="6834" y="6896"/>
                    <a:pt x="1" y="9733"/>
                  </a:cubicBezTo>
                  <a:lnTo>
                    <a:pt x="1" y="2837"/>
                  </a:lnTo>
                  <a:cubicBezTo>
                    <a:pt x="6834" y="0"/>
                    <a:pt x="14515" y="0"/>
                    <a:pt x="21358"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15" name="Google Shape;15;p2"/>
            <p:cNvSpPr/>
            <p:nvPr/>
          </p:nvSpPr>
          <p:spPr>
            <a:xfrm>
              <a:off x="771600" y="3093775"/>
              <a:ext cx="533950" cy="243125"/>
            </a:xfrm>
            <a:custGeom>
              <a:avLst/>
              <a:gdLst/>
              <a:ahLst/>
              <a:cxnLst/>
              <a:rect l="l" t="t" r="r" b="b"/>
              <a:pathLst>
                <a:path w="21358" h="9725" extrusionOk="0">
                  <a:moveTo>
                    <a:pt x="21357" y="9724"/>
                  </a:moveTo>
                  <a:cubicBezTo>
                    <a:pt x="14515" y="6896"/>
                    <a:pt x="6834" y="6896"/>
                    <a:pt x="0" y="9724"/>
                  </a:cubicBezTo>
                  <a:lnTo>
                    <a:pt x="0" y="2828"/>
                  </a:lnTo>
                  <a:cubicBezTo>
                    <a:pt x="6834" y="0"/>
                    <a:pt x="14515" y="0"/>
                    <a:pt x="21357" y="282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16" name="Google Shape;16;p2"/>
            <p:cNvSpPr/>
            <p:nvPr/>
          </p:nvSpPr>
          <p:spPr>
            <a:xfrm>
              <a:off x="1305525" y="3093775"/>
              <a:ext cx="533725" cy="243125"/>
            </a:xfrm>
            <a:custGeom>
              <a:avLst/>
              <a:gdLst/>
              <a:ahLst/>
              <a:cxnLst/>
              <a:rect l="l" t="t" r="r" b="b"/>
              <a:pathLst>
                <a:path w="21349" h="9725" extrusionOk="0">
                  <a:moveTo>
                    <a:pt x="21348" y="9724"/>
                  </a:moveTo>
                  <a:cubicBezTo>
                    <a:pt x="14515" y="6896"/>
                    <a:pt x="6834" y="6896"/>
                    <a:pt x="0" y="9724"/>
                  </a:cubicBezTo>
                  <a:lnTo>
                    <a:pt x="0" y="2828"/>
                  </a:lnTo>
                  <a:cubicBezTo>
                    <a:pt x="6834" y="0"/>
                    <a:pt x="14515" y="0"/>
                    <a:pt x="21348" y="282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17" name="Google Shape;17;p2"/>
            <p:cNvSpPr/>
            <p:nvPr/>
          </p:nvSpPr>
          <p:spPr>
            <a:xfrm>
              <a:off x="504625" y="3261250"/>
              <a:ext cx="533950" cy="243125"/>
            </a:xfrm>
            <a:custGeom>
              <a:avLst/>
              <a:gdLst/>
              <a:ahLst/>
              <a:cxnLst/>
              <a:rect l="l" t="t" r="r" b="b"/>
              <a:pathLst>
                <a:path w="21358" h="9725" extrusionOk="0">
                  <a:moveTo>
                    <a:pt x="21358" y="9725"/>
                  </a:moveTo>
                  <a:cubicBezTo>
                    <a:pt x="14515" y="6897"/>
                    <a:pt x="6834" y="6897"/>
                    <a:pt x="1" y="9725"/>
                  </a:cubicBezTo>
                  <a:lnTo>
                    <a:pt x="1" y="2829"/>
                  </a:lnTo>
                  <a:cubicBezTo>
                    <a:pt x="6834" y="1"/>
                    <a:pt x="14515" y="1"/>
                    <a:pt x="21358" y="2829"/>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18" name="Google Shape;18;p2"/>
            <p:cNvSpPr/>
            <p:nvPr/>
          </p:nvSpPr>
          <p:spPr>
            <a:xfrm>
              <a:off x="1038550" y="3261250"/>
              <a:ext cx="533725" cy="243125"/>
            </a:xfrm>
            <a:custGeom>
              <a:avLst/>
              <a:gdLst/>
              <a:ahLst/>
              <a:cxnLst/>
              <a:rect l="l" t="t" r="r" b="b"/>
              <a:pathLst>
                <a:path w="21349" h="9725" extrusionOk="0">
                  <a:moveTo>
                    <a:pt x="21349" y="9725"/>
                  </a:moveTo>
                  <a:cubicBezTo>
                    <a:pt x="14515" y="6897"/>
                    <a:pt x="6834" y="6897"/>
                    <a:pt x="1" y="9725"/>
                  </a:cubicBezTo>
                  <a:lnTo>
                    <a:pt x="1" y="2829"/>
                  </a:lnTo>
                  <a:cubicBezTo>
                    <a:pt x="6834" y="1"/>
                    <a:pt x="14515" y="1"/>
                    <a:pt x="21349" y="2829"/>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19" name="Google Shape;19;p2"/>
            <p:cNvSpPr/>
            <p:nvPr/>
          </p:nvSpPr>
          <p:spPr>
            <a:xfrm>
              <a:off x="1572250" y="3261250"/>
              <a:ext cx="533950" cy="243125"/>
            </a:xfrm>
            <a:custGeom>
              <a:avLst/>
              <a:gdLst/>
              <a:ahLst/>
              <a:cxnLst/>
              <a:rect l="l" t="t" r="r" b="b"/>
              <a:pathLst>
                <a:path w="21358" h="9725" extrusionOk="0">
                  <a:moveTo>
                    <a:pt x="21358" y="9725"/>
                  </a:moveTo>
                  <a:cubicBezTo>
                    <a:pt x="14524" y="6897"/>
                    <a:pt x="6843" y="6897"/>
                    <a:pt x="1" y="9725"/>
                  </a:cubicBezTo>
                  <a:lnTo>
                    <a:pt x="1" y="2829"/>
                  </a:lnTo>
                  <a:cubicBezTo>
                    <a:pt x="6843" y="1"/>
                    <a:pt x="14524" y="1"/>
                    <a:pt x="21358" y="2829"/>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20" name="Google Shape;20;p2"/>
            <p:cNvSpPr/>
            <p:nvPr/>
          </p:nvSpPr>
          <p:spPr>
            <a:xfrm>
              <a:off x="237675" y="3433000"/>
              <a:ext cx="533950" cy="243125"/>
            </a:xfrm>
            <a:custGeom>
              <a:avLst/>
              <a:gdLst/>
              <a:ahLst/>
              <a:cxnLst/>
              <a:rect l="l" t="t" r="r" b="b"/>
              <a:pathLst>
                <a:path w="21358" h="9725" extrusionOk="0">
                  <a:moveTo>
                    <a:pt x="21357" y="9724"/>
                  </a:moveTo>
                  <a:cubicBezTo>
                    <a:pt x="14515" y="6896"/>
                    <a:pt x="6834" y="6896"/>
                    <a:pt x="0" y="9724"/>
                  </a:cubicBezTo>
                  <a:lnTo>
                    <a:pt x="0" y="2828"/>
                  </a:lnTo>
                  <a:cubicBezTo>
                    <a:pt x="6834" y="0"/>
                    <a:pt x="14515" y="0"/>
                    <a:pt x="21357" y="282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21" name="Google Shape;21;p2"/>
            <p:cNvSpPr/>
            <p:nvPr/>
          </p:nvSpPr>
          <p:spPr>
            <a:xfrm>
              <a:off x="771600" y="3433000"/>
              <a:ext cx="533950" cy="243125"/>
            </a:xfrm>
            <a:custGeom>
              <a:avLst/>
              <a:gdLst/>
              <a:ahLst/>
              <a:cxnLst/>
              <a:rect l="l" t="t" r="r" b="b"/>
              <a:pathLst>
                <a:path w="21358" h="9725" extrusionOk="0">
                  <a:moveTo>
                    <a:pt x="21357" y="9724"/>
                  </a:moveTo>
                  <a:cubicBezTo>
                    <a:pt x="14515" y="6896"/>
                    <a:pt x="6834" y="6896"/>
                    <a:pt x="0" y="9724"/>
                  </a:cubicBezTo>
                  <a:lnTo>
                    <a:pt x="0" y="2828"/>
                  </a:lnTo>
                  <a:cubicBezTo>
                    <a:pt x="6834" y="0"/>
                    <a:pt x="14515" y="0"/>
                    <a:pt x="21357" y="282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22" name="Google Shape;22;p2"/>
            <p:cNvSpPr/>
            <p:nvPr/>
          </p:nvSpPr>
          <p:spPr>
            <a:xfrm>
              <a:off x="1038550" y="3600475"/>
              <a:ext cx="533725" cy="243350"/>
            </a:xfrm>
            <a:custGeom>
              <a:avLst/>
              <a:gdLst/>
              <a:ahLst/>
              <a:cxnLst/>
              <a:rect l="l" t="t" r="r" b="b"/>
              <a:pathLst>
                <a:path w="21349" h="9734" extrusionOk="0">
                  <a:moveTo>
                    <a:pt x="21349" y="9734"/>
                  </a:moveTo>
                  <a:cubicBezTo>
                    <a:pt x="14515" y="6897"/>
                    <a:pt x="6834" y="6897"/>
                    <a:pt x="1" y="9734"/>
                  </a:cubicBezTo>
                  <a:lnTo>
                    <a:pt x="1" y="2838"/>
                  </a:lnTo>
                  <a:cubicBezTo>
                    <a:pt x="6834" y="1"/>
                    <a:pt x="14515" y="1"/>
                    <a:pt x="21349" y="283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23" name="Google Shape;23;p2"/>
            <p:cNvSpPr/>
            <p:nvPr/>
          </p:nvSpPr>
          <p:spPr>
            <a:xfrm>
              <a:off x="237675" y="3772200"/>
              <a:ext cx="533950" cy="243350"/>
            </a:xfrm>
            <a:custGeom>
              <a:avLst/>
              <a:gdLst/>
              <a:ahLst/>
              <a:cxnLst/>
              <a:rect l="l" t="t" r="r" b="b"/>
              <a:pathLst>
                <a:path w="21358" h="9734" extrusionOk="0">
                  <a:moveTo>
                    <a:pt x="21357" y="9734"/>
                  </a:moveTo>
                  <a:cubicBezTo>
                    <a:pt x="14515" y="6897"/>
                    <a:pt x="6834" y="6897"/>
                    <a:pt x="0" y="9734"/>
                  </a:cubicBezTo>
                  <a:lnTo>
                    <a:pt x="0" y="2838"/>
                  </a:lnTo>
                  <a:cubicBezTo>
                    <a:pt x="6834" y="1"/>
                    <a:pt x="14515" y="1"/>
                    <a:pt x="21357" y="283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24" name="Google Shape;24;p2"/>
            <p:cNvSpPr/>
            <p:nvPr/>
          </p:nvSpPr>
          <p:spPr>
            <a:xfrm>
              <a:off x="771600" y="3772200"/>
              <a:ext cx="533950" cy="243350"/>
            </a:xfrm>
            <a:custGeom>
              <a:avLst/>
              <a:gdLst/>
              <a:ahLst/>
              <a:cxnLst/>
              <a:rect l="l" t="t" r="r" b="b"/>
              <a:pathLst>
                <a:path w="21358" h="9734" extrusionOk="0">
                  <a:moveTo>
                    <a:pt x="21357" y="9734"/>
                  </a:moveTo>
                  <a:cubicBezTo>
                    <a:pt x="14515" y="6897"/>
                    <a:pt x="6834" y="6897"/>
                    <a:pt x="0" y="9734"/>
                  </a:cubicBezTo>
                  <a:lnTo>
                    <a:pt x="0" y="2838"/>
                  </a:lnTo>
                  <a:cubicBezTo>
                    <a:pt x="6834" y="1"/>
                    <a:pt x="14515" y="1"/>
                    <a:pt x="21357" y="283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grpSp>
      <p:grpSp>
        <p:nvGrpSpPr>
          <p:cNvPr id="25" name="Google Shape;25;p2"/>
          <p:cNvGrpSpPr/>
          <p:nvPr/>
        </p:nvGrpSpPr>
        <p:grpSpPr>
          <a:xfrm>
            <a:off x="7855460" y="4101611"/>
            <a:ext cx="1628612" cy="1125147"/>
            <a:chOff x="4166950" y="3566575"/>
            <a:chExt cx="1334600" cy="922025"/>
          </a:xfrm>
        </p:grpSpPr>
        <p:sp>
          <p:nvSpPr>
            <p:cNvPr id="26" name="Google Shape;26;p2"/>
            <p:cNvSpPr/>
            <p:nvPr/>
          </p:nvSpPr>
          <p:spPr>
            <a:xfrm>
              <a:off x="4967600" y="3566575"/>
              <a:ext cx="533950" cy="243350"/>
            </a:xfrm>
            <a:custGeom>
              <a:avLst/>
              <a:gdLst/>
              <a:ahLst/>
              <a:cxnLst/>
              <a:rect l="l" t="t" r="r" b="b"/>
              <a:pathLst>
                <a:path w="21358" h="9734" extrusionOk="0">
                  <a:moveTo>
                    <a:pt x="21358" y="9734"/>
                  </a:moveTo>
                  <a:cubicBezTo>
                    <a:pt x="14524" y="6897"/>
                    <a:pt x="6843" y="6897"/>
                    <a:pt x="1" y="9734"/>
                  </a:cubicBezTo>
                  <a:lnTo>
                    <a:pt x="1" y="2838"/>
                  </a:lnTo>
                  <a:cubicBezTo>
                    <a:pt x="6843" y="1"/>
                    <a:pt x="14524" y="1"/>
                    <a:pt x="21358" y="283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27" name="Google Shape;27;p2"/>
            <p:cNvSpPr/>
            <p:nvPr/>
          </p:nvSpPr>
          <p:spPr>
            <a:xfrm>
              <a:off x="4700650" y="3738525"/>
              <a:ext cx="533950" cy="243125"/>
            </a:xfrm>
            <a:custGeom>
              <a:avLst/>
              <a:gdLst/>
              <a:ahLst/>
              <a:cxnLst/>
              <a:rect l="l" t="t" r="r" b="b"/>
              <a:pathLst>
                <a:path w="21358" h="9725" extrusionOk="0">
                  <a:moveTo>
                    <a:pt x="21357" y="9725"/>
                  </a:moveTo>
                  <a:cubicBezTo>
                    <a:pt x="14524" y="6897"/>
                    <a:pt x="6843" y="6897"/>
                    <a:pt x="0" y="9725"/>
                  </a:cubicBezTo>
                  <a:lnTo>
                    <a:pt x="0" y="2829"/>
                  </a:lnTo>
                  <a:cubicBezTo>
                    <a:pt x="6843" y="1"/>
                    <a:pt x="14524" y="1"/>
                    <a:pt x="21357" y="2829"/>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28" name="Google Shape;28;p2"/>
            <p:cNvSpPr/>
            <p:nvPr/>
          </p:nvSpPr>
          <p:spPr>
            <a:xfrm>
              <a:off x="4967600" y="3906025"/>
              <a:ext cx="533950" cy="243125"/>
            </a:xfrm>
            <a:custGeom>
              <a:avLst/>
              <a:gdLst/>
              <a:ahLst/>
              <a:cxnLst/>
              <a:rect l="l" t="t" r="r" b="b"/>
              <a:pathLst>
                <a:path w="21358" h="9725" extrusionOk="0">
                  <a:moveTo>
                    <a:pt x="21358" y="9724"/>
                  </a:moveTo>
                  <a:cubicBezTo>
                    <a:pt x="14524" y="6896"/>
                    <a:pt x="6843" y="6896"/>
                    <a:pt x="1" y="9724"/>
                  </a:cubicBezTo>
                  <a:lnTo>
                    <a:pt x="1" y="2829"/>
                  </a:lnTo>
                  <a:cubicBezTo>
                    <a:pt x="6843" y="1"/>
                    <a:pt x="14524" y="1"/>
                    <a:pt x="21358" y="2829"/>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29" name="Google Shape;29;p2"/>
            <p:cNvSpPr/>
            <p:nvPr/>
          </p:nvSpPr>
          <p:spPr>
            <a:xfrm>
              <a:off x="4166950" y="4077750"/>
              <a:ext cx="533725" cy="243350"/>
            </a:xfrm>
            <a:custGeom>
              <a:avLst/>
              <a:gdLst/>
              <a:ahLst/>
              <a:cxnLst/>
              <a:rect l="l" t="t" r="r" b="b"/>
              <a:pathLst>
                <a:path w="21349" h="9734" extrusionOk="0">
                  <a:moveTo>
                    <a:pt x="21348" y="9734"/>
                  </a:moveTo>
                  <a:cubicBezTo>
                    <a:pt x="14515" y="6897"/>
                    <a:pt x="6834" y="6897"/>
                    <a:pt x="0" y="9734"/>
                  </a:cubicBezTo>
                  <a:lnTo>
                    <a:pt x="0" y="2838"/>
                  </a:lnTo>
                  <a:cubicBezTo>
                    <a:pt x="6834" y="1"/>
                    <a:pt x="14515" y="1"/>
                    <a:pt x="21348" y="283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30" name="Google Shape;30;p2"/>
            <p:cNvSpPr/>
            <p:nvPr/>
          </p:nvSpPr>
          <p:spPr>
            <a:xfrm>
              <a:off x="4700650" y="4077750"/>
              <a:ext cx="533950" cy="243350"/>
            </a:xfrm>
            <a:custGeom>
              <a:avLst/>
              <a:gdLst/>
              <a:ahLst/>
              <a:cxnLst/>
              <a:rect l="l" t="t" r="r" b="b"/>
              <a:pathLst>
                <a:path w="21358" h="9734" extrusionOk="0">
                  <a:moveTo>
                    <a:pt x="21357" y="9734"/>
                  </a:moveTo>
                  <a:cubicBezTo>
                    <a:pt x="14524" y="6897"/>
                    <a:pt x="6843" y="6897"/>
                    <a:pt x="0" y="9734"/>
                  </a:cubicBezTo>
                  <a:lnTo>
                    <a:pt x="0" y="2838"/>
                  </a:lnTo>
                  <a:cubicBezTo>
                    <a:pt x="6843" y="1"/>
                    <a:pt x="14524" y="1"/>
                    <a:pt x="21357" y="283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31" name="Google Shape;31;p2"/>
            <p:cNvSpPr/>
            <p:nvPr/>
          </p:nvSpPr>
          <p:spPr>
            <a:xfrm>
              <a:off x="4967600" y="4245250"/>
              <a:ext cx="533950" cy="243350"/>
            </a:xfrm>
            <a:custGeom>
              <a:avLst/>
              <a:gdLst/>
              <a:ahLst/>
              <a:cxnLst/>
              <a:rect l="l" t="t" r="r" b="b"/>
              <a:pathLst>
                <a:path w="21358" h="9734" extrusionOk="0">
                  <a:moveTo>
                    <a:pt x="21358" y="9733"/>
                  </a:moveTo>
                  <a:cubicBezTo>
                    <a:pt x="14524" y="6896"/>
                    <a:pt x="6843" y="6896"/>
                    <a:pt x="1" y="9733"/>
                  </a:cubicBezTo>
                  <a:lnTo>
                    <a:pt x="1" y="2837"/>
                  </a:lnTo>
                  <a:cubicBezTo>
                    <a:pt x="6843" y="0"/>
                    <a:pt x="14524" y="0"/>
                    <a:pt x="21358"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32" name="Google Shape;32;p2"/>
            <p:cNvSpPr/>
            <p:nvPr/>
          </p:nvSpPr>
          <p:spPr>
            <a:xfrm>
              <a:off x="4433675" y="4245250"/>
              <a:ext cx="533950" cy="243350"/>
            </a:xfrm>
            <a:custGeom>
              <a:avLst/>
              <a:gdLst/>
              <a:ahLst/>
              <a:cxnLst/>
              <a:rect l="l" t="t" r="r" b="b"/>
              <a:pathLst>
                <a:path w="21358" h="9734" extrusionOk="0">
                  <a:moveTo>
                    <a:pt x="21358" y="9733"/>
                  </a:moveTo>
                  <a:cubicBezTo>
                    <a:pt x="14524" y="6896"/>
                    <a:pt x="6843" y="6896"/>
                    <a:pt x="1" y="9733"/>
                  </a:cubicBezTo>
                  <a:lnTo>
                    <a:pt x="1" y="2837"/>
                  </a:lnTo>
                  <a:cubicBezTo>
                    <a:pt x="6843" y="0"/>
                    <a:pt x="14524" y="0"/>
                    <a:pt x="21358"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grpSp>
      <p:grpSp>
        <p:nvGrpSpPr>
          <p:cNvPr id="33" name="Google Shape;33;p2"/>
          <p:cNvGrpSpPr/>
          <p:nvPr/>
        </p:nvGrpSpPr>
        <p:grpSpPr>
          <a:xfrm>
            <a:off x="7203616" y="60098"/>
            <a:ext cx="2280466" cy="1539073"/>
            <a:chOff x="4967600" y="1531700"/>
            <a:chExt cx="1868775" cy="1261225"/>
          </a:xfrm>
        </p:grpSpPr>
        <p:sp>
          <p:nvSpPr>
            <p:cNvPr id="34" name="Google Shape;34;p2"/>
            <p:cNvSpPr/>
            <p:nvPr/>
          </p:nvSpPr>
          <p:spPr>
            <a:xfrm>
              <a:off x="6302425" y="1531700"/>
              <a:ext cx="533950" cy="243350"/>
            </a:xfrm>
            <a:custGeom>
              <a:avLst/>
              <a:gdLst/>
              <a:ahLst/>
              <a:cxnLst/>
              <a:rect l="l" t="t" r="r" b="b"/>
              <a:pathLst>
                <a:path w="21358" h="9734" extrusionOk="0">
                  <a:moveTo>
                    <a:pt x="21357" y="9733"/>
                  </a:moveTo>
                  <a:cubicBezTo>
                    <a:pt x="14515" y="6897"/>
                    <a:pt x="6834" y="6897"/>
                    <a:pt x="0" y="9733"/>
                  </a:cubicBezTo>
                  <a:lnTo>
                    <a:pt x="0" y="2838"/>
                  </a:lnTo>
                  <a:cubicBezTo>
                    <a:pt x="6834" y="1"/>
                    <a:pt x="14515" y="1"/>
                    <a:pt x="21357" y="283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35" name="Google Shape;35;p2"/>
            <p:cNvSpPr/>
            <p:nvPr/>
          </p:nvSpPr>
          <p:spPr>
            <a:xfrm>
              <a:off x="5768500" y="1531700"/>
              <a:ext cx="533950" cy="243350"/>
            </a:xfrm>
            <a:custGeom>
              <a:avLst/>
              <a:gdLst/>
              <a:ahLst/>
              <a:cxnLst/>
              <a:rect l="l" t="t" r="r" b="b"/>
              <a:pathLst>
                <a:path w="21358" h="9734" extrusionOk="0">
                  <a:moveTo>
                    <a:pt x="21357" y="9733"/>
                  </a:moveTo>
                  <a:cubicBezTo>
                    <a:pt x="14515" y="6897"/>
                    <a:pt x="6834" y="6897"/>
                    <a:pt x="0" y="9733"/>
                  </a:cubicBezTo>
                  <a:lnTo>
                    <a:pt x="0" y="2838"/>
                  </a:lnTo>
                  <a:cubicBezTo>
                    <a:pt x="6834" y="1"/>
                    <a:pt x="14515" y="1"/>
                    <a:pt x="21357" y="283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36" name="Google Shape;36;p2"/>
            <p:cNvSpPr/>
            <p:nvPr/>
          </p:nvSpPr>
          <p:spPr>
            <a:xfrm>
              <a:off x="5501525" y="1703650"/>
              <a:ext cx="533950" cy="243125"/>
            </a:xfrm>
            <a:custGeom>
              <a:avLst/>
              <a:gdLst/>
              <a:ahLst/>
              <a:cxnLst/>
              <a:rect l="l" t="t" r="r" b="b"/>
              <a:pathLst>
                <a:path w="21358" h="9725" extrusionOk="0">
                  <a:moveTo>
                    <a:pt x="21358" y="9725"/>
                  </a:moveTo>
                  <a:cubicBezTo>
                    <a:pt x="14524" y="6897"/>
                    <a:pt x="6843" y="6897"/>
                    <a:pt x="1" y="9725"/>
                  </a:cubicBezTo>
                  <a:lnTo>
                    <a:pt x="1" y="2829"/>
                  </a:lnTo>
                  <a:cubicBezTo>
                    <a:pt x="6843" y="1"/>
                    <a:pt x="14524" y="1"/>
                    <a:pt x="21358" y="2829"/>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37" name="Google Shape;37;p2"/>
            <p:cNvSpPr/>
            <p:nvPr/>
          </p:nvSpPr>
          <p:spPr>
            <a:xfrm>
              <a:off x="6302425" y="1871150"/>
              <a:ext cx="533950" cy="243125"/>
            </a:xfrm>
            <a:custGeom>
              <a:avLst/>
              <a:gdLst/>
              <a:ahLst/>
              <a:cxnLst/>
              <a:rect l="l" t="t" r="r" b="b"/>
              <a:pathLst>
                <a:path w="21358" h="9725" extrusionOk="0">
                  <a:moveTo>
                    <a:pt x="21357" y="9724"/>
                  </a:moveTo>
                  <a:cubicBezTo>
                    <a:pt x="14515" y="6896"/>
                    <a:pt x="6834" y="6896"/>
                    <a:pt x="0" y="9724"/>
                  </a:cubicBezTo>
                  <a:lnTo>
                    <a:pt x="0" y="2828"/>
                  </a:lnTo>
                  <a:cubicBezTo>
                    <a:pt x="6834" y="0"/>
                    <a:pt x="14515" y="0"/>
                    <a:pt x="21357" y="282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38" name="Google Shape;38;p2"/>
            <p:cNvSpPr/>
            <p:nvPr/>
          </p:nvSpPr>
          <p:spPr>
            <a:xfrm>
              <a:off x="5768500" y="1871150"/>
              <a:ext cx="533950" cy="243125"/>
            </a:xfrm>
            <a:custGeom>
              <a:avLst/>
              <a:gdLst/>
              <a:ahLst/>
              <a:cxnLst/>
              <a:rect l="l" t="t" r="r" b="b"/>
              <a:pathLst>
                <a:path w="21358" h="9725" extrusionOk="0">
                  <a:moveTo>
                    <a:pt x="21357" y="9724"/>
                  </a:moveTo>
                  <a:cubicBezTo>
                    <a:pt x="14515" y="6896"/>
                    <a:pt x="6834" y="6896"/>
                    <a:pt x="0" y="9724"/>
                  </a:cubicBezTo>
                  <a:lnTo>
                    <a:pt x="0" y="2828"/>
                  </a:lnTo>
                  <a:cubicBezTo>
                    <a:pt x="6834" y="0"/>
                    <a:pt x="14515" y="0"/>
                    <a:pt x="21357" y="282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39" name="Google Shape;39;p2"/>
            <p:cNvSpPr/>
            <p:nvPr/>
          </p:nvSpPr>
          <p:spPr>
            <a:xfrm>
              <a:off x="6035450" y="2042875"/>
              <a:ext cx="533950" cy="243350"/>
            </a:xfrm>
            <a:custGeom>
              <a:avLst/>
              <a:gdLst/>
              <a:ahLst/>
              <a:cxnLst/>
              <a:rect l="l" t="t" r="r" b="b"/>
              <a:pathLst>
                <a:path w="21358" h="9734" extrusionOk="0">
                  <a:moveTo>
                    <a:pt x="21358" y="9733"/>
                  </a:moveTo>
                  <a:cubicBezTo>
                    <a:pt x="14515" y="6896"/>
                    <a:pt x="6834" y="6896"/>
                    <a:pt x="1" y="9733"/>
                  </a:cubicBezTo>
                  <a:lnTo>
                    <a:pt x="1" y="2837"/>
                  </a:lnTo>
                  <a:cubicBezTo>
                    <a:pt x="6834" y="1"/>
                    <a:pt x="14515" y="1"/>
                    <a:pt x="21358"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40" name="Google Shape;40;p2"/>
            <p:cNvSpPr/>
            <p:nvPr/>
          </p:nvSpPr>
          <p:spPr>
            <a:xfrm>
              <a:off x="5501525" y="2042875"/>
              <a:ext cx="533950" cy="243350"/>
            </a:xfrm>
            <a:custGeom>
              <a:avLst/>
              <a:gdLst/>
              <a:ahLst/>
              <a:cxnLst/>
              <a:rect l="l" t="t" r="r" b="b"/>
              <a:pathLst>
                <a:path w="21358" h="9734" extrusionOk="0">
                  <a:moveTo>
                    <a:pt x="21358" y="9733"/>
                  </a:moveTo>
                  <a:cubicBezTo>
                    <a:pt x="14524" y="6896"/>
                    <a:pt x="6843" y="6896"/>
                    <a:pt x="1" y="9733"/>
                  </a:cubicBezTo>
                  <a:lnTo>
                    <a:pt x="1" y="2837"/>
                  </a:lnTo>
                  <a:cubicBezTo>
                    <a:pt x="6843" y="1"/>
                    <a:pt x="14524" y="1"/>
                    <a:pt x="21358"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41" name="Google Shape;41;p2"/>
            <p:cNvSpPr/>
            <p:nvPr/>
          </p:nvSpPr>
          <p:spPr>
            <a:xfrm>
              <a:off x="4967600" y="2042875"/>
              <a:ext cx="533950" cy="243350"/>
            </a:xfrm>
            <a:custGeom>
              <a:avLst/>
              <a:gdLst/>
              <a:ahLst/>
              <a:cxnLst/>
              <a:rect l="l" t="t" r="r" b="b"/>
              <a:pathLst>
                <a:path w="21358" h="9734" extrusionOk="0">
                  <a:moveTo>
                    <a:pt x="21358" y="9733"/>
                  </a:moveTo>
                  <a:cubicBezTo>
                    <a:pt x="14524" y="6896"/>
                    <a:pt x="6843" y="6896"/>
                    <a:pt x="1" y="9733"/>
                  </a:cubicBezTo>
                  <a:lnTo>
                    <a:pt x="1" y="2837"/>
                  </a:lnTo>
                  <a:cubicBezTo>
                    <a:pt x="6843" y="1"/>
                    <a:pt x="14524" y="1"/>
                    <a:pt x="21358"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42" name="Google Shape;42;p2"/>
            <p:cNvSpPr/>
            <p:nvPr/>
          </p:nvSpPr>
          <p:spPr>
            <a:xfrm>
              <a:off x="5768500" y="2210375"/>
              <a:ext cx="533950" cy="243350"/>
            </a:xfrm>
            <a:custGeom>
              <a:avLst/>
              <a:gdLst/>
              <a:ahLst/>
              <a:cxnLst/>
              <a:rect l="l" t="t" r="r" b="b"/>
              <a:pathLst>
                <a:path w="21358" h="9734" extrusionOk="0">
                  <a:moveTo>
                    <a:pt x="21357" y="9733"/>
                  </a:moveTo>
                  <a:cubicBezTo>
                    <a:pt x="14515" y="6896"/>
                    <a:pt x="6834" y="6896"/>
                    <a:pt x="0" y="9733"/>
                  </a:cubicBezTo>
                  <a:lnTo>
                    <a:pt x="0" y="2837"/>
                  </a:lnTo>
                  <a:cubicBezTo>
                    <a:pt x="6834" y="0"/>
                    <a:pt x="14515" y="0"/>
                    <a:pt x="21357"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43" name="Google Shape;43;p2"/>
            <p:cNvSpPr/>
            <p:nvPr/>
          </p:nvSpPr>
          <p:spPr>
            <a:xfrm>
              <a:off x="5234575" y="2210375"/>
              <a:ext cx="533950" cy="243350"/>
            </a:xfrm>
            <a:custGeom>
              <a:avLst/>
              <a:gdLst/>
              <a:ahLst/>
              <a:cxnLst/>
              <a:rect l="l" t="t" r="r" b="b"/>
              <a:pathLst>
                <a:path w="21358" h="9734" extrusionOk="0">
                  <a:moveTo>
                    <a:pt x="21357" y="9733"/>
                  </a:moveTo>
                  <a:cubicBezTo>
                    <a:pt x="14524" y="6896"/>
                    <a:pt x="6843" y="6896"/>
                    <a:pt x="0" y="9733"/>
                  </a:cubicBezTo>
                  <a:lnTo>
                    <a:pt x="0" y="2837"/>
                  </a:lnTo>
                  <a:cubicBezTo>
                    <a:pt x="6843" y="0"/>
                    <a:pt x="14524" y="0"/>
                    <a:pt x="21357"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44" name="Google Shape;44;p2"/>
            <p:cNvSpPr/>
            <p:nvPr/>
          </p:nvSpPr>
          <p:spPr>
            <a:xfrm>
              <a:off x="6035450" y="2382325"/>
              <a:ext cx="533950" cy="243125"/>
            </a:xfrm>
            <a:custGeom>
              <a:avLst/>
              <a:gdLst/>
              <a:ahLst/>
              <a:cxnLst/>
              <a:rect l="l" t="t" r="r" b="b"/>
              <a:pathLst>
                <a:path w="21358" h="9725" extrusionOk="0">
                  <a:moveTo>
                    <a:pt x="21358" y="9724"/>
                  </a:moveTo>
                  <a:cubicBezTo>
                    <a:pt x="14515" y="6896"/>
                    <a:pt x="6834" y="6896"/>
                    <a:pt x="1" y="9724"/>
                  </a:cubicBezTo>
                  <a:lnTo>
                    <a:pt x="1" y="2828"/>
                  </a:lnTo>
                  <a:cubicBezTo>
                    <a:pt x="6834" y="0"/>
                    <a:pt x="14515" y="0"/>
                    <a:pt x="21358" y="282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45" name="Google Shape;45;p2"/>
            <p:cNvSpPr/>
            <p:nvPr/>
          </p:nvSpPr>
          <p:spPr>
            <a:xfrm>
              <a:off x="6302425" y="2549800"/>
              <a:ext cx="533950" cy="243125"/>
            </a:xfrm>
            <a:custGeom>
              <a:avLst/>
              <a:gdLst/>
              <a:ahLst/>
              <a:cxnLst/>
              <a:rect l="l" t="t" r="r" b="b"/>
              <a:pathLst>
                <a:path w="21358" h="9725" extrusionOk="0">
                  <a:moveTo>
                    <a:pt x="21357" y="9725"/>
                  </a:moveTo>
                  <a:cubicBezTo>
                    <a:pt x="14515" y="6897"/>
                    <a:pt x="6834" y="6897"/>
                    <a:pt x="0" y="9725"/>
                  </a:cubicBezTo>
                  <a:lnTo>
                    <a:pt x="0" y="2829"/>
                  </a:lnTo>
                  <a:cubicBezTo>
                    <a:pt x="6834" y="1"/>
                    <a:pt x="14515" y="1"/>
                    <a:pt x="21357" y="2829"/>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grpSp>
      <p:grpSp>
        <p:nvGrpSpPr>
          <p:cNvPr id="46" name="Google Shape;46;p2"/>
          <p:cNvGrpSpPr/>
          <p:nvPr/>
        </p:nvGrpSpPr>
        <p:grpSpPr>
          <a:xfrm>
            <a:off x="-349262" y="-183825"/>
            <a:ext cx="1628612" cy="1334703"/>
            <a:chOff x="1305525" y="885375"/>
            <a:chExt cx="1334600" cy="1093750"/>
          </a:xfrm>
        </p:grpSpPr>
        <p:sp>
          <p:nvSpPr>
            <p:cNvPr id="47" name="Google Shape;47;p2"/>
            <p:cNvSpPr/>
            <p:nvPr/>
          </p:nvSpPr>
          <p:spPr>
            <a:xfrm>
              <a:off x="1305525" y="885375"/>
              <a:ext cx="533725" cy="243350"/>
            </a:xfrm>
            <a:custGeom>
              <a:avLst/>
              <a:gdLst/>
              <a:ahLst/>
              <a:cxnLst/>
              <a:rect l="l" t="t" r="r" b="b"/>
              <a:pathLst>
                <a:path w="21349" h="9734" extrusionOk="0">
                  <a:moveTo>
                    <a:pt x="21348" y="9733"/>
                  </a:moveTo>
                  <a:cubicBezTo>
                    <a:pt x="14515" y="6897"/>
                    <a:pt x="6834" y="6897"/>
                    <a:pt x="0" y="9733"/>
                  </a:cubicBezTo>
                  <a:lnTo>
                    <a:pt x="0" y="2837"/>
                  </a:lnTo>
                  <a:cubicBezTo>
                    <a:pt x="6834" y="1"/>
                    <a:pt x="14515" y="1"/>
                    <a:pt x="21348"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48" name="Google Shape;48;p2"/>
            <p:cNvSpPr/>
            <p:nvPr/>
          </p:nvSpPr>
          <p:spPr>
            <a:xfrm>
              <a:off x="1572250" y="1057325"/>
              <a:ext cx="533950" cy="243125"/>
            </a:xfrm>
            <a:custGeom>
              <a:avLst/>
              <a:gdLst/>
              <a:ahLst/>
              <a:cxnLst/>
              <a:rect l="l" t="t" r="r" b="b"/>
              <a:pathLst>
                <a:path w="21358" h="9725" extrusionOk="0">
                  <a:moveTo>
                    <a:pt x="21358" y="9725"/>
                  </a:moveTo>
                  <a:cubicBezTo>
                    <a:pt x="14524" y="6897"/>
                    <a:pt x="6843" y="6897"/>
                    <a:pt x="1" y="9725"/>
                  </a:cubicBezTo>
                  <a:lnTo>
                    <a:pt x="1" y="2829"/>
                  </a:lnTo>
                  <a:cubicBezTo>
                    <a:pt x="6843" y="1"/>
                    <a:pt x="14524" y="1"/>
                    <a:pt x="21358" y="2829"/>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49" name="Google Shape;49;p2"/>
            <p:cNvSpPr/>
            <p:nvPr/>
          </p:nvSpPr>
          <p:spPr>
            <a:xfrm>
              <a:off x="2106175" y="1057325"/>
              <a:ext cx="533950" cy="243125"/>
            </a:xfrm>
            <a:custGeom>
              <a:avLst/>
              <a:gdLst/>
              <a:ahLst/>
              <a:cxnLst/>
              <a:rect l="l" t="t" r="r" b="b"/>
              <a:pathLst>
                <a:path w="21358" h="9725" extrusionOk="0">
                  <a:moveTo>
                    <a:pt x="21358" y="9725"/>
                  </a:moveTo>
                  <a:cubicBezTo>
                    <a:pt x="14524" y="6897"/>
                    <a:pt x="6843" y="6897"/>
                    <a:pt x="1" y="9725"/>
                  </a:cubicBezTo>
                  <a:lnTo>
                    <a:pt x="1" y="2829"/>
                  </a:lnTo>
                  <a:cubicBezTo>
                    <a:pt x="6843" y="1"/>
                    <a:pt x="14524" y="1"/>
                    <a:pt x="21358" y="2829"/>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0" name="Google Shape;50;p2"/>
            <p:cNvSpPr/>
            <p:nvPr/>
          </p:nvSpPr>
          <p:spPr>
            <a:xfrm>
              <a:off x="1305525" y="1224825"/>
              <a:ext cx="533725" cy="243125"/>
            </a:xfrm>
            <a:custGeom>
              <a:avLst/>
              <a:gdLst/>
              <a:ahLst/>
              <a:cxnLst/>
              <a:rect l="l" t="t" r="r" b="b"/>
              <a:pathLst>
                <a:path w="21349" h="9725" extrusionOk="0">
                  <a:moveTo>
                    <a:pt x="21348" y="9724"/>
                  </a:moveTo>
                  <a:cubicBezTo>
                    <a:pt x="14515" y="6896"/>
                    <a:pt x="6834" y="6896"/>
                    <a:pt x="0" y="9724"/>
                  </a:cubicBezTo>
                  <a:lnTo>
                    <a:pt x="0" y="2828"/>
                  </a:lnTo>
                  <a:cubicBezTo>
                    <a:pt x="6834" y="0"/>
                    <a:pt x="14515" y="0"/>
                    <a:pt x="21348" y="282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1" name="Google Shape;51;p2"/>
            <p:cNvSpPr/>
            <p:nvPr/>
          </p:nvSpPr>
          <p:spPr>
            <a:xfrm>
              <a:off x="1839225" y="1224825"/>
              <a:ext cx="533950" cy="243125"/>
            </a:xfrm>
            <a:custGeom>
              <a:avLst/>
              <a:gdLst/>
              <a:ahLst/>
              <a:cxnLst/>
              <a:rect l="l" t="t" r="r" b="b"/>
              <a:pathLst>
                <a:path w="21358" h="9725" extrusionOk="0">
                  <a:moveTo>
                    <a:pt x="21357" y="9724"/>
                  </a:moveTo>
                  <a:cubicBezTo>
                    <a:pt x="14524" y="6896"/>
                    <a:pt x="6843" y="6896"/>
                    <a:pt x="0" y="9724"/>
                  </a:cubicBezTo>
                  <a:lnTo>
                    <a:pt x="0" y="2828"/>
                  </a:lnTo>
                  <a:cubicBezTo>
                    <a:pt x="6843" y="0"/>
                    <a:pt x="14524" y="0"/>
                    <a:pt x="21357" y="282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2" name="Google Shape;52;p2"/>
            <p:cNvSpPr/>
            <p:nvPr/>
          </p:nvSpPr>
          <p:spPr>
            <a:xfrm>
              <a:off x="1572250" y="1396550"/>
              <a:ext cx="533950" cy="243350"/>
            </a:xfrm>
            <a:custGeom>
              <a:avLst/>
              <a:gdLst/>
              <a:ahLst/>
              <a:cxnLst/>
              <a:rect l="l" t="t" r="r" b="b"/>
              <a:pathLst>
                <a:path w="21358" h="9734" extrusionOk="0">
                  <a:moveTo>
                    <a:pt x="21358" y="9733"/>
                  </a:moveTo>
                  <a:cubicBezTo>
                    <a:pt x="14524" y="6896"/>
                    <a:pt x="6843" y="6896"/>
                    <a:pt x="1" y="9733"/>
                  </a:cubicBezTo>
                  <a:lnTo>
                    <a:pt x="1" y="2837"/>
                  </a:lnTo>
                  <a:cubicBezTo>
                    <a:pt x="6843" y="1"/>
                    <a:pt x="14524" y="1"/>
                    <a:pt x="21358"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3" name="Google Shape;53;p2"/>
            <p:cNvSpPr/>
            <p:nvPr/>
          </p:nvSpPr>
          <p:spPr>
            <a:xfrm>
              <a:off x="1305534" y="1736000"/>
              <a:ext cx="533725" cy="243125"/>
            </a:xfrm>
            <a:custGeom>
              <a:avLst/>
              <a:gdLst/>
              <a:ahLst/>
              <a:cxnLst/>
              <a:rect l="l" t="t" r="r" b="b"/>
              <a:pathLst>
                <a:path w="21349" h="9725" extrusionOk="0">
                  <a:moveTo>
                    <a:pt x="21349" y="9724"/>
                  </a:moveTo>
                  <a:cubicBezTo>
                    <a:pt x="14515" y="6896"/>
                    <a:pt x="6834" y="6896"/>
                    <a:pt x="1" y="9724"/>
                  </a:cubicBezTo>
                  <a:lnTo>
                    <a:pt x="1" y="2828"/>
                  </a:lnTo>
                  <a:cubicBezTo>
                    <a:pt x="6834" y="0"/>
                    <a:pt x="14515" y="0"/>
                    <a:pt x="21349" y="282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6"/>
        <p:cNvGrpSpPr/>
        <p:nvPr/>
      </p:nvGrpSpPr>
      <p:grpSpPr>
        <a:xfrm>
          <a:off x="0" y="0"/>
          <a:ext cx="0" cy="0"/>
          <a:chOff x="0" y="0"/>
          <a:chExt cx="0" cy="0"/>
        </a:xfrm>
      </p:grpSpPr>
      <p:sp>
        <p:nvSpPr>
          <p:cNvPr id="87" name="Google Shape;8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微軟正黑體" panose="020B0604030504040204" pitchFamily="34" charset="-120"/>
                <a:ea typeface="微軟正黑體" panose="020B0604030504040204" pitchFamily="34" charset="-120"/>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dirty="0"/>
          </a:p>
        </p:txBody>
      </p:sp>
      <p:sp>
        <p:nvSpPr>
          <p:cNvPr id="88" name="Google Shape;88;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atin typeface="Vollkorn" panose="02020500000000000000" charset="0"/>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9"/>
        <p:cNvGrpSpPr/>
        <p:nvPr/>
      </p:nvGrpSpPr>
      <p:grpSpPr>
        <a:xfrm>
          <a:off x="0" y="0"/>
          <a:ext cx="0" cy="0"/>
          <a:chOff x="0" y="0"/>
          <a:chExt cx="0" cy="0"/>
        </a:xfrm>
      </p:grpSpPr>
      <p:grpSp>
        <p:nvGrpSpPr>
          <p:cNvPr id="90" name="Google Shape;90;p5"/>
          <p:cNvGrpSpPr/>
          <p:nvPr/>
        </p:nvGrpSpPr>
        <p:grpSpPr>
          <a:xfrm>
            <a:off x="-349262" y="-183825"/>
            <a:ext cx="1628612" cy="1334703"/>
            <a:chOff x="1305525" y="885375"/>
            <a:chExt cx="1334600" cy="1093750"/>
          </a:xfrm>
        </p:grpSpPr>
        <p:sp>
          <p:nvSpPr>
            <p:cNvPr id="91" name="Google Shape;91;p5"/>
            <p:cNvSpPr/>
            <p:nvPr/>
          </p:nvSpPr>
          <p:spPr>
            <a:xfrm>
              <a:off x="1305525" y="885375"/>
              <a:ext cx="533725" cy="243350"/>
            </a:xfrm>
            <a:custGeom>
              <a:avLst/>
              <a:gdLst/>
              <a:ahLst/>
              <a:cxnLst/>
              <a:rect l="l" t="t" r="r" b="b"/>
              <a:pathLst>
                <a:path w="21349" h="9734" extrusionOk="0">
                  <a:moveTo>
                    <a:pt x="21348" y="9733"/>
                  </a:moveTo>
                  <a:cubicBezTo>
                    <a:pt x="14515" y="6897"/>
                    <a:pt x="6834" y="6897"/>
                    <a:pt x="0" y="9733"/>
                  </a:cubicBezTo>
                  <a:lnTo>
                    <a:pt x="0" y="2837"/>
                  </a:lnTo>
                  <a:cubicBezTo>
                    <a:pt x="6834" y="1"/>
                    <a:pt x="14515" y="1"/>
                    <a:pt x="21348"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92" name="Google Shape;92;p5"/>
            <p:cNvSpPr/>
            <p:nvPr/>
          </p:nvSpPr>
          <p:spPr>
            <a:xfrm>
              <a:off x="1572250" y="1057325"/>
              <a:ext cx="533950" cy="243125"/>
            </a:xfrm>
            <a:custGeom>
              <a:avLst/>
              <a:gdLst/>
              <a:ahLst/>
              <a:cxnLst/>
              <a:rect l="l" t="t" r="r" b="b"/>
              <a:pathLst>
                <a:path w="21358" h="9725" extrusionOk="0">
                  <a:moveTo>
                    <a:pt x="21358" y="9725"/>
                  </a:moveTo>
                  <a:cubicBezTo>
                    <a:pt x="14524" y="6897"/>
                    <a:pt x="6843" y="6897"/>
                    <a:pt x="1" y="9725"/>
                  </a:cubicBezTo>
                  <a:lnTo>
                    <a:pt x="1" y="2829"/>
                  </a:lnTo>
                  <a:cubicBezTo>
                    <a:pt x="6843" y="1"/>
                    <a:pt x="14524" y="1"/>
                    <a:pt x="21358" y="2829"/>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93" name="Google Shape;93;p5"/>
            <p:cNvSpPr/>
            <p:nvPr/>
          </p:nvSpPr>
          <p:spPr>
            <a:xfrm>
              <a:off x="2106175" y="1057325"/>
              <a:ext cx="533950" cy="243125"/>
            </a:xfrm>
            <a:custGeom>
              <a:avLst/>
              <a:gdLst/>
              <a:ahLst/>
              <a:cxnLst/>
              <a:rect l="l" t="t" r="r" b="b"/>
              <a:pathLst>
                <a:path w="21358" h="9725" extrusionOk="0">
                  <a:moveTo>
                    <a:pt x="21358" y="9725"/>
                  </a:moveTo>
                  <a:cubicBezTo>
                    <a:pt x="14524" y="6897"/>
                    <a:pt x="6843" y="6897"/>
                    <a:pt x="1" y="9725"/>
                  </a:cubicBezTo>
                  <a:lnTo>
                    <a:pt x="1" y="2829"/>
                  </a:lnTo>
                  <a:cubicBezTo>
                    <a:pt x="6843" y="1"/>
                    <a:pt x="14524" y="1"/>
                    <a:pt x="21358" y="2829"/>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94" name="Google Shape;94;p5"/>
            <p:cNvSpPr/>
            <p:nvPr/>
          </p:nvSpPr>
          <p:spPr>
            <a:xfrm>
              <a:off x="1305525" y="1224825"/>
              <a:ext cx="533725" cy="243125"/>
            </a:xfrm>
            <a:custGeom>
              <a:avLst/>
              <a:gdLst/>
              <a:ahLst/>
              <a:cxnLst/>
              <a:rect l="l" t="t" r="r" b="b"/>
              <a:pathLst>
                <a:path w="21349" h="9725" extrusionOk="0">
                  <a:moveTo>
                    <a:pt x="21348" y="9724"/>
                  </a:moveTo>
                  <a:cubicBezTo>
                    <a:pt x="14515" y="6896"/>
                    <a:pt x="6834" y="6896"/>
                    <a:pt x="0" y="9724"/>
                  </a:cubicBezTo>
                  <a:lnTo>
                    <a:pt x="0" y="2828"/>
                  </a:lnTo>
                  <a:cubicBezTo>
                    <a:pt x="6834" y="0"/>
                    <a:pt x="14515" y="0"/>
                    <a:pt x="21348" y="282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95" name="Google Shape;95;p5"/>
            <p:cNvSpPr/>
            <p:nvPr/>
          </p:nvSpPr>
          <p:spPr>
            <a:xfrm>
              <a:off x="1839225" y="1224825"/>
              <a:ext cx="533950" cy="243125"/>
            </a:xfrm>
            <a:custGeom>
              <a:avLst/>
              <a:gdLst/>
              <a:ahLst/>
              <a:cxnLst/>
              <a:rect l="l" t="t" r="r" b="b"/>
              <a:pathLst>
                <a:path w="21358" h="9725" extrusionOk="0">
                  <a:moveTo>
                    <a:pt x="21357" y="9724"/>
                  </a:moveTo>
                  <a:cubicBezTo>
                    <a:pt x="14524" y="6896"/>
                    <a:pt x="6843" y="6896"/>
                    <a:pt x="0" y="9724"/>
                  </a:cubicBezTo>
                  <a:lnTo>
                    <a:pt x="0" y="2828"/>
                  </a:lnTo>
                  <a:cubicBezTo>
                    <a:pt x="6843" y="0"/>
                    <a:pt x="14524" y="0"/>
                    <a:pt x="21357" y="282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96" name="Google Shape;96;p5"/>
            <p:cNvSpPr/>
            <p:nvPr/>
          </p:nvSpPr>
          <p:spPr>
            <a:xfrm>
              <a:off x="1572250" y="1396550"/>
              <a:ext cx="533950" cy="243350"/>
            </a:xfrm>
            <a:custGeom>
              <a:avLst/>
              <a:gdLst/>
              <a:ahLst/>
              <a:cxnLst/>
              <a:rect l="l" t="t" r="r" b="b"/>
              <a:pathLst>
                <a:path w="21358" h="9734" extrusionOk="0">
                  <a:moveTo>
                    <a:pt x="21358" y="9733"/>
                  </a:moveTo>
                  <a:cubicBezTo>
                    <a:pt x="14524" y="6896"/>
                    <a:pt x="6843" y="6896"/>
                    <a:pt x="1" y="9733"/>
                  </a:cubicBezTo>
                  <a:lnTo>
                    <a:pt x="1" y="2837"/>
                  </a:lnTo>
                  <a:cubicBezTo>
                    <a:pt x="6843" y="1"/>
                    <a:pt x="14524" y="1"/>
                    <a:pt x="21358"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97" name="Google Shape;97;p5"/>
            <p:cNvSpPr/>
            <p:nvPr/>
          </p:nvSpPr>
          <p:spPr>
            <a:xfrm>
              <a:off x="1305534" y="1736000"/>
              <a:ext cx="533725" cy="243125"/>
            </a:xfrm>
            <a:custGeom>
              <a:avLst/>
              <a:gdLst/>
              <a:ahLst/>
              <a:cxnLst/>
              <a:rect l="l" t="t" r="r" b="b"/>
              <a:pathLst>
                <a:path w="21349" h="9725" extrusionOk="0">
                  <a:moveTo>
                    <a:pt x="21349" y="9724"/>
                  </a:moveTo>
                  <a:cubicBezTo>
                    <a:pt x="14515" y="6896"/>
                    <a:pt x="6834" y="6896"/>
                    <a:pt x="1" y="9724"/>
                  </a:cubicBezTo>
                  <a:lnTo>
                    <a:pt x="1" y="2828"/>
                  </a:lnTo>
                  <a:cubicBezTo>
                    <a:pt x="6834" y="0"/>
                    <a:pt x="14515" y="0"/>
                    <a:pt x="21349" y="282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grpSp>
      <p:grpSp>
        <p:nvGrpSpPr>
          <p:cNvPr id="98" name="Google Shape;98;p5"/>
          <p:cNvGrpSpPr/>
          <p:nvPr/>
        </p:nvGrpSpPr>
        <p:grpSpPr>
          <a:xfrm>
            <a:off x="7855460" y="4101611"/>
            <a:ext cx="1628612" cy="1125147"/>
            <a:chOff x="4166950" y="3566575"/>
            <a:chExt cx="1334600" cy="922025"/>
          </a:xfrm>
        </p:grpSpPr>
        <p:sp>
          <p:nvSpPr>
            <p:cNvPr id="99" name="Google Shape;99;p5"/>
            <p:cNvSpPr/>
            <p:nvPr/>
          </p:nvSpPr>
          <p:spPr>
            <a:xfrm>
              <a:off x="4967600" y="3566575"/>
              <a:ext cx="533950" cy="243350"/>
            </a:xfrm>
            <a:custGeom>
              <a:avLst/>
              <a:gdLst/>
              <a:ahLst/>
              <a:cxnLst/>
              <a:rect l="l" t="t" r="r" b="b"/>
              <a:pathLst>
                <a:path w="21358" h="9734" extrusionOk="0">
                  <a:moveTo>
                    <a:pt x="21358" y="9734"/>
                  </a:moveTo>
                  <a:cubicBezTo>
                    <a:pt x="14524" y="6897"/>
                    <a:pt x="6843" y="6897"/>
                    <a:pt x="1" y="9734"/>
                  </a:cubicBezTo>
                  <a:lnTo>
                    <a:pt x="1" y="2838"/>
                  </a:lnTo>
                  <a:cubicBezTo>
                    <a:pt x="6843" y="1"/>
                    <a:pt x="14524" y="1"/>
                    <a:pt x="21358" y="283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100" name="Google Shape;100;p5"/>
            <p:cNvSpPr/>
            <p:nvPr/>
          </p:nvSpPr>
          <p:spPr>
            <a:xfrm>
              <a:off x="4700650" y="3738525"/>
              <a:ext cx="533950" cy="243125"/>
            </a:xfrm>
            <a:custGeom>
              <a:avLst/>
              <a:gdLst/>
              <a:ahLst/>
              <a:cxnLst/>
              <a:rect l="l" t="t" r="r" b="b"/>
              <a:pathLst>
                <a:path w="21358" h="9725" extrusionOk="0">
                  <a:moveTo>
                    <a:pt x="21357" y="9725"/>
                  </a:moveTo>
                  <a:cubicBezTo>
                    <a:pt x="14524" y="6897"/>
                    <a:pt x="6843" y="6897"/>
                    <a:pt x="0" y="9725"/>
                  </a:cubicBezTo>
                  <a:lnTo>
                    <a:pt x="0" y="2829"/>
                  </a:lnTo>
                  <a:cubicBezTo>
                    <a:pt x="6843" y="1"/>
                    <a:pt x="14524" y="1"/>
                    <a:pt x="21357" y="2829"/>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101" name="Google Shape;101;p5"/>
            <p:cNvSpPr/>
            <p:nvPr/>
          </p:nvSpPr>
          <p:spPr>
            <a:xfrm>
              <a:off x="4967600" y="3906025"/>
              <a:ext cx="533950" cy="243125"/>
            </a:xfrm>
            <a:custGeom>
              <a:avLst/>
              <a:gdLst/>
              <a:ahLst/>
              <a:cxnLst/>
              <a:rect l="l" t="t" r="r" b="b"/>
              <a:pathLst>
                <a:path w="21358" h="9725" extrusionOk="0">
                  <a:moveTo>
                    <a:pt x="21358" y="9724"/>
                  </a:moveTo>
                  <a:cubicBezTo>
                    <a:pt x="14524" y="6896"/>
                    <a:pt x="6843" y="6896"/>
                    <a:pt x="1" y="9724"/>
                  </a:cubicBezTo>
                  <a:lnTo>
                    <a:pt x="1" y="2829"/>
                  </a:lnTo>
                  <a:cubicBezTo>
                    <a:pt x="6843" y="1"/>
                    <a:pt x="14524" y="1"/>
                    <a:pt x="21358" y="2829"/>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102" name="Google Shape;102;p5"/>
            <p:cNvSpPr/>
            <p:nvPr/>
          </p:nvSpPr>
          <p:spPr>
            <a:xfrm>
              <a:off x="4166950" y="4077750"/>
              <a:ext cx="533725" cy="243350"/>
            </a:xfrm>
            <a:custGeom>
              <a:avLst/>
              <a:gdLst/>
              <a:ahLst/>
              <a:cxnLst/>
              <a:rect l="l" t="t" r="r" b="b"/>
              <a:pathLst>
                <a:path w="21349" h="9734" extrusionOk="0">
                  <a:moveTo>
                    <a:pt x="21348" y="9734"/>
                  </a:moveTo>
                  <a:cubicBezTo>
                    <a:pt x="14515" y="6897"/>
                    <a:pt x="6834" y="6897"/>
                    <a:pt x="0" y="9734"/>
                  </a:cubicBezTo>
                  <a:lnTo>
                    <a:pt x="0" y="2838"/>
                  </a:lnTo>
                  <a:cubicBezTo>
                    <a:pt x="6834" y="1"/>
                    <a:pt x="14515" y="1"/>
                    <a:pt x="21348" y="283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103" name="Google Shape;103;p5"/>
            <p:cNvSpPr/>
            <p:nvPr/>
          </p:nvSpPr>
          <p:spPr>
            <a:xfrm>
              <a:off x="4700650" y="4077750"/>
              <a:ext cx="533950" cy="243350"/>
            </a:xfrm>
            <a:custGeom>
              <a:avLst/>
              <a:gdLst/>
              <a:ahLst/>
              <a:cxnLst/>
              <a:rect l="l" t="t" r="r" b="b"/>
              <a:pathLst>
                <a:path w="21358" h="9734" extrusionOk="0">
                  <a:moveTo>
                    <a:pt x="21357" y="9734"/>
                  </a:moveTo>
                  <a:cubicBezTo>
                    <a:pt x="14524" y="6897"/>
                    <a:pt x="6843" y="6897"/>
                    <a:pt x="0" y="9734"/>
                  </a:cubicBezTo>
                  <a:lnTo>
                    <a:pt x="0" y="2838"/>
                  </a:lnTo>
                  <a:cubicBezTo>
                    <a:pt x="6843" y="1"/>
                    <a:pt x="14524" y="1"/>
                    <a:pt x="21357" y="283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104" name="Google Shape;104;p5"/>
            <p:cNvSpPr/>
            <p:nvPr/>
          </p:nvSpPr>
          <p:spPr>
            <a:xfrm>
              <a:off x="4967600" y="4245250"/>
              <a:ext cx="533950" cy="243350"/>
            </a:xfrm>
            <a:custGeom>
              <a:avLst/>
              <a:gdLst/>
              <a:ahLst/>
              <a:cxnLst/>
              <a:rect l="l" t="t" r="r" b="b"/>
              <a:pathLst>
                <a:path w="21358" h="9734" extrusionOk="0">
                  <a:moveTo>
                    <a:pt x="21358" y="9733"/>
                  </a:moveTo>
                  <a:cubicBezTo>
                    <a:pt x="14524" y="6896"/>
                    <a:pt x="6843" y="6896"/>
                    <a:pt x="1" y="9733"/>
                  </a:cubicBezTo>
                  <a:lnTo>
                    <a:pt x="1" y="2837"/>
                  </a:lnTo>
                  <a:cubicBezTo>
                    <a:pt x="6843" y="0"/>
                    <a:pt x="14524" y="0"/>
                    <a:pt x="21358"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105" name="Google Shape;105;p5"/>
            <p:cNvSpPr/>
            <p:nvPr/>
          </p:nvSpPr>
          <p:spPr>
            <a:xfrm>
              <a:off x="4433675" y="4245250"/>
              <a:ext cx="533950" cy="243350"/>
            </a:xfrm>
            <a:custGeom>
              <a:avLst/>
              <a:gdLst/>
              <a:ahLst/>
              <a:cxnLst/>
              <a:rect l="l" t="t" r="r" b="b"/>
              <a:pathLst>
                <a:path w="21358" h="9734" extrusionOk="0">
                  <a:moveTo>
                    <a:pt x="21358" y="9733"/>
                  </a:moveTo>
                  <a:cubicBezTo>
                    <a:pt x="14524" y="6896"/>
                    <a:pt x="6843" y="6896"/>
                    <a:pt x="1" y="9733"/>
                  </a:cubicBezTo>
                  <a:lnTo>
                    <a:pt x="1" y="2837"/>
                  </a:lnTo>
                  <a:cubicBezTo>
                    <a:pt x="6843" y="0"/>
                    <a:pt x="14524" y="0"/>
                    <a:pt x="21358"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grpSp>
      <p:sp>
        <p:nvSpPr>
          <p:cNvPr id="106" name="Google Shape;10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微軟正黑體" panose="020B0604030504040204" pitchFamily="34" charset="-120"/>
                <a:ea typeface="微軟正黑體" panose="020B0604030504040204" pitchFamily="34" charset="-120"/>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dirty="0"/>
          </a:p>
        </p:txBody>
      </p:sp>
      <p:sp>
        <p:nvSpPr>
          <p:cNvPr id="107" name="Google Shape;107;p5"/>
          <p:cNvSpPr txBox="1">
            <a:spLocks noGrp="1"/>
          </p:cNvSpPr>
          <p:nvPr>
            <p:ph type="subTitle" idx="1"/>
          </p:nvPr>
        </p:nvSpPr>
        <p:spPr>
          <a:xfrm>
            <a:off x="4923782" y="2684550"/>
            <a:ext cx="3129300" cy="12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atin typeface="Vollkorn" panose="02020500000000000000"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dirty="0"/>
          </a:p>
        </p:txBody>
      </p:sp>
      <p:sp>
        <p:nvSpPr>
          <p:cNvPr id="108" name="Google Shape;108;p5"/>
          <p:cNvSpPr txBox="1">
            <a:spLocks noGrp="1"/>
          </p:cNvSpPr>
          <p:nvPr>
            <p:ph type="subTitle" idx="2"/>
          </p:nvPr>
        </p:nvSpPr>
        <p:spPr>
          <a:xfrm>
            <a:off x="1090913" y="2684550"/>
            <a:ext cx="3129300" cy="12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atin typeface="Vollkorn" panose="02020500000000000000"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dirty="0"/>
          </a:p>
        </p:txBody>
      </p:sp>
      <p:sp>
        <p:nvSpPr>
          <p:cNvPr id="109" name="Google Shape;109;p5"/>
          <p:cNvSpPr txBox="1">
            <a:spLocks noGrp="1"/>
          </p:cNvSpPr>
          <p:nvPr>
            <p:ph type="subTitle" idx="3"/>
          </p:nvPr>
        </p:nvSpPr>
        <p:spPr>
          <a:xfrm>
            <a:off x="1090912" y="2135850"/>
            <a:ext cx="3129300" cy="54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微軟正黑體" panose="020B0604030504040204" pitchFamily="34" charset="-120"/>
                <a:ea typeface="微軟正黑體" panose="020B0604030504040204" pitchFamily="34" charset="-120"/>
                <a:cs typeface="微軟正黑體" panose="020B0604030504040204" pitchFamily="34" charset="-120"/>
                <a:sym typeface="Vollkorn"/>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dirty="0"/>
          </a:p>
        </p:txBody>
      </p:sp>
      <p:sp>
        <p:nvSpPr>
          <p:cNvPr id="110" name="Google Shape;110;p5"/>
          <p:cNvSpPr txBox="1">
            <a:spLocks noGrp="1"/>
          </p:cNvSpPr>
          <p:nvPr>
            <p:ph type="subTitle" idx="4"/>
          </p:nvPr>
        </p:nvSpPr>
        <p:spPr>
          <a:xfrm>
            <a:off x="4923777" y="2135850"/>
            <a:ext cx="3129300" cy="54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微軟正黑體" panose="020B0604030504040204" pitchFamily="34" charset="-120"/>
                <a:ea typeface="微軟正黑體" panose="020B0604030504040204" pitchFamily="34" charset="-120"/>
                <a:cs typeface="微軟正黑體" panose="020B0604030504040204" pitchFamily="34" charset="-120"/>
                <a:sym typeface="Vollkorn"/>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6"/>
        <p:cNvGrpSpPr/>
        <p:nvPr/>
      </p:nvGrpSpPr>
      <p:grpSpPr>
        <a:xfrm>
          <a:off x="0" y="0"/>
          <a:ext cx="0" cy="0"/>
          <a:chOff x="0" y="0"/>
          <a:chExt cx="0" cy="0"/>
        </a:xfrm>
      </p:grpSpPr>
      <p:sp>
        <p:nvSpPr>
          <p:cNvPr id="147" name="Google Shape;147;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atin typeface="微軟正黑體" panose="020B0604030504040204" pitchFamily="34" charset="-120"/>
                <a:ea typeface="微軟正黑體" panose="020B0604030504040204" pitchFamily="34" charset="-120"/>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atin typeface="微軟正黑體" panose="020B0604030504040204" pitchFamily="34" charset="-120"/>
                <a:ea typeface="微軟正黑體" panose="020B0604030504040204" pitchFamily="34" charset="-12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dirty="0"/>
          </a:p>
        </p:txBody>
      </p:sp>
      <p:sp>
        <p:nvSpPr>
          <p:cNvPr id="150" name="Google Shape;150;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atin typeface="Vollkorn" panose="02020500000000000000"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1"/>
        <p:cNvGrpSpPr/>
        <p:nvPr/>
      </p:nvGrpSpPr>
      <p:grpSpPr>
        <a:xfrm>
          <a:off x="0" y="0"/>
          <a:ext cx="0" cy="0"/>
          <a:chOff x="0" y="0"/>
          <a:chExt cx="0" cy="0"/>
        </a:xfrm>
      </p:grpSpPr>
      <p:sp>
        <p:nvSpPr>
          <p:cNvPr id="152" name="Google Shape;152;p10"/>
          <p:cNvSpPr>
            <a:spLocks noGrp="1"/>
          </p:cNvSpPr>
          <p:nvPr>
            <p:ph type="pic" idx="2"/>
          </p:nvPr>
        </p:nvSpPr>
        <p:spPr>
          <a:xfrm>
            <a:off x="-6875" y="0"/>
            <a:ext cx="9144000" cy="5157300"/>
          </a:xfrm>
          <a:prstGeom prst="rect">
            <a:avLst/>
          </a:prstGeom>
          <a:noFill/>
          <a:ln>
            <a:noFill/>
          </a:ln>
        </p:spPr>
      </p:sp>
      <p:sp>
        <p:nvSpPr>
          <p:cNvPr id="153" name="Google Shape;153;p10"/>
          <p:cNvSpPr txBox="1">
            <a:spLocks noGrp="1"/>
          </p:cNvSpPr>
          <p:nvPr>
            <p:ph type="title"/>
          </p:nvPr>
        </p:nvSpPr>
        <p:spPr>
          <a:xfrm>
            <a:off x="720000" y="403800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latin typeface="微軟正黑體" panose="020B0604030504040204" pitchFamily="34" charset="-120"/>
                <a:ea typeface="微軟正黑體" panose="020B0604030504040204" pitchFamily="34" charset="-120"/>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9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97"/>
        <p:cNvGrpSpPr/>
        <p:nvPr/>
      </p:nvGrpSpPr>
      <p:grpSpPr>
        <a:xfrm>
          <a:off x="0" y="0"/>
          <a:ext cx="0" cy="0"/>
          <a:chOff x="0" y="0"/>
          <a:chExt cx="0" cy="0"/>
        </a:xfrm>
      </p:grpSpPr>
      <p:sp>
        <p:nvSpPr>
          <p:cNvPr id="498" name="Google Shape;498;p25"/>
          <p:cNvSpPr/>
          <p:nvPr/>
        </p:nvSpPr>
        <p:spPr>
          <a:xfrm>
            <a:off x="0" y="-456688"/>
            <a:ext cx="9144000" cy="2175520"/>
          </a:xfrm>
          <a:custGeom>
            <a:avLst/>
            <a:gdLst/>
            <a:ahLst/>
            <a:cxnLst/>
            <a:rect l="l" t="t" r="r" b="b"/>
            <a:pathLst>
              <a:path w="285750" h="67985" extrusionOk="0">
                <a:moveTo>
                  <a:pt x="0" y="0"/>
                </a:moveTo>
                <a:lnTo>
                  <a:pt x="0" y="67985"/>
                </a:lnTo>
                <a:cubicBezTo>
                  <a:pt x="91476" y="22396"/>
                  <a:pt x="194274" y="22396"/>
                  <a:pt x="285750" y="67985"/>
                </a:cubicBezTo>
                <a:lnTo>
                  <a:pt x="285750" y="0"/>
                </a:ln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grpSp>
        <p:nvGrpSpPr>
          <p:cNvPr id="499" name="Google Shape;499;p25"/>
          <p:cNvGrpSpPr/>
          <p:nvPr/>
        </p:nvGrpSpPr>
        <p:grpSpPr>
          <a:xfrm flipH="1">
            <a:off x="-349336" y="-467238"/>
            <a:ext cx="2280192" cy="1743473"/>
            <a:chOff x="-29300" y="1396550"/>
            <a:chExt cx="1868550" cy="1428725"/>
          </a:xfrm>
        </p:grpSpPr>
        <p:sp>
          <p:nvSpPr>
            <p:cNvPr id="500" name="Google Shape;500;p25"/>
            <p:cNvSpPr/>
            <p:nvPr/>
          </p:nvSpPr>
          <p:spPr>
            <a:xfrm>
              <a:off x="-29300" y="1396550"/>
              <a:ext cx="533950" cy="243350"/>
            </a:xfrm>
            <a:custGeom>
              <a:avLst/>
              <a:gdLst/>
              <a:ahLst/>
              <a:cxnLst/>
              <a:rect l="l" t="t" r="r" b="b"/>
              <a:pathLst>
                <a:path w="21358" h="9734" extrusionOk="0">
                  <a:moveTo>
                    <a:pt x="21358" y="9733"/>
                  </a:moveTo>
                  <a:cubicBezTo>
                    <a:pt x="14515" y="6896"/>
                    <a:pt x="6834" y="6896"/>
                    <a:pt x="1" y="9733"/>
                  </a:cubicBezTo>
                  <a:lnTo>
                    <a:pt x="1" y="2837"/>
                  </a:lnTo>
                  <a:cubicBezTo>
                    <a:pt x="6834" y="1"/>
                    <a:pt x="14515" y="1"/>
                    <a:pt x="21358"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01" name="Google Shape;501;p25"/>
            <p:cNvSpPr/>
            <p:nvPr/>
          </p:nvSpPr>
          <p:spPr>
            <a:xfrm>
              <a:off x="1038550" y="1396550"/>
              <a:ext cx="533725" cy="243350"/>
            </a:xfrm>
            <a:custGeom>
              <a:avLst/>
              <a:gdLst/>
              <a:ahLst/>
              <a:cxnLst/>
              <a:rect l="l" t="t" r="r" b="b"/>
              <a:pathLst>
                <a:path w="21349" h="9734" extrusionOk="0">
                  <a:moveTo>
                    <a:pt x="21349" y="9733"/>
                  </a:moveTo>
                  <a:cubicBezTo>
                    <a:pt x="14515" y="6896"/>
                    <a:pt x="6834" y="6896"/>
                    <a:pt x="1" y="9733"/>
                  </a:cubicBezTo>
                  <a:lnTo>
                    <a:pt x="1" y="2837"/>
                  </a:lnTo>
                  <a:cubicBezTo>
                    <a:pt x="6834" y="1"/>
                    <a:pt x="14515" y="1"/>
                    <a:pt x="21349"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02" name="Google Shape;502;p25"/>
            <p:cNvSpPr/>
            <p:nvPr/>
          </p:nvSpPr>
          <p:spPr>
            <a:xfrm>
              <a:off x="237675" y="1564050"/>
              <a:ext cx="533950" cy="243325"/>
            </a:xfrm>
            <a:custGeom>
              <a:avLst/>
              <a:gdLst/>
              <a:ahLst/>
              <a:cxnLst/>
              <a:rect l="l" t="t" r="r" b="b"/>
              <a:pathLst>
                <a:path w="21358" h="9733" extrusionOk="0">
                  <a:moveTo>
                    <a:pt x="21357" y="9733"/>
                  </a:moveTo>
                  <a:cubicBezTo>
                    <a:pt x="14515" y="6896"/>
                    <a:pt x="6834" y="6896"/>
                    <a:pt x="0" y="9733"/>
                  </a:cubicBezTo>
                  <a:lnTo>
                    <a:pt x="0" y="2837"/>
                  </a:lnTo>
                  <a:cubicBezTo>
                    <a:pt x="6834" y="0"/>
                    <a:pt x="14515" y="0"/>
                    <a:pt x="21357"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03" name="Google Shape;503;p25"/>
            <p:cNvSpPr/>
            <p:nvPr/>
          </p:nvSpPr>
          <p:spPr>
            <a:xfrm>
              <a:off x="771600" y="1564050"/>
              <a:ext cx="533950" cy="243325"/>
            </a:xfrm>
            <a:custGeom>
              <a:avLst/>
              <a:gdLst/>
              <a:ahLst/>
              <a:cxnLst/>
              <a:rect l="l" t="t" r="r" b="b"/>
              <a:pathLst>
                <a:path w="21358" h="9733" extrusionOk="0">
                  <a:moveTo>
                    <a:pt x="21357" y="9733"/>
                  </a:moveTo>
                  <a:cubicBezTo>
                    <a:pt x="14515" y="6896"/>
                    <a:pt x="6834" y="6896"/>
                    <a:pt x="0" y="9733"/>
                  </a:cubicBezTo>
                  <a:lnTo>
                    <a:pt x="0" y="2837"/>
                  </a:lnTo>
                  <a:cubicBezTo>
                    <a:pt x="6834" y="0"/>
                    <a:pt x="14515" y="0"/>
                    <a:pt x="21357"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04" name="Google Shape;504;p25"/>
            <p:cNvSpPr/>
            <p:nvPr/>
          </p:nvSpPr>
          <p:spPr>
            <a:xfrm>
              <a:off x="-29300" y="1736000"/>
              <a:ext cx="533950" cy="243125"/>
            </a:xfrm>
            <a:custGeom>
              <a:avLst/>
              <a:gdLst/>
              <a:ahLst/>
              <a:cxnLst/>
              <a:rect l="l" t="t" r="r" b="b"/>
              <a:pathLst>
                <a:path w="21358" h="9725" extrusionOk="0">
                  <a:moveTo>
                    <a:pt x="21358" y="9724"/>
                  </a:moveTo>
                  <a:cubicBezTo>
                    <a:pt x="14515" y="6896"/>
                    <a:pt x="6834" y="6896"/>
                    <a:pt x="1" y="9724"/>
                  </a:cubicBezTo>
                  <a:lnTo>
                    <a:pt x="1" y="2828"/>
                  </a:lnTo>
                  <a:cubicBezTo>
                    <a:pt x="6834" y="0"/>
                    <a:pt x="14515" y="0"/>
                    <a:pt x="21358" y="282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05" name="Google Shape;505;p25"/>
            <p:cNvSpPr/>
            <p:nvPr/>
          </p:nvSpPr>
          <p:spPr>
            <a:xfrm>
              <a:off x="504625" y="1736000"/>
              <a:ext cx="533950" cy="243125"/>
            </a:xfrm>
            <a:custGeom>
              <a:avLst/>
              <a:gdLst/>
              <a:ahLst/>
              <a:cxnLst/>
              <a:rect l="l" t="t" r="r" b="b"/>
              <a:pathLst>
                <a:path w="21358" h="9725" extrusionOk="0">
                  <a:moveTo>
                    <a:pt x="21358" y="9724"/>
                  </a:moveTo>
                  <a:cubicBezTo>
                    <a:pt x="14515" y="6896"/>
                    <a:pt x="6834" y="6896"/>
                    <a:pt x="1" y="9724"/>
                  </a:cubicBezTo>
                  <a:lnTo>
                    <a:pt x="1" y="2828"/>
                  </a:lnTo>
                  <a:cubicBezTo>
                    <a:pt x="6834" y="0"/>
                    <a:pt x="14515" y="0"/>
                    <a:pt x="21358" y="282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06" name="Google Shape;506;p25"/>
            <p:cNvSpPr/>
            <p:nvPr/>
          </p:nvSpPr>
          <p:spPr>
            <a:xfrm>
              <a:off x="1038550" y="1736000"/>
              <a:ext cx="533725" cy="243125"/>
            </a:xfrm>
            <a:custGeom>
              <a:avLst/>
              <a:gdLst/>
              <a:ahLst/>
              <a:cxnLst/>
              <a:rect l="l" t="t" r="r" b="b"/>
              <a:pathLst>
                <a:path w="21349" h="9725" extrusionOk="0">
                  <a:moveTo>
                    <a:pt x="21349" y="9724"/>
                  </a:moveTo>
                  <a:cubicBezTo>
                    <a:pt x="14515" y="6896"/>
                    <a:pt x="6834" y="6896"/>
                    <a:pt x="1" y="9724"/>
                  </a:cubicBezTo>
                  <a:lnTo>
                    <a:pt x="1" y="2828"/>
                  </a:lnTo>
                  <a:cubicBezTo>
                    <a:pt x="6834" y="0"/>
                    <a:pt x="14515" y="0"/>
                    <a:pt x="21349" y="282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07" name="Google Shape;507;p25"/>
            <p:cNvSpPr/>
            <p:nvPr/>
          </p:nvSpPr>
          <p:spPr>
            <a:xfrm>
              <a:off x="237675" y="1903475"/>
              <a:ext cx="533950" cy="243125"/>
            </a:xfrm>
            <a:custGeom>
              <a:avLst/>
              <a:gdLst/>
              <a:ahLst/>
              <a:cxnLst/>
              <a:rect l="l" t="t" r="r" b="b"/>
              <a:pathLst>
                <a:path w="21358" h="9725" extrusionOk="0">
                  <a:moveTo>
                    <a:pt x="21357" y="9725"/>
                  </a:moveTo>
                  <a:cubicBezTo>
                    <a:pt x="14515" y="6897"/>
                    <a:pt x="6834" y="6897"/>
                    <a:pt x="0" y="9725"/>
                  </a:cubicBezTo>
                  <a:lnTo>
                    <a:pt x="0" y="2829"/>
                  </a:lnTo>
                  <a:cubicBezTo>
                    <a:pt x="6834" y="1"/>
                    <a:pt x="14515" y="1"/>
                    <a:pt x="21357" y="2829"/>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08" name="Google Shape;508;p25"/>
            <p:cNvSpPr/>
            <p:nvPr/>
          </p:nvSpPr>
          <p:spPr>
            <a:xfrm>
              <a:off x="771600" y="1903475"/>
              <a:ext cx="533950" cy="243125"/>
            </a:xfrm>
            <a:custGeom>
              <a:avLst/>
              <a:gdLst/>
              <a:ahLst/>
              <a:cxnLst/>
              <a:rect l="l" t="t" r="r" b="b"/>
              <a:pathLst>
                <a:path w="21358" h="9725" extrusionOk="0">
                  <a:moveTo>
                    <a:pt x="21357" y="9725"/>
                  </a:moveTo>
                  <a:cubicBezTo>
                    <a:pt x="14515" y="6897"/>
                    <a:pt x="6834" y="6897"/>
                    <a:pt x="0" y="9725"/>
                  </a:cubicBezTo>
                  <a:lnTo>
                    <a:pt x="0" y="2829"/>
                  </a:lnTo>
                  <a:cubicBezTo>
                    <a:pt x="6834" y="1"/>
                    <a:pt x="14515" y="1"/>
                    <a:pt x="21357" y="2829"/>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09" name="Google Shape;509;p25"/>
            <p:cNvSpPr/>
            <p:nvPr/>
          </p:nvSpPr>
          <p:spPr>
            <a:xfrm>
              <a:off x="504625" y="2075225"/>
              <a:ext cx="533950" cy="243100"/>
            </a:xfrm>
            <a:custGeom>
              <a:avLst/>
              <a:gdLst/>
              <a:ahLst/>
              <a:cxnLst/>
              <a:rect l="l" t="t" r="r" b="b"/>
              <a:pathLst>
                <a:path w="21358" h="9724" extrusionOk="0">
                  <a:moveTo>
                    <a:pt x="21358" y="9724"/>
                  </a:moveTo>
                  <a:cubicBezTo>
                    <a:pt x="14515" y="6896"/>
                    <a:pt x="6834" y="6896"/>
                    <a:pt x="1" y="9724"/>
                  </a:cubicBezTo>
                  <a:lnTo>
                    <a:pt x="1" y="2828"/>
                  </a:lnTo>
                  <a:cubicBezTo>
                    <a:pt x="6834" y="0"/>
                    <a:pt x="14515" y="0"/>
                    <a:pt x="21358" y="282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10" name="Google Shape;510;p25"/>
            <p:cNvSpPr/>
            <p:nvPr/>
          </p:nvSpPr>
          <p:spPr>
            <a:xfrm>
              <a:off x="237675" y="2242700"/>
              <a:ext cx="533950" cy="243350"/>
            </a:xfrm>
            <a:custGeom>
              <a:avLst/>
              <a:gdLst/>
              <a:ahLst/>
              <a:cxnLst/>
              <a:rect l="l" t="t" r="r" b="b"/>
              <a:pathLst>
                <a:path w="21358" h="9734" extrusionOk="0">
                  <a:moveTo>
                    <a:pt x="21357" y="9734"/>
                  </a:moveTo>
                  <a:cubicBezTo>
                    <a:pt x="14515" y="6897"/>
                    <a:pt x="6834" y="6897"/>
                    <a:pt x="0" y="9734"/>
                  </a:cubicBezTo>
                  <a:lnTo>
                    <a:pt x="0" y="2838"/>
                  </a:lnTo>
                  <a:cubicBezTo>
                    <a:pt x="6834" y="1"/>
                    <a:pt x="14515" y="1"/>
                    <a:pt x="21357" y="283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11" name="Google Shape;511;p25"/>
            <p:cNvSpPr/>
            <p:nvPr/>
          </p:nvSpPr>
          <p:spPr>
            <a:xfrm>
              <a:off x="1305525" y="2242700"/>
              <a:ext cx="533725" cy="243350"/>
            </a:xfrm>
            <a:custGeom>
              <a:avLst/>
              <a:gdLst/>
              <a:ahLst/>
              <a:cxnLst/>
              <a:rect l="l" t="t" r="r" b="b"/>
              <a:pathLst>
                <a:path w="21349" h="9734" extrusionOk="0">
                  <a:moveTo>
                    <a:pt x="21348" y="9734"/>
                  </a:moveTo>
                  <a:cubicBezTo>
                    <a:pt x="14515" y="6897"/>
                    <a:pt x="6834" y="6897"/>
                    <a:pt x="0" y="9734"/>
                  </a:cubicBezTo>
                  <a:lnTo>
                    <a:pt x="0" y="2838"/>
                  </a:lnTo>
                  <a:cubicBezTo>
                    <a:pt x="6834" y="1"/>
                    <a:pt x="14515" y="1"/>
                    <a:pt x="21348" y="283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12" name="Google Shape;512;p25"/>
            <p:cNvSpPr/>
            <p:nvPr/>
          </p:nvSpPr>
          <p:spPr>
            <a:xfrm>
              <a:off x="504625" y="2414425"/>
              <a:ext cx="533950" cy="243350"/>
            </a:xfrm>
            <a:custGeom>
              <a:avLst/>
              <a:gdLst/>
              <a:ahLst/>
              <a:cxnLst/>
              <a:rect l="l" t="t" r="r" b="b"/>
              <a:pathLst>
                <a:path w="21358" h="9734" extrusionOk="0">
                  <a:moveTo>
                    <a:pt x="21358" y="9734"/>
                  </a:moveTo>
                  <a:cubicBezTo>
                    <a:pt x="14515" y="6897"/>
                    <a:pt x="6834" y="6897"/>
                    <a:pt x="1" y="9734"/>
                  </a:cubicBezTo>
                  <a:lnTo>
                    <a:pt x="1" y="2838"/>
                  </a:lnTo>
                  <a:cubicBezTo>
                    <a:pt x="6834" y="1"/>
                    <a:pt x="14515" y="1"/>
                    <a:pt x="21358" y="283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13" name="Google Shape;513;p25"/>
            <p:cNvSpPr/>
            <p:nvPr/>
          </p:nvSpPr>
          <p:spPr>
            <a:xfrm>
              <a:off x="1038550" y="2414425"/>
              <a:ext cx="533725" cy="243350"/>
            </a:xfrm>
            <a:custGeom>
              <a:avLst/>
              <a:gdLst/>
              <a:ahLst/>
              <a:cxnLst/>
              <a:rect l="l" t="t" r="r" b="b"/>
              <a:pathLst>
                <a:path w="21349" h="9734" extrusionOk="0">
                  <a:moveTo>
                    <a:pt x="21349" y="9734"/>
                  </a:moveTo>
                  <a:cubicBezTo>
                    <a:pt x="14515" y="6897"/>
                    <a:pt x="6834" y="6897"/>
                    <a:pt x="1" y="9734"/>
                  </a:cubicBezTo>
                  <a:lnTo>
                    <a:pt x="1" y="2838"/>
                  </a:lnTo>
                  <a:cubicBezTo>
                    <a:pt x="6834" y="1"/>
                    <a:pt x="14515" y="1"/>
                    <a:pt x="21349" y="283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14" name="Google Shape;514;p25"/>
            <p:cNvSpPr/>
            <p:nvPr/>
          </p:nvSpPr>
          <p:spPr>
            <a:xfrm>
              <a:off x="771600" y="2582150"/>
              <a:ext cx="533950" cy="243125"/>
            </a:xfrm>
            <a:custGeom>
              <a:avLst/>
              <a:gdLst/>
              <a:ahLst/>
              <a:cxnLst/>
              <a:rect l="l" t="t" r="r" b="b"/>
              <a:pathLst>
                <a:path w="21358" h="9725" extrusionOk="0">
                  <a:moveTo>
                    <a:pt x="21357" y="9724"/>
                  </a:moveTo>
                  <a:cubicBezTo>
                    <a:pt x="14515" y="6896"/>
                    <a:pt x="6834" y="6896"/>
                    <a:pt x="0" y="9724"/>
                  </a:cubicBezTo>
                  <a:lnTo>
                    <a:pt x="0" y="2828"/>
                  </a:lnTo>
                  <a:cubicBezTo>
                    <a:pt x="6834" y="1"/>
                    <a:pt x="14515" y="1"/>
                    <a:pt x="21357" y="282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grpSp>
      <p:grpSp>
        <p:nvGrpSpPr>
          <p:cNvPr id="515" name="Google Shape;515;p25"/>
          <p:cNvGrpSpPr/>
          <p:nvPr/>
        </p:nvGrpSpPr>
        <p:grpSpPr>
          <a:xfrm flipH="1">
            <a:off x="4307615" y="3860443"/>
            <a:ext cx="4836736" cy="1304866"/>
            <a:chOff x="-296272" y="2267600"/>
            <a:chExt cx="3963563" cy="1069300"/>
          </a:xfrm>
        </p:grpSpPr>
        <p:sp>
          <p:nvSpPr>
            <p:cNvPr id="516" name="Google Shape;516;p25"/>
            <p:cNvSpPr/>
            <p:nvPr/>
          </p:nvSpPr>
          <p:spPr>
            <a:xfrm>
              <a:off x="237675" y="2754325"/>
              <a:ext cx="533950" cy="243350"/>
            </a:xfrm>
            <a:custGeom>
              <a:avLst/>
              <a:gdLst/>
              <a:ahLst/>
              <a:cxnLst/>
              <a:rect l="l" t="t" r="r" b="b"/>
              <a:pathLst>
                <a:path w="21358" h="9734" extrusionOk="0">
                  <a:moveTo>
                    <a:pt x="21357" y="9733"/>
                  </a:moveTo>
                  <a:cubicBezTo>
                    <a:pt x="14515" y="6896"/>
                    <a:pt x="6834" y="6896"/>
                    <a:pt x="0" y="9733"/>
                  </a:cubicBezTo>
                  <a:lnTo>
                    <a:pt x="0" y="2837"/>
                  </a:lnTo>
                  <a:cubicBezTo>
                    <a:pt x="6834" y="1"/>
                    <a:pt x="14515" y="1"/>
                    <a:pt x="21357"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17" name="Google Shape;517;p25"/>
            <p:cNvSpPr/>
            <p:nvPr/>
          </p:nvSpPr>
          <p:spPr>
            <a:xfrm>
              <a:off x="504625" y="2921825"/>
              <a:ext cx="533950" cy="243350"/>
            </a:xfrm>
            <a:custGeom>
              <a:avLst/>
              <a:gdLst/>
              <a:ahLst/>
              <a:cxnLst/>
              <a:rect l="l" t="t" r="r" b="b"/>
              <a:pathLst>
                <a:path w="21358" h="9734" extrusionOk="0">
                  <a:moveTo>
                    <a:pt x="21358" y="9733"/>
                  </a:moveTo>
                  <a:cubicBezTo>
                    <a:pt x="14515" y="6896"/>
                    <a:pt x="6834" y="6896"/>
                    <a:pt x="1" y="9733"/>
                  </a:cubicBezTo>
                  <a:lnTo>
                    <a:pt x="1" y="2837"/>
                  </a:lnTo>
                  <a:cubicBezTo>
                    <a:pt x="6834" y="0"/>
                    <a:pt x="14515" y="0"/>
                    <a:pt x="21358"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18" name="Google Shape;518;p25"/>
            <p:cNvSpPr/>
            <p:nvPr/>
          </p:nvSpPr>
          <p:spPr>
            <a:xfrm>
              <a:off x="771600" y="3093775"/>
              <a:ext cx="533950" cy="243125"/>
            </a:xfrm>
            <a:custGeom>
              <a:avLst/>
              <a:gdLst/>
              <a:ahLst/>
              <a:cxnLst/>
              <a:rect l="l" t="t" r="r" b="b"/>
              <a:pathLst>
                <a:path w="21358" h="9725" extrusionOk="0">
                  <a:moveTo>
                    <a:pt x="21357" y="9724"/>
                  </a:moveTo>
                  <a:cubicBezTo>
                    <a:pt x="14515" y="6896"/>
                    <a:pt x="6834" y="6896"/>
                    <a:pt x="0" y="9724"/>
                  </a:cubicBezTo>
                  <a:lnTo>
                    <a:pt x="0" y="2828"/>
                  </a:lnTo>
                  <a:cubicBezTo>
                    <a:pt x="6834" y="0"/>
                    <a:pt x="14515" y="0"/>
                    <a:pt x="21357" y="282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19" name="Google Shape;519;p25"/>
            <p:cNvSpPr/>
            <p:nvPr/>
          </p:nvSpPr>
          <p:spPr>
            <a:xfrm>
              <a:off x="1305525" y="3093775"/>
              <a:ext cx="533725" cy="243125"/>
            </a:xfrm>
            <a:custGeom>
              <a:avLst/>
              <a:gdLst/>
              <a:ahLst/>
              <a:cxnLst/>
              <a:rect l="l" t="t" r="r" b="b"/>
              <a:pathLst>
                <a:path w="21349" h="9725" extrusionOk="0">
                  <a:moveTo>
                    <a:pt x="21348" y="9724"/>
                  </a:moveTo>
                  <a:cubicBezTo>
                    <a:pt x="14515" y="6896"/>
                    <a:pt x="6834" y="6896"/>
                    <a:pt x="0" y="9724"/>
                  </a:cubicBezTo>
                  <a:lnTo>
                    <a:pt x="0" y="2828"/>
                  </a:lnTo>
                  <a:cubicBezTo>
                    <a:pt x="6834" y="0"/>
                    <a:pt x="14515" y="0"/>
                    <a:pt x="21348" y="282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20" name="Google Shape;520;p25"/>
            <p:cNvSpPr/>
            <p:nvPr/>
          </p:nvSpPr>
          <p:spPr>
            <a:xfrm>
              <a:off x="2065717" y="2741501"/>
              <a:ext cx="533950" cy="243125"/>
            </a:xfrm>
            <a:custGeom>
              <a:avLst/>
              <a:gdLst/>
              <a:ahLst/>
              <a:cxnLst/>
              <a:rect l="l" t="t" r="r" b="b"/>
              <a:pathLst>
                <a:path w="21358" h="9725" extrusionOk="0">
                  <a:moveTo>
                    <a:pt x="21358" y="9725"/>
                  </a:moveTo>
                  <a:cubicBezTo>
                    <a:pt x="14515" y="6897"/>
                    <a:pt x="6834" y="6897"/>
                    <a:pt x="1" y="9725"/>
                  </a:cubicBezTo>
                  <a:lnTo>
                    <a:pt x="1" y="2829"/>
                  </a:lnTo>
                  <a:cubicBezTo>
                    <a:pt x="6834" y="1"/>
                    <a:pt x="14515" y="1"/>
                    <a:pt x="21358" y="2829"/>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21" name="Google Shape;521;p25"/>
            <p:cNvSpPr/>
            <p:nvPr/>
          </p:nvSpPr>
          <p:spPr>
            <a:xfrm>
              <a:off x="2599642" y="2741501"/>
              <a:ext cx="533725" cy="243125"/>
            </a:xfrm>
            <a:custGeom>
              <a:avLst/>
              <a:gdLst/>
              <a:ahLst/>
              <a:cxnLst/>
              <a:rect l="l" t="t" r="r" b="b"/>
              <a:pathLst>
                <a:path w="21349" h="9725" extrusionOk="0">
                  <a:moveTo>
                    <a:pt x="21349" y="9725"/>
                  </a:moveTo>
                  <a:cubicBezTo>
                    <a:pt x="14515" y="6897"/>
                    <a:pt x="6834" y="6897"/>
                    <a:pt x="1" y="9725"/>
                  </a:cubicBezTo>
                  <a:lnTo>
                    <a:pt x="1" y="2829"/>
                  </a:lnTo>
                  <a:cubicBezTo>
                    <a:pt x="6834" y="1"/>
                    <a:pt x="14515" y="1"/>
                    <a:pt x="21349" y="2829"/>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22" name="Google Shape;522;p25"/>
            <p:cNvSpPr/>
            <p:nvPr/>
          </p:nvSpPr>
          <p:spPr>
            <a:xfrm>
              <a:off x="3133342" y="2741501"/>
              <a:ext cx="533950" cy="243125"/>
            </a:xfrm>
            <a:custGeom>
              <a:avLst/>
              <a:gdLst/>
              <a:ahLst/>
              <a:cxnLst/>
              <a:rect l="l" t="t" r="r" b="b"/>
              <a:pathLst>
                <a:path w="21358" h="9725" extrusionOk="0">
                  <a:moveTo>
                    <a:pt x="21358" y="9725"/>
                  </a:moveTo>
                  <a:cubicBezTo>
                    <a:pt x="14524" y="6897"/>
                    <a:pt x="6843" y="6897"/>
                    <a:pt x="1" y="9725"/>
                  </a:cubicBezTo>
                  <a:lnTo>
                    <a:pt x="1" y="2829"/>
                  </a:lnTo>
                  <a:cubicBezTo>
                    <a:pt x="6843" y="1"/>
                    <a:pt x="14524" y="1"/>
                    <a:pt x="21358" y="2829"/>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23" name="Google Shape;523;p25"/>
            <p:cNvSpPr/>
            <p:nvPr/>
          </p:nvSpPr>
          <p:spPr>
            <a:xfrm>
              <a:off x="1798767" y="2913251"/>
              <a:ext cx="533950" cy="243125"/>
            </a:xfrm>
            <a:custGeom>
              <a:avLst/>
              <a:gdLst/>
              <a:ahLst/>
              <a:cxnLst/>
              <a:rect l="l" t="t" r="r" b="b"/>
              <a:pathLst>
                <a:path w="21358" h="9725" extrusionOk="0">
                  <a:moveTo>
                    <a:pt x="21357" y="9724"/>
                  </a:moveTo>
                  <a:cubicBezTo>
                    <a:pt x="14515" y="6896"/>
                    <a:pt x="6834" y="6896"/>
                    <a:pt x="0" y="9724"/>
                  </a:cubicBezTo>
                  <a:lnTo>
                    <a:pt x="0" y="2828"/>
                  </a:lnTo>
                  <a:cubicBezTo>
                    <a:pt x="6834" y="0"/>
                    <a:pt x="14515" y="0"/>
                    <a:pt x="21357" y="282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24" name="Google Shape;524;p25"/>
            <p:cNvSpPr/>
            <p:nvPr/>
          </p:nvSpPr>
          <p:spPr>
            <a:xfrm>
              <a:off x="2332692" y="2913251"/>
              <a:ext cx="533950" cy="243125"/>
            </a:xfrm>
            <a:custGeom>
              <a:avLst/>
              <a:gdLst/>
              <a:ahLst/>
              <a:cxnLst/>
              <a:rect l="l" t="t" r="r" b="b"/>
              <a:pathLst>
                <a:path w="21358" h="9725" extrusionOk="0">
                  <a:moveTo>
                    <a:pt x="21357" y="9724"/>
                  </a:moveTo>
                  <a:cubicBezTo>
                    <a:pt x="14515" y="6896"/>
                    <a:pt x="6834" y="6896"/>
                    <a:pt x="0" y="9724"/>
                  </a:cubicBezTo>
                  <a:lnTo>
                    <a:pt x="0" y="2828"/>
                  </a:lnTo>
                  <a:cubicBezTo>
                    <a:pt x="6834" y="0"/>
                    <a:pt x="14515" y="0"/>
                    <a:pt x="21357" y="282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25" name="Google Shape;525;p25"/>
            <p:cNvSpPr/>
            <p:nvPr/>
          </p:nvSpPr>
          <p:spPr>
            <a:xfrm>
              <a:off x="2599642" y="3080726"/>
              <a:ext cx="533725" cy="243350"/>
            </a:xfrm>
            <a:custGeom>
              <a:avLst/>
              <a:gdLst/>
              <a:ahLst/>
              <a:cxnLst/>
              <a:rect l="l" t="t" r="r" b="b"/>
              <a:pathLst>
                <a:path w="21349" h="9734" extrusionOk="0">
                  <a:moveTo>
                    <a:pt x="21349" y="9734"/>
                  </a:moveTo>
                  <a:cubicBezTo>
                    <a:pt x="14515" y="6897"/>
                    <a:pt x="6834" y="6897"/>
                    <a:pt x="1" y="9734"/>
                  </a:cubicBezTo>
                  <a:lnTo>
                    <a:pt x="1" y="2838"/>
                  </a:lnTo>
                  <a:cubicBezTo>
                    <a:pt x="6834" y="1"/>
                    <a:pt x="14515" y="1"/>
                    <a:pt x="21349" y="283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26" name="Google Shape;526;p25"/>
            <p:cNvSpPr/>
            <p:nvPr/>
          </p:nvSpPr>
          <p:spPr>
            <a:xfrm>
              <a:off x="1285163" y="2738110"/>
              <a:ext cx="533950" cy="243350"/>
            </a:xfrm>
            <a:custGeom>
              <a:avLst/>
              <a:gdLst/>
              <a:ahLst/>
              <a:cxnLst/>
              <a:rect l="l" t="t" r="r" b="b"/>
              <a:pathLst>
                <a:path w="21358" h="9734" extrusionOk="0">
                  <a:moveTo>
                    <a:pt x="21357" y="9734"/>
                  </a:moveTo>
                  <a:cubicBezTo>
                    <a:pt x="14515" y="6897"/>
                    <a:pt x="6834" y="6897"/>
                    <a:pt x="0" y="9734"/>
                  </a:cubicBezTo>
                  <a:lnTo>
                    <a:pt x="0" y="2838"/>
                  </a:lnTo>
                  <a:cubicBezTo>
                    <a:pt x="6834" y="1"/>
                    <a:pt x="14515" y="1"/>
                    <a:pt x="21357" y="283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27" name="Google Shape;527;p25"/>
            <p:cNvSpPr/>
            <p:nvPr/>
          </p:nvSpPr>
          <p:spPr>
            <a:xfrm>
              <a:off x="-296272" y="2267600"/>
              <a:ext cx="533950" cy="243350"/>
            </a:xfrm>
            <a:custGeom>
              <a:avLst/>
              <a:gdLst/>
              <a:ahLst/>
              <a:cxnLst/>
              <a:rect l="l" t="t" r="r" b="b"/>
              <a:pathLst>
                <a:path w="21358" h="9734" extrusionOk="0">
                  <a:moveTo>
                    <a:pt x="21357" y="9733"/>
                  </a:moveTo>
                  <a:cubicBezTo>
                    <a:pt x="14515" y="6896"/>
                    <a:pt x="6834" y="6896"/>
                    <a:pt x="0" y="9733"/>
                  </a:cubicBezTo>
                  <a:lnTo>
                    <a:pt x="0" y="2837"/>
                  </a:lnTo>
                  <a:cubicBezTo>
                    <a:pt x="6834" y="1"/>
                    <a:pt x="14515" y="1"/>
                    <a:pt x="21357"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28" name="Google Shape;528;p25"/>
            <p:cNvSpPr/>
            <p:nvPr/>
          </p:nvSpPr>
          <p:spPr>
            <a:xfrm>
              <a:off x="-62837" y="2510963"/>
              <a:ext cx="533950" cy="243350"/>
            </a:xfrm>
            <a:custGeom>
              <a:avLst/>
              <a:gdLst/>
              <a:ahLst/>
              <a:cxnLst/>
              <a:rect l="l" t="t" r="r" b="b"/>
              <a:pathLst>
                <a:path w="21358" h="9734" extrusionOk="0">
                  <a:moveTo>
                    <a:pt x="21358" y="9733"/>
                  </a:moveTo>
                  <a:cubicBezTo>
                    <a:pt x="14515" y="6896"/>
                    <a:pt x="6834" y="6896"/>
                    <a:pt x="1" y="9733"/>
                  </a:cubicBezTo>
                  <a:lnTo>
                    <a:pt x="1" y="2837"/>
                  </a:lnTo>
                  <a:cubicBezTo>
                    <a:pt x="6834" y="0"/>
                    <a:pt x="14515" y="0"/>
                    <a:pt x="21358"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29"/>
        <p:cNvGrpSpPr/>
        <p:nvPr/>
      </p:nvGrpSpPr>
      <p:grpSpPr>
        <a:xfrm>
          <a:off x="0" y="0"/>
          <a:ext cx="0" cy="0"/>
          <a:chOff x="0" y="0"/>
          <a:chExt cx="0" cy="0"/>
        </a:xfrm>
      </p:grpSpPr>
      <p:grpSp>
        <p:nvGrpSpPr>
          <p:cNvPr id="530" name="Google Shape;530;p26"/>
          <p:cNvGrpSpPr/>
          <p:nvPr/>
        </p:nvGrpSpPr>
        <p:grpSpPr>
          <a:xfrm flipH="1">
            <a:off x="-337774" y="-175008"/>
            <a:ext cx="2280161" cy="1124873"/>
            <a:chOff x="4166950" y="3906025"/>
            <a:chExt cx="1868525" cy="921800"/>
          </a:xfrm>
        </p:grpSpPr>
        <p:sp>
          <p:nvSpPr>
            <p:cNvPr id="531" name="Google Shape;531;p26"/>
            <p:cNvSpPr/>
            <p:nvPr/>
          </p:nvSpPr>
          <p:spPr>
            <a:xfrm>
              <a:off x="5501525" y="3906025"/>
              <a:ext cx="533950" cy="243125"/>
            </a:xfrm>
            <a:custGeom>
              <a:avLst/>
              <a:gdLst/>
              <a:ahLst/>
              <a:cxnLst/>
              <a:rect l="l" t="t" r="r" b="b"/>
              <a:pathLst>
                <a:path w="21358" h="9725" extrusionOk="0">
                  <a:moveTo>
                    <a:pt x="21358" y="9724"/>
                  </a:moveTo>
                  <a:cubicBezTo>
                    <a:pt x="14524" y="6896"/>
                    <a:pt x="6843" y="6896"/>
                    <a:pt x="1" y="9724"/>
                  </a:cubicBezTo>
                  <a:lnTo>
                    <a:pt x="1" y="2829"/>
                  </a:lnTo>
                  <a:cubicBezTo>
                    <a:pt x="6843" y="1"/>
                    <a:pt x="14524" y="1"/>
                    <a:pt x="21358" y="2829"/>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32" name="Google Shape;532;p26"/>
            <p:cNvSpPr/>
            <p:nvPr/>
          </p:nvSpPr>
          <p:spPr>
            <a:xfrm>
              <a:off x="4967600" y="3906025"/>
              <a:ext cx="533950" cy="243125"/>
            </a:xfrm>
            <a:custGeom>
              <a:avLst/>
              <a:gdLst/>
              <a:ahLst/>
              <a:cxnLst/>
              <a:rect l="l" t="t" r="r" b="b"/>
              <a:pathLst>
                <a:path w="21358" h="9725" extrusionOk="0">
                  <a:moveTo>
                    <a:pt x="21358" y="9724"/>
                  </a:moveTo>
                  <a:cubicBezTo>
                    <a:pt x="14524" y="6896"/>
                    <a:pt x="6843" y="6896"/>
                    <a:pt x="1" y="9724"/>
                  </a:cubicBezTo>
                  <a:lnTo>
                    <a:pt x="1" y="2829"/>
                  </a:lnTo>
                  <a:cubicBezTo>
                    <a:pt x="6843" y="1"/>
                    <a:pt x="14524" y="1"/>
                    <a:pt x="21358" y="2829"/>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33" name="Google Shape;533;p26"/>
            <p:cNvSpPr/>
            <p:nvPr/>
          </p:nvSpPr>
          <p:spPr>
            <a:xfrm>
              <a:off x="4166950" y="4077750"/>
              <a:ext cx="533725" cy="243350"/>
            </a:xfrm>
            <a:custGeom>
              <a:avLst/>
              <a:gdLst/>
              <a:ahLst/>
              <a:cxnLst/>
              <a:rect l="l" t="t" r="r" b="b"/>
              <a:pathLst>
                <a:path w="21349" h="9734" extrusionOk="0">
                  <a:moveTo>
                    <a:pt x="21348" y="9734"/>
                  </a:moveTo>
                  <a:cubicBezTo>
                    <a:pt x="14515" y="6897"/>
                    <a:pt x="6834" y="6897"/>
                    <a:pt x="0" y="9734"/>
                  </a:cubicBezTo>
                  <a:lnTo>
                    <a:pt x="0" y="2838"/>
                  </a:lnTo>
                  <a:cubicBezTo>
                    <a:pt x="6834" y="1"/>
                    <a:pt x="14515" y="1"/>
                    <a:pt x="21348" y="283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34" name="Google Shape;534;p26"/>
            <p:cNvSpPr/>
            <p:nvPr/>
          </p:nvSpPr>
          <p:spPr>
            <a:xfrm>
              <a:off x="4700650" y="4077750"/>
              <a:ext cx="533950" cy="243350"/>
            </a:xfrm>
            <a:custGeom>
              <a:avLst/>
              <a:gdLst/>
              <a:ahLst/>
              <a:cxnLst/>
              <a:rect l="l" t="t" r="r" b="b"/>
              <a:pathLst>
                <a:path w="21358" h="9734" extrusionOk="0">
                  <a:moveTo>
                    <a:pt x="21357" y="9734"/>
                  </a:moveTo>
                  <a:cubicBezTo>
                    <a:pt x="14524" y="6897"/>
                    <a:pt x="6843" y="6897"/>
                    <a:pt x="0" y="9734"/>
                  </a:cubicBezTo>
                  <a:lnTo>
                    <a:pt x="0" y="2838"/>
                  </a:lnTo>
                  <a:cubicBezTo>
                    <a:pt x="6843" y="1"/>
                    <a:pt x="14524" y="1"/>
                    <a:pt x="21357" y="283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35" name="Google Shape;535;p26"/>
            <p:cNvSpPr/>
            <p:nvPr/>
          </p:nvSpPr>
          <p:spPr>
            <a:xfrm>
              <a:off x="5234575" y="4077750"/>
              <a:ext cx="533950" cy="243350"/>
            </a:xfrm>
            <a:custGeom>
              <a:avLst/>
              <a:gdLst/>
              <a:ahLst/>
              <a:cxnLst/>
              <a:rect l="l" t="t" r="r" b="b"/>
              <a:pathLst>
                <a:path w="21358" h="9734" extrusionOk="0">
                  <a:moveTo>
                    <a:pt x="21357" y="9734"/>
                  </a:moveTo>
                  <a:cubicBezTo>
                    <a:pt x="14524" y="6897"/>
                    <a:pt x="6843" y="6897"/>
                    <a:pt x="0" y="9734"/>
                  </a:cubicBezTo>
                  <a:lnTo>
                    <a:pt x="0" y="2838"/>
                  </a:lnTo>
                  <a:cubicBezTo>
                    <a:pt x="6843" y="1"/>
                    <a:pt x="14524" y="1"/>
                    <a:pt x="21357" y="283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36" name="Google Shape;536;p26"/>
            <p:cNvSpPr/>
            <p:nvPr/>
          </p:nvSpPr>
          <p:spPr>
            <a:xfrm>
              <a:off x="4967600" y="4245250"/>
              <a:ext cx="533950" cy="243350"/>
            </a:xfrm>
            <a:custGeom>
              <a:avLst/>
              <a:gdLst/>
              <a:ahLst/>
              <a:cxnLst/>
              <a:rect l="l" t="t" r="r" b="b"/>
              <a:pathLst>
                <a:path w="21358" h="9734" extrusionOk="0">
                  <a:moveTo>
                    <a:pt x="21358" y="9733"/>
                  </a:moveTo>
                  <a:cubicBezTo>
                    <a:pt x="14524" y="6896"/>
                    <a:pt x="6843" y="6896"/>
                    <a:pt x="1" y="9733"/>
                  </a:cubicBezTo>
                  <a:lnTo>
                    <a:pt x="1" y="2837"/>
                  </a:lnTo>
                  <a:cubicBezTo>
                    <a:pt x="6843" y="0"/>
                    <a:pt x="14524" y="0"/>
                    <a:pt x="21358"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37" name="Google Shape;537;p26"/>
            <p:cNvSpPr/>
            <p:nvPr/>
          </p:nvSpPr>
          <p:spPr>
            <a:xfrm>
              <a:off x="4433675" y="4245250"/>
              <a:ext cx="533950" cy="243350"/>
            </a:xfrm>
            <a:custGeom>
              <a:avLst/>
              <a:gdLst/>
              <a:ahLst/>
              <a:cxnLst/>
              <a:rect l="l" t="t" r="r" b="b"/>
              <a:pathLst>
                <a:path w="21358" h="9734" extrusionOk="0">
                  <a:moveTo>
                    <a:pt x="21358" y="9733"/>
                  </a:moveTo>
                  <a:cubicBezTo>
                    <a:pt x="14524" y="6896"/>
                    <a:pt x="6843" y="6896"/>
                    <a:pt x="1" y="9733"/>
                  </a:cubicBezTo>
                  <a:lnTo>
                    <a:pt x="1" y="2837"/>
                  </a:lnTo>
                  <a:cubicBezTo>
                    <a:pt x="6843" y="0"/>
                    <a:pt x="14524" y="0"/>
                    <a:pt x="21358"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38" name="Google Shape;538;p26"/>
            <p:cNvSpPr/>
            <p:nvPr/>
          </p:nvSpPr>
          <p:spPr>
            <a:xfrm>
              <a:off x="5234575" y="4417200"/>
              <a:ext cx="533950" cy="243125"/>
            </a:xfrm>
            <a:custGeom>
              <a:avLst/>
              <a:gdLst/>
              <a:ahLst/>
              <a:cxnLst/>
              <a:rect l="l" t="t" r="r" b="b"/>
              <a:pathLst>
                <a:path w="21358" h="9725" extrusionOk="0">
                  <a:moveTo>
                    <a:pt x="21357" y="9724"/>
                  </a:moveTo>
                  <a:cubicBezTo>
                    <a:pt x="14524" y="6896"/>
                    <a:pt x="6843" y="6896"/>
                    <a:pt x="0" y="9724"/>
                  </a:cubicBezTo>
                  <a:lnTo>
                    <a:pt x="0" y="2828"/>
                  </a:lnTo>
                  <a:cubicBezTo>
                    <a:pt x="6843" y="0"/>
                    <a:pt x="14524" y="0"/>
                    <a:pt x="21357" y="282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39" name="Google Shape;539;p26"/>
            <p:cNvSpPr/>
            <p:nvPr/>
          </p:nvSpPr>
          <p:spPr>
            <a:xfrm>
              <a:off x="5501525" y="4584700"/>
              <a:ext cx="533950" cy="243125"/>
            </a:xfrm>
            <a:custGeom>
              <a:avLst/>
              <a:gdLst/>
              <a:ahLst/>
              <a:cxnLst/>
              <a:rect l="l" t="t" r="r" b="b"/>
              <a:pathLst>
                <a:path w="21358" h="9725" extrusionOk="0">
                  <a:moveTo>
                    <a:pt x="21358" y="9724"/>
                  </a:moveTo>
                  <a:cubicBezTo>
                    <a:pt x="14524" y="6896"/>
                    <a:pt x="6843" y="6896"/>
                    <a:pt x="1" y="9724"/>
                  </a:cubicBezTo>
                  <a:lnTo>
                    <a:pt x="1" y="2828"/>
                  </a:lnTo>
                  <a:cubicBezTo>
                    <a:pt x="6843" y="0"/>
                    <a:pt x="14524" y="0"/>
                    <a:pt x="21358" y="282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grpSp>
      <p:grpSp>
        <p:nvGrpSpPr>
          <p:cNvPr id="540" name="Google Shape;540;p26"/>
          <p:cNvGrpSpPr/>
          <p:nvPr/>
        </p:nvGrpSpPr>
        <p:grpSpPr>
          <a:xfrm flipH="1">
            <a:off x="8182677" y="3703535"/>
            <a:ext cx="1303144" cy="1330578"/>
            <a:chOff x="-296263" y="3771355"/>
            <a:chExt cx="1067888" cy="1090370"/>
          </a:xfrm>
        </p:grpSpPr>
        <p:sp>
          <p:nvSpPr>
            <p:cNvPr id="541" name="Google Shape;541;p26"/>
            <p:cNvSpPr/>
            <p:nvPr/>
          </p:nvSpPr>
          <p:spPr>
            <a:xfrm>
              <a:off x="-296263" y="3771355"/>
              <a:ext cx="533950" cy="243350"/>
            </a:xfrm>
            <a:custGeom>
              <a:avLst/>
              <a:gdLst/>
              <a:ahLst/>
              <a:cxnLst/>
              <a:rect l="l" t="t" r="r" b="b"/>
              <a:pathLst>
                <a:path w="21358" h="9734" extrusionOk="0">
                  <a:moveTo>
                    <a:pt x="21358" y="9734"/>
                  </a:moveTo>
                  <a:cubicBezTo>
                    <a:pt x="14515" y="6897"/>
                    <a:pt x="6834" y="6897"/>
                    <a:pt x="1" y="9734"/>
                  </a:cubicBezTo>
                  <a:lnTo>
                    <a:pt x="1" y="2838"/>
                  </a:lnTo>
                  <a:cubicBezTo>
                    <a:pt x="6834" y="1"/>
                    <a:pt x="14515" y="1"/>
                    <a:pt x="21358" y="2838"/>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42" name="Google Shape;542;p26"/>
            <p:cNvSpPr/>
            <p:nvPr/>
          </p:nvSpPr>
          <p:spPr>
            <a:xfrm>
              <a:off x="-29300" y="3939925"/>
              <a:ext cx="533950" cy="243125"/>
            </a:xfrm>
            <a:custGeom>
              <a:avLst/>
              <a:gdLst/>
              <a:ahLst/>
              <a:cxnLst/>
              <a:rect l="l" t="t" r="r" b="b"/>
              <a:pathLst>
                <a:path w="21358" h="9725" extrusionOk="0">
                  <a:moveTo>
                    <a:pt x="21358" y="9724"/>
                  </a:moveTo>
                  <a:cubicBezTo>
                    <a:pt x="14515" y="6896"/>
                    <a:pt x="6834" y="6896"/>
                    <a:pt x="1" y="9724"/>
                  </a:cubicBezTo>
                  <a:lnTo>
                    <a:pt x="1" y="2829"/>
                  </a:lnTo>
                  <a:cubicBezTo>
                    <a:pt x="6834" y="1"/>
                    <a:pt x="14515" y="1"/>
                    <a:pt x="21358" y="2829"/>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43" name="Google Shape;543;p26"/>
            <p:cNvSpPr/>
            <p:nvPr/>
          </p:nvSpPr>
          <p:spPr>
            <a:xfrm>
              <a:off x="237675" y="4450875"/>
              <a:ext cx="533950" cy="243350"/>
            </a:xfrm>
            <a:custGeom>
              <a:avLst/>
              <a:gdLst/>
              <a:ahLst/>
              <a:cxnLst/>
              <a:rect l="l" t="t" r="r" b="b"/>
              <a:pathLst>
                <a:path w="21358" h="9734" extrusionOk="0">
                  <a:moveTo>
                    <a:pt x="21357" y="9733"/>
                  </a:moveTo>
                  <a:cubicBezTo>
                    <a:pt x="14515" y="6896"/>
                    <a:pt x="6834" y="6896"/>
                    <a:pt x="0" y="9733"/>
                  </a:cubicBezTo>
                  <a:lnTo>
                    <a:pt x="0" y="2837"/>
                  </a:lnTo>
                  <a:cubicBezTo>
                    <a:pt x="6834" y="1"/>
                    <a:pt x="14515" y="1"/>
                    <a:pt x="21357"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sp>
          <p:nvSpPr>
            <p:cNvPr id="544" name="Google Shape;544;p26"/>
            <p:cNvSpPr/>
            <p:nvPr/>
          </p:nvSpPr>
          <p:spPr>
            <a:xfrm>
              <a:off x="-29300" y="4618375"/>
              <a:ext cx="533950" cy="243350"/>
            </a:xfrm>
            <a:custGeom>
              <a:avLst/>
              <a:gdLst/>
              <a:ahLst/>
              <a:cxnLst/>
              <a:rect l="l" t="t" r="r" b="b"/>
              <a:pathLst>
                <a:path w="21358" h="9734" extrusionOk="0">
                  <a:moveTo>
                    <a:pt x="21358" y="9733"/>
                  </a:moveTo>
                  <a:cubicBezTo>
                    <a:pt x="14515" y="6896"/>
                    <a:pt x="6834" y="6896"/>
                    <a:pt x="1" y="9733"/>
                  </a:cubicBezTo>
                  <a:lnTo>
                    <a:pt x="1" y="2837"/>
                  </a:lnTo>
                  <a:cubicBezTo>
                    <a:pt x="6834" y="0"/>
                    <a:pt x="14515" y="0"/>
                    <a:pt x="21358" y="2837"/>
                  </a:cubicBezTo>
                  <a:close/>
                </a:path>
              </a:pathLst>
            </a:custGeom>
            <a:solidFill>
              <a:schemeClr val="lt1"/>
            </a:solidFill>
            <a:ln>
              <a:noFill/>
            </a:ln>
            <a:effectLst>
              <a:outerShdw blurRad="214313" dist="95250" dir="51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Vollkorn" panose="02020500000000000000" charset="0"/>
                <a:ea typeface="Vollkorn" panose="02020500000000000000" charset="0"/>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Vollkorn"/>
              <a:buNone/>
              <a:defRPr sz="3000">
                <a:solidFill>
                  <a:schemeClr val="dk1"/>
                </a:solidFill>
                <a:latin typeface="Vollkorn"/>
                <a:ea typeface="Vollkorn"/>
                <a:cs typeface="Vollkorn"/>
                <a:sym typeface="Vollkorn"/>
              </a:defRPr>
            </a:lvl1pPr>
            <a:lvl2pPr lvl="1" rtl="0">
              <a:spcBef>
                <a:spcPts val="0"/>
              </a:spcBef>
              <a:spcAft>
                <a:spcPts val="0"/>
              </a:spcAft>
              <a:buClr>
                <a:schemeClr val="dk1"/>
              </a:buClr>
              <a:buSzPts val="3500"/>
              <a:buFont typeface="Vollkorn"/>
              <a:buNone/>
              <a:defRPr sz="3500">
                <a:solidFill>
                  <a:schemeClr val="dk1"/>
                </a:solidFill>
                <a:latin typeface="Vollkorn"/>
                <a:ea typeface="Vollkorn"/>
                <a:cs typeface="Vollkorn"/>
                <a:sym typeface="Vollkorn"/>
              </a:defRPr>
            </a:lvl2pPr>
            <a:lvl3pPr lvl="2" rtl="0">
              <a:spcBef>
                <a:spcPts val="0"/>
              </a:spcBef>
              <a:spcAft>
                <a:spcPts val="0"/>
              </a:spcAft>
              <a:buClr>
                <a:schemeClr val="dk1"/>
              </a:buClr>
              <a:buSzPts val="3500"/>
              <a:buFont typeface="Vollkorn"/>
              <a:buNone/>
              <a:defRPr sz="3500">
                <a:solidFill>
                  <a:schemeClr val="dk1"/>
                </a:solidFill>
                <a:latin typeface="Vollkorn"/>
                <a:ea typeface="Vollkorn"/>
                <a:cs typeface="Vollkorn"/>
                <a:sym typeface="Vollkorn"/>
              </a:defRPr>
            </a:lvl3pPr>
            <a:lvl4pPr lvl="3" rtl="0">
              <a:spcBef>
                <a:spcPts val="0"/>
              </a:spcBef>
              <a:spcAft>
                <a:spcPts val="0"/>
              </a:spcAft>
              <a:buClr>
                <a:schemeClr val="dk1"/>
              </a:buClr>
              <a:buSzPts val="3500"/>
              <a:buFont typeface="Vollkorn"/>
              <a:buNone/>
              <a:defRPr sz="3500">
                <a:solidFill>
                  <a:schemeClr val="dk1"/>
                </a:solidFill>
                <a:latin typeface="Vollkorn"/>
                <a:ea typeface="Vollkorn"/>
                <a:cs typeface="Vollkorn"/>
                <a:sym typeface="Vollkorn"/>
              </a:defRPr>
            </a:lvl4pPr>
            <a:lvl5pPr lvl="4" rtl="0">
              <a:spcBef>
                <a:spcPts val="0"/>
              </a:spcBef>
              <a:spcAft>
                <a:spcPts val="0"/>
              </a:spcAft>
              <a:buClr>
                <a:schemeClr val="dk1"/>
              </a:buClr>
              <a:buSzPts val="3500"/>
              <a:buFont typeface="Vollkorn"/>
              <a:buNone/>
              <a:defRPr sz="3500">
                <a:solidFill>
                  <a:schemeClr val="dk1"/>
                </a:solidFill>
                <a:latin typeface="Vollkorn"/>
                <a:ea typeface="Vollkorn"/>
                <a:cs typeface="Vollkorn"/>
                <a:sym typeface="Vollkorn"/>
              </a:defRPr>
            </a:lvl5pPr>
            <a:lvl6pPr lvl="5" rtl="0">
              <a:spcBef>
                <a:spcPts val="0"/>
              </a:spcBef>
              <a:spcAft>
                <a:spcPts val="0"/>
              </a:spcAft>
              <a:buClr>
                <a:schemeClr val="dk1"/>
              </a:buClr>
              <a:buSzPts val="3500"/>
              <a:buFont typeface="Vollkorn"/>
              <a:buNone/>
              <a:defRPr sz="3500">
                <a:solidFill>
                  <a:schemeClr val="dk1"/>
                </a:solidFill>
                <a:latin typeface="Vollkorn"/>
                <a:ea typeface="Vollkorn"/>
                <a:cs typeface="Vollkorn"/>
                <a:sym typeface="Vollkorn"/>
              </a:defRPr>
            </a:lvl6pPr>
            <a:lvl7pPr lvl="6" rtl="0">
              <a:spcBef>
                <a:spcPts val="0"/>
              </a:spcBef>
              <a:spcAft>
                <a:spcPts val="0"/>
              </a:spcAft>
              <a:buClr>
                <a:schemeClr val="dk1"/>
              </a:buClr>
              <a:buSzPts val="3500"/>
              <a:buFont typeface="Vollkorn"/>
              <a:buNone/>
              <a:defRPr sz="3500">
                <a:solidFill>
                  <a:schemeClr val="dk1"/>
                </a:solidFill>
                <a:latin typeface="Vollkorn"/>
                <a:ea typeface="Vollkorn"/>
                <a:cs typeface="Vollkorn"/>
                <a:sym typeface="Vollkorn"/>
              </a:defRPr>
            </a:lvl7pPr>
            <a:lvl8pPr lvl="7" rtl="0">
              <a:spcBef>
                <a:spcPts val="0"/>
              </a:spcBef>
              <a:spcAft>
                <a:spcPts val="0"/>
              </a:spcAft>
              <a:buClr>
                <a:schemeClr val="dk1"/>
              </a:buClr>
              <a:buSzPts val="3500"/>
              <a:buFont typeface="Vollkorn"/>
              <a:buNone/>
              <a:defRPr sz="3500">
                <a:solidFill>
                  <a:schemeClr val="dk1"/>
                </a:solidFill>
                <a:latin typeface="Vollkorn"/>
                <a:ea typeface="Vollkorn"/>
                <a:cs typeface="Vollkorn"/>
                <a:sym typeface="Vollkorn"/>
              </a:defRPr>
            </a:lvl8pPr>
            <a:lvl9pPr lvl="8" rtl="0">
              <a:spcBef>
                <a:spcPts val="0"/>
              </a:spcBef>
              <a:spcAft>
                <a:spcPts val="0"/>
              </a:spcAft>
              <a:buClr>
                <a:schemeClr val="dk1"/>
              </a:buClr>
              <a:buSzPts val="3500"/>
              <a:buFont typeface="Vollkorn"/>
              <a:buNone/>
              <a:defRPr sz="3500">
                <a:solidFill>
                  <a:schemeClr val="dk1"/>
                </a:solidFill>
                <a:latin typeface="Vollkorn"/>
                <a:ea typeface="Vollkorn"/>
                <a:cs typeface="Vollkorn"/>
                <a:sym typeface="Vollkorn"/>
              </a:defRPr>
            </a:lvl9pPr>
          </a:lstStyle>
          <a:p>
            <a:endParaRPr dirty="0"/>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marL="914400" lvl="1"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marL="1371600" lvl="2"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marL="1828800" lvl="3"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marL="2286000" lvl="4"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marL="2743200" lvl="5"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marL="3200400" lvl="6"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marL="3657600" lvl="7"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marL="4114800" lvl="8"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5" r:id="rId5"/>
    <p:sldLayoutId id="2147483656" r:id="rId6"/>
    <p:sldLayoutId id="2147483658" r:id="rId7"/>
    <p:sldLayoutId id="2147483671" r:id="rId8"/>
    <p:sldLayoutId id="2147483672"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Vollkorn" panose="02020500000000000000" charset="0"/>
          <a:ea typeface="Vollkorn" panose="02020500000000000000"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0"/>
          <p:cNvSpPr txBox="1">
            <a:spLocks noGrp="1"/>
          </p:cNvSpPr>
          <p:nvPr>
            <p:ph type="ctrTitle"/>
          </p:nvPr>
        </p:nvSpPr>
        <p:spPr>
          <a:xfrm>
            <a:off x="0" y="1281950"/>
            <a:ext cx="9144000" cy="1947900"/>
          </a:xfrm>
          <a:prstGeom prst="rect">
            <a:avLst/>
          </a:prstGeom>
        </p:spPr>
        <p:txBody>
          <a:bodyPr spcFirstLastPara="1" wrap="square" lIns="91425" tIns="91425" rIns="91425" bIns="91425" anchor="b" anchorCtr="0">
            <a:noAutofit/>
          </a:bodyPr>
          <a:lstStyle/>
          <a:p>
            <a:pPr marL="0" lvl="0" indent="0" algn="ctr" rtl="0">
              <a:lnSpc>
                <a:spcPct val="150000"/>
              </a:lnSpc>
              <a:spcBef>
                <a:spcPts val="0"/>
              </a:spcBef>
              <a:spcAft>
                <a:spcPts val="0"/>
              </a:spcAft>
              <a:buNone/>
            </a:pPr>
            <a:r>
              <a:rPr lang="en-US" sz="2400" b="1" dirty="0">
                <a:latin typeface="Vollkorn" panose="02020500000000000000" charset="0"/>
                <a:ea typeface="Vollkorn" panose="02020500000000000000" charset="0"/>
              </a:rPr>
              <a:t>Recommend a bank for investment purpose </a:t>
            </a:r>
            <a:br>
              <a:rPr lang="en-US" sz="2400" b="1" dirty="0">
                <a:latin typeface="Vollkorn" panose="02020500000000000000" charset="0"/>
                <a:ea typeface="Vollkorn" panose="02020500000000000000" charset="0"/>
              </a:rPr>
            </a:br>
            <a:r>
              <a:rPr lang="en-US" sz="2400" b="1" dirty="0">
                <a:latin typeface="Vollkorn" panose="02020500000000000000" charset="0"/>
                <a:ea typeface="Vollkorn" panose="02020500000000000000" charset="0"/>
              </a:rPr>
              <a:t>– From risk management perspective</a:t>
            </a:r>
          </a:p>
        </p:txBody>
      </p:sp>
      <p:sp>
        <p:nvSpPr>
          <p:cNvPr id="556" name="Google Shape;556;p30"/>
          <p:cNvSpPr txBox="1">
            <a:spLocks noGrp="1"/>
          </p:cNvSpPr>
          <p:nvPr>
            <p:ph type="subTitle" idx="1"/>
          </p:nvPr>
        </p:nvSpPr>
        <p:spPr>
          <a:xfrm>
            <a:off x="2392500" y="3328650"/>
            <a:ext cx="43590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Vollkorn" panose="02020500000000000000" charset="0"/>
                <a:ea typeface="Vollkorn" panose="02020500000000000000" charset="0"/>
              </a:rPr>
              <a:t>112352014 </a:t>
            </a:r>
            <a:r>
              <a:rPr lang="zh-TW" altLang="en-US" dirty="0">
                <a:latin typeface="Vollkorn" panose="02020500000000000000" charset="0"/>
              </a:rPr>
              <a:t>劉冠銘</a:t>
            </a:r>
            <a:endParaRPr dirty="0">
              <a:latin typeface="Vollkorn" panose="02020500000000000000" charset="0"/>
              <a:ea typeface="Vollkorn" panose="0202050000000000000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7" name="文字方塊 6">
            <a:extLst>
              <a:ext uri="{FF2B5EF4-FFF2-40B4-BE49-F238E27FC236}">
                <a16:creationId xmlns:a16="http://schemas.microsoft.com/office/drawing/2014/main" id="{EF17C11D-7FF4-4AE9-97A7-D98014AC4271}"/>
              </a:ext>
            </a:extLst>
          </p:cNvPr>
          <p:cNvSpPr txBox="1"/>
          <p:nvPr/>
        </p:nvSpPr>
        <p:spPr>
          <a:xfrm>
            <a:off x="6355556" y="2965116"/>
            <a:ext cx="1526380" cy="253916"/>
          </a:xfrm>
          <a:prstGeom prst="rect">
            <a:avLst/>
          </a:prstGeom>
          <a:noFill/>
        </p:spPr>
        <p:txBody>
          <a:bodyPr wrap="none" rtlCol="0">
            <a:spAutoFit/>
          </a:bodyPr>
          <a:lstStyle/>
          <a:p>
            <a:r>
              <a:rPr lang="en-US" altLang="zh-TW" sz="1050" dirty="0">
                <a:latin typeface="Vollkorn" panose="02020500000000000000" charset="0"/>
              </a:rPr>
              <a:t>data </a:t>
            </a:r>
            <a:r>
              <a:rPr lang="zh-TW" altLang="en-US" sz="1050" dirty="0">
                <a:latin typeface="Vollkorn" panose="02020500000000000000" charset="0"/>
              </a:rPr>
              <a:t>：</a:t>
            </a:r>
            <a:r>
              <a:rPr lang="en-US" altLang="zh-TW" sz="1050" dirty="0">
                <a:latin typeface="Vollkorn" panose="02020500000000000000" charset="0"/>
                <a:ea typeface="Vollkorn" panose="02020500000000000000" charset="0"/>
              </a:rPr>
              <a:t>Refinitiv</a:t>
            </a:r>
            <a:r>
              <a:rPr lang="zh-TW" altLang="en-US" sz="1050" dirty="0">
                <a:latin typeface="Vollkorn" panose="02020500000000000000" charset="0"/>
              </a:rPr>
              <a:t>、凱基</a:t>
            </a:r>
          </a:p>
        </p:txBody>
      </p:sp>
      <p:pic>
        <p:nvPicPr>
          <p:cNvPr id="4" name="圖片 3">
            <a:extLst>
              <a:ext uri="{FF2B5EF4-FFF2-40B4-BE49-F238E27FC236}">
                <a16:creationId xmlns:a16="http://schemas.microsoft.com/office/drawing/2014/main" id="{6BF0D45D-4627-4803-9F1C-859B0A364C20}"/>
              </a:ext>
            </a:extLst>
          </p:cNvPr>
          <p:cNvPicPr>
            <a:picLocks noChangeAspect="1"/>
          </p:cNvPicPr>
          <p:nvPr/>
        </p:nvPicPr>
        <p:blipFill>
          <a:blip r:embed="rId3"/>
          <a:stretch>
            <a:fillRect/>
          </a:stretch>
        </p:blipFill>
        <p:spPr>
          <a:xfrm>
            <a:off x="2090737" y="1075534"/>
            <a:ext cx="4264819" cy="2205700"/>
          </a:xfrm>
          <a:prstGeom prst="rect">
            <a:avLst/>
          </a:prstGeom>
        </p:spPr>
      </p:pic>
      <p:sp>
        <p:nvSpPr>
          <p:cNvPr id="11" name="Google Shape;602;p35">
            <a:extLst>
              <a:ext uri="{FF2B5EF4-FFF2-40B4-BE49-F238E27FC236}">
                <a16:creationId xmlns:a16="http://schemas.microsoft.com/office/drawing/2014/main" id="{1778D27F-B9BA-4C7C-BBBC-412A03B0FCC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2800" dirty="0" err="1">
                <a:latin typeface="Vollkorn" panose="02020500000000000000" charset="0"/>
                <a:ea typeface="Vollkorn" panose="02020500000000000000" charset="0"/>
              </a:rPr>
              <a:t>Yuanta</a:t>
            </a:r>
            <a:r>
              <a:rPr lang="en-US" altLang="zh-TW" sz="2800" dirty="0">
                <a:latin typeface="Vollkorn" panose="02020500000000000000" charset="0"/>
                <a:ea typeface="Vollkorn" panose="02020500000000000000" charset="0"/>
              </a:rPr>
              <a:t> – Financial Indicators</a:t>
            </a:r>
            <a:endParaRPr dirty="0"/>
          </a:p>
        </p:txBody>
      </p:sp>
      <p:sp>
        <p:nvSpPr>
          <p:cNvPr id="14" name="文字方塊 13">
            <a:extLst>
              <a:ext uri="{FF2B5EF4-FFF2-40B4-BE49-F238E27FC236}">
                <a16:creationId xmlns:a16="http://schemas.microsoft.com/office/drawing/2014/main" id="{C1FA7CC5-435B-49F5-85AA-576B64B4E5AE}"/>
              </a:ext>
            </a:extLst>
          </p:cNvPr>
          <p:cNvSpPr txBox="1"/>
          <p:nvPr/>
        </p:nvSpPr>
        <p:spPr>
          <a:xfrm>
            <a:off x="466129" y="3263897"/>
            <a:ext cx="8211741" cy="1177245"/>
          </a:xfrm>
          <a:prstGeom prst="rect">
            <a:avLst/>
          </a:prstGeom>
          <a:noFill/>
        </p:spPr>
        <p:txBody>
          <a:bodyPr wrap="square">
            <a:spAutoFit/>
          </a:bodyPr>
          <a:lstStyle/>
          <a:p>
            <a:pPr>
              <a:lnSpc>
                <a:spcPct val="150000"/>
              </a:lnSpc>
            </a:pPr>
            <a:r>
              <a:rPr lang="en-US" altLang="zh-TW" sz="1200" b="0" i="0" u="none" strike="noStrike" baseline="0" dirty="0">
                <a:solidFill>
                  <a:srgbClr val="000000"/>
                </a:solidFill>
                <a:latin typeface="Vollkorn" panose="02020500000000000000" charset="0"/>
                <a:ea typeface="Vollkorn" panose="02020500000000000000" charset="0"/>
              </a:rPr>
              <a:t>From the chart, it can be observed that:</a:t>
            </a:r>
          </a:p>
          <a:p>
            <a:pPr marL="171450" indent="-171450">
              <a:lnSpc>
                <a:spcPct val="150000"/>
              </a:lnSpc>
              <a:buFont typeface="Arial" panose="020B0604020202020204" pitchFamily="34" charset="0"/>
              <a:buChar char="•"/>
            </a:pPr>
            <a:r>
              <a:rPr lang="en-US" altLang="zh-TW" sz="1200" b="0" i="0" u="none" strike="noStrike" baseline="0" dirty="0">
                <a:solidFill>
                  <a:srgbClr val="000000"/>
                </a:solidFill>
                <a:latin typeface="Vollkorn" panose="02020500000000000000" charset="0"/>
                <a:ea typeface="Vollkorn" panose="02020500000000000000" charset="0"/>
              </a:rPr>
              <a:t>The ESG score of </a:t>
            </a:r>
            <a:r>
              <a:rPr lang="en-US" altLang="zh-TW" sz="1200" b="0" i="0" u="none" strike="noStrike" baseline="0" dirty="0" err="1">
                <a:solidFill>
                  <a:srgbClr val="000000"/>
                </a:solidFill>
                <a:latin typeface="Vollkorn" panose="02020500000000000000" charset="0"/>
                <a:ea typeface="Vollkorn" panose="02020500000000000000" charset="0"/>
              </a:rPr>
              <a:t>Yuanta</a:t>
            </a:r>
            <a:r>
              <a:rPr lang="en-US" altLang="zh-TW" sz="1200" b="0" i="0" u="none" strike="noStrike" baseline="0" dirty="0">
                <a:solidFill>
                  <a:srgbClr val="000000"/>
                </a:solidFill>
                <a:latin typeface="Vollkorn" panose="02020500000000000000" charset="0"/>
                <a:ea typeface="Vollkorn" panose="02020500000000000000" charset="0"/>
              </a:rPr>
              <a:t> showed a considerable year-on-year increase in 2021. Although the reason may be attributed to a relatively lower performance in the previous period, an outstanding annual growth rate can also appeal to investors with a strong preference for ESG scores.</a:t>
            </a:r>
            <a:r>
              <a:rPr lang="zh-TW" altLang="en-US" sz="1200" b="0" i="0" u="none" strike="noStrike" baseline="0" dirty="0">
                <a:solidFill>
                  <a:srgbClr val="000000"/>
                </a:solidFill>
                <a:latin typeface="Vollkorn" panose="02020500000000000000" charset="0"/>
              </a:rPr>
              <a:t>	</a:t>
            </a:r>
          </a:p>
        </p:txBody>
      </p:sp>
    </p:spTree>
    <p:extLst>
      <p:ext uri="{BB962C8B-B14F-4D97-AF65-F5344CB8AC3E}">
        <p14:creationId xmlns:p14="http://schemas.microsoft.com/office/powerpoint/2010/main" val="1964695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7" name="Google Shape;602;p35">
            <a:extLst>
              <a:ext uri="{FF2B5EF4-FFF2-40B4-BE49-F238E27FC236}">
                <a16:creationId xmlns:a16="http://schemas.microsoft.com/office/drawing/2014/main" id="{1327578F-815C-42C9-8118-80239498FF6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2800" dirty="0" err="1">
                <a:latin typeface="Vollkorn" panose="02020500000000000000" charset="0"/>
                <a:ea typeface="Vollkorn" panose="02020500000000000000" charset="0"/>
              </a:rPr>
              <a:t>E.Sun</a:t>
            </a:r>
            <a:r>
              <a:rPr lang="en-US" altLang="zh-TW" sz="2800" dirty="0">
                <a:latin typeface="Vollkorn" panose="02020500000000000000" charset="0"/>
                <a:ea typeface="Vollkorn" panose="02020500000000000000" charset="0"/>
              </a:rPr>
              <a:t> – Introduction</a:t>
            </a:r>
            <a:endParaRPr dirty="0"/>
          </a:p>
        </p:txBody>
      </p:sp>
      <p:sp>
        <p:nvSpPr>
          <p:cNvPr id="12" name="Google Shape;604;p35">
            <a:extLst>
              <a:ext uri="{FF2B5EF4-FFF2-40B4-BE49-F238E27FC236}">
                <a16:creationId xmlns:a16="http://schemas.microsoft.com/office/drawing/2014/main" id="{79CC0216-10DA-4503-8AFA-C8A997576380}"/>
              </a:ext>
            </a:extLst>
          </p:cNvPr>
          <p:cNvSpPr txBox="1">
            <a:spLocks/>
          </p:cNvSpPr>
          <p:nvPr/>
        </p:nvSpPr>
        <p:spPr>
          <a:xfrm>
            <a:off x="790874" y="1314875"/>
            <a:ext cx="7633125" cy="126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None/>
              <a:defRPr sz="1200" b="0" i="0" u="none" strike="noStrike" cap="none">
                <a:solidFill>
                  <a:schemeClr val="dk1"/>
                </a:solidFill>
                <a:latin typeface="Vollkorn" panose="02020500000000000000" charset="0"/>
                <a:ea typeface="Lato"/>
                <a:cs typeface="Lato"/>
                <a:sym typeface="Lato"/>
              </a:defRPr>
            </a:lvl1pPr>
            <a:lvl2pPr marL="914400" marR="0" lvl="1"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2pPr>
            <a:lvl3pPr marL="1371600" marR="0" lvl="2"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3pPr>
            <a:lvl4pPr marL="1828800" marR="0" lvl="3"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4pPr>
            <a:lvl5pPr marL="2286000" marR="0" lvl="4"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5pPr>
            <a:lvl6pPr marL="2743200" marR="0" lvl="5"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6pPr>
            <a:lvl7pPr marL="3200400" marR="0" lvl="6"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7pPr>
            <a:lvl8pPr marL="3657600" marR="0" lvl="7"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8pPr>
            <a:lvl9pPr marL="4114800" marR="0" lvl="8"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9pPr>
          </a:lstStyle>
          <a:p>
            <a:pPr marL="0" indent="0">
              <a:lnSpc>
                <a:spcPct val="150000"/>
              </a:lnSpc>
            </a:pPr>
            <a:r>
              <a:rPr lang="en-US" altLang="zh-TW" sz="1400" b="1" dirty="0"/>
              <a:t>Company Overview : </a:t>
            </a:r>
          </a:p>
          <a:p>
            <a:pPr marL="0" indent="0">
              <a:lnSpc>
                <a:spcPct val="150000"/>
              </a:lnSpc>
            </a:pPr>
            <a:r>
              <a:rPr lang="en-US" altLang="zh-TW" dirty="0"/>
              <a:t>	Established in 2002, </a:t>
            </a:r>
            <a:r>
              <a:rPr lang="en-US" altLang="zh-TW" sz="1200" dirty="0" err="1">
                <a:latin typeface="Vollkorn" panose="02020500000000000000" charset="0"/>
                <a:ea typeface="Vollkorn" panose="02020500000000000000" charset="0"/>
              </a:rPr>
              <a:t>E.Sun</a:t>
            </a:r>
            <a:r>
              <a:rPr lang="en-US" altLang="zh-TW" dirty="0"/>
              <a:t> Financial Holdings has evolved into a medium-sized financial conglomerate with a primary focus on banking. As of 2017, its assets have grown to 2 trillion New Taiwan Dollars, ranking 12th among the 16 financial holding companies in Taiwan. Over the years, </a:t>
            </a:r>
            <a:r>
              <a:rPr lang="en-US" altLang="zh-TW" sz="1200" dirty="0" err="1">
                <a:latin typeface="Vollkorn" panose="02020500000000000000" charset="0"/>
                <a:ea typeface="Vollkorn" panose="02020500000000000000" charset="0"/>
              </a:rPr>
              <a:t>E.Sun</a:t>
            </a:r>
            <a:r>
              <a:rPr lang="en-US" altLang="zh-TW" dirty="0"/>
              <a:t> Financial Holdings has transformed into a comprehensive financial service provider with a broad market footprint, spanning services from banking to securities and venture capital. In 2017, the banking segment contributed over 99% of the financial conglomerate's profits. </a:t>
            </a:r>
            <a:r>
              <a:rPr lang="en-US" altLang="zh-TW" sz="1200" dirty="0" err="1">
                <a:latin typeface="Vollkorn" panose="02020500000000000000" charset="0"/>
                <a:ea typeface="Vollkorn" panose="02020500000000000000" charset="0"/>
              </a:rPr>
              <a:t>E.Sun</a:t>
            </a:r>
            <a:r>
              <a:rPr lang="en-US" altLang="zh-TW" dirty="0"/>
              <a:t> Financial Holdings has been actively expanding its domestic deposit and loan business as well as consumer finance services in recent years. Simultaneously, the company has extended its operations to mainland China, Cambodia, and Singapore, while venturing into digital finance 3.0, which includes online payments, cross-strait payment services, and mobile banking services.</a:t>
            </a:r>
            <a:endParaRPr lang="en-US" altLang="zh-TW" dirty="0">
              <a:ea typeface="Vollkorn" panose="02020500000000000000" charset="0"/>
            </a:endParaRPr>
          </a:p>
        </p:txBody>
      </p:sp>
    </p:spTree>
    <p:extLst>
      <p:ext uri="{BB962C8B-B14F-4D97-AF65-F5344CB8AC3E}">
        <p14:creationId xmlns:p14="http://schemas.microsoft.com/office/powerpoint/2010/main" val="874505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11" name="文字方塊 10">
            <a:extLst>
              <a:ext uri="{FF2B5EF4-FFF2-40B4-BE49-F238E27FC236}">
                <a16:creationId xmlns:a16="http://schemas.microsoft.com/office/drawing/2014/main" id="{8FA1BFEE-B417-4739-B9A9-2F7916498DE1}"/>
              </a:ext>
            </a:extLst>
          </p:cNvPr>
          <p:cNvSpPr txBox="1"/>
          <p:nvPr/>
        </p:nvSpPr>
        <p:spPr>
          <a:xfrm>
            <a:off x="468458" y="2481243"/>
            <a:ext cx="8211741" cy="2839239"/>
          </a:xfrm>
          <a:prstGeom prst="rect">
            <a:avLst/>
          </a:prstGeom>
          <a:noFill/>
        </p:spPr>
        <p:txBody>
          <a:bodyPr wrap="square">
            <a:spAutoFit/>
          </a:bodyPr>
          <a:lstStyle/>
          <a:p>
            <a:pPr>
              <a:lnSpc>
                <a:spcPct val="150000"/>
              </a:lnSpc>
            </a:pPr>
            <a:r>
              <a:rPr lang="en-US" altLang="zh-TW" sz="1200" b="0" i="0" u="none" strike="noStrike" baseline="0" dirty="0">
                <a:solidFill>
                  <a:srgbClr val="000000"/>
                </a:solidFill>
                <a:latin typeface="Vollkorn" panose="02020500000000000000" charset="0"/>
                <a:ea typeface="Vollkorn" panose="02020500000000000000" charset="0"/>
              </a:rPr>
              <a:t>From the chart, it can be observed that:</a:t>
            </a:r>
          </a:p>
          <a:p>
            <a:pPr marL="171450" indent="-171450">
              <a:lnSpc>
                <a:spcPct val="150000"/>
              </a:lnSpc>
              <a:buFont typeface="Arial" panose="020B0604020202020204" pitchFamily="34" charset="0"/>
              <a:buChar char="•"/>
            </a:pPr>
            <a:r>
              <a:rPr lang="en-US" altLang="zh-TW" sz="1200" b="0" i="0" u="none" strike="noStrike" baseline="0" dirty="0">
                <a:solidFill>
                  <a:srgbClr val="000000"/>
                </a:solidFill>
                <a:latin typeface="Vollkorn" panose="02020500000000000000" charset="0"/>
                <a:ea typeface="Vollkorn" panose="02020500000000000000" charset="0"/>
              </a:rPr>
              <a:t>The 3Q23 net profit after tax of 53.4 billion NT dollars reflects a year-on-year increase of 17% and a quarter-on-quarter increase of 19%. This may indicate the bank's adaptability to the economic environment and the effectiveness of its business strategies.</a:t>
            </a:r>
          </a:p>
          <a:p>
            <a:pPr marL="171450" indent="-171450">
              <a:lnSpc>
                <a:spcPct val="150000"/>
              </a:lnSpc>
              <a:buFont typeface="Arial" panose="020B0604020202020204" pitchFamily="34" charset="0"/>
              <a:buChar char="•"/>
            </a:pPr>
            <a:r>
              <a:rPr lang="en-US" altLang="zh-TW" sz="1200" b="0" i="0" u="none" strike="noStrike" baseline="0" dirty="0">
                <a:solidFill>
                  <a:srgbClr val="000000"/>
                </a:solidFill>
                <a:latin typeface="Vollkorn" panose="02020500000000000000" charset="0"/>
                <a:ea typeface="Vollkorn" panose="02020500000000000000" charset="0"/>
              </a:rPr>
              <a:t>The primary securities segment experienced a year-on-year profit increase of 40%, and there is information suggesting a venture capital profit of 6.9 billion NT dollars. These figures indicate that the bank's investment division achieved robust performance during the quarter, particularly in the areas of securities and venture capital.</a:t>
            </a:r>
          </a:p>
          <a:p>
            <a:pPr marL="171450" indent="-171450">
              <a:lnSpc>
                <a:spcPct val="150000"/>
              </a:lnSpc>
              <a:buFont typeface="Arial" panose="020B0604020202020204" pitchFamily="34" charset="0"/>
              <a:buChar char="•"/>
            </a:pPr>
            <a:r>
              <a:rPr lang="en-US" altLang="zh-TW" sz="1200" b="0" i="0" u="none" strike="noStrike" baseline="0" dirty="0">
                <a:solidFill>
                  <a:srgbClr val="000000"/>
                </a:solidFill>
                <a:latin typeface="Vollkorn" panose="02020500000000000000" charset="0"/>
                <a:ea typeface="Vollkorn" panose="02020500000000000000" charset="0"/>
              </a:rPr>
              <a:t>The bank's overall profit remained stable compared to the same period last year, suggesting that the bank's traditional business activities, such as loans and deposits, exhibited relatively consistent performance during this period.</a:t>
            </a:r>
            <a:r>
              <a:rPr lang="zh-TW" altLang="en-US" sz="1200" b="0" i="0" u="none" strike="noStrike" baseline="0" dirty="0">
                <a:solidFill>
                  <a:srgbClr val="000000"/>
                </a:solidFill>
                <a:latin typeface="Vollkorn" panose="02020500000000000000" charset="0"/>
              </a:rPr>
              <a:t>	</a:t>
            </a:r>
          </a:p>
        </p:txBody>
      </p:sp>
      <p:sp>
        <p:nvSpPr>
          <p:cNvPr id="7" name="文字方塊 6">
            <a:extLst>
              <a:ext uri="{FF2B5EF4-FFF2-40B4-BE49-F238E27FC236}">
                <a16:creationId xmlns:a16="http://schemas.microsoft.com/office/drawing/2014/main" id="{EF17C11D-7FF4-4AE9-97A7-D98014AC4271}"/>
              </a:ext>
            </a:extLst>
          </p:cNvPr>
          <p:cNvSpPr txBox="1"/>
          <p:nvPr/>
        </p:nvSpPr>
        <p:spPr>
          <a:xfrm>
            <a:off x="7938897" y="2317834"/>
            <a:ext cx="845103" cy="253916"/>
          </a:xfrm>
          <a:prstGeom prst="rect">
            <a:avLst/>
          </a:prstGeom>
          <a:noFill/>
        </p:spPr>
        <p:txBody>
          <a:bodyPr wrap="none" rtlCol="0">
            <a:spAutoFit/>
          </a:bodyPr>
          <a:lstStyle/>
          <a:p>
            <a:r>
              <a:rPr lang="en-US" altLang="zh-TW" sz="1050" dirty="0">
                <a:latin typeface="Vollkorn" panose="02020500000000000000" charset="0"/>
              </a:rPr>
              <a:t>data</a:t>
            </a:r>
            <a:r>
              <a:rPr lang="zh-TW" altLang="en-US" sz="1050" dirty="0">
                <a:latin typeface="Vollkorn" panose="02020500000000000000" charset="0"/>
              </a:rPr>
              <a:t>：凱基</a:t>
            </a:r>
          </a:p>
        </p:txBody>
      </p:sp>
      <p:pic>
        <p:nvPicPr>
          <p:cNvPr id="4" name="圖片 3">
            <a:extLst>
              <a:ext uri="{FF2B5EF4-FFF2-40B4-BE49-F238E27FC236}">
                <a16:creationId xmlns:a16="http://schemas.microsoft.com/office/drawing/2014/main" id="{5A9F1743-85BA-469D-ADAC-341C749B95DC}"/>
              </a:ext>
            </a:extLst>
          </p:cNvPr>
          <p:cNvPicPr>
            <a:picLocks noChangeAspect="1"/>
          </p:cNvPicPr>
          <p:nvPr/>
        </p:nvPicPr>
        <p:blipFill>
          <a:blip r:embed="rId3"/>
          <a:stretch>
            <a:fillRect/>
          </a:stretch>
        </p:blipFill>
        <p:spPr>
          <a:xfrm>
            <a:off x="360000" y="1228830"/>
            <a:ext cx="8424000" cy="1041308"/>
          </a:xfrm>
          <a:prstGeom prst="rect">
            <a:avLst/>
          </a:prstGeom>
        </p:spPr>
      </p:pic>
      <p:sp>
        <p:nvSpPr>
          <p:cNvPr id="10" name="Google Shape;602;p35">
            <a:extLst>
              <a:ext uri="{FF2B5EF4-FFF2-40B4-BE49-F238E27FC236}">
                <a16:creationId xmlns:a16="http://schemas.microsoft.com/office/drawing/2014/main" id="{C46E6880-68FD-40CA-BDC3-AD00E720ED6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2800" dirty="0" err="1">
                <a:latin typeface="Vollkorn" panose="02020500000000000000" charset="0"/>
                <a:ea typeface="Vollkorn" panose="02020500000000000000" charset="0"/>
              </a:rPr>
              <a:t>E.Sun</a:t>
            </a:r>
            <a:r>
              <a:rPr lang="en-US" altLang="zh-TW" sz="2800" dirty="0">
                <a:latin typeface="Vollkorn" panose="02020500000000000000" charset="0"/>
                <a:ea typeface="Vollkorn" panose="02020500000000000000" charset="0"/>
              </a:rPr>
              <a:t> – Financial Indicators</a:t>
            </a:r>
            <a:endParaRPr dirty="0"/>
          </a:p>
        </p:txBody>
      </p:sp>
    </p:spTree>
    <p:extLst>
      <p:ext uri="{BB962C8B-B14F-4D97-AF65-F5344CB8AC3E}">
        <p14:creationId xmlns:p14="http://schemas.microsoft.com/office/powerpoint/2010/main" val="406517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7" name="文字方塊 6">
            <a:extLst>
              <a:ext uri="{FF2B5EF4-FFF2-40B4-BE49-F238E27FC236}">
                <a16:creationId xmlns:a16="http://schemas.microsoft.com/office/drawing/2014/main" id="{EF17C11D-7FF4-4AE9-97A7-D98014AC4271}"/>
              </a:ext>
            </a:extLst>
          </p:cNvPr>
          <p:cNvSpPr txBox="1"/>
          <p:nvPr/>
        </p:nvSpPr>
        <p:spPr>
          <a:xfrm>
            <a:off x="6354364" y="2548048"/>
            <a:ext cx="872355" cy="253916"/>
          </a:xfrm>
          <a:prstGeom prst="rect">
            <a:avLst/>
          </a:prstGeom>
          <a:noFill/>
        </p:spPr>
        <p:txBody>
          <a:bodyPr wrap="none" rtlCol="0">
            <a:spAutoFit/>
          </a:bodyPr>
          <a:lstStyle/>
          <a:p>
            <a:r>
              <a:rPr lang="en-US" altLang="zh-TW" sz="1050" dirty="0">
                <a:latin typeface="Vollkorn" panose="02020500000000000000" charset="0"/>
              </a:rPr>
              <a:t>data </a:t>
            </a:r>
            <a:r>
              <a:rPr lang="zh-TW" altLang="en-US" sz="1050" dirty="0">
                <a:latin typeface="Vollkorn" panose="02020500000000000000" charset="0"/>
              </a:rPr>
              <a:t>：凱基</a:t>
            </a:r>
          </a:p>
        </p:txBody>
      </p:sp>
      <p:pic>
        <p:nvPicPr>
          <p:cNvPr id="4" name="圖片 3">
            <a:extLst>
              <a:ext uri="{FF2B5EF4-FFF2-40B4-BE49-F238E27FC236}">
                <a16:creationId xmlns:a16="http://schemas.microsoft.com/office/drawing/2014/main" id="{E20319E3-8139-46D8-89F9-08F3F06C9FB5}"/>
              </a:ext>
            </a:extLst>
          </p:cNvPr>
          <p:cNvPicPr>
            <a:picLocks noChangeAspect="1"/>
          </p:cNvPicPr>
          <p:nvPr/>
        </p:nvPicPr>
        <p:blipFill>
          <a:blip r:embed="rId3"/>
          <a:stretch>
            <a:fillRect/>
          </a:stretch>
        </p:blipFill>
        <p:spPr>
          <a:xfrm>
            <a:off x="2789633" y="1021008"/>
            <a:ext cx="3564731" cy="1755640"/>
          </a:xfrm>
          <a:prstGeom prst="rect">
            <a:avLst/>
          </a:prstGeom>
        </p:spPr>
      </p:pic>
      <p:sp>
        <p:nvSpPr>
          <p:cNvPr id="10" name="Google Shape;602;p35">
            <a:extLst>
              <a:ext uri="{FF2B5EF4-FFF2-40B4-BE49-F238E27FC236}">
                <a16:creationId xmlns:a16="http://schemas.microsoft.com/office/drawing/2014/main" id="{5F304794-F069-4502-84EC-B92AD52E98C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2800" dirty="0" err="1">
                <a:latin typeface="Vollkorn" panose="02020500000000000000" charset="0"/>
                <a:ea typeface="Vollkorn" panose="02020500000000000000" charset="0"/>
              </a:rPr>
              <a:t>E.Sun</a:t>
            </a:r>
            <a:r>
              <a:rPr lang="en-US" altLang="zh-TW" sz="2800" dirty="0">
                <a:latin typeface="Vollkorn" panose="02020500000000000000" charset="0"/>
                <a:ea typeface="Vollkorn" panose="02020500000000000000" charset="0"/>
              </a:rPr>
              <a:t> – Financial Indicators</a:t>
            </a:r>
            <a:endParaRPr dirty="0"/>
          </a:p>
        </p:txBody>
      </p:sp>
      <p:sp>
        <p:nvSpPr>
          <p:cNvPr id="12" name="文字方塊 11">
            <a:extLst>
              <a:ext uri="{FF2B5EF4-FFF2-40B4-BE49-F238E27FC236}">
                <a16:creationId xmlns:a16="http://schemas.microsoft.com/office/drawing/2014/main" id="{EE2F66B6-2FE1-404F-8FC6-E9F50E6B7366}"/>
              </a:ext>
            </a:extLst>
          </p:cNvPr>
          <p:cNvSpPr txBox="1"/>
          <p:nvPr/>
        </p:nvSpPr>
        <p:spPr>
          <a:xfrm>
            <a:off x="466129" y="2914226"/>
            <a:ext cx="8211741" cy="2008242"/>
          </a:xfrm>
          <a:prstGeom prst="rect">
            <a:avLst/>
          </a:prstGeom>
          <a:noFill/>
        </p:spPr>
        <p:txBody>
          <a:bodyPr wrap="square">
            <a:spAutoFit/>
          </a:bodyPr>
          <a:lstStyle/>
          <a:p>
            <a:pPr>
              <a:lnSpc>
                <a:spcPct val="150000"/>
              </a:lnSpc>
            </a:pPr>
            <a:r>
              <a:rPr lang="en-US" altLang="zh-TW" sz="1200" b="0" i="0" u="none" strike="noStrike" baseline="0" dirty="0">
                <a:solidFill>
                  <a:srgbClr val="000000"/>
                </a:solidFill>
                <a:latin typeface="Vollkorn" panose="02020500000000000000" charset="0"/>
                <a:ea typeface="Vollkorn" panose="02020500000000000000" charset="0"/>
              </a:rPr>
              <a:t>From the chart, it can be observed that:</a:t>
            </a:r>
          </a:p>
          <a:p>
            <a:pPr marL="171450" indent="-171450">
              <a:lnSpc>
                <a:spcPct val="150000"/>
              </a:lnSpc>
              <a:buFont typeface="Arial" panose="020B0604020202020204" pitchFamily="34" charset="0"/>
              <a:buChar char="•"/>
            </a:pPr>
            <a:r>
              <a:rPr lang="en-US" altLang="zh-TW" sz="1200" b="0" i="0" u="none" strike="noStrike" baseline="0" dirty="0">
                <a:solidFill>
                  <a:srgbClr val="000000"/>
                </a:solidFill>
                <a:latin typeface="Vollkorn" panose="02020500000000000000" charset="0"/>
                <a:ea typeface="Vollkorn" panose="02020500000000000000" charset="0"/>
              </a:rPr>
              <a:t>In 3Q23, </a:t>
            </a:r>
            <a:r>
              <a:rPr lang="en-US" altLang="zh-TW" sz="1200" dirty="0" err="1">
                <a:latin typeface="Vollkorn" panose="02020500000000000000" charset="0"/>
                <a:ea typeface="Vollkorn" panose="02020500000000000000" charset="0"/>
              </a:rPr>
              <a:t>E.Sun</a:t>
            </a:r>
            <a:r>
              <a:rPr lang="en-US" altLang="zh-TW" sz="1200" b="0" i="0" u="none" strike="noStrike" baseline="0" dirty="0">
                <a:solidFill>
                  <a:srgbClr val="000000"/>
                </a:solidFill>
                <a:latin typeface="Vollkorn" panose="02020500000000000000" charset="0"/>
                <a:ea typeface="Vollkorn" panose="02020500000000000000" charset="0"/>
              </a:rPr>
              <a:t> Bank's net interest margin remained stable at 1.3%, unchanged from the previous quarter. The consistent net interest margin suggests that the bank maintained a relatively stable position in terms of interest rates and funding costs during the quarter.</a:t>
            </a:r>
          </a:p>
          <a:p>
            <a:pPr marL="171450" indent="-171450">
              <a:lnSpc>
                <a:spcPct val="150000"/>
              </a:lnSpc>
              <a:buFont typeface="Arial" panose="020B0604020202020204" pitchFamily="34" charset="0"/>
              <a:buChar char="•"/>
            </a:pPr>
            <a:r>
              <a:rPr lang="en-US" altLang="zh-TW" sz="1200" b="0" i="0" u="none" strike="noStrike" baseline="0" dirty="0">
                <a:solidFill>
                  <a:srgbClr val="000000"/>
                </a:solidFill>
                <a:latin typeface="Vollkorn" panose="02020500000000000000" charset="0"/>
                <a:ea typeface="Vollkorn" panose="02020500000000000000" charset="0"/>
              </a:rPr>
              <a:t>However, the interest spread on deposits decreased by 3 basis points to 1.29%, likely reflecting the impact of changes in the money market interest rates on the bank's deposit business. The increase in funding costs could be influenced by factors such as fluctuations in market interest rates and central bank policy adjustments.</a:t>
            </a:r>
            <a:endParaRPr lang="zh-TW" altLang="en-US" sz="1200" b="0" i="0" u="none" strike="noStrike" baseline="0" dirty="0">
              <a:solidFill>
                <a:srgbClr val="000000"/>
              </a:solidFill>
              <a:latin typeface="Vollkorn" panose="02020500000000000000" charset="0"/>
            </a:endParaRPr>
          </a:p>
        </p:txBody>
      </p:sp>
    </p:spTree>
    <p:extLst>
      <p:ext uri="{BB962C8B-B14F-4D97-AF65-F5344CB8AC3E}">
        <p14:creationId xmlns:p14="http://schemas.microsoft.com/office/powerpoint/2010/main" val="616089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13" name="文字方塊 12">
            <a:extLst>
              <a:ext uri="{FF2B5EF4-FFF2-40B4-BE49-F238E27FC236}">
                <a16:creationId xmlns:a16="http://schemas.microsoft.com/office/drawing/2014/main" id="{157F19E6-7FF6-4E1C-AD17-7A6CD6D7B976}"/>
              </a:ext>
            </a:extLst>
          </p:cNvPr>
          <p:cNvSpPr txBox="1"/>
          <p:nvPr/>
        </p:nvSpPr>
        <p:spPr>
          <a:xfrm>
            <a:off x="466129" y="2914226"/>
            <a:ext cx="8211741" cy="1731243"/>
          </a:xfrm>
          <a:prstGeom prst="rect">
            <a:avLst/>
          </a:prstGeom>
          <a:noFill/>
        </p:spPr>
        <p:txBody>
          <a:bodyPr wrap="square">
            <a:spAutoFit/>
          </a:bodyPr>
          <a:lstStyle/>
          <a:p>
            <a:pPr>
              <a:lnSpc>
                <a:spcPct val="150000"/>
              </a:lnSpc>
            </a:pPr>
            <a:r>
              <a:rPr lang="en-US" altLang="zh-TW" sz="1200" b="0" i="0" u="none" strike="noStrike" baseline="0" dirty="0">
                <a:solidFill>
                  <a:srgbClr val="000000"/>
                </a:solidFill>
                <a:latin typeface="Vollkorn" panose="02020500000000000000" charset="0"/>
                <a:ea typeface="Vollkorn" panose="02020500000000000000" charset="0"/>
              </a:rPr>
              <a:t>From the chart, it can be observed that:</a:t>
            </a:r>
          </a:p>
          <a:p>
            <a:pPr marL="171450" indent="-171450">
              <a:lnSpc>
                <a:spcPct val="150000"/>
              </a:lnSpc>
              <a:buFont typeface="Arial" panose="020B0604020202020204" pitchFamily="34" charset="0"/>
              <a:buChar char="•"/>
            </a:pPr>
            <a:r>
              <a:rPr lang="en-US" altLang="zh-TW" sz="1200" b="0" i="0" u="none" strike="noStrike" baseline="0" dirty="0">
                <a:solidFill>
                  <a:srgbClr val="000000"/>
                </a:solidFill>
                <a:latin typeface="Vollkorn" panose="02020500000000000000" charset="0"/>
                <a:ea typeface="Vollkorn" panose="02020500000000000000" charset="0"/>
              </a:rPr>
              <a:t>Over the years, </a:t>
            </a:r>
            <a:r>
              <a:rPr lang="en-US" altLang="zh-TW" sz="1200" dirty="0" err="1">
                <a:latin typeface="Vollkorn" panose="02020500000000000000" charset="0"/>
                <a:ea typeface="Vollkorn" panose="02020500000000000000" charset="0"/>
              </a:rPr>
              <a:t>E.Sun</a:t>
            </a:r>
            <a:r>
              <a:rPr lang="en-US" altLang="zh-TW" sz="1200" b="0" i="0" u="none" strike="noStrike" baseline="0" dirty="0">
                <a:solidFill>
                  <a:srgbClr val="000000"/>
                </a:solidFill>
                <a:latin typeface="Vollkorn" panose="02020500000000000000" charset="0"/>
                <a:ea typeface="Vollkorn" panose="02020500000000000000" charset="0"/>
              </a:rPr>
              <a:t> Bank has maintained its non-performing loan (NPL) ratio at a certain level, with it being 17% in 1Q23. This ratio serves as an indicator to assess the bank's effectiveness in managing credit risk. A high NPL ratio may indicate that the bank faces significant credit risk, emphasizing the need for careful risk control measures. Conversely, a low NPL ratio may suggest that the bank's loan portfolio is relatively secure. In the case of </a:t>
            </a:r>
            <a:r>
              <a:rPr lang="en-US" altLang="zh-TW" sz="1200" dirty="0" err="1">
                <a:latin typeface="Vollkorn" panose="02020500000000000000" charset="0"/>
                <a:ea typeface="Vollkorn" panose="02020500000000000000" charset="0"/>
              </a:rPr>
              <a:t>E.Sun</a:t>
            </a:r>
            <a:r>
              <a:rPr lang="en-US" altLang="zh-TW" sz="1200" b="0" i="0" u="none" strike="noStrike" baseline="0" dirty="0">
                <a:solidFill>
                  <a:srgbClr val="000000"/>
                </a:solidFill>
                <a:latin typeface="Vollkorn" panose="02020500000000000000" charset="0"/>
                <a:ea typeface="Vollkorn" panose="02020500000000000000" charset="0"/>
              </a:rPr>
              <a:t> Bank, while the numerical value may not be exceptionally low, its performance in this indicator appears quite stable.</a:t>
            </a:r>
            <a:r>
              <a:rPr lang="zh-TW" altLang="en-US" sz="1200" b="0" i="0" u="none" strike="noStrike" baseline="0" dirty="0">
                <a:solidFill>
                  <a:srgbClr val="000000"/>
                </a:solidFill>
                <a:latin typeface="Vollkorn" panose="02020500000000000000" charset="0"/>
              </a:rPr>
              <a:t>	</a:t>
            </a:r>
          </a:p>
        </p:txBody>
      </p:sp>
      <p:sp>
        <p:nvSpPr>
          <p:cNvPr id="7" name="文字方塊 6">
            <a:extLst>
              <a:ext uri="{FF2B5EF4-FFF2-40B4-BE49-F238E27FC236}">
                <a16:creationId xmlns:a16="http://schemas.microsoft.com/office/drawing/2014/main" id="{EF17C11D-7FF4-4AE9-97A7-D98014AC4271}"/>
              </a:ext>
            </a:extLst>
          </p:cNvPr>
          <p:cNvSpPr txBox="1"/>
          <p:nvPr/>
        </p:nvSpPr>
        <p:spPr>
          <a:xfrm>
            <a:off x="6170904" y="2561778"/>
            <a:ext cx="806631" cy="253916"/>
          </a:xfrm>
          <a:prstGeom prst="rect">
            <a:avLst/>
          </a:prstGeom>
          <a:noFill/>
        </p:spPr>
        <p:txBody>
          <a:bodyPr wrap="none" rtlCol="0">
            <a:spAutoFit/>
          </a:bodyPr>
          <a:lstStyle/>
          <a:p>
            <a:r>
              <a:rPr lang="en-US" altLang="zh-TW" sz="1050" dirty="0">
                <a:latin typeface="Vollkorn" panose="02020500000000000000" charset="0"/>
              </a:rPr>
              <a:t>data </a:t>
            </a:r>
            <a:r>
              <a:rPr lang="zh-TW" altLang="en-US" sz="1050" dirty="0">
                <a:latin typeface="Vollkorn" panose="02020500000000000000" charset="0"/>
              </a:rPr>
              <a:t>：</a:t>
            </a:r>
            <a:r>
              <a:rPr lang="en-US" altLang="zh-TW" sz="1050" dirty="0">
                <a:latin typeface="Vollkorn" panose="02020500000000000000" charset="0"/>
                <a:ea typeface="Vollkorn" panose="02020500000000000000" charset="0"/>
              </a:rPr>
              <a:t>TEJ</a:t>
            </a:r>
            <a:endParaRPr lang="zh-TW" altLang="en-US" sz="1050" dirty="0">
              <a:latin typeface="Vollkorn" panose="02020500000000000000" charset="0"/>
            </a:endParaRPr>
          </a:p>
        </p:txBody>
      </p:sp>
      <p:pic>
        <p:nvPicPr>
          <p:cNvPr id="3" name="圖片 2">
            <a:extLst>
              <a:ext uri="{FF2B5EF4-FFF2-40B4-BE49-F238E27FC236}">
                <a16:creationId xmlns:a16="http://schemas.microsoft.com/office/drawing/2014/main" id="{00855A83-4061-4C22-AD7A-1D4D617AEFBE}"/>
              </a:ext>
            </a:extLst>
          </p:cNvPr>
          <p:cNvPicPr>
            <a:picLocks noChangeAspect="1"/>
          </p:cNvPicPr>
          <p:nvPr/>
        </p:nvPicPr>
        <p:blipFill>
          <a:blip r:embed="rId3"/>
          <a:stretch>
            <a:fillRect/>
          </a:stretch>
        </p:blipFill>
        <p:spPr>
          <a:xfrm>
            <a:off x="2772879" y="1044351"/>
            <a:ext cx="3364706" cy="1781315"/>
          </a:xfrm>
          <a:prstGeom prst="rect">
            <a:avLst/>
          </a:prstGeom>
        </p:spPr>
      </p:pic>
      <p:sp>
        <p:nvSpPr>
          <p:cNvPr id="12" name="Google Shape;602;p35">
            <a:extLst>
              <a:ext uri="{FF2B5EF4-FFF2-40B4-BE49-F238E27FC236}">
                <a16:creationId xmlns:a16="http://schemas.microsoft.com/office/drawing/2014/main" id="{CBE25448-C6CA-4699-B779-A338AB8CB85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2800" dirty="0" err="1">
                <a:latin typeface="Vollkorn" panose="02020500000000000000" charset="0"/>
                <a:ea typeface="Vollkorn" panose="02020500000000000000" charset="0"/>
              </a:rPr>
              <a:t>E.Sun</a:t>
            </a:r>
            <a:r>
              <a:rPr lang="en-US" altLang="zh-TW" sz="2800" dirty="0">
                <a:latin typeface="Vollkorn" panose="02020500000000000000" charset="0"/>
                <a:ea typeface="Vollkorn" panose="02020500000000000000" charset="0"/>
              </a:rPr>
              <a:t> – Financial Indicators</a:t>
            </a:r>
            <a:endParaRPr dirty="0"/>
          </a:p>
        </p:txBody>
      </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5CFC9D27-6F34-41AA-B3F2-BDAE312A3A82}"/>
                  </a:ext>
                </a:extLst>
              </p:cNvPr>
              <p:cNvSpPr txBox="1"/>
              <p:nvPr/>
            </p:nvSpPr>
            <p:spPr>
              <a:xfrm>
                <a:off x="5550694" y="157160"/>
                <a:ext cx="3407568" cy="630365"/>
              </a:xfrm>
              <a:prstGeom prst="rect">
                <a:avLst/>
              </a:prstGeom>
              <a:noFill/>
              <a:ln w="28575">
                <a:solidFill>
                  <a:schemeClr val="accent5">
                    <a:lumMod val="65000"/>
                  </a:schemeClr>
                </a:solidFill>
              </a:ln>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altLang="zh-TW" sz="1200">
                          <a:latin typeface="Vollkorn" panose="02020500000000000000" charset="0"/>
                          <a:ea typeface="Vollkorn" panose="02020500000000000000" charset="0"/>
                        </a:rPr>
                        <m:t>Non</m:t>
                      </m:r>
                      <m:r>
                        <m:rPr>
                          <m:nor/>
                        </m:rPr>
                        <a:rPr lang="en-US" altLang="zh-TW" sz="1200">
                          <a:latin typeface="Vollkorn" panose="02020500000000000000" charset="0"/>
                          <a:ea typeface="Vollkorn" panose="02020500000000000000" charset="0"/>
                        </a:rPr>
                        <m:t>−</m:t>
                      </m:r>
                      <m:r>
                        <m:rPr>
                          <m:nor/>
                        </m:rPr>
                        <a:rPr lang="en-US" altLang="zh-TW" sz="1200">
                          <a:latin typeface="Vollkorn" panose="02020500000000000000" charset="0"/>
                          <a:ea typeface="Vollkorn" panose="02020500000000000000" charset="0"/>
                        </a:rPr>
                        <m:t>Performing</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Loan</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Ratio</m:t>
                      </m:r>
                      <m:r>
                        <a:rPr lang="en-US" altLang="zh-TW" sz="1200" i="1" dirty="0" smtClean="0">
                          <a:latin typeface="Cambria Math" panose="02040503050406030204" pitchFamily="18" charset="0"/>
                        </a:rPr>
                        <m:t>=</m:t>
                      </m:r>
                      <m:f>
                        <m:fPr>
                          <m:ctrlPr>
                            <a:rPr lang="en-US" altLang="zh-TW" sz="1200" b="0" i="1" dirty="0" smtClean="0">
                              <a:latin typeface="Cambria Math" panose="02040503050406030204" pitchFamily="18" charset="0"/>
                            </a:rPr>
                          </m:ctrlPr>
                        </m:fPr>
                        <m:num>
                          <m:r>
                            <m:rPr>
                              <m:nor/>
                            </m:rPr>
                            <a:rPr lang="en-US" altLang="zh-TW" sz="1200">
                              <a:latin typeface="Vollkorn" panose="02020500000000000000" charset="0"/>
                              <a:ea typeface="Vollkorn" panose="02020500000000000000" charset="0"/>
                            </a:rPr>
                            <m:t>Outstanding</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Non</m:t>
                          </m:r>
                          <m:r>
                            <m:rPr>
                              <m:nor/>
                            </m:rPr>
                            <a:rPr lang="en-US" altLang="zh-TW" sz="1200">
                              <a:latin typeface="Vollkorn" panose="02020500000000000000" charset="0"/>
                              <a:ea typeface="Vollkorn" panose="02020500000000000000" charset="0"/>
                            </a:rPr>
                            <m:t>−</m:t>
                          </m:r>
                          <m:r>
                            <m:rPr>
                              <m:nor/>
                            </m:rPr>
                            <a:rPr lang="en-US" altLang="zh-TW" sz="1200">
                              <a:latin typeface="Vollkorn" panose="02020500000000000000" charset="0"/>
                              <a:ea typeface="Vollkorn" panose="02020500000000000000" charset="0"/>
                            </a:rPr>
                            <m:t>Performing</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Loans</m:t>
                          </m:r>
                        </m:num>
                        <m:den>
                          <m:r>
                            <a:rPr lang="en-US" altLang="zh-TW" sz="1200" i="0" smtClean="0">
                              <a:latin typeface="Cambria Math" panose="02040503050406030204" pitchFamily="18" charset="0"/>
                            </a:rPr>
                            <m:t> </m:t>
                          </m:r>
                          <m:r>
                            <a:rPr lang="zh-TW" altLang="en-US" sz="1200" i="0" dirty="0" smtClean="0">
                              <a:latin typeface="Cambria Math" panose="02040503050406030204" pitchFamily="18" charset="0"/>
                            </a:rPr>
                            <m:t>​</m:t>
                          </m:r>
                          <m:r>
                            <m:rPr>
                              <m:sty m:val="p"/>
                            </m:rPr>
                            <a:rPr lang="en-US" altLang="zh-TW" sz="1200" i="0" dirty="0">
                              <a:latin typeface="Cambria Math" panose="02040503050406030204" pitchFamily="18" charset="0"/>
                            </a:rPr>
                            <m:t>Total</m:t>
                          </m:r>
                          <m:r>
                            <a:rPr lang="en-US" altLang="zh-TW" sz="1200" i="0" dirty="0">
                              <a:latin typeface="Cambria Math" panose="02040503050406030204" pitchFamily="18" charset="0"/>
                            </a:rPr>
                            <m:t> </m:t>
                          </m:r>
                          <m:r>
                            <m:rPr>
                              <m:sty m:val="p"/>
                            </m:rPr>
                            <a:rPr lang="en-US" altLang="zh-TW" sz="1200" i="0" dirty="0">
                              <a:latin typeface="Cambria Math" panose="02040503050406030204" pitchFamily="18" charset="0"/>
                            </a:rPr>
                            <m:t>Loans</m:t>
                          </m:r>
                        </m:den>
                      </m:f>
                      <m:r>
                        <a:rPr lang="en-US" altLang="zh-TW" sz="1200" i="1" dirty="0" smtClean="0">
                          <a:latin typeface="Cambria Math" panose="02040503050406030204" pitchFamily="18" charset="0"/>
                        </a:rPr>
                        <m:t>×100%</m:t>
                      </m:r>
                    </m:oMath>
                  </m:oMathPara>
                </a14:m>
                <a:endParaRPr lang="zh-TW" altLang="en-US" dirty="0">
                  <a:solidFill>
                    <a:schemeClr val="tx1"/>
                  </a:solidFill>
                  <a:latin typeface="Vollkorn" panose="02020500000000000000" charset="0"/>
                </a:endParaRPr>
              </a:p>
            </p:txBody>
          </p:sp>
        </mc:Choice>
        <mc:Fallback xmlns="">
          <p:sp>
            <p:nvSpPr>
              <p:cNvPr id="14" name="文字方塊 13">
                <a:extLst>
                  <a:ext uri="{FF2B5EF4-FFF2-40B4-BE49-F238E27FC236}">
                    <a16:creationId xmlns:a16="http://schemas.microsoft.com/office/drawing/2014/main" id="{5CFC9D27-6F34-41AA-B3F2-BDAE312A3A82}"/>
                  </a:ext>
                </a:extLst>
              </p:cNvPr>
              <p:cNvSpPr txBox="1">
                <a:spLocks noRot="1" noChangeAspect="1" noMove="1" noResize="1" noEditPoints="1" noAdjustHandles="1" noChangeArrowheads="1" noChangeShapeType="1" noTextEdit="1"/>
              </p:cNvSpPr>
              <p:nvPr/>
            </p:nvSpPr>
            <p:spPr>
              <a:xfrm>
                <a:off x="5550694" y="157160"/>
                <a:ext cx="3407568" cy="630365"/>
              </a:xfrm>
              <a:prstGeom prst="rect">
                <a:avLst/>
              </a:prstGeom>
              <a:blipFill>
                <a:blip r:embed="rId4"/>
                <a:stretch>
                  <a:fillRect/>
                </a:stretch>
              </a:blipFill>
              <a:ln w="28575">
                <a:solidFill>
                  <a:schemeClr val="accent5">
                    <a:lumMod val="65000"/>
                  </a:schemeClr>
                </a:solidFill>
              </a:ln>
            </p:spPr>
            <p:txBody>
              <a:bodyPr/>
              <a:lstStyle/>
              <a:p>
                <a:r>
                  <a:rPr lang="zh-TW" altLang="en-US">
                    <a:noFill/>
                  </a:rPr>
                  <a:t> </a:t>
                </a:r>
              </a:p>
            </p:txBody>
          </p:sp>
        </mc:Fallback>
      </mc:AlternateContent>
    </p:spTree>
    <p:extLst>
      <p:ext uri="{BB962C8B-B14F-4D97-AF65-F5344CB8AC3E}">
        <p14:creationId xmlns:p14="http://schemas.microsoft.com/office/powerpoint/2010/main" val="3167364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13" name="文字方塊 12">
            <a:extLst>
              <a:ext uri="{FF2B5EF4-FFF2-40B4-BE49-F238E27FC236}">
                <a16:creationId xmlns:a16="http://schemas.microsoft.com/office/drawing/2014/main" id="{A9A6EA88-F961-41CA-9215-849F940808A2}"/>
              </a:ext>
            </a:extLst>
          </p:cNvPr>
          <p:cNvSpPr txBox="1"/>
          <p:nvPr/>
        </p:nvSpPr>
        <p:spPr>
          <a:xfrm>
            <a:off x="523278" y="2773429"/>
            <a:ext cx="8370690" cy="2285241"/>
          </a:xfrm>
          <a:prstGeom prst="rect">
            <a:avLst/>
          </a:prstGeom>
          <a:noFill/>
        </p:spPr>
        <p:txBody>
          <a:bodyPr wrap="square">
            <a:spAutoFit/>
          </a:bodyPr>
          <a:lstStyle/>
          <a:p>
            <a:pPr>
              <a:lnSpc>
                <a:spcPct val="150000"/>
              </a:lnSpc>
            </a:pPr>
            <a:r>
              <a:rPr lang="en-US" altLang="zh-TW" sz="1200" b="0" i="0" u="none" strike="noStrike" baseline="0" dirty="0">
                <a:solidFill>
                  <a:srgbClr val="000000"/>
                </a:solidFill>
                <a:latin typeface="Vollkorn" panose="02020500000000000000" charset="0"/>
                <a:ea typeface="Vollkorn" panose="02020500000000000000" charset="0"/>
              </a:rPr>
              <a:t>From the chart, it can be observed that:</a:t>
            </a:r>
          </a:p>
          <a:p>
            <a:pPr marL="171450" indent="-171450">
              <a:lnSpc>
                <a:spcPct val="150000"/>
              </a:lnSpc>
              <a:buFont typeface="Arial" panose="020B0604020202020204" pitchFamily="34" charset="0"/>
              <a:buChar char="•"/>
            </a:pPr>
            <a:r>
              <a:rPr lang="en-US" altLang="zh-TW" sz="1200" b="0" i="0" u="none" strike="noStrike" baseline="0" dirty="0">
                <a:solidFill>
                  <a:srgbClr val="000000"/>
                </a:solidFill>
                <a:latin typeface="Vollkorn" panose="02020500000000000000" charset="0"/>
                <a:ea typeface="Vollkorn" panose="02020500000000000000" charset="0"/>
              </a:rPr>
              <a:t>Over the years, </a:t>
            </a:r>
            <a:r>
              <a:rPr lang="en-US" altLang="zh-TW" sz="1200" dirty="0" err="1">
                <a:latin typeface="Vollkorn" panose="02020500000000000000" charset="0"/>
                <a:ea typeface="Vollkorn" panose="02020500000000000000" charset="0"/>
              </a:rPr>
              <a:t>E.Sun</a:t>
            </a:r>
            <a:r>
              <a:rPr lang="en-US" altLang="zh-TW" sz="1200" b="0" i="0" u="none" strike="noStrike" baseline="0" dirty="0">
                <a:solidFill>
                  <a:srgbClr val="000000"/>
                </a:solidFill>
                <a:latin typeface="Vollkorn" panose="02020500000000000000" charset="0"/>
                <a:ea typeface="Vollkorn" panose="02020500000000000000" charset="0"/>
              </a:rPr>
              <a:t> Bank has demonstrated consistent performance in both loan loss reserves and the non-performing loan (NPL) ratio, with a coverage ratio of 711% in 1Q23. A high loan loss reserve coverage ratio is generally considered a positive indicator of credit risk management, signaling that the bank has strong preventive and coping capabilities against potential losses. Conversely, a low coverage ratio may suggest that the bank may not be adequately prepared to address potential credit risks, requiring careful risk assessment and reinforcement of risk management measures. Therefore, it can be concluded that while </a:t>
            </a:r>
            <a:r>
              <a:rPr lang="en-US" altLang="zh-TW" sz="1200" dirty="0" err="1">
                <a:latin typeface="Vollkorn" panose="02020500000000000000" charset="0"/>
                <a:ea typeface="Vollkorn" panose="02020500000000000000" charset="0"/>
              </a:rPr>
              <a:t>E.Sun</a:t>
            </a:r>
            <a:r>
              <a:rPr lang="en-US" altLang="zh-TW" sz="1200" b="0" i="0" u="none" strike="noStrike" baseline="0" dirty="0">
                <a:solidFill>
                  <a:srgbClr val="000000"/>
                </a:solidFill>
                <a:latin typeface="Vollkorn" panose="02020500000000000000" charset="0"/>
                <a:ea typeface="Vollkorn" panose="02020500000000000000" charset="0"/>
              </a:rPr>
              <a:t> may not be deemed outstanding in this credit risk management indicator, its stable performance is likely to attract investors.</a:t>
            </a:r>
            <a:endParaRPr lang="zh-TW" altLang="en-US" sz="1200" b="0" i="0" u="none" strike="noStrike" baseline="0" dirty="0">
              <a:solidFill>
                <a:srgbClr val="000000"/>
              </a:solidFill>
              <a:latin typeface="Vollkorn" panose="02020500000000000000" charset="0"/>
            </a:endParaRPr>
          </a:p>
        </p:txBody>
      </p:sp>
      <p:sp>
        <p:nvSpPr>
          <p:cNvPr id="7" name="文字方塊 6">
            <a:extLst>
              <a:ext uri="{FF2B5EF4-FFF2-40B4-BE49-F238E27FC236}">
                <a16:creationId xmlns:a16="http://schemas.microsoft.com/office/drawing/2014/main" id="{EF17C11D-7FF4-4AE9-97A7-D98014AC4271}"/>
              </a:ext>
            </a:extLst>
          </p:cNvPr>
          <p:cNvSpPr txBox="1"/>
          <p:nvPr/>
        </p:nvSpPr>
        <p:spPr>
          <a:xfrm>
            <a:off x="6170063" y="2519513"/>
            <a:ext cx="806631" cy="253916"/>
          </a:xfrm>
          <a:prstGeom prst="rect">
            <a:avLst/>
          </a:prstGeom>
          <a:noFill/>
        </p:spPr>
        <p:txBody>
          <a:bodyPr wrap="none" rtlCol="0">
            <a:spAutoFit/>
          </a:bodyPr>
          <a:lstStyle/>
          <a:p>
            <a:r>
              <a:rPr lang="en-US" altLang="zh-TW" sz="1050" dirty="0">
                <a:latin typeface="Vollkorn" panose="02020500000000000000" charset="0"/>
              </a:rPr>
              <a:t>data </a:t>
            </a:r>
            <a:r>
              <a:rPr lang="zh-TW" altLang="en-US" sz="1050" dirty="0">
                <a:latin typeface="Vollkorn" panose="02020500000000000000" charset="0"/>
              </a:rPr>
              <a:t>：</a:t>
            </a:r>
            <a:r>
              <a:rPr lang="en-US" altLang="zh-TW" sz="1050" dirty="0">
                <a:latin typeface="Vollkorn" panose="02020500000000000000" charset="0"/>
                <a:ea typeface="Vollkorn" panose="02020500000000000000" charset="0"/>
              </a:rPr>
              <a:t>TEJ</a:t>
            </a:r>
            <a:endParaRPr lang="zh-TW" altLang="en-US" sz="1050" dirty="0">
              <a:latin typeface="Vollkorn" panose="02020500000000000000" charset="0"/>
            </a:endParaRPr>
          </a:p>
        </p:txBody>
      </p:sp>
      <p:pic>
        <p:nvPicPr>
          <p:cNvPr id="3" name="圖片 2">
            <a:extLst>
              <a:ext uri="{FF2B5EF4-FFF2-40B4-BE49-F238E27FC236}">
                <a16:creationId xmlns:a16="http://schemas.microsoft.com/office/drawing/2014/main" id="{3B21A94A-81D6-478D-8DC1-CDB1200CC926}"/>
              </a:ext>
            </a:extLst>
          </p:cNvPr>
          <p:cNvPicPr>
            <a:picLocks noChangeAspect="1"/>
          </p:cNvPicPr>
          <p:nvPr/>
        </p:nvPicPr>
        <p:blipFill>
          <a:blip r:embed="rId3"/>
          <a:stretch>
            <a:fillRect/>
          </a:stretch>
        </p:blipFill>
        <p:spPr>
          <a:xfrm>
            <a:off x="2973937" y="1091258"/>
            <a:ext cx="3196126" cy="1682171"/>
          </a:xfrm>
          <a:prstGeom prst="rect">
            <a:avLst/>
          </a:prstGeom>
        </p:spPr>
      </p:pic>
      <p:sp>
        <p:nvSpPr>
          <p:cNvPr id="11" name="Google Shape;602;p35">
            <a:extLst>
              <a:ext uri="{FF2B5EF4-FFF2-40B4-BE49-F238E27FC236}">
                <a16:creationId xmlns:a16="http://schemas.microsoft.com/office/drawing/2014/main" id="{D5B6944B-64E7-4AD4-86FE-15F1582EE9B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2800" dirty="0" err="1">
                <a:latin typeface="Vollkorn" panose="02020500000000000000" charset="0"/>
                <a:ea typeface="Vollkorn" panose="02020500000000000000" charset="0"/>
              </a:rPr>
              <a:t>E.Sun</a:t>
            </a:r>
            <a:r>
              <a:rPr lang="en-US" altLang="zh-TW" sz="2800" dirty="0">
                <a:latin typeface="Vollkorn" panose="02020500000000000000" charset="0"/>
                <a:ea typeface="Vollkorn" panose="02020500000000000000" charset="0"/>
              </a:rPr>
              <a:t> – Financial Indicators</a:t>
            </a:r>
            <a:endParaRPr dirty="0"/>
          </a:p>
        </p:txBody>
      </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CF69D1D7-AA85-4931-954B-38961BBE1575}"/>
                  </a:ext>
                </a:extLst>
              </p:cNvPr>
              <p:cNvSpPr txBox="1"/>
              <p:nvPr/>
            </p:nvSpPr>
            <p:spPr>
              <a:xfrm>
                <a:off x="6241256" y="157160"/>
                <a:ext cx="2717006" cy="753411"/>
              </a:xfrm>
              <a:prstGeom prst="rect">
                <a:avLst/>
              </a:prstGeom>
              <a:noFill/>
              <a:ln w="28575">
                <a:solidFill>
                  <a:schemeClr val="accent5">
                    <a:lumMod val="65000"/>
                  </a:schemeClr>
                </a:solidFill>
              </a:ln>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altLang="zh-TW" sz="1200">
                          <a:latin typeface="Vollkorn" panose="02020500000000000000" charset="0"/>
                          <a:ea typeface="Vollkorn" panose="02020500000000000000" charset="0"/>
                        </a:rPr>
                        <m:t>Provision</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Coverage</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Ratio</m:t>
                      </m:r>
                      <m:r>
                        <a:rPr lang="en-US" altLang="zh-TW" sz="1200" i="1" dirty="0" smtClean="0">
                          <a:latin typeface="Cambria Math" panose="02040503050406030204" pitchFamily="18" charset="0"/>
                        </a:rPr>
                        <m:t>=</m:t>
                      </m:r>
                      <m:f>
                        <m:fPr>
                          <m:ctrlPr>
                            <a:rPr lang="en-US" altLang="zh-TW" sz="1200" b="0" i="1" dirty="0" smtClean="0">
                              <a:latin typeface="Cambria Math" panose="02040503050406030204" pitchFamily="18" charset="0"/>
                            </a:rPr>
                          </m:ctrlPr>
                        </m:fPr>
                        <m:num>
                          <m:r>
                            <m:rPr>
                              <m:nor/>
                            </m:rPr>
                            <a:rPr lang="en-US" altLang="zh-TW" sz="1200">
                              <a:latin typeface="Vollkorn" panose="02020500000000000000" charset="0"/>
                              <a:ea typeface="Vollkorn" panose="02020500000000000000" charset="0"/>
                            </a:rPr>
                            <m:t>Provision</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for</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Bad</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Debts</m:t>
                          </m:r>
                          <m:r>
                            <m:rPr>
                              <m:nor/>
                            </m:rPr>
                            <a:rPr lang="en-US" altLang="zh-TW" sz="1200">
                              <a:latin typeface="Vollkorn" panose="02020500000000000000" charset="0"/>
                              <a:ea typeface="Vollkorn" panose="02020500000000000000" charset="0"/>
                            </a:rPr>
                            <m:t> </m:t>
                          </m:r>
                        </m:num>
                        <m:den>
                          <m:r>
                            <a:rPr lang="en-US" altLang="zh-TW" sz="1200" i="1" smtClean="0">
                              <a:latin typeface="Cambria Math" panose="02040503050406030204" pitchFamily="18" charset="0"/>
                            </a:rPr>
                            <m:t> </m:t>
                          </m:r>
                          <m:r>
                            <m:rPr>
                              <m:nor/>
                            </m:rPr>
                            <a:rPr lang="en-US" altLang="zh-TW" sz="1200">
                              <a:latin typeface="Vollkorn" panose="02020500000000000000" charset="0"/>
                              <a:ea typeface="Vollkorn" panose="02020500000000000000" charset="0"/>
                            </a:rPr>
                            <m:t>(</m:t>
                          </m:r>
                          <m:r>
                            <m:rPr>
                              <m:nor/>
                            </m:rPr>
                            <a:rPr lang="en-US" altLang="zh-TW" sz="1200">
                              <a:latin typeface="Vollkorn" panose="02020500000000000000" charset="0"/>
                              <a:ea typeface="Vollkorn" panose="02020500000000000000" charset="0"/>
                            </a:rPr>
                            <m:t>NPL</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Balance</m:t>
                          </m:r>
                          <m:r>
                            <m:rPr>
                              <m:nor/>
                            </m:rPr>
                            <a:rPr lang="en-US" altLang="zh-TW" sz="1200">
                              <a:latin typeface="Vollkorn" panose="02020500000000000000" charset="0"/>
                              <a:ea typeface="Vollkorn" panose="02020500000000000000" charset="0"/>
                            </a:rPr>
                            <m:t> </m:t>
                          </m:r>
                          <m:r>
                            <a:rPr lang="zh-TW" altLang="en-US" sz="1200" i="1" dirty="0" smtClean="0">
                              <a:latin typeface="Cambria Math" panose="02040503050406030204" pitchFamily="18" charset="0"/>
                            </a:rPr>
                            <m:t>​</m:t>
                          </m:r>
                        </m:den>
                      </m:f>
                      <m:r>
                        <a:rPr lang="en-US" altLang="zh-TW" sz="1200" i="1" dirty="0" smtClean="0">
                          <a:latin typeface="Cambria Math" panose="02040503050406030204" pitchFamily="18" charset="0"/>
                        </a:rPr>
                        <m:t>×100%</m:t>
                      </m:r>
                    </m:oMath>
                  </m:oMathPara>
                </a14:m>
                <a:endParaRPr lang="zh-TW" altLang="en-US" dirty="0">
                  <a:solidFill>
                    <a:schemeClr val="tx1"/>
                  </a:solidFill>
                  <a:latin typeface="Vollkorn" panose="02020500000000000000" charset="0"/>
                </a:endParaRPr>
              </a:p>
            </p:txBody>
          </p:sp>
        </mc:Choice>
        <mc:Fallback xmlns="">
          <p:sp>
            <p:nvSpPr>
              <p:cNvPr id="14" name="文字方塊 13">
                <a:extLst>
                  <a:ext uri="{FF2B5EF4-FFF2-40B4-BE49-F238E27FC236}">
                    <a16:creationId xmlns:a16="http://schemas.microsoft.com/office/drawing/2014/main" id="{CF69D1D7-AA85-4931-954B-38961BBE1575}"/>
                  </a:ext>
                </a:extLst>
              </p:cNvPr>
              <p:cNvSpPr txBox="1">
                <a:spLocks noRot="1" noChangeAspect="1" noMove="1" noResize="1" noEditPoints="1" noAdjustHandles="1" noChangeArrowheads="1" noChangeShapeType="1" noTextEdit="1"/>
              </p:cNvSpPr>
              <p:nvPr/>
            </p:nvSpPr>
            <p:spPr>
              <a:xfrm>
                <a:off x="6241256" y="157160"/>
                <a:ext cx="2717006" cy="753411"/>
              </a:xfrm>
              <a:prstGeom prst="rect">
                <a:avLst/>
              </a:prstGeom>
              <a:blipFill>
                <a:blip r:embed="rId4"/>
                <a:stretch>
                  <a:fillRect/>
                </a:stretch>
              </a:blipFill>
              <a:ln w="28575">
                <a:solidFill>
                  <a:schemeClr val="accent5">
                    <a:lumMod val="65000"/>
                  </a:schemeClr>
                </a:solidFill>
              </a:ln>
            </p:spPr>
            <p:txBody>
              <a:bodyPr/>
              <a:lstStyle/>
              <a:p>
                <a:r>
                  <a:rPr lang="zh-TW" altLang="en-US">
                    <a:noFill/>
                  </a:rPr>
                  <a:t> </a:t>
                </a:r>
              </a:p>
            </p:txBody>
          </p:sp>
        </mc:Fallback>
      </mc:AlternateContent>
    </p:spTree>
    <p:extLst>
      <p:ext uri="{BB962C8B-B14F-4D97-AF65-F5344CB8AC3E}">
        <p14:creationId xmlns:p14="http://schemas.microsoft.com/office/powerpoint/2010/main" val="3708788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15" name="文字方塊 14">
            <a:extLst>
              <a:ext uri="{FF2B5EF4-FFF2-40B4-BE49-F238E27FC236}">
                <a16:creationId xmlns:a16="http://schemas.microsoft.com/office/drawing/2014/main" id="{3307D64F-54F6-479D-935A-F8532E1277A8}"/>
              </a:ext>
            </a:extLst>
          </p:cNvPr>
          <p:cNvSpPr txBox="1"/>
          <p:nvPr/>
        </p:nvSpPr>
        <p:spPr>
          <a:xfrm>
            <a:off x="466129" y="2797452"/>
            <a:ext cx="8211741" cy="2285241"/>
          </a:xfrm>
          <a:prstGeom prst="rect">
            <a:avLst/>
          </a:prstGeom>
          <a:noFill/>
        </p:spPr>
        <p:txBody>
          <a:bodyPr wrap="square">
            <a:spAutoFit/>
          </a:bodyPr>
          <a:lstStyle/>
          <a:p>
            <a:pPr>
              <a:lnSpc>
                <a:spcPct val="150000"/>
              </a:lnSpc>
            </a:pPr>
            <a:r>
              <a:rPr lang="en-US" altLang="zh-TW" sz="1200" b="0" i="0" u="none" strike="noStrike" baseline="0" dirty="0">
                <a:solidFill>
                  <a:srgbClr val="000000"/>
                </a:solidFill>
                <a:latin typeface="Vollkorn" panose="02020500000000000000" charset="0"/>
                <a:ea typeface="Vollkorn" panose="02020500000000000000" charset="0"/>
              </a:rPr>
              <a:t>From the chart, it can be observed that:</a:t>
            </a:r>
          </a:p>
          <a:p>
            <a:pPr marL="171450" indent="-171450">
              <a:lnSpc>
                <a:spcPct val="150000"/>
              </a:lnSpc>
              <a:buFont typeface="Arial" panose="020B0604020202020204" pitchFamily="34" charset="0"/>
              <a:buChar char="•"/>
            </a:pPr>
            <a:r>
              <a:rPr lang="en-US" altLang="zh-TW" sz="1200" b="0" i="0" u="none" strike="noStrike" baseline="0" dirty="0">
                <a:solidFill>
                  <a:srgbClr val="000000"/>
                </a:solidFill>
                <a:latin typeface="Vollkorn" panose="02020500000000000000" charset="0"/>
                <a:ea typeface="Vollkorn" panose="02020500000000000000" charset="0"/>
              </a:rPr>
              <a:t>In the Taiwanese financial industry, the average double leverage ratio is around 115%, while </a:t>
            </a:r>
            <a:r>
              <a:rPr lang="en-US" altLang="zh-TW" sz="1200" dirty="0" err="1">
                <a:latin typeface="Vollkorn" panose="02020500000000000000" charset="0"/>
                <a:ea typeface="Vollkorn" panose="02020500000000000000" charset="0"/>
              </a:rPr>
              <a:t>E.Sun</a:t>
            </a:r>
            <a:r>
              <a:rPr lang="en-US" altLang="zh-TW" sz="1200" b="0" i="0" u="none" strike="noStrike" baseline="0" dirty="0">
                <a:solidFill>
                  <a:srgbClr val="000000"/>
                </a:solidFill>
                <a:latin typeface="Vollkorn" panose="02020500000000000000" charset="0"/>
                <a:ea typeface="Vollkorn" panose="02020500000000000000" charset="0"/>
              </a:rPr>
              <a:t> ratio is 102.9%, noticeably below the industry average. A high double leverage ratio for financial conglomerates may imply that, relative to their net worth, they possess a greater amount of risk-weighted assets, potentially increasing their risk exposure. On the other hand, a low double leverage ratio indicates that the financial conglomerate has a relatively smaller amount of risk-weighted assets in proportion to its net worth, suggesting a more conservative financial position. Therefore, it can be concluded that </a:t>
            </a:r>
            <a:r>
              <a:rPr lang="en-US" altLang="zh-TW" sz="1200" dirty="0" err="1">
                <a:latin typeface="Vollkorn" panose="02020500000000000000" charset="0"/>
                <a:ea typeface="Vollkorn" panose="02020500000000000000" charset="0"/>
              </a:rPr>
              <a:t>E.Sun</a:t>
            </a:r>
            <a:r>
              <a:rPr lang="en-US" altLang="zh-TW" sz="1200" b="0" i="0" u="none" strike="noStrike" baseline="0" dirty="0">
                <a:solidFill>
                  <a:srgbClr val="000000"/>
                </a:solidFill>
                <a:latin typeface="Vollkorn" panose="02020500000000000000" charset="0"/>
                <a:ea typeface="Vollkorn" panose="02020500000000000000" charset="0"/>
              </a:rPr>
              <a:t> exhibits a stable and favorable performance in this credit risk management indicator.</a:t>
            </a:r>
            <a:endParaRPr lang="zh-TW" altLang="en-US" sz="1200" b="0" i="0" u="none" strike="noStrike" baseline="0" dirty="0">
              <a:solidFill>
                <a:srgbClr val="000000"/>
              </a:solidFill>
              <a:latin typeface="Vollkorn" panose="02020500000000000000" charset="0"/>
            </a:endParaRPr>
          </a:p>
        </p:txBody>
      </p:sp>
      <p:sp>
        <p:nvSpPr>
          <p:cNvPr id="7" name="文字方塊 6">
            <a:extLst>
              <a:ext uri="{FF2B5EF4-FFF2-40B4-BE49-F238E27FC236}">
                <a16:creationId xmlns:a16="http://schemas.microsoft.com/office/drawing/2014/main" id="{EF17C11D-7FF4-4AE9-97A7-D98014AC4271}"/>
              </a:ext>
            </a:extLst>
          </p:cNvPr>
          <p:cNvSpPr txBox="1"/>
          <p:nvPr/>
        </p:nvSpPr>
        <p:spPr>
          <a:xfrm>
            <a:off x="6155265" y="2487111"/>
            <a:ext cx="806631" cy="253916"/>
          </a:xfrm>
          <a:prstGeom prst="rect">
            <a:avLst/>
          </a:prstGeom>
          <a:noFill/>
        </p:spPr>
        <p:txBody>
          <a:bodyPr wrap="none" rtlCol="0">
            <a:spAutoFit/>
          </a:bodyPr>
          <a:lstStyle/>
          <a:p>
            <a:r>
              <a:rPr lang="en-US" altLang="zh-TW" sz="1050" dirty="0">
                <a:latin typeface="Vollkorn" panose="02020500000000000000" charset="0"/>
              </a:rPr>
              <a:t>data </a:t>
            </a:r>
            <a:r>
              <a:rPr lang="zh-TW" altLang="en-US" sz="1050" dirty="0">
                <a:latin typeface="Vollkorn" panose="02020500000000000000" charset="0"/>
              </a:rPr>
              <a:t>：</a:t>
            </a:r>
            <a:r>
              <a:rPr lang="en-US" altLang="zh-TW" sz="1050" dirty="0">
                <a:latin typeface="Vollkorn" panose="02020500000000000000" charset="0"/>
                <a:ea typeface="Vollkorn" panose="02020500000000000000" charset="0"/>
              </a:rPr>
              <a:t>TEJ</a:t>
            </a:r>
            <a:endParaRPr lang="zh-TW" altLang="en-US" sz="1050" dirty="0">
              <a:latin typeface="Vollkorn" panose="02020500000000000000" charset="0"/>
            </a:endParaRPr>
          </a:p>
        </p:txBody>
      </p:sp>
      <p:pic>
        <p:nvPicPr>
          <p:cNvPr id="6" name="圖片 5">
            <a:extLst>
              <a:ext uri="{FF2B5EF4-FFF2-40B4-BE49-F238E27FC236}">
                <a16:creationId xmlns:a16="http://schemas.microsoft.com/office/drawing/2014/main" id="{07ACD384-BA4F-4032-A2ED-29BF15E7BCF7}"/>
              </a:ext>
            </a:extLst>
          </p:cNvPr>
          <p:cNvPicPr>
            <a:picLocks noChangeAspect="1"/>
          </p:cNvPicPr>
          <p:nvPr/>
        </p:nvPicPr>
        <p:blipFill>
          <a:blip r:embed="rId3"/>
          <a:stretch>
            <a:fillRect/>
          </a:stretch>
        </p:blipFill>
        <p:spPr>
          <a:xfrm>
            <a:off x="2988733" y="1030149"/>
            <a:ext cx="3166532" cy="1654452"/>
          </a:xfrm>
          <a:prstGeom prst="rect">
            <a:avLst/>
          </a:prstGeom>
        </p:spPr>
      </p:pic>
      <p:sp>
        <p:nvSpPr>
          <p:cNvPr id="13" name="Google Shape;602;p35">
            <a:extLst>
              <a:ext uri="{FF2B5EF4-FFF2-40B4-BE49-F238E27FC236}">
                <a16:creationId xmlns:a16="http://schemas.microsoft.com/office/drawing/2014/main" id="{731D205B-04E2-4BB4-AB34-764C47E6EAE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2800" dirty="0" err="1">
                <a:latin typeface="Vollkorn" panose="02020500000000000000" charset="0"/>
                <a:ea typeface="Vollkorn" panose="02020500000000000000" charset="0"/>
              </a:rPr>
              <a:t>E.Sun</a:t>
            </a:r>
            <a:r>
              <a:rPr lang="en-US" altLang="zh-TW" sz="2800" dirty="0">
                <a:latin typeface="Vollkorn" panose="02020500000000000000" charset="0"/>
                <a:ea typeface="Vollkorn" panose="02020500000000000000" charset="0"/>
              </a:rPr>
              <a:t> – Financial Indicators</a:t>
            </a:r>
            <a:endParaRPr dirty="0"/>
          </a:p>
        </p:txBody>
      </p:sp>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4AAADDAA-0AC4-4CF0-A073-42EC33CF5FC9}"/>
                  </a:ext>
                </a:extLst>
              </p:cNvPr>
              <p:cNvSpPr txBox="1"/>
              <p:nvPr/>
            </p:nvSpPr>
            <p:spPr>
              <a:xfrm>
                <a:off x="5536406" y="157160"/>
                <a:ext cx="3421857" cy="847411"/>
              </a:xfrm>
              <a:prstGeom prst="rect">
                <a:avLst/>
              </a:prstGeom>
              <a:noFill/>
              <a:ln w="28575">
                <a:solidFill>
                  <a:schemeClr val="accent5">
                    <a:lumMod val="65000"/>
                  </a:schemeClr>
                </a:solidFill>
              </a:ln>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altLang="zh-TW" sz="1200">
                          <a:latin typeface="Vollkorn" panose="02020500000000000000" charset="0"/>
                          <a:ea typeface="Vollkorn" panose="02020500000000000000" charset="0"/>
                        </a:rPr>
                        <m:t>Financial</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Conglomerate</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Double</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Leverage</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Ratio</m:t>
                      </m:r>
                      <m:r>
                        <a:rPr lang="en-US" altLang="zh-TW" sz="1200" i="1" dirty="0" smtClean="0">
                          <a:latin typeface="Cambria Math" panose="02040503050406030204" pitchFamily="18" charset="0"/>
                        </a:rPr>
                        <m:t>=</m:t>
                      </m:r>
                      <m:f>
                        <m:fPr>
                          <m:ctrlPr>
                            <a:rPr lang="en-US" altLang="zh-TW" sz="1200" b="0" i="1" dirty="0" smtClean="0">
                              <a:latin typeface="Cambria Math" panose="02040503050406030204" pitchFamily="18" charset="0"/>
                            </a:rPr>
                          </m:ctrlPr>
                        </m:fPr>
                        <m:num>
                          <m:r>
                            <m:rPr>
                              <m:nor/>
                            </m:rPr>
                            <a:rPr lang="en-US" altLang="zh-TW" sz="1200">
                              <a:latin typeface="Vollkorn" panose="02020500000000000000" charset="0"/>
                              <a:ea typeface="Vollkorn" panose="02020500000000000000" charset="0"/>
                            </a:rPr>
                            <m:t>Financial</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Conglomerate</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Equity</m:t>
                          </m:r>
                        </m:num>
                        <m:den>
                          <m:r>
                            <a:rPr lang="en-US" altLang="zh-TW" sz="1200" i="1">
                              <a:latin typeface="Cambria Math" panose="02040503050406030204" pitchFamily="18" charset="0"/>
                            </a:rPr>
                            <m:t>𝐹𝑖𝑛𝑎𝑛𝑐𝑖𝑎𝑙</m:t>
                          </m:r>
                          <m:r>
                            <a:rPr lang="en-US" altLang="zh-TW" sz="1200" i="1">
                              <a:latin typeface="Cambria Math" panose="02040503050406030204" pitchFamily="18" charset="0"/>
                            </a:rPr>
                            <m:t> </m:t>
                          </m:r>
                          <m:r>
                            <a:rPr lang="en-US" altLang="zh-TW" sz="1200" i="1">
                              <a:latin typeface="Cambria Math" panose="02040503050406030204" pitchFamily="18" charset="0"/>
                            </a:rPr>
                            <m:t>𝐶𝑜𝑛𝑔𝑙𝑜𝑚𝑒𝑟𝑎𝑡𝑒</m:t>
                          </m:r>
                          <m:r>
                            <a:rPr lang="en-US" altLang="zh-TW" sz="1200" i="1">
                              <a:latin typeface="Cambria Math" panose="02040503050406030204" pitchFamily="18" charset="0"/>
                            </a:rPr>
                            <m:t> </m:t>
                          </m:r>
                          <m:r>
                            <a:rPr lang="en-US" altLang="zh-TW" sz="1200" i="1">
                              <a:latin typeface="Cambria Math" panose="02040503050406030204" pitchFamily="18" charset="0"/>
                            </a:rPr>
                            <m:t>𝑅𝑖𝑠𝑘</m:t>
                          </m:r>
                          <m:r>
                            <a:rPr lang="en-US" altLang="zh-TW" sz="1200" i="1">
                              <a:latin typeface="Cambria Math" panose="02040503050406030204" pitchFamily="18" charset="0"/>
                            </a:rPr>
                            <m:t>−</m:t>
                          </m:r>
                          <m:r>
                            <a:rPr lang="en-US" altLang="zh-TW" sz="1200" i="1">
                              <a:latin typeface="Cambria Math" panose="02040503050406030204" pitchFamily="18" charset="0"/>
                            </a:rPr>
                            <m:t>𝑊𝑒𝑖𝑔h𝑡𝑒𝑑</m:t>
                          </m:r>
                          <m:r>
                            <a:rPr lang="en-US" altLang="zh-TW" sz="1200" i="1">
                              <a:latin typeface="Cambria Math" panose="02040503050406030204" pitchFamily="18" charset="0"/>
                            </a:rPr>
                            <m:t> </m:t>
                          </m:r>
                          <m:r>
                            <a:rPr lang="en-US" altLang="zh-TW" sz="1200" i="1">
                              <a:latin typeface="Cambria Math" panose="02040503050406030204" pitchFamily="18" charset="0"/>
                            </a:rPr>
                            <m:t>𝐴𝑠𝑠𝑒𝑡𝑠</m:t>
                          </m:r>
                          <m:r>
                            <a:rPr lang="zh-TW" altLang="en-US" sz="1200" i="1" dirty="0" smtClean="0">
                              <a:latin typeface="Cambria Math" panose="02040503050406030204" pitchFamily="18" charset="0"/>
                            </a:rPr>
                            <m:t>​</m:t>
                          </m:r>
                        </m:den>
                      </m:f>
                      <m:r>
                        <a:rPr lang="en-US" altLang="zh-TW" sz="1200" i="1" dirty="0" smtClean="0">
                          <a:latin typeface="Cambria Math" panose="02040503050406030204" pitchFamily="18" charset="0"/>
                        </a:rPr>
                        <m:t>×100%</m:t>
                      </m:r>
                    </m:oMath>
                  </m:oMathPara>
                </a14:m>
                <a:endParaRPr lang="zh-TW" altLang="en-US" dirty="0">
                  <a:solidFill>
                    <a:schemeClr val="tx1"/>
                  </a:solidFill>
                  <a:latin typeface="Vollkorn" panose="02020500000000000000" charset="0"/>
                </a:endParaRPr>
              </a:p>
            </p:txBody>
          </p:sp>
        </mc:Choice>
        <mc:Fallback xmlns="">
          <p:sp>
            <p:nvSpPr>
              <p:cNvPr id="16" name="文字方塊 15">
                <a:extLst>
                  <a:ext uri="{FF2B5EF4-FFF2-40B4-BE49-F238E27FC236}">
                    <a16:creationId xmlns:a16="http://schemas.microsoft.com/office/drawing/2014/main" id="{4AAADDAA-0AC4-4CF0-A073-42EC33CF5FC9}"/>
                  </a:ext>
                </a:extLst>
              </p:cNvPr>
              <p:cNvSpPr txBox="1">
                <a:spLocks noRot="1" noChangeAspect="1" noMove="1" noResize="1" noEditPoints="1" noAdjustHandles="1" noChangeArrowheads="1" noChangeShapeType="1" noTextEdit="1"/>
              </p:cNvSpPr>
              <p:nvPr/>
            </p:nvSpPr>
            <p:spPr>
              <a:xfrm>
                <a:off x="5536406" y="157160"/>
                <a:ext cx="3421857" cy="847411"/>
              </a:xfrm>
              <a:prstGeom prst="rect">
                <a:avLst/>
              </a:prstGeom>
              <a:blipFill>
                <a:blip r:embed="rId4"/>
                <a:stretch>
                  <a:fillRect r="-1940"/>
                </a:stretch>
              </a:blipFill>
              <a:ln w="28575">
                <a:solidFill>
                  <a:schemeClr val="accent5">
                    <a:lumMod val="65000"/>
                  </a:schemeClr>
                </a:solidFill>
              </a:ln>
            </p:spPr>
            <p:txBody>
              <a:bodyPr/>
              <a:lstStyle/>
              <a:p>
                <a:r>
                  <a:rPr lang="zh-TW" altLang="en-US">
                    <a:noFill/>
                  </a:rPr>
                  <a:t> </a:t>
                </a:r>
              </a:p>
            </p:txBody>
          </p:sp>
        </mc:Fallback>
      </mc:AlternateContent>
    </p:spTree>
    <p:extLst>
      <p:ext uri="{BB962C8B-B14F-4D97-AF65-F5344CB8AC3E}">
        <p14:creationId xmlns:p14="http://schemas.microsoft.com/office/powerpoint/2010/main" val="1087518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7" name="文字方塊 6">
            <a:extLst>
              <a:ext uri="{FF2B5EF4-FFF2-40B4-BE49-F238E27FC236}">
                <a16:creationId xmlns:a16="http://schemas.microsoft.com/office/drawing/2014/main" id="{EF17C11D-7FF4-4AE9-97A7-D98014AC4271}"/>
              </a:ext>
            </a:extLst>
          </p:cNvPr>
          <p:cNvSpPr txBox="1"/>
          <p:nvPr/>
        </p:nvSpPr>
        <p:spPr>
          <a:xfrm>
            <a:off x="6490096" y="2915348"/>
            <a:ext cx="1526380" cy="253916"/>
          </a:xfrm>
          <a:prstGeom prst="rect">
            <a:avLst/>
          </a:prstGeom>
          <a:noFill/>
        </p:spPr>
        <p:txBody>
          <a:bodyPr wrap="none" rtlCol="0">
            <a:spAutoFit/>
          </a:bodyPr>
          <a:lstStyle/>
          <a:p>
            <a:r>
              <a:rPr lang="en-US" altLang="zh-TW" sz="1050" dirty="0">
                <a:latin typeface="Vollkorn" panose="02020500000000000000" charset="0"/>
              </a:rPr>
              <a:t>data </a:t>
            </a:r>
            <a:r>
              <a:rPr lang="zh-TW" altLang="en-US" sz="1050" dirty="0">
                <a:latin typeface="Vollkorn" panose="02020500000000000000" charset="0"/>
              </a:rPr>
              <a:t>：</a:t>
            </a:r>
            <a:r>
              <a:rPr lang="en-US" altLang="zh-TW" sz="1050" dirty="0">
                <a:latin typeface="Vollkorn" panose="02020500000000000000" charset="0"/>
                <a:ea typeface="Vollkorn" panose="02020500000000000000" charset="0"/>
              </a:rPr>
              <a:t>Refinitiv</a:t>
            </a:r>
            <a:r>
              <a:rPr lang="zh-TW" altLang="en-US" sz="1050" dirty="0">
                <a:latin typeface="Vollkorn" panose="02020500000000000000" charset="0"/>
              </a:rPr>
              <a:t>、凱基</a:t>
            </a:r>
          </a:p>
        </p:txBody>
      </p:sp>
      <p:sp>
        <p:nvSpPr>
          <p:cNvPr id="11" name="Google Shape;602;p35">
            <a:extLst>
              <a:ext uri="{FF2B5EF4-FFF2-40B4-BE49-F238E27FC236}">
                <a16:creationId xmlns:a16="http://schemas.microsoft.com/office/drawing/2014/main" id="{1778D27F-B9BA-4C7C-BBBC-412A03B0FCC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2800" dirty="0" err="1">
                <a:latin typeface="Vollkorn" panose="02020500000000000000" charset="0"/>
                <a:ea typeface="Vollkorn" panose="02020500000000000000" charset="0"/>
              </a:rPr>
              <a:t>E.Sun</a:t>
            </a:r>
            <a:r>
              <a:rPr lang="en-US" altLang="zh-TW" sz="2800" dirty="0">
                <a:latin typeface="Vollkorn" panose="02020500000000000000" charset="0"/>
                <a:ea typeface="Vollkorn" panose="02020500000000000000" charset="0"/>
              </a:rPr>
              <a:t> – Financial Indicators</a:t>
            </a:r>
            <a:endParaRPr dirty="0"/>
          </a:p>
        </p:txBody>
      </p:sp>
      <p:sp>
        <p:nvSpPr>
          <p:cNvPr id="14" name="文字方塊 13">
            <a:extLst>
              <a:ext uri="{FF2B5EF4-FFF2-40B4-BE49-F238E27FC236}">
                <a16:creationId xmlns:a16="http://schemas.microsoft.com/office/drawing/2014/main" id="{C1FA7CC5-435B-49F5-85AA-576B64B4E5AE}"/>
              </a:ext>
            </a:extLst>
          </p:cNvPr>
          <p:cNvSpPr txBox="1"/>
          <p:nvPr/>
        </p:nvSpPr>
        <p:spPr>
          <a:xfrm>
            <a:off x="466129" y="3263897"/>
            <a:ext cx="8211741" cy="900246"/>
          </a:xfrm>
          <a:prstGeom prst="rect">
            <a:avLst/>
          </a:prstGeom>
          <a:noFill/>
        </p:spPr>
        <p:txBody>
          <a:bodyPr wrap="square">
            <a:spAutoFit/>
          </a:bodyPr>
          <a:lstStyle/>
          <a:p>
            <a:pPr>
              <a:lnSpc>
                <a:spcPct val="150000"/>
              </a:lnSpc>
            </a:pPr>
            <a:r>
              <a:rPr lang="en-US" altLang="zh-TW" sz="1200" b="0" i="0" u="none" strike="noStrike" baseline="0" dirty="0">
                <a:solidFill>
                  <a:srgbClr val="000000"/>
                </a:solidFill>
                <a:latin typeface="Vollkorn" panose="02020500000000000000" charset="0"/>
                <a:ea typeface="Vollkorn" panose="02020500000000000000" charset="0"/>
              </a:rPr>
              <a:t>From the chart, it can be observed that:</a:t>
            </a:r>
          </a:p>
          <a:p>
            <a:pPr marL="171450" indent="-171450">
              <a:lnSpc>
                <a:spcPct val="150000"/>
              </a:lnSpc>
              <a:buFont typeface="Arial" panose="020B0604020202020204" pitchFamily="34" charset="0"/>
              <a:buChar char="•"/>
            </a:pPr>
            <a:r>
              <a:rPr lang="en-US" altLang="zh-TW" sz="1200" b="0" i="0" u="none" strike="noStrike" baseline="0" dirty="0">
                <a:solidFill>
                  <a:srgbClr val="000000"/>
                </a:solidFill>
                <a:latin typeface="Vollkorn" panose="02020500000000000000" charset="0"/>
                <a:ea typeface="Vollkorn" panose="02020500000000000000" charset="0"/>
              </a:rPr>
              <a:t>In terms of ESG ratings, E.SUN exhibits a stable and gradual upward trend, with a notable increase in 2021 compared to 2020.</a:t>
            </a:r>
            <a:endParaRPr lang="zh-TW" altLang="en-US" sz="1200" b="0" i="0" u="none" strike="noStrike" baseline="0" dirty="0">
              <a:solidFill>
                <a:srgbClr val="000000"/>
              </a:solidFill>
              <a:latin typeface="Vollkorn" panose="02020500000000000000" charset="0"/>
            </a:endParaRPr>
          </a:p>
        </p:txBody>
      </p:sp>
      <p:pic>
        <p:nvPicPr>
          <p:cNvPr id="3" name="圖片 2">
            <a:extLst>
              <a:ext uri="{FF2B5EF4-FFF2-40B4-BE49-F238E27FC236}">
                <a16:creationId xmlns:a16="http://schemas.microsoft.com/office/drawing/2014/main" id="{5E707076-F0B1-45F5-B44D-73C766465367}"/>
              </a:ext>
            </a:extLst>
          </p:cNvPr>
          <p:cNvPicPr>
            <a:picLocks noChangeAspect="1"/>
          </p:cNvPicPr>
          <p:nvPr/>
        </p:nvPicPr>
        <p:blipFill>
          <a:blip r:embed="rId3"/>
          <a:stretch>
            <a:fillRect/>
          </a:stretch>
        </p:blipFill>
        <p:spPr>
          <a:xfrm>
            <a:off x="2653902" y="1094915"/>
            <a:ext cx="3836194" cy="1997159"/>
          </a:xfrm>
          <a:prstGeom prst="rect">
            <a:avLst/>
          </a:prstGeom>
        </p:spPr>
      </p:pic>
    </p:spTree>
    <p:extLst>
      <p:ext uri="{BB962C8B-B14F-4D97-AF65-F5344CB8AC3E}">
        <p14:creationId xmlns:p14="http://schemas.microsoft.com/office/powerpoint/2010/main" val="4063790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13" name="Google Shape;602;p35">
            <a:extLst>
              <a:ext uri="{FF2B5EF4-FFF2-40B4-BE49-F238E27FC236}">
                <a16:creationId xmlns:a16="http://schemas.microsoft.com/office/drawing/2014/main" id="{731D205B-04E2-4BB4-AB34-764C47E6EAE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2800" dirty="0">
                <a:latin typeface="Vollkorn" panose="02020500000000000000" charset="0"/>
                <a:ea typeface="Vollkorn" panose="02020500000000000000" charset="0"/>
              </a:rPr>
              <a:t>Compare – </a:t>
            </a:r>
            <a:r>
              <a:rPr lang="en-US" altLang="zh-TW" sz="2800" dirty="0" err="1">
                <a:latin typeface="Vollkorn" panose="02020500000000000000" charset="0"/>
                <a:ea typeface="Vollkorn" panose="02020500000000000000" charset="0"/>
              </a:rPr>
              <a:t>E.Sun</a:t>
            </a:r>
            <a:r>
              <a:rPr lang="en-US" altLang="zh-TW" sz="2800" dirty="0">
                <a:latin typeface="Vollkorn" panose="02020500000000000000" charset="0"/>
                <a:ea typeface="Vollkorn" panose="02020500000000000000" charset="0"/>
              </a:rPr>
              <a:t> </a:t>
            </a:r>
            <a:r>
              <a:rPr lang="en-US" altLang="zh-TW" sz="2800" dirty="0" err="1">
                <a:latin typeface="Vollkorn" panose="02020500000000000000" charset="0"/>
                <a:ea typeface="Vollkorn" panose="02020500000000000000" charset="0"/>
              </a:rPr>
              <a:t>v.s</a:t>
            </a:r>
            <a:r>
              <a:rPr lang="en-US" altLang="zh-TW" sz="2800" dirty="0">
                <a:latin typeface="Vollkorn" panose="02020500000000000000" charset="0"/>
                <a:ea typeface="Vollkorn" panose="02020500000000000000" charset="0"/>
              </a:rPr>
              <a:t>. </a:t>
            </a:r>
            <a:r>
              <a:rPr lang="en-US" altLang="zh-TW" sz="2800" dirty="0" err="1">
                <a:latin typeface="Vollkorn" panose="02020500000000000000" charset="0"/>
                <a:ea typeface="Vollkorn" panose="02020500000000000000" charset="0"/>
              </a:rPr>
              <a:t>Yuanta</a:t>
            </a:r>
            <a:endParaRPr dirty="0"/>
          </a:p>
        </p:txBody>
      </p:sp>
      <p:sp>
        <p:nvSpPr>
          <p:cNvPr id="9" name="Google Shape;604;p35">
            <a:extLst>
              <a:ext uri="{FF2B5EF4-FFF2-40B4-BE49-F238E27FC236}">
                <a16:creationId xmlns:a16="http://schemas.microsoft.com/office/drawing/2014/main" id="{A3AE117B-B81C-41F9-9C3C-2B8F00CD1BF9}"/>
              </a:ext>
            </a:extLst>
          </p:cNvPr>
          <p:cNvSpPr txBox="1">
            <a:spLocks/>
          </p:cNvSpPr>
          <p:nvPr/>
        </p:nvSpPr>
        <p:spPr>
          <a:xfrm>
            <a:off x="720000" y="950544"/>
            <a:ext cx="8159681" cy="126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None/>
              <a:defRPr sz="1200" b="0" i="0" u="none" strike="noStrike" cap="none">
                <a:solidFill>
                  <a:schemeClr val="dk1"/>
                </a:solidFill>
                <a:latin typeface="Vollkorn" panose="02020500000000000000" charset="0"/>
                <a:ea typeface="Lato"/>
                <a:cs typeface="Lato"/>
                <a:sym typeface="Lato"/>
              </a:defRPr>
            </a:lvl1pPr>
            <a:lvl2pPr marL="914400" marR="0" lvl="1"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2pPr>
            <a:lvl3pPr marL="1371600" marR="0" lvl="2"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3pPr>
            <a:lvl4pPr marL="1828800" marR="0" lvl="3"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4pPr>
            <a:lvl5pPr marL="2286000" marR="0" lvl="4"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5pPr>
            <a:lvl6pPr marL="2743200" marR="0" lvl="5"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6pPr>
            <a:lvl7pPr marL="3200400" marR="0" lvl="6"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7pPr>
            <a:lvl8pPr marL="3657600" marR="0" lvl="7"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8pPr>
            <a:lvl9pPr marL="4114800" marR="0" lvl="8"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9pPr>
          </a:lstStyle>
          <a:p>
            <a:pPr marL="0" indent="0">
              <a:lnSpc>
                <a:spcPct val="150000"/>
              </a:lnSpc>
            </a:pPr>
            <a:r>
              <a:rPr lang="en-US" altLang="zh-TW" sz="1400" b="1" dirty="0" err="1">
                <a:solidFill>
                  <a:schemeClr val="tx1"/>
                </a:solidFill>
              </a:rPr>
              <a:t>Yuanta</a:t>
            </a:r>
            <a:r>
              <a:rPr lang="en-US" altLang="zh-TW" sz="1400" b="1" dirty="0">
                <a:solidFill>
                  <a:schemeClr val="tx1"/>
                </a:solidFill>
              </a:rPr>
              <a:t> : </a:t>
            </a:r>
          </a:p>
          <a:p>
            <a:pPr marL="228600" indent="-228600">
              <a:lnSpc>
                <a:spcPct val="150000"/>
              </a:lnSpc>
              <a:buFont typeface="+mj-lt"/>
              <a:buAutoNum type="arabicPeriod"/>
            </a:pPr>
            <a:r>
              <a:rPr lang="en-US" altLang="zh-TW" sz="1100" dirty="0">
                <a:solidFill>
                  <a:schemeClr val="tx1"/>
                </a:solidFill>
                <a:ea typeface="Vollkorn" panose="02020500000000000000" charset="0"/>
              </a:rPr>
              <a:t>After-tax net profit growth rate expanded to 35%.</a:t>
            </a:r>
          </a:p>
          <a:p>
            <a:pPr marL="228600" indent="-228600">
              <a:lnSpc>
                <a:spcPct val="150000"/>
              </a:lnSpc>
              <a:buFont typeface="+mj-lt"/>
              <a:buAutoNum type="arabicPeriod"/>
            </a:pPr>
            <a:r>
              <a:rPr lang="en-US" altLang="zh-TW" sz="1100" dirty="0">
                <a:solidFill>
                  <a:schemeClr val="tx1"/>
                </a:solidFill>
                <a:ea typeface="Vollkorn" panose="02020500000000000000" charset="0"/>
              </a:rPr>
              <a:t>After-tax profit increased by 48%.</a:t>
            </a:r>
          </a:p>
          <a:p>
            <a:pPr marL="228600" indent="-228600">
              <a:lnSpc>
                <a:spcPct val="150000"/>
              </a:lnSpc>
              <a:buFont typeface="+mj-lt"/>
              <a:buAutoNum type="arabicPeriod"/>
            </a:pPr>
            <a:r>
              <a:rPr lang="en-US" altLang="zh-TW" sz="1100" dirty="0">
                <a:solidFill>
                  <a:schemeClr val="tx1"/>
                </a:solidFill>
                <a:ea typeface="Vollkorn" panose="02020500000000000000" charset="0"/>
              </a:rPr>
              <a:t>Provision for bad debts decreased by 89%.</a:t>
            </a:r>
          </a:p>
          <a:p>
            <a:pPr marL="228600" indent="-228600">
              <a:lnSpc>
                <a:spcPct val="150000"/>
              </a:lnSpc>
              <a:buFont typeface="+mj-lt"/>
              <a:buAutoNum type="arabicPeriod"/>
            </a:pPr>
            <a:r>
              <a:rPr lang="en-US" altLang="zh-TW" sz="1100" dirty="0">
                <a:solidFill>
                  <a:schemeClr val="tx1"/>
                </a:solidFill>
                <a:ea typeface="Vollkorn" panose="02020500000000000000" charset="0"/>
              </a:rPr>
              <a:t>The percentage of non-performing loans to total loans has gradually decreased, reaching only 3% in 1Q23.</a:t>
            </a:r>
          </a:p>
          <a:p>
            <a:pPr marL="228600" indent="-228600">
              <a:lnSpc>
                <a:spcPct val="150000"/>
              </a:lnSpc>
              <a:buFont typeface="+mj-lt"/>
              <a:buAutoNum type="arabicPeriod"/>
            </a:pPr>
            <a:r>
              <a:rPr lang="en-US" altLang="zh-TW" sz="1100" dirty="0" err="1">
                <a:solidFill>
                  <a:schemeClr val="tx1"/>
                </a:solidFill>
                <a:ea typeface="Vollkorn" panose="02020500000000000000" charset="0"/>
              </a:rPr>
              <a:t>Yuanta's</a:t>
            </a:r>
            <a:r>
              <a:rPr lang="en-US" altLang="zh-TW" sz="1100" dirty="0">
                <a:solidFill>
                  <a:schemeClr val="tx1"/>
                </a:solidFill>
                <a:ea typeface="Vollkorn" panose="02020500000000000000" charset="0"/>
              </a:rPr>
              <a:t> allowance for doubtful accounts coverage ratio has been gradually increasing, reaching 4861% in 1Q23.</a:t>
            </a:r>
          </a:p>
          <a:p>
            <a:pPr marL="228600" indent="-228600">
              <a:lnSpc>
                <a:spcPct val="150000"/>
              </a:lnSpc>
              <a:buFont typeface="+mj-lt"/>
              <a:buAutoNum type="arabicPeriod"/>
            </a:pPr>
            <a:r>
              <a:rPr lang="en-US" altLang="zh-TW" sz="1100" dirty="0">
                <a:solidFill>
                  <a:schemeClr val="tx1"/>
                </a:solidFill>
                <a:ea typeface="Vollkorn" panose="02020500000000000000" charset="0"/>
              </a:rPr>
              <a:t>ESG score showed a substantial annual increase in 2021.</a:t>
            </a:r>
          </a:p>
        </p:txBody>
      </p:sp>
      <p:sp>
        <p:nvSpPr>
          <p:cNvPr id="10" name="Google Shape;604;p35">
            <a:extLst>
              <a:ext uri="{FF2B5EF4-FFF2-40B4-BE49-F238E27FC236}">
                <a16:creationId xmlns:a16="http://schemas.microsoft.com/office/drawing/2014/main" id="{3F957998-11A4-4C9C-A095-6E0148299FFC}"/>
              </a:ext>
            </a:extLst>
          </p:cNvPr>
          <p:cNvSpPr txBox="1">
            <a:spLocks/>
          </p:cNvSpPr>
          <p:nvPr/>
        </p:nvSpPr>
        <p:spPr>
          <a:xfrm>
            <a:off x="720000" y="2806714"/>
            <a:ext cx="8159681" cy="126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None/>
              <a:defRPr sz="1200" b="0" i="0" u="none" strike="noStrike" cap="none">
                <a:solidFill>
                  <a:schemeClr val="dk1"/>
                </a:solidFill>
                <a:latin typeface="Vollkorn" panose="02020500000000000000" charset="0"/>
                <a:ea typeface="Lato"/>
                <a:cs typeface="Lato"/>
                <a:sym typeface="Lato"/>
              </a:defRPr>
            </a:lvl1pPr>
            <a:lvl2pPr marL="914400" marR="0" lvl="1"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2pPr>
            <a:lvl3pPr marL="1371600" marR="0" lvl="2"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3pPr>
            <a:lvl4pPr marL="1828800" marR="0" lvl="3"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4pPr>
            <a:lvl5pPr marL="2286000" marR="0" lvl="4"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5pPr>
            <a:lvl6pPr marL="2743200" marR="0" lvl="5"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6pPr>
            <a:lvl7pPr marL="3200400" marR="0" lvl="6"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7pPr>
            <a:lvl8pPr marL="3657600" marR="0" lvl="7"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8pPr>
            <a:lvl9pPr marL="4114800" marR="0" lvl="8"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9pPr>
          </a:lstStyle>
          <a:p>
            <a:pPr marL="0" indent="0">
              <a:lnSpc>
                <a:spcPct val="150000"/>
              </a:lnSpc>
            </a:pPr>
            <a:r>
              <a:rPr lang="en-US" altLang="zh-TW" sz="1400" b="1" dirty="0" err="1">
                <a:solidFill>
                  <a:schemeClr val="tx1"/>
                </a:solidFill>
              </a:rPr>
              <a:t>E.Sun</a:t>
            </a:r>
            <a:r>
              <a:rPr lang="en-US" altLang="zh-TW" sz="1400" b="1" dirty="0">
                <a:solidFill>
                  <a:schemeClr val="tx1"/>
                </a:solidFill>
              </a:rPr>
              <a:t> : </a:t>
            </a:r>
          </a:p>
          <a:p>
            <a:pPr marL="228600" indent="-228600">
              <a:lnSpc>
                <a:spcPct val="150000"/>
              </a:lnSpc>
              <a:buFont typeface="+mj-lt"/>
              <a:buAutoNum type="arabicPeriod"/>
            </a:pPr>
            <a:r>
              <a:rPr lang="en-US" altLang="zh-TW" sz="1100" dirty="0">
                <a:solidFill>
                  <a:schemeClr val="tx1"/>
                </a:solidFill>
                <a:ea typeface="Vollkorn" panose="02020500000000000000" charset="0"/>
              </a:rPr>
              <a:t>After-tax net profit was NT$5.34 billion, representing a 17% annual increase and a 19% quarterly increase.</a:t>
            </a:r>
          </a:p>
          <a:p>
            <a:pPr marL="228600" indent="-228600">
              <a:lnSpc>
                <a:spcPct val="150000"/>
              </a:lnSpc>
              <a:buFont typeface="+mj-lt"/>
              <a:buAutoNum type="arabicPeriod"/>
            </a:pPr>
            <a:r>
              <a:rPr lang="en-US" altLang="zh-TW" sz="1100" dirty="0">
                <a:solidFill>
                  <a:schemeClr val="tx1"/>
                </a:solidFill>
                <a:ea typeface="Vollkorn" panose="02020500000000000000" charset="0"/>
              </a:rPr>
              <a:t>In 3Q23, E.SUN Bank's net interest margin remained unchanged from the previous quarter at 1.3%.</a:t>
            </a:r>
          </a:p>
          <a:p>
            <a:pPr marL="228600" indent="-228600">
              <a:lnSpc>
                <a:spcPct val="150000"/>
              </a:lnSpc>
              <a:buFont typeface="+mj-lt"/>
              <a:buAutoNum type="arabicPeriod"/>
            </a:pPr>
            <a:r>
              <a:rPr lang="en-US" altLang="zh-TW" sz="1100" dirty="0">
                <a:solidFill>
                  <a:schemeClr val="tx1"/>
                </a:solidFill>
                <a:ea typeface="Vollkorn" panose="02020500000000000000" charset="0"/>
              </a:rPr>
              <a:t>The non-performing loan ratio for E.SUN Bank has been maintained at a certain level, standing at 17% in 1Q23. While the value is not very low, it demonstrates a relatively stable performance.</a:t>
            </a:r>
          </a:p>
          <a:p>
            <a:pPr marL="228600" indent="-228600">
              <a:lnSpc>
                <a:spcPct val="150000"/>
              </a:lnSpc>
              <a:buFont typeface="+mj-lt"/>
              <a:buAutoNum type="arabicPeriod"/>
            </a:pPr>
            <a:r>
              <a:rPr lang="en-US" altLang="zh-TW" sz="1100" dirty="0">
                <a:solidFill>
                  <a:schemeClr val="tx1"/>
                </a:solidFill>
                <a:ea typeface="Vollkorn" panose="02020500000000000000" charset="0"/>
              </a:rPr>
              <a:t>E.SUN Bank's provision coverage ratio and non-performing loan ratio have remained stable, reaching 711% in 1Q23.</a:t>
            </a:r>
          </a:p>
          <a:p>
            <a:pPr marL="228600" indent="-228600">
              <a:lnSpc>
                <a:spcPct val="150000"/>
              </a:lnSpc>
              <a:buFont typeface="+mj-lt"/>
              <a:buAutoNum type="arabicPeriod"/>
            </a:pPr>
            <a:r>
              <a:rPr lang="en-US" altLang="zh-TW" sz="1100" dirty="0">
                <a:solidFill>
                  <a:schemeClr val="tx1"/>
                </a:solidFill>
                <a:ea typeface="Vollkorn" panose="02020500000000000000" charset="0"/>
              </a:rPr>
              <a:t>Compared to the average in the Taiwanese financial industry, E.SUN Bank has a significantly lower double leverage ratio.</a:t>
            </a:r>
          </a:p>
          <a:p>
            <a:pPr marL="228600" indent="-228600">
              <a:lnSpc>
                <a:spcPct val="150000"/>
              </a:lnSpc>
              <a:buFont typeface="+mj-lt"/>
              <a:buAutoNum type="arabicPeriod"/>
            </a:pPr>
            <a:r>
              <a:rPr lang="en-US" altLang="zh-TW" sz="1100" dirty="0">
                <a:solidFill>
                  <a:schemeClr val="tx1"/>
                </a:solidFill>
                <a:ea typeface="Vollkorn" panose="02020500000000000000" charset="0"/>
              </a:rPr>
              <a:t>ESG score showed a  </a:t>
            </a:r>
            <a:r>
              <a:rPr lang="en-US" altLang="zh-TW" sz="1100" dirty="0" err="1">
                <a:solidFill>
                  <a:schemeClr val="tx1"/>
                </a:solidFill>
                <a:ea typeface="Vollkorn" panose="02020500000000000000" charset="0"/>
              </a:rPr>
              <a:t>a</a:t>
            </a:r>
            <a:r>
              <a:rPr lang="en-US" altLang="zh-TW" sz="1100" dirty="0">
                <a:solidFill>
                  <a:schemeClr val="tx1"/>
                </a:solidFill>
                <a:ea typeface="Vollkorn" panose="02020500000000000000" charset="0"/>
              </a:rPr>
              <a:t> stable and gradual upward trend.</a:t>
            </a:r>
          </a:p>
        </p:txBody>
      </p:sp>
    </p:spTree>
    <p:extLst>
      <p:ext uri="{BB962C8B-B14F-4D97-AF65-F5344CB8AC3E}">
        <p14:creationId xmlns:p14="http://schemas.microsoft.com/office/powerpoint/2010/main" val="2114491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13" name="Google Shape;602;p35">
            <a:extLst>
              <a:ext uri="{FF2B5EF4-FFF2-40B4-BE49-F238E27FC236}">
                <a16:creationId xmlns:a16="http://schemas.microsoft.com/office/drawing/2014/main" id="{731D205B-04E2-4BB4-AB34-764C47E6EAE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2800" dirty="0">
                <a:latin typeface="Vollkorn" panose="02020500000000000000" charset="0"/>
                <a:ea typeface="Vollkorn" panose="02020500000000000000" charset="0"/>
              </a:rPr>
              <a:t>Conclusion</a:t>
            </a:r>
            <a:endParaRPr dirty="0"/>
          </a:p>
        </p:txBody>
      </p:sp>
      <p:sp>
        <p:nvSpPr>
          <p:cNvPr id="9" name="Google Shape;604;p35">
            <a:extLst>
              <a:ext uri="{FF2B5EF4-FFF2-40B4-BE49-F238E27FC236}">
                <a16:creationId xmlns:a16="http://schemas.microsoft.com/office/drawing/2014/main" id="{A3AE117B-B81C-41F9-9C3C-2B8F00CD1BF9}"/>
              </a:ext>
            </a:extLst>
          </p:cNvPr>
          <p:cNvSpPr txBox="1">
            <a:spLocks/>
          </p:cNvSpPr>
          <p:nvPr/>
        </p:nvSpPr>
        <p:spPr>
          <a:xfrm>
            <a:off x="720000" y="950544"/>
            <a:ext cx="8159681" cy="126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None/>
              <a:defRPr sz="1200" b="0" i="0" u="none" strike="noStrike" cap="none">
                <a:solidFill>
                  <a:schemeClr val="dk1"/>
                </a:solidFill>
                <a:latin typeface="Vollkorn" panose="02020500000000000000" charset="0"/>
                <a:ea typeface="Lato"/>
                <a:cs typeface="Lato"/>
                <a:sym typeface="Lato"/>
              </a:defRPr>
            </a:lvl1pPr>
            <a:lvl2pPr marL="914400" marR="0" lvl="1"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2pPr>
            <a:lvl3pPr marL="1371600" marR="0" lvl="2"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3pPr>
            <a:lvl4pPr marL="1828800" marR="0" lvl="3"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4pPr>
            <a:lvl5pPr marL="2286000" marR="0" lvl="4"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5pPr>
            <a:lvl6pPr marL="2743200" marR="0" lvl="5"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6pPr>
            <a:lvl7pPr marL="3200400" marR="0" lvl="6"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7pPr>
            <a:lvl8pPr marL="3657600" marR="0" lvl="7"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8pPr>
            <a:lvl9pPr marL="4114800" marR="0" lvl="8"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9pPr>
          </a:lstStyle>
          <a:p>
            <a:pPr marL="0" indent="0">
              <a:lnSpc>
                <a:spcPct val="150000"/>
              </a:lnSpc>
            </a:pPr>
            <a:r>
              <a:rPr lang="en-US" altLang="zh-TW" sz="1400" dirty="0">
                <a:solidFill>
                  <a:schemeClr val="tx1"/>
                </a:solidFill>
              </a:rPr>
              <a:t>I will recommend </a:t>
            </a:r>
            <a:r>
              <a:rPr lang="en-US" altLang="zh-TW" sz="1400" b="1" dirty="0" err="1">
                <a:solidFill>
                  <a:schemeClr val="tx1"/>
                </a:solidFill>
              </a:rPr>
              <a:t>Yuanta</a:t>
            </a:r>
            <a:r>
              <a:rPr lang="en-US" altLang="zh-TW" sz="1400" dirty="0">
                <a:solidFill>
                  <a:schemeClr val="tx1"/>
                </a:solidFill>
              </a:rPr>
              <a:t> from risk management perspective : </a:t>
            </a:r>
          </a:p>
          <a:p>
            <a:pPr marL="0" indent="0">
              <a:lnSpc>
                <a:spcPct val="150000"/>
              </a:lnSpc>
            </a:pPr>
            <a:r>
              <a:rPr lang="en-US" altLang="zh-TW" sz="1100" dirty="0">
                <a:solidFill>
                  <a:schemeClr val="tx1"/>
                </a:solidFill>
                <a:ea typeface="Vollkorn" panose="02020500000000000000" charset="0"/>
              </a:rPr>
              <a:t>	The analysis of </a:t>
            </a:r>
            <a:r>
              <a:rPr lang="en-US" altLang="zh-TW" sz="1100" dirty="0" err="1">
                <a:solidFill>
                  <a:schemeClr val="tx1"/>
                </a:solidFill>
                <a:ea typeface="Vollkorn" panose="02020500000000000000" charset="0"/>
              </a:rPr>
              <a:t>Yuanta's</a:t>
            </a:r>
            <a:r>
              <a:rPr lang="en-US" altLang="zh-TW" sz="1100" dirty="0">
                <a:solidFill>
                  <a:schemeClr val="tx1"/>
                </a:solidFill>
                <a:ea typeface="Vollkorn" panose="02020500000000000000" charset="0"/>
              </a:rPr>
              <a:t> financial indicators reveals a robust performance in managing credit risks. The provision for bad debts decreased significantly by 89%, and the percentage of non-performing loans to total loans showed a gradual decrease, reaching only 3% in 1Q23. </a:t>
            </a:r>
            <a:r>
              <a:rPr lang="en-US" altLang="zh-TW" sz="1100" dirty="0" err="1">
                <a:solidFill>
                  <a:schemeClr val="tx1"/>
                </a:solidFill>
                <a:ea typeface="Vollkorn" panose="02020500000000000000" charset="0"/>
              </a:rPr>
              <a:t>Yuanta's</a:t>
            </a:r>
            <a:r>
              <a:rPr lang="en-US" altLang="zh-TW" sz="1100" dirty="0">
                <a:solidFill>
                  <a:schemeClr val="tx1"/>
                </a:solidFill>
                <a:ea typeface="Vollkorn" panose="02020500000000000000" charset="0"/>
              </a:rPr>
              <a:t> allowance for doubtful accounts coverage ratio has been steadily increasing, reaching an impressive 4861% in 1Q23, indicating a strong ability to prevent and respond to potential </a:t>
            </a:r>
            <a:r>
              <a:rPr lang="en-US" altLang="zh-TW" sz="1100" dirty="0" err="1">
                <a:solidFill>
                  <a:schemeClr val="tx1"/>
                </a:solidFill>
                <a:ea typeface="Vollkorn" panose="02020500000000000000" charset="0"/>
              </a:rPr>
              <a:t>losses.Moreover</a:t>
            </a:r>
            <a:r>
              <a:rPr lang="en-US" altLang="zh-TW" sz="1100" dirty="0">
                <a:solidFill>
                  <a:schemeClr val="tx1"/>
                </a:solidFill>
                <a:ea typeface="Vollkorn" panose="02020500000000000000" charset="0"/>
              </a:rPr>
              <a:t>, </a:t>
            </a:r>
            <a:r>
              <a:rPr lang="en-US" altLang="zh-TW" sz="1100" dirty="0" err="1">
                <a:solidFill>
                  <a:schemeClr val="tx1"/>
                </a:solidFill>
                <a:ea typeface="Vollkorn" panose="02020500000000000000" charset="0"/>
              </a:rPr>
              <a:t>Yuanta's</a:t>
            </a:r>
            <a:r>
              <a:rPr lang="en-US" altLang="zh-TW" sz="1100" dirty="0">
                <a:solidFill>
                  <a:schemeClr val="tx1"/>
                </a:solidFill>
                <a:ea typeface="Vollkorn" panose="02020500000000000000" charset="0"/>
              </a:rPr>
              <a:t> diversified business portfolio, encompassing securities, banking, and other sectors, contributes to risk diversification, enhancing overall stability. The positive trajectory in ESG scores, with a substantial annual increase in 2021, suggests </a:t>
            </a:r>
            <a:r>
              <a:rPr lang="en-US" altLang="zh-TW" sz="1100" dirty="0" err="1">
                <a:solidFill>
                  <a:schemeClr val="tx1"/>
                </a:solidFill>
                <a:ea typeface="Vollkorn" panose="02020500000000000000" charset="0"/>
              </a:rPr>
              <a:t>Yuanta's</a:t>
            </a:r>
            <a:r>
              <a:rPr lang="en-US" altLang="zh-TW" sz="1100" dirty="0">
                <a:solidFill>
                  <a:schemeClr val="tx1"/>
                </a:solidFill>
                <a:ea typeface="Vollkorn" panose="02020500000000000000" charset="0"/>
              </a:rPr>
              <a:t> commitment to environmental, social, and corporate governance improvements, potentially attracting favor from ESG-oriented </a:t>
            </a:r>
            <a:r>
              <a:rPr lang="en-US" altLang="zh-TW" sz="1100" dirty="0" err="1">
                <a:solidFill>
                  <a:schemeClr val="tx1"/>
                </a:solidFill>
                <a:ea typeface="Vollkorn" panose="02020500000000000000" charset="0"/>
              </a:rPr>
              <a:t>investors.Considering</a:t>
            </a:r>
            <a:r>
              <a:rPr lang="en-US" altLang="zh-TW" sz="1100" dirty="0">
                <a:solidFill>
                  <a:schemeClr val="tx1"/>
                </a:solidFill>
                <a:ea typeface="Vollkorn" panose="02020500000000000000" charset="0"/>
              </a:rPr>
              <a:t> these factors, </a:t>
            </a:r>
            <a:r>
              <a:rPr lang="en-US" altLang="zh-TW" sz="1100" dirty="0" err="1">
                <a:solidFill>
                  <a:schemeClr val="tx1"/>
                </a:solidFill>
                <a:ea typeface="Vollkorn" panose="02020500000000000000" charset="0"/>
              </a:rPr>
              <a:t>Yuanta</a:t>
            </a:r>
            <a:r>
              <a:rPr lang="en-US" altLang="zh-TW" sz="1100" dirty="0">
                <a:solidFill>
                  <a:schemeClr val="tx1"/>
                </a:solidFill>
                <a:ea typeface="Vollkorn" panose="02020500000000000000" charset="0"/>
              </a:rPr>
              <a:t> demonstrates a solid foundation in risk management, diversified business operations, and positive ESG developments, making it a prudent choice for investment.</a:t>
            </a:r>
          </a:p>
        </p:txBody>
      </p:sp>
    </p:spTree>
    <p:extLst>
      <p:ext uri="{BB962C8B-B14F-4D97-AF65-F5344CB8AC3E}">
        <p14:creationId xmlns:p14="http://schemas.microsoft.com/office/powerpoint/2010/main" val="2851902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2" name="Google Shape;602;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2800" dirty="0">
                <a:solidFill>
                  <a:schemeClr val="tx1"/>
                </a:solidFill>
                <a:latin typeface="Vollkorn" panose="02020500000000000000" charset="0"/>
                <a:ea typeface="Vollkorn" panose="02020500000000000000" charset="0"/>
              </a:rPr>
              <a:t>A</a:t>
            </a:r>
            <a:r>
              <a:rPr lang="en-US" altLang="zh-TW" sz="2800" b="0" i="0" dirty="0">
                <a:solidFill>
                  <a:schemeClr val="tx1"/>
                </a:solidFill>
                <a:effectLst/>
                <a:latin typeface="Vollkorn" panose="02020500000000000000" charset="0"/>
                <a:ea typeface="Vollkorn" panose="02020500000000000000" charset="0"/>
              </a:rPr>
              <a:t>bstract</a:t>
            </a:r>
            <a:endParaRPr dirty="0"/>
          </a:p>
        </p:txBody>
      </p:sp>
      <p:sp>
        <p:nvSpPr>
          <p:cNvPr id="604" name="Google Shape;604;p35"/>
          <p:cNvSpPr txBox="1">
            <a:spLocks noGrp="1"/>
          </p:cNvSpPr>
          <p:nvPr>
            <p:ph type="subTitle" idx="2"/>
          </p:nvPr>
        </p:nvSpPr>
        <p:spPr>
          <a:xfrm>
            <a:off x="790874" y="1314875"/>
            <a:ext cx="7633125" cy="126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altLang="zh-TW" sz="1400" dirty="0">
                <a:ea typeface="Vollkorn" panose="02020500000000000000" charset="0"/>
              </a:rPr>
              <a:t>This report will compare the financial reports and quantitative indicators of the following three banks:</a:t>
            </a:r>
          </a:p>
          <a:p>
            <a:pPr marL="0" lvl="0" indent="0" algn="l" rtl="0">
              <a:lnSpc>
                <a:spcPct val="150000"/>
              </a:lnSpc>
              <a:spcBef>
                <a:spcPts val="0"/>
              </a:spcBef>
              <a:spcAft>
                <a:spcPts val="0"/>
              </a:spcAft>
              <a:buNone/>
            </a:pPr>
            <a:endParaRPr lang="en-US" altLang="zh-TW" sz="1400" b="1" dirty="0">
              <a:ea typeface="Vollkorn" panose="02020500000000000000" charset="0"/>
            </a:endParaRPr>
          </a:p>
          <a:p>
            <a:pPr marL="285750" lvl="0" indent="-285750" algn="l" rtl="0">
              <a:lnSpc>
                <a:spcPct val="150000"/>
              </a:lnSpc>
              <a:spcBef>
                <a:spcPts val="0"/>
              </a:spcBef>
              <a:spcAft>
                <a:spcPts val="0"/>
              </a:spcAft>
              <a:buFont typeface="Arial" panose="020B0604020202020204" pitchFamily="34" charset="0"/>
              <a:buChar char="•"/>
            </a:pPr>
            <a:r>
              <a:rPr lang="en-US" altLang="zh-TW" sz="1400" b="1" dirty="0" err="1">
                <a:ea typeface="Vollkorn" panose="02020500000000000000" charset="0"/>
              </a:rPr>
              <a:t>Yuanta</a:t>
            </a:r>
            <a:r>
              <a:rPr lang="en-US" altLang="zh-TW" sz="1400" b="1" dirty="0">
                <a:ea typeface="Vollkorn" panose="02020500000000000000" charset="0"/>
              </a:rPr>
              <a:t> (</a:t>
            </a:r>
            <a:r>
              <a:rPr lang="zh-TW" altLang="en-US" sz="1400" b="1" dirty="0">
                <a:ea typeface="Vollkorn" panose="02020500000000000000" charset="0"/>
              </a:rPr>
              <a:t>元大</a:t>
            </a:r>
            <a:r>
              <a:rPr lang="en-US" altLang="zh-TW" sz="1400" b="1" dirty="0">
                <a:ea typeface="Vollkorn" panose="02020500000000000000" charset="0"/>
              </a:rPr>
              <a:t>) </a:t>
            </a:r>
          </a:p>
          <a:p>
            <a:pPr marL="285750" lvl="0" indent="-285750" algn="l" rtl="0">
              <a:lnSpc>
                <a:spcPct val="150000"/>
              </a:lnSpc>
              <a:spcBef>
                <a:spcPts val="0"/>
              </a:spcBef>
              <a:spcAft>
                <a:spcPts val="0"/>
              </a:spcAft>
              <a:buFont typeface="Arial" panose="020B0604020202020204" pitchFamily="34" charset="0"/>
              <a:buChar char="•"/>
            </a:pPr>
            <a:r>
              <a:rPr lang="en-US" altLang="zh-TW" sz="1400" b="1" dirty="0">
                <a:ea typeface="Vollkorn" panose="02020500000000000000" charset="0"/>
              </a:rPr>
              <a:t>E.SUN</a:t>
            </a:r>
            <a:r>
              <a:rPr lang="zh-TW" altLang="en-US" sz="1400" b="1" dirty="0">
                <a:ea typeface="Vollkorn" panose="02020500000000000000" charset="0"/>
              </a:rPr>
              <a:t> </a:t>
            </a:r>
            <a:r>
              <a:rPr lang="en-US" altLang="zh-TW" sz="1400" b="1" dirty="0">
                <a:ea typeface="Vollkorn" panose="02020500000000000000" charset="0"/>
              </a:rPr>
              <a:t>(</a:t>
            </a:r>
            <a:r>
              <a:rPr lang="zh-TW" altLang="en-US" sz="1400" b="1" dirty="0">
                <a:ea typeface="Vollkorn" panose="02020500000000000000" charset="0"/>
              </a:rPr>
              <a:t>玉山</a:t>
            </a:r>
            <a:r>
              <a:rPr lang="en-US" altLang="zh-TW" sz="1400" b="1" dirty="0">
                <a:ea typeface="Vollkorn" panose="02020500000000000000" charset="0"/>
              </a:rPr>
              <a:t>)</a:t>
            </a:r>
            <a:endParaRPr lang="zh-TW" altLang="en-US" sz="1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2" name="Google Shape;602;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err="1">
                <a:latin typeface="Vollkorn" panose="02020500000000000000" charset="0"/>
                <a:ea typeface="Vollkorn" panose="02020500000000000000" charset="0"/>
              </a:rPr>
              <a:t>Yuanta</a:t>
            </a:r>
            <a:r>
              <a:rPr lang="en-US" sz="2800" dirty="0">
                <a:latin typeface="Vollkorn" panose="02020500000000000000" charset="0"/>
                <a:ea typeface="Vollkorn" panose="02020500000000000000" charset="0"/>
              </a:rPr>
              <a:t> - Introduction</a:t>
            </a:r>
            <a:endParaRPr sz="2800" dirty="0">
              <a:latin typeface="Vollkorn" panose="02020500000000000000" charset="0"/>
              <a:ea typeface="Vollkorn" panose="02020500000000000000" charset="0"/>
            </a:endParaRPr>
          </a:p>
        </p:txBody>
      </p:sp>
      <p:sp>
        <p:nvSpPr>
          <p:cNvPr id="604" name="Google Shape;604;p35"/>
          <p:cNvSpPr txBox="1">
            <a:spLocks noGrp="1"/>
          </p:cNvSpPr>
          <p:nvPr>
            <p:ph type="subTitle" idx="2"/>
          </p:nvPr>
        </p:nvSpPr>
        <p:spPr>
          <a:xfrm>
            <a:off x="790874" y="1314875"/>
            <a:ext cx="7633125" cy="126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altLang="zh-TW" sz="1400" b="1" dirty="0"/>
              <a:t>Company Overview: </a:t>
            </a:r>
          </a:p>
          <a:p>
            <a:pPr marL="0" lvl="0" indent="0" algn="l" rtl="0">
              <a:lnSpc>
                <a:spcPct val="150000"/>
              </a:lnSpc>
              <a:spcBef>
                <a:spcPts val="0"/>
              </a:spcBef>
              <a:spcAft>
                <a:spcPts val="0"/>
              </a:spcAft>
              <a:buNone/>
            </a:pPr>
            <a:r>
              <a:rPr lang="en-US" altLang="zh-TW" dirty="0"/>
              <a:t>	</a:t>
            </a:r>
            <a:r>
              <a:rPr lang="en-US" altLang="zh-TW" dirty="0" err="1"/>
              <a:t>Yuanta</a:t>
            </a:r>
            <a:r>
              <a:rPr lang="en-US" altLang="zh-TW" dirty="0"/>
              <a:t> Financial Holdings is a financial holding company with a focus on securities. It was formerly known as </a:t>
            </a:r>
            <a:r>
              <a:rPr lang="en-US" altLang="zh-TW" dirty="0" err="1"/>
              <a:t>Fuhwa</a:t>
            </a:r>
            <a:r>
              <a:rPr lang="en-US" altLang="zh-TW" dirty="0"/>
              <a:t> Financial Holding and became part of the </a:t>
            </a:r>
            <a:r>
              <a:rPr lang="en-US" altLang="zh-TW" dirty="0" err="1"/>
              <a:t>Yuanta</a:t>
            </a:r>
            <a:r>
              <a:rPr lang="en-US" altLang="zh-TW" dirty="0"/>
              <a:t> Group after completing the merger with </a:t>
            </a:r>
            <a:r>
              <a:rPr lang="en-US" altLang="zh-TW" dirty="0" err="1"/>
              <a:t>Fuhwa</a:t>
            </a:r>
            <a:r>
              <a:rPr lang="en-US" altLang="zh-TW" dirty="0"/>
              <a:t> Financial Holding in April 2007. The company's business scope encompasses securities, banking, futures, and life insurance. </a:t>
            </a:r>
            <a:r>
              <a:rPr lang="en-US" altLang="zh-TW" dirty="0" err="1"/>
              <a:t>Yuanta</a:t>
            </a:r>
            <a:r>
              <a:rPr lang="en-US" altLang="zh-TW" dirty="0"/>
              <a:t> has a history of proactive mergers and acquisitions to expand its business and asset base. In 2005, it acquired </a:t>
            </a:r>
            <a:r>
              <a:rPr lang="en-US" altLang="zh-TW" dirty="0" err="1"/>
              <a:t>Fuhwa</a:t>
            </a:r>
            <a:r>
              <a:rPr lang="en-US" altLang="zh-TW" dirty="0"/>
              <a:t> Financial Holding, followed by the acquisition of Polaris Securities in 2011, leading to a significant increase in Taiwan's brokerage market share, surpassing 14%. In 2013, it ventured into the life insurance sector by acquiring Taiwan International New York Life. The expansion continued in 2014 with the acquisition of </a:t>
            </a:r>
            <a:r>
              <a:rPr lang="en-US" altLang="zh-TW" dirty="0" err="1"/>
              <a:t>DongYang</a:t>
            </a:r>
            <a:r>
              <a:rPr lang="en-US" altLang="zh-TW" dirty="0"/>
              <a:t> Securities in South Korea. In March 2016, </a:t>
            </a:r>
            <a:r>
              <a:rPr lang="en-US" altLang="zh-TW" dirty="0" err="1"/>
              <a:t>Yuanta</a:t>
            </a:r>
            <a:r>
              <a:rPr lang="en-US" altLang="zh-TW" dirty="0"/>
              <a:t> expanded its banking operations through the acquisition of Ta Chong Bank. As of September 2022, the company's total assets reached 2.98 trillion New Taiwan Dollars, ranking 12th among the 16 financial holding companies in Taiwan and establishing itself as the largest financial holding company with a primary focus on securities in Taiwan.</a:t>
            </a:r>
            <a:endParaRPr lang="en-US" altLang="zh-TW" dirty="0">
              <a:ea typeface="Vollkorn" panose="02020500000000000000" charset="0"/>
            </a:endParaRPr>
          </a:p>
        </p:txBody>
      </p:sp>
    </p:spTree>
    <p:extLst>
      <p:ext uri="{BB962C8B-B14F-4D97-AF65-F5344CB8AC3E}">
        <p14:creationId xmlns:p14="http://schemas.microsoft.com/office/powerpoint/2010/main" val="3124901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2" name="Google Shape;602;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2800" dirty="0" err="1">
                <a:latin typeface="Vollkorn" panose="02020500000000000000" charset="0"/>
                <a:ea typeface="Vollkorn" panose="02020500000000000000" charset="0"/>
              </a:rPr>
              <a:t>Yuanta</a:t>
            </a:r>
            <a:r>
              <a:rPr lang="en-US" altLang="zh-TW" sz="2800" dirty="0">
                <a:latin typeface="Vollkorn" panose="02020500000000000000" charset="0"/>
                <a:ea typeface="Vollkorn" panose="02020500000000000000" charset="0"/>
              </a:rPr>
              <a:t> – Financial Indicators</a:t>
            </a:r>
            <a:endParaRPr dirty="0"/>
          </a:p>
        </p:txBody>
      </p:sp>
      <p:pic>
        <p:nvPicPr>
          <p:cNvPr id="3" name="圖片 2">
            <a:extLst>
              <a:ext uri="{FF2B5EF4-FFF2-40B4-BE49-F238E27FC236}">
                <a16:creationId xmlns:a16="http://schemas.microsoft.com/office/drawing/2014/main" id="{FCFDBB65-3FE2-4E55-A718-C97F2C6ABE28}"/>
              </a:ext>
            </a:extLst>
          </p:cNvPr>
          <p:cNvPicPr>
            <a:picLocks noChangeAspect="1"/>
          </p:cNvPicPr>
          <p:nvPr/>
        </p:nvPicPr>
        <p:blipFill>
          <a:blip r:embed="rId3"/>
          <a:stretch>
            <a:fillRect/>
          </a:stretch>
        </p:blipFill>
        <p:spPr>
          <a:xfrm>
            <a:off x="632222" y="1358771"/>
            <a:ext cx="7879556" cy="1401031"/>
          </a:xfrm>
          <a:prstGeom prst="rect">
            <a:avLst/>
          </a:prstGeom>
        </p:spPr>
      </p:pic>
      <p:sp>
        <p:nvSpPr>
          <p:cNvPr id="9" name="文字方塊 8">
            <a:extLst>
              <a:ext uri="{FF2B5EF4-FFF2-40B4-BE49-F238E27FC236}">
                <a16:creationId xmlns:a16="http://schemas.microsoft.com/office/drawing/2014/main" id="{B91DD219-B48A-4383-B4CD-3B147578FC89}"/>
              </a:ext>
            </a:extLst>
          </p:cNvPr>
          <p:cNvSpPr txBox="1"/>
          <p:nvPr/>
        </p:nvSpPr>
        <p:spPr>
          <a:xfrm>
            <a:off x="466129" y="2914226"/>
            <a:ext cx="8211741" cy="2008242"/>
          </a:xfrm>
          <a:prstGeom prst="rect">
            <a:avLst/>
          </a:prstGeom>
          <a:noFill/>
        </p:spPr>
        <p:txBody>
          <a:bodyPr wrap="square">
            <a:spAutoFit/>
          </a:bodyPr>
          <a:lstStyle/>
          <a:p>
            <a:pPr>
              <a:lnSpc>
                <a:spcPct val="150000"/>
              </a:lnSpc>
            </a:pPr>
            <a:r>
              <a:rPr lang="en-US" altLang="zh-TW" sz="1200" b="0" i="0" u="none" strike="noStrike" baseline="0" dirty="0">
                <a:solidFill>
                  <a:srgbClr val="000000"/>
                </a:solidFill>
                <a:latin typeface="Vollkorn" panose="02020500000000000000" charset="0"/>
                <a:ea typeface="Vollkorn" panose="02020500000000000000" charset="0"/>
              </a:rPr>
              <a:t>From the chart, it can be observed that:</a:t>
            </a:r>
          </a:p>
          <a:p>
            <a:pPr marL="171450" indent="-171450">
              <a:lnSpc>
                <a:spcPct val="150000"/>
              </a:lnSpc>
              <a:buFont typeface="Arial" panose="020B0604020202020204" pitchFamily="34" charset="0"/>
              <a:buChar char="•"/>
            </a:pPr>
            <a:r>
              <a:rPr lang="en-US" altLang="zh-TW" sz="1200" b="0" i="0" u="none" strike="noStrike" baseline="0" dirty="0" err="1">
                <a:solidFill>
                  <a:srgbClr val="000000"/>
                </a:solidFill>
                <a:latin typeface="Vollkorn" panose="02020500000000000000" charset="0"/>
                <a:ea typeface="Vollkorn" panose="02020500000000000000" charset="0"/>
              </a:rPr>
              <a:t>Yuanta</a:t>
            </a:r>
            <a:r>
              <a:rPr lang="en-US" altLang="zh-TW" sz="1200" b="0" i="0" u="none" strike="noStrike" baseline="0" dirty="0">
                <a:solidFill>
                  <a:srgbClr val="000000"/>
                </a:solidFill>
                <a:latin typeface="Vollkorn" panose="02020500000000000000" charset="0"/>
                <a:ea typeface="Vollkorn" panose="02020500000000000000" charset="0"/>
              </a:rPr>
              <a:t> Financial Holdings achieved a significant expansion in the year-on-year growth rate of after-tax net profit, reaching 35% in the first seven months. Notably, the banking sector contributed to this growth with a 48% increase in profits, driven by a 78% year-on-year growth in non-interest income and an 89% decrease in provisions for bad debts</a:t>
            </a:r>
          </a:p>
          <a:p>
            <a:pPr marL="171450" indent="-171450">
              <a:lnSpc>
                <a:spcPct val="150000"/>
              </a:lnSpc>
              <a:buFont typeface="Arial" panose="020B0604020202020204" pitchFamily="34" charset="0"/>
              <a:buChar char="•"/>
            </a:pPr>
            <a:r>
              <a:rPr lang="en-US" altLang="zh-TW" sz="1200" b="0" i="0" u="none" strike="noStrike" baseline="0" dirty="0">
                <a:solidFill>
                  <a:srgbClr val="000000"/>
                </a:solidFill>
                <a:latin typeface="Vollkorn" panose="02020500000000000000" charset="0"/>
                <a:ea typeface="Vollkorn" panose="02020500000000000000" charset="0"/>
              </a:rPr>
              <a:t>The securities and futures segments also exhibited positive performance, with profits growing by 11% and 92%, respectively. Additionally, the life insurance sector contributed to overall growth with a 32% increase in profits.</a:t>
            </a:r>
            <a:r>
              <a:rPr lang="zh-TW" altLang="en-US" sz="1200" b="0" i="0" u="none" strike="noStrike" baseline="0" dirty="0">
                <a:solidFill>
                  <a:srgbClr val="000000"/>
                </a:solidFill>
                <a:latin typeface="Vollkorn" panose="02020500000000000000" charset="0"/>
              </a:rPr>
              <a:t>	</a:t>
            </a:r>
          </a:p>
        </p:txBody>
      </p:sp>
      <p:sp>
        <p:nvSpPr>
          <p:cNvPr id="7" name="文字方塊 6">
            <a:extLst>
              <a:ext uri="{FF2B5EF4-FFF2-40B4-BE49-F238E27FC236}">
                <a16:creationId xmlns:a16="http://schemas.microsoft.com/office/drawing/2014/main" id="{EF17C11D-7FF4-4AE9-97A7-D98014AC4271}"/>
              </a:ext>
            </a:extLst>
          </p:cNvPr>
          <p:cNvSpPr txBox="1"/>
          <p:nvPr/>
        </p:nvSpPr>
        <p:spPr>
          <a:xfrm>
            <a:off x="7639423" y="2710056"/>
            <a:ext cx="872355" cy="253916"/>
          </a:xfrm>
          <a:prstGeom prst="rect">
            <a:avLst/>
          </a:prstGeom>
          <a:noFill/>
        </p:spPr>
        <p:txBody>
          <a:bodyPr wrap="none" rtlCol="0">
            <a:spAutoFit/>
          </a:bodyPr>
          <a:lstStyle/>
          <a:p>
            <a:r>
              <a:rPr lang="en-US" altLang="zh-TW" sz="1050" dirty="0">
                <a:latin typeface="Vollkorn" panose="02020500000000000000" charset="0"/>
              </a:rPr>
              <a:t>data </a:t>
            </a:r>
            <a:r>
              <a:rPr lang="zh-TW" altLang="en-US" sz="1050" dirty="0">
                <a:latin typeface="Vollkorn" panose="02020500000000000000" charset="0"/>
              </a:rPr>
              <a:t>：凱基</a:t>
            </a:r>
          </a:p>
        </p:txBody>
      </p:sp>
    </p:spTree>
    <p:extLst>
      <p:ext uri="{BB962C8B-B14F-4D97-AF65-F5344CB8AC3E}">
        <p14:creationId xmlns:p14="http://schemas.microsoft.com/office/powerpoint/2010/main" val="3305520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10" name="文字方塊 9">
            <a:extLst>
              <a:ext uri="{FF2B5EF4-FFF2-40B4-BE49-F238E27FC236}">
                <a16:creationId xmlns:a16="http://schemas.microsoft.com/office/drawing/2014/main" id="{B6D840EF-CB27-4BBF-844E-51FA9628E59D}"/>
              </a:ext>
            </a:extLst>
          </p:cNvPr>
          <p:cNvSpPr txBox="1"/>
          <p:nvPr/>
        </p:nvSpPr>
        <p:spPr>
          <a:xfrm>
            <a:off x="466128" y="2206304"/>
            <a:ext cx="8211741" cy="2839239"/>
          </a:xfrm>
          <a:prstGeom prst="rect">
            <a:avLst/>
          </a:prstGeom>
          <a:noFill/>
        </p:spPr>
        <p:txBody>
          <a:bodyPr wrap="square">
            <a:spAutoFit/>
          </a:bodyPr>
          <a:lstStyle/>
          <a:p>
            <a:pPr>
              <a:lnSpc>
                <a:spcPct val="150000"/>
              </a:lnSpc>
            </a:pPr>
            <a:r>
              <a:rPr lang="en-US" altLang="zh-TW" sz="1200" b="0" i="0" u="none" strike="noStrike" baseline="0" dirty="0">
                <a:solidFill>
                  <a:srgbClr val="000000"/>
                </a:solidFill>
                <a:latin typeface="Vollkorn" panose="02020500000000000000" charset="0"/>
                <a:ea typeface="Vollkorn" panose="02020500000000000000" charset="0"/>
              </a:rPr>
              <a:t>From the chart, it can be observed that:</a:t>
            </a:r>
          </a:p>
          <a:p>
            <a:pPr marL="171450" indent="-171450">
              <a:lnSpc>
                <a:spcPct val="150000"/>
              </a:lnSpc>
              <a:buFont typeface="Arial" panose="020B0604020202020204" pitchFamily="34" charset="0"/>
              <a:buChar char="•"/>
            </a:pPr>
            <a:r>
              <a:rPr lang="en-US" altLang="zh-TW" sz="1200" b="0" i="0" u="none" strike="noStrike" baseline="0" dirty="0" err="1">
                <a:solidFill>
                  <a:srgbClr val="000000"/>
                </a:solidFill>
                <a:latin typeface="Vollkorn" panose="02020500000000000000" charset="0"/>
                <a:ea typeface="Vollkorn" panose="02020500000000000000" charset="0"/>
              </a:rPr>
              <a:t>Yuanta's</a:t>
            </a:r>
            <a:r>
              <a:rPr lang="en-US" altLang="zh-TW" sz="1200" b="0" i="0" u="none" strike="noStrike" baseline="0" dirty="0">
                <a:solidFill>
                  <a:srgbClr val="000000"/>
                </a:solidFill>
                <a:latin typeface="Vollkorn" panose="02020500000000000000" charset="0"/>
                <a:ea typeface="Vollkorn" panose="02020500000000000000" charset="0"/>
              </a:rPr>
              <a:t> after-tax profit saw a 48% year-on-year increase in the first seven months, indicating a favorable overall business performance.</a:t>
            </a:r>
          </a:p>
          <a:p>
            <a:pPr marL="171450" indent="-171450">
              <a:lnSpc>
                <a:spcPct val="150000"/>
              </a:lnSpc>
              <a:buFont typeface="Arial" panose="020B0604020202020204" pitchFamily="34" charset="0"/>
              <a:buChar char="•"/>
            </a:pPr>
            <a:r>
              <a:rPr lang="en-US" altLang="zh-TW" sz="1200" b="0" i="0" u="none" strike="noStrike" baseline="0" dirty="0">
                <a:solidFill>
                  <a:srgbClr val="000000"/>
                </a:solidFill>
                <a:latin typeface="Vollkorn" panose="02020500000000000000" charset="0"/>
                <a:ea typeface="Vollkorn" panose="02020500000000000000" charset="0"/>
              </a:rPr>
              <a:t>The primary non-investment income played a significant role in driving the profit growth by 72%. This may involve sources of income beyond investments, such as fees, commissions, and foreign exchange. From a risk management perspective, a detailed understanding of the individual components within non-investment income is essential to ensure sustainable growth and assess associated risks.</a:t>
            </a:r>
          </a:p>
          <a:p>
            <a:pPr marL="171450" indent="-171450">
              <a:lnSpc>
                <a:spcPct val="150000"/>
              </a:lnSpc>
              <a:buFont typeface="Arial" panose="020B0604020202020204" pitchFamily="34" charset="0"/>
              <a:buChar char="•"/>
            </a:pPr>
            <a:r>
              <a:rPr lang="en-US" altLang="zh-TW" sz="1200" b="0" i="0" u="none" strike="noStrike" baseline="0" dirty="0">
                <a:solidFill>
                  <a:srgbClr val="000000"/>
                </a:solidFill>
                <a:latin typeface="Vollkorn" panose="02020500000000000000" charset="0"/>
                <a:ea typeface="Vollkorn" panose="02020500000000000000" charset="0"/>
              </a:rPr>
              <a:t>The substantial 89% decrease in provisions for bad debts indicates notable progress in the bank's bad debt management. This reduction suggests the effectiveness of risk management measures, leading to a decrease in credit risk.</a:t>
            </a:r>
            <a:r>
              <a:rPr lang="zh-TW" altLang="en-US" sz="1200" b="0" i="0" u="none" strike="noStrike" baseline="0" dirty="0">
                <a:solidFill>
                  <a:srgbClr val="000000"/>
                </a:solidFill>
                <a:latin typeface="Vollkorn" panose="02020500000000000000" charset="0"/>
              </a:rPr>
              <a:t>	</a:t>
            </a:r>
          </a:p>
        </p:txBody>
      </p:sp>
      <p:sp>
        <p:nvSpPr>
          <p:cNvPr id="7" name="文字方塊 6">
            <a:extLst>
              <a:ext uri="{FF2B5EF4-FFF2-40B4-BE49-F238E27FC236}">
                <a16:creationId xmlns:a16="http://schemas.microsoft.com/office/drawing/2014/main" id="{EF17C11D-7FF4-4AE9-97A7-D98014AC4271}"/>
              </a:ext>
            </a:extLst>
          </p:cNvPr>
          <p:cNvSpPr txBox="1"/>
          <p:nvPr/>
        </p:nvSpPr>
        <p:spPr>
          <a:xfrm>
            <a:off x="6531334" y="2167407"/>
            <a:ext cx="872355" cy="253916"/>
          </a:xfrm>
          <a:prstGeom prst="rect">
            <a:avLst/>
          </a:prstGeom>
          <a:noFill/>
        </p:spPr>
        <p:txBody>
          <a:bodyPr wrap="none" rtlCol="0">
            <a:spAutoFit/>
          </a:bodyPr>
          <a:lstStyle/>
          <a:p>
            <a:r>
              <a:rPr lang="en-US" altLang="zh-TW" sz="1050" dirty="0">
                <a:latin typeface="Vollkorn" panose="02020500000000000000" charset="0"/>
              </a:rPr>
              <a:t>data </a:t>
            </a:r>
            <a:r>
              <a:rPr lang="zh-TW" altLang="en-US" sz="1050" dirty="0">
                <a:latin typeface="Vollkorn" panose="02020500000000000000" charset="0"/>
              </a:rPr>
              <a:t>：凱基</a:t>
            </a:r>
          </a:p>
        </p:txBody>
      </p:sp>
      <p:pic>
        <p:nvPicPr>
          <p:cNvPr id="6" name="圖片 5">
            <a:extLst>
              <a:ext uri="{FF2B5EF4-FFF2-40B4-BE49-F238E27FC236}">
                <a16:creationId xmlns:a16="http://schemas.microsoft.com/office/drawing/2014/main" id="{2E1B5DD9-333D-4862-9C7D-F7F4DEC65A18}"/>
              </a:ext>
            </a:extLst>
          </p:cNvPr>
          <p:cNvPicPr>
            <a:picLocks noChangeAspect="1"/>
          </p:cNvPicPr>
          <p:nvPr/>
        </p:nvPicPr>
        <p:blipFill>
          <a:blip r:embed="rId3"/>
          <a:stretch>
            <a:fillRect/>
          </a:stretch>
        </p:blipFill>
        <p:spPr>
          <a:xfrm>
            <a:off x="2017926" y="918535"/>
            <a:ext cx="5385763" cy="1248872"/>
          </a:xfrm>
          <a:prstGeom prst="rect">
            <a:avLst/>
          </a:prstGeom>
        </p:spPr>
      </p:pic>
      <p:sp>
        <p:nvSpPr>
          <p:cNvPr id="12" name="Google Shape;602;p35">
            <a:extLst>
              <a:ext uri="{FF2B5EF4-FFF2-40B4-BE49-F238E27FC236}">
                <a16:creationId xmlns:a16="http://schemas.microsoft.com/office/drawing/2014/main" id="{C3AC8FDE-2158-437A-8F69-8DCF66CB5A5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2800" dirty="0" err="1">
                <a:latin typeface="Vollkorn" panose="02020500000000000000" charset="0"/>
                <a:ea typeface="Vollkorn" panose="02020500000000000000" charset="0"/>
              </a:rPr>
              <a:t>Yuanta</a:t>
            </a:r>
            <a:r>
              <a:rPr lang="en-US" altLang="zh-TW" sz="2800" dirty="0">
                <a:latin typeface="Vollkorn" panose="02020500000000000000" charset="0"/>
                <a:ea typeface="Vollkorn" panose="02020500000000000000" charset="0"/>
              </a:rPr>
              <a:t> – Financial Indicators</a:t>
            </a:r>
            <a:endParaRPr dirty="0"/>
          </a:p>
        </p:txBody>
      </p:sp>
    </p:spTree>
    <p:extLst>
      <p:ext uri="{BB962C8B-B14F-4D97-AF65-F5344CB8AC3E}">
        <p14:creationId xmlns:p14="http://schemas.microsoft.com/office/powerpoint/2010/main" val="2159466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10" name="文字方塊 9">
            <a:extLst>
              <a:ext uri="{FF2B5EF4-FFF2-40B4-BE49-F238E27FC236}">
                <a16:creationId xmlns:a16="http://schemas.microsoft.com/office/drawing/2014/main" id="{A8705027-49E8-497C-958F-9BFBF552898A}"/>
              </a:ext>
            </a:extLst>
          </p:cNvPr>
          <p:cNvSpPr txBox="1"/>
          <p:nvPr/>
        </p:nvSpPr>
        <p:spPr>
          <a:xfrm>
            <a:off x="466129" y="2914226"/>
            <a:ext cx="8211741" cy="900246"/>
          </a:xfrm>
          <a:prstGeom prst="rect">
            <a:avLst/>
          </a:prstGeom>
          <a:noFill/>
        </p:spPr>
        <p:txBody>
          <a:bodyPr wrap="square">
            <a:spAutoFit/>
          </a:bodyPr>
          <a:lstStyle/>
          <a:p>
            <a:pPr>
              <a:lnSpc>
                <a:spcPct val="150000"/>
              </a:lnSpc>
            </a:pPr>
            <a:r>
              <a:rPr lang="en-US" altLang="zh-TW" sz="1200" b="0" i="0" u="none" strike="noStrike" baseline="0" dirty="0">
                <a:solidFill>
                  <a:srgbClr val="000000"/>
                </a:solidFill>
                <a:latin typeface="Vollkorn" panose="02020500000000000000" charset="0"/>
                <a:ea typeface="Vollkorn" panose="02020500000000000000" charset="0"/>
              </a:rPr>
              <a:t>From the chart, it can be observed that:</a:t>
            </a:r>
          </a:p>
          <a:p>
            <a:pPr marL="171450" indent="-171450">
              <a:lnSpc>
                <a:spcPct val="150000"/>
              </a:lnSpc>
              <a:buFont typeface="Arial" panose="020B0604020202020204" pitchFamily="34" charset="0"/>
              <a:buChar char="•"/>
            </a:pPr>
            <a:r>
              <a:rPr lang="en-US" altLang="zh-TW" sz="1200" b="0" i="0" u="none" strike="noStrike" baseline="0" dirty="0">
                <a:solidFill>
                  <a:srgbClr val="000000"/>
                </a:solidFill>
                <a:latin typeface="Vollkorn" panose="02020500000000000000" charset="0"/>
                <a:ea typeface="Vollkorn" panose="02020500000000000000" charset="0"/>
              </a:rPr>
              <a:t>In 1Q23, </a:t>
            </a:r>
            <a:r>
              <a:rPr lang="en-US" altLang="zh-TW" sz="1200" b="0" i="0" u="none" strike="noStrike" baseline="0" dirty="0" err="1">
                <a:solidFill>
                  <a:srgbClr val="000000"/>
                </a:solidFill>
                <a:latin typeface="Vollkorn" panose="02020500000000000000" charset="0"/>
                <a:ea typeface="Vollkorn" panose="02020500000000000000" charset="0"/>
              </a:rPr>
              <a:t>Yuanta</a:t>
            </a:r>
            <a:r>
              <a:rPr lang="en-US" altLang="zh-TW" sz="1200" b="0" i="0" u="none" strike="noStrike" baseline="0" dirty="0">
                <a:solidFill>
                  <a:srgbClr val="000000"/>
                </a:solidFill>
                <a:latin typeface="Vollkorn" panose="02020500000000000000" charset="0"/>
                <a:ea typeface="Vollkorn" panose="02020500000000000000" charset="0"/>
              </a:rPr>
              <a:t> Bank's net interest margin (NIM) decreased by 2 basis points to a historic low of 0.88%. This could suggest an increase in funding costs or pressure on income.</a:t>
            </a:r>
            <a:r>
              <a:rPr lang="zh-TW" altLang="en-US" sz="1200" b="0" i="0" u="none" strike="noStrike" baseline="0" dirty="0">
                <a:solidFill>
                  <a:srgbClr val="000000"/>
                </a:solidFill>
                <a:latin typeface="Vollkorn" panose="02020500000000000000" charset="0"/>
              </a:rPr>
              <a:t>	</a:t>
            </a:r>
          </a:p>
        </p:txBody>
      </p:sp>
      <p:sp>
        <p:nvSpPr>
          <p:cNvPr id="7" name="文字方塊 6">
            <a:extLst>
              <a:ext uri="{FF2B5EF4-FFF2-40B4-BE49-F238E27FC236}">
                <a16:creationId xmlns:a16="http://schemas.microsoft.com/office/drawing/2014/main" id="{EF17C11D-7FF4-4AE9-97A7-D98014AC4271}"/>
              </a:ext>
            </a:extLst>
          </p:cNvPr>
          <p:cNvSpPr txBox="1"/>
          <p:nvPr/>
        </p:nvSpPr>
        <p:spPr>
          <a:xfrm>
            <a:off x="6552604" y="2664111"/>
            <a:ext cx="806631" cy="253916"/>
          </a:xfrm>
          <a:prstGeom prst="rect">
            <a:avLst/>
          </a:prstGeom>
          <a:noFill/>
        </p:spPr>
        <p:txBody>
          <a:bodyPr wrap="none" rtlCol="0">
            <a:spAutoFit/>
          </a:bodyPr>
          <a:lstStyle/>
          <a:p>
            <a:r>
              <a:rPr lang="en-US" altLang="zh-TW" sz="1050" dirty="0">
                <a:latin typeface="Vollkorn" panose="02020500000000000000" charset="0"/>
              </a:rPr>
              <a:t>data </a:t>
            </a:r>
            <a:r>
              <a:rPr lang="zh-TW" altLang="en-US" sz="1050" dirty="0">
                <a:latin typeface="Vollkorn" panose="02020500000000000000" charset="0"/>
              </a:rPr>
              <a:t>：</a:t>
            </a:r>
            <a:r>
              <a:rPr lang="en-US" altLang="zh-TW" sz="1050" dirty="0">
                <a:latin typeface="Vollkorn" panose="02020500000000000000" charset="0"/>
                <a:ea typeface="Vollkorn" panose="02020500000000000000" charset="0"/>
              </a:rPr>
              <a:t>TEJ</a:t>
            </a:r>
            <a:endParaRPr lang="zh-TW" altLang="en-US" sz="1050" dirty="0">
              <a:latin typeface="Vollkorn" panose="02020500000000000000" charset="0"/>
            </a:endParaRPr>
          </a:p>
        </p:txBody>
      </p:sp>
      <p:pic>
        <p:nvPicPr>
          <p:cNvPr id="3" name="圖片 2">
            <a:extLst>
              <a:ext uri="{FF2B5EF4-FFF2-40B4-BE49-F238E27FC236}">
                <a16:creationId xmlns:a16="http://schemas.microsoft.com/office/drawing/2014/main" id="{D483B707-8E58-4852-93EF-2F2A0C28BDD4}"/>
              </a:ext>
            </a:extLst>
          </p:cNvPr>
          <p:cNvPicPr>
            <a:picLocks noChangeAspect="1"/>
          </p:cNvPicPr>
          <p:nvPr/>
        </p:nvPicPr>
        <p:blipFill>
          <a:blip r:embed="rId3"/>
          <a:stretch>
            <a:fillRect/>
          </a:stretch>
        </p:blipFill>
        <p:spPr>
          <a:xfrm>
            <a:off x="2423517" y="1096515"/>
            <a:ext cx="4129087" cy="1789810"/>
          </a:xfrm>
          <a:prstGeom prst="rect">
            <a:avLst/>
          </a:prstGeom>
        </p:spPr>
      </p:pic>
      <p:sp>
        <p:nvSpPr>
          <p:cNvPr id="8" name="Google Shape;602;p35">
            <a:extLst>
              <a:ext uri="{FF2B5EF4-FFF2-40B4-BE49-F238E27FC236}">
                <a16:creationId xmlns:a16="http://schemas.microsoft.com/office/drawing/2014/main" id="{F1CD13FD-1EA4-4998-9E01-C05E5A8F764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2800" dirty="0" err="1">
                <a:latin typeface="Vollkorn" panose="02020500000000000000" charset="0"/>
                <a:ea typeface="Vollkorn" panose="02020500000000000000" charset="0"/>
              </a:rPr>
              <a:t>Yuanta</a:t>
            </a:r>
            <a:r>
              <a:rPr lang="en-US" altLang="zh-TW" sz="2800" dirty="0">
                <a:latin typeface="Vollkorn" panose="02020500000000000000" charset="0"/>
                <a:ea typeface="Vollkorn" panose="02020500000000000000" charset="0"/>
              </a:rPr>
              <a:t> – Financial Indicators</a:t>
            </a:r>
            <a:endParaRPr dirty="0"/>
          </a:p>
        </p:txBody>
      </p:sp>
    </p:spTree>
    <p:extLst>
      <p:ext uri="{BB962C8B-B14F-4D97-AF65-F5344CB8AC3E}">
        <p14:creationId xmlns:p14="http://schemas.microsoft.com/office/powerpoint/2010/main" val="1662150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12" name="文字方塊 11">
            <a:extLst>
              <a:ext uri="{FF2B5EF4-FFF2-40B4-BE49-F238E27FC236}">
                <a16:creationId xmlns:a16="http://schemas.microsoft.com/office/drawing/2014/main" id="{AE64B0F6-7925-42D2-A867-3BC2DBFC0A76}"/>
              </a:ext>
            </a:extLst>
          </p:cNvPr>
          <p:cNvSpPr txBox="1"/>
          <p:nvPr/>
        </p:nvSpPr>
        <p:spPr>
          <a:xfrm>
            <a:off x="466129" y="2914226"/>
            <a:ext cx="8211741" cy="1731243"/>
          </a:xfrm>
          <a:prstGeom prst="rect">
            <a:avLst/>
          </a:prstGeom>
          <a:noFill/>
        </p:spPr>
        <p:txBody>
          <a:bodyPr wrap="square">
            <a:spAutoFit/>
          </a:bodyPr>
          <a:lstStyle/>
          <a:p>
            <a:pPr>
              <a:lnSpc>
                <a:spcPct val="150000"/>
              </a:lnSpc>
            </a:pPr>
            <a:r>
              <a:rPr lang="en-US" altLang="zh-TW" sz="1200" b="0" i="0" u="none" strike="noStrike" baseline="0" dirty="0">
                <a:solidFill>
                  <a:srgbClr val="000000"/>
                </a:solidFill>
                <a:latin typeface="Vollkorn" panose="02020500000000000000" charset="0"/>
                <a:ea typeface="Vollkorn" panose="02020500000000000000" charset="0"/>
              </a:rPr>
              <a:t>From the chart, it can be observed that:</a:t>
            </a:r>
          </a:p>
          <a:p>
            <a:pPr marL="171450" indent="-171450">
              <a:lnSpc>
                <a:spcPct val="150000"/>
              </a:lnSpc>
              <a:buFont typeface="Arial" panose="020B0604020202020204" pitchFamily="34" charset="0"/>
              <a:buChar char="•"/>
            </a:pPr>
            <a:r>
              <a:rPr lang="en-US" altLang="zh-TW" sz="1200" b="0" i="0" u="none" strike="noStrike" baseline="0" dirty="0">
                <a:solidFill>
                  <a:srgbClr val="000000"/>
                </a:solidFill>
                <a:latin typeface="Vollkorn" panose="02020500000000000000" charset="0"/>
                <a:ea typeface="Vollkorn" panose="02020500000000000000" charset="0"/>
              </a:rPr>
              <a:t>Historically, </a:t>
            </a:r>
            <a:r>
              <a:rPr lang="en-US" altLang="zh-TW" sz="1200" b="0" i="0" u="none" strike="noStrike" baseline="0" dirty="0" err="1">
                <a:solidFill>
                  <a:srgbClr val="000000"/>
                </a:solidFill>
                <a:latin typeface="Vollkorn" panose="02020500000000000000" charset="0"/>
                <a:ea typeface="Vollkorn" panose="02020500000000000000" charset="0"/>
              </a:rPr>
              <a:t>Yuanta</a:t>
            </a:r>
            <a:r>
              <a:rPr lang="en-US" altLang="zh-TW" sz="1200" b="0" i="0" u="none" strike="noStrike" baseline="0" dirty="0">
                <a:solidFill>
                  <a:srgbClr val="000000"/>
                </a:solidFill>
                <a:latin typeface="Vollkorn" panose="02020500000000000000" charset="0"/>
                <a:ea typeface="Vollkorn" panose="02020500000000000000" charset="0"/>
              </a:rPr>
              <a:t> Bank's non-performing loan (NPL) ratio has shown a gradual decline, reaching only 3% in 1Q23. This ratio serves as an indicator to assess the effectiveness of the bank's credit risk management. A high NPL ratio may imply that the bank is exposed to significant credit risk, necessitating attention to risk control measures. Conversely, a low NPL ratio may indicate that the bank's loan portfolio is relatively secure. Therefore, based on the NPL ratio, it can be inferred that </a:t>
            </a:r>
            <a:r>
              <a:rPr lang="en-US" altLang="zh-TW" sz="1200" b="0" i="0" u="none" strike="noStrike" baseline="0" dirty="0" err="1">
                <a:solidFill>
                  <a:srgbClr val="000000"/>
                </a:solidFill>
                <a:latin typeface="Vollkorn" panose="02020500000000000000" charset="0"/>
                <a:ea typeface="Vollkorn" panose="02020500000000000000" charset="0"/>
              </a:rPr>
              <a:t>Yuanta</a:t>
            </a:r>
            <a:r>
              <a:rPr lang="en-US" altLang="zh-TW" sz="1200" b="0" i="0" u="none" strike="noStrike" baseline="0" dirty="0">
                <a:solidFill>
                  <a:srgbClr val="000000"/>
                </a:solidFill>
                <a:latin typeface="Vollkorn" panose="02020500000000000000" charset="0"/>
                <a:ea typeface="Vollkorn" panose="02020500000000000000" charset="0"/>
              </a:rPr>
              <a:t> Bank has a lower level of credit risk.</a:t>
            </a:r>
            <a:r>
              <a:rPr lang="zh-TW" altLang="en-US" sz="1200" b="0" i="0" u="none" strike="noStrike" baseline="0" dirty="0">
                <a:solidFill>
                  <a:srgbClr val="000000"/>
                </a:solidFill>
                <a:latin typeface="Vollkorn" panose="02020500000000000000" charset="0"/>
              </a:rPr>
              <a:t>	</a:t>
            </a:r>
          </a:p>
        </p:txBody>
      </p:sp>
      <p:sp>
        <p:nvSpPr>
          <p:cNvPr id="7" name="文字方塊 6">
            <a:extLst>
              <a:ext uri="{FF2B5EF4-FFF2-40B4-BE49-F238E27FC236}">
                <a16:creationId xmlns:a16="http://schemas.microsoft.com/office/drawing/2014/main" id="{EF17C11D-7FF4-4AE9-97A7-D98014AC4271}"/>
              </a:ext>
            </a:extLst>
          </p:cNvPr>
          <p:cNvSpPr txBox="1"/>
          <p:nvPr/>
        </p:nvSpPr>
        <p:spPr>
          <a:xfrm>
            <a:off x="6233294" y="2571750"/>
            <a:ext cx="806631" cy="253916"/>
          </a:xfrm>
          <a:prstGeom prst="rect">
            <a:avLst/>
          </a:prstGeom>
          <a:noFill/>
        </p:spPr>
        <p:txBody>
          <a:bodyPr wrap="none" rtlCol="0">
            <a:spAutoFit/>
          </a:bodyPr>
          <a:lstStyle/>
          <a:p>
            <a:r>
              <a:rPr lang="en-US" altLang="zh-TW" sz="1050" dirty="0">
                <a:latin typeface="Vollkorn" panose="02020500000000000000" charset="0"/>
              </a:rPr>
              <a:t>data </a:t>
            </a:r>
            <a:r>
              <a:rPr lang="zh-TW" altLang="en-US" sz="1050" dirty="0">
                <a:latin typeface="Vollkorn" panose="02020500000000000000" charset="0"/>
              </a:rPr>
              <a:t>：</a:t>
            </a:r>
            <a:r>
              <a:rPr lang="en-US" altLang="zh-TW" sz="1050" dirty="0">
                <a:latin typeface="Vollkorn" panose="02020500000000000000" charset="0"/>
                <a:ea typeface="Vollkorn" panose="02020500000000000000" charset="0"/>
              </a:rPr>
              <a:t>TEJ</a:t>
            </a:r>
            <a:endParaRPr lang="zh-TW" altLang="en-US" sz="1050" dirty="0">
              <a:latin typeface="Vollkorn" panose="02020500000000000000" charset="0"/>
            </a:endParaRPr>
          </a:p>
        </p:txBody>
      </p:sp>
      <p:pic>
        <p:nvPicPr>
          <p:cNvPr id="4" name="圖片 3">
            <a:extLst>
              <a:ext uri="{FF2B5EF4-FFF2-40B4-BE49-F238E27FC236}">
                <a16:creationId xmlns:a16="http://schemas.microsoft.com/office/drawing/2014/main" id="{EF083E65-D459-474A-B0E2-ECBDFCCA0059}"/>
              </a:ext>
            </a:extLst>
          </p:cNvPr>
          <p:cNvPicPr>
            <a:picLocks noChangeAspect="1"/>
          </p:cNvPicPr>
          <p:nvPr/>
        </p:nvPicPr>
        <p:blipFill>
          <a:blip r:embed="rId3"/>
          <a:stretch>
            <a:fillRect/>
          </a:stretch>
        </p:blipFill>
        <p:spPr>
          <a:xfrm>
            <a:off x="2910704" y="1051087"/>
            <a:ext cx="3322590" cy="1731244"/>
          </a:xfrm>
          <a:prstGeom prst="rect">
            <a:avLst/>
          </a:prstGeom>
        </p:spPr>
      </p:pic>
      <p:sp>
        <p:nvSpPr>
          <p:cNvPr id="10" name="Google Shape;602;p35">
            <a:extLst>
              <a:ext uri="{FF2B5EF4-FFF2-40B4-BE49-F238E27FC236}">
                <a16:creationId xmlns:a16="http://schemas.microsoft.com/office/drawing/2014/main" id="{7F32456B-7C52-4E26-9C46-EBFC9B83E54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2800" dirty="0" err="1">
                <a:latin typeface="Vollkorn" panose="02020500000000000000" charset="0"/>
                <a:ea typeface="Vollkorn" panose="02020500000000000000" charset="0"/>
              </a:rPr>
              <a:t>Yuanta</a:t>
            </a:r>
            <a:r>
              <a:rPr lang="en-US" altLang="zh-TW" sz="2800" dirty="0">
                <a:latin typeface="Vollkorn" panose="02020500000000000000" charset="0"/>
                <a:ea typeface="Vollkorn" panose="02020500000000000000" charset="0"/>
              </a:rPr>
              <a:t> – Financial Indicators</a:t>
            </a:r>
            <a:endParaRPr dirty="0"/>
          </a:p>
        </p:txBody>
      </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9EDA2374-2946-4FEF-8A7A-815D1146D7E6}"/>
                  </a:ext>
                </a:extLst>
              </p:cNvPr>
              <p:cNvSpPr txBox="1"/>
              <p:nvPr/>
            </p:nvSpPr>
            <p:spPr>
              <a:xfrm>
                <a:off x="5991224" y="143992"/>
                <a:ext cx="2995613" cy="626454"/>
              </a:xfrm>
              <a:prstGeom prst="rect">
                <a:avLst/>
              </a:prstGeom>
              <a:noFill/>
              <a:ln w="28575">
                <a:solidFill>
                  <a:schemeClr val="accent5">
                    <a:lumMod val="65000"/>
                  </a:schemeClr>
                </a:solidFill>
              </a:ln>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altLang="zh-TW" sz="1200" smtClean="0">
                          <a:latin typeface="Vollkorn" panose="02020500000000000000" charset="0"/>
                          <a:ea typeface="Vollkorn" panose="02020500000000000000" charset="0"/>
                        </a:rPr>
                        <m:t>NPL</m:t>
                      </m:r>
                      <m:r>
                        <m:rPr>
                          <m:nor/>
                        </m:rPr>
                        <a:rPr lang="en-US" altLang="zh-TW" sz="1200" smtClean="0">
                          <a:latin typeface="Vollkorn" panose="02020500000000000000" charset="0"/>
                          <a:ea typeface="Vollkorn" panose="02020500000000000000" charset="0"/>
                        </a:rPr>
                        <m:t> </m:t>
                      </m:r>
                      <m:r>
                        <m:rPr>
                          <m:nor/>
                        </m:rPr>
                        <a:rPr lang="en-US" altLang="zh-TW" sz="1200" smtClean="0">
                          <a:latin typeface="Vollkorn" panose="02020500000000000000" charset="0"/>
                          <a:ea typeface="Vollkorn" panose="02020500000000000000" charset="0"/>
                        </a:rPr>
                        <m:t>Ratio</m:t>
                      </m:r>
                      <m:r>
                        <a:rPr lang="en-US" altLang="zh-TW" sz="1200" i="1" dirty="0" smtClean="0">
                          <a:latin typeface="Cambria Math" panose="02040503050406030204" pitchFamily="18" charset="0"/>
                        </a:rPr>
                        <m:t>=</m:t>
                      </m:r>
                      <m:f>
                        <m:fPr>
                          <m:ctrlPr>
                            <a:rPr lang="en-US" altLang="zh-TW" sz="1200" b="0" i="1" dirty="0" smtClean="0">
                              <a:latin typeface="Cambria Math" panose="02040503050406030204" pitchFamily="18" charset="0"/>
                            </a:rPr>
                          </m:ctrlPr>
                        </m:fPr>
                        <m:num>
                          <m:r>
                            <m:rPr>
                              <m:nor/>
                            </m:rPr>
                            <a:rPr lang="en-US" altLang="zh-TW" sz="1200">
                              <a:latin typeface="Vollkorn" panose="02020500000000000000" charset="0"/>
                              <a:ea typeface="Vollkorn" panose="02020500000000000000" charset="0"/>
                            </a:rPr>
                            <m:t>Non</m:t>
                          </m:r>
                          <m:r>
                            <m:rPr>
                              <m:nor/>
                            </m:rPr>
                            <a:rPr lang="en-US" altLang="zh-TW" sz="1200">
                              <a:latin typeface="Vollkorn" panose="02020500000000000000" charset="0"/>
                              <a:ea typeface="Vollkorn" panose="02020500000000000000" charset="0"/>
                            </a:rPr>
                            <m:t>−</m:t>
                          </m:r>
                          <m:r>
                            <m:rPr>
                              <m:nor/>
                            </m:rPr>
                            <a:rPr lang="en-US" altLang="zh-TW" sz="1200">
                              <a:latin typeface="Vollkorn" panose="02020500000000000000" charset="0"/>
                              <a:ea typeface="Vollkorn" panose="02020500000000000000" charset="0"/>
                            </a:rPr>
                            <m:t>Performing</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Loan</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Balance</m:t>
                          </m:r>
                        </m:num>
                        <m:den>
                          <m:r>
                            <a:rPr lang="en-US" altLang="zh-TW" sz="1200" i="1" smtClean="0">
                              <a:latin typeface="Cambria Math" panose="02040503050406030204" pitchFamily="18" charset="0"/>
                            </a:rPr>
                            <m:t> </m:t>
                          </m:r>
                          <m:r>
                            <m:rPr>
                              <m:nor/>
                            </m:rPr>
                            <a:rPr lang="en-US" altLang="zh-TW" sz="1200">
                              <a:latin typeface="Vollkorn" panose="02020500000000000000" charset="0"/>
                              <a:ea typeface="Vollkorn" panose="02020500000000000000" charset="0"/>
                            </a:rPr>
                            <m:t>Total</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Loan</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Balanc</m:t>
                          </m:r>
                          <m:r>
                            <a:rPr lang="zh-TW" altLang="en-US" sz="1200" i="1" dirty="0" smtClean="0">
                              <a:latin typeface="Cambria Math" panose="02040503050406030204" pitchFamily="18" charset="0"/>
                            </a:rPr>
                            <m:t>​</m:t>
                          </m:r>
                          <m:r>
                            <a:rPr lang="en-US" altLang="zh-TW" sz="1200" b="0" i="1" dirty="0" smtClean="0">
                              <a:latin typeface="Cambria Math" panose="02040503050406030204" pitchFamily="18" charset="0"/>
                            </a:rPr>
                            <m:t>𝑒</m:t>
                          </m:r>
                        </m:den>
                      </m:f>
                      <m:r>
                        <a:rPr lang="en-US" altLang="zh-TW" sz="1200" i="1" dirty="0" smtClean="0">
                          <a:latin typeface="Cambria Math" panose="02040503050406030204" pitchFamily="18" charset="0"/>
                        </a:rPr>
                        <m:t>×100%</m:t>
                      </m:r>
                    </m:oMath>
                  </m:oMathPara>
                </a14:m>
                <a:endParaRPr lang="zh-TW" altLang="en-US" dirty="0">
                  <a:solidFill>
                    <a:schemeClr val="tx1"/>
                  </a:solidFill>
                  <a:latin typeface="Vollkorn" panose="02020500000000000000" charset="0"/>
                </a:endParaRPr>
              </a:p>
            </p:txBody>
          </p:sp>
        </mc:Choice>
        <mc:Fallback xmlns="">
          <p:sp>
            <p:nvSpPr>
              <p:cNvPr id="14" name="文字方塊 13">
                <a:extLst>
                  <a:ext uri="{FF2B5EF4-FFF2-40B4-BE49-F238E27FC236}">
                    <a16:creationId xmlns:a16="http://schemas.microsoft.com/office/drawing/2014/main" id="{9EDA2374-2946-4FEF-8A7A-815D1146D7E6}"/>
                  </a:ext>
                </a:extLst>
              </p:cNvPr>
              <p:cNvSpPr txBox="1">
                <a:spLocks noRot="1" noChangeAspect="1" noMove="1" noResize="1" noEditPoints="1" noAdjustHandles="1" noChangeArrowheads="1" noChangeShapeType="1" noTextEdit="1"/>
              </p:cNvSpPr>
              <p:nvPr/>
            </p:nvSpPr>
            <p:spPr>
              <a:xfrm>
                <a:off x="5991224" y="143992"/>
                <a:ext cx="2995613" cy="626454"/>
              </a:xfrm>
              <a:prstGeom prst="rect">
                <a:avLst/>
              </a:prstGeom>
              <a:blipFill>
                <a:blip r:embed="rId4"/>
                <a:stretch>
                  <a:fillRect/>
                </a:stretch>
              </a:blipFill>
              <a:ln w="28575">
                <a:solidFill>
                  <a:schemeClr val="accent5">
                    <a:lumMod val="65000"/>
                  </a:schemeClr>
                </a:solidFill>
              </a:ln>
            </p:spPr>
            <p:txBody>
              <a:bodyPr/>
              <a:lstStyle/>
              <a:p>
                <a:r>
                  <a:rPr lang="zh-TW" altLang="en-US">
                    <a:noFill/>
                  </a:rPr>
                  <a:t> </a:t>
                </a:r>
              </a:p>
            </p:txBody>
          </p:sp>
        </mc:Fallback>
      </mc:AlternateContent>
    </p:spTree>
    <p:extLst>
      <p:ext uri="{BB962C8B-B14F-4D97-AF65-F5344CB8AC3E}">
        <p14:creationId xmlns:p14="http://schemas.microsoft.com/office/powerpoint/2010/main" val="2034917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13" name="文字方塊 12">
            <a:extLst>
              <a:ext uri="{FF2B5EF4-FFF2-40B4-BE49-F238E27FC236}">
                <a16:creationId xmlns:a16="http://schemas.microsoft.com/office/drawing/2014/main" id="{ADEE5360-72C7-42A9-B8B1-BDF4D1B71AFF}"/>
              </a:ext>
            </a:extLst>
          </p:cNvPr>
          <p:cNvSpPr txBox="1"/>
          <p:nvPr/>
        </p:nvSpPr>
        <p:spPr>
          <a:xfrm>
            <a:off x="466129" y="2914226"/>
            <a:ext cx="8211741" cy="2008242"/>
          </a:xfrm>
          <a:prstGeom prst="rect">
            <a:avLst/>
          </a:prstGeom>
          <a:noFill/>
        </p:spPr>
        <p:txBody>
          <a:bodyPr wrap="square">
            <a:spAutoFit/>
          </a:bodyPr>
          <a:lstStyle/>
          <a:p>
            <a:pPr>
              <a:lnSpc>
                <a:spcPct val="150000"/>
              </a:lnSpc>
            </a:pPr>
            <a:r>
              <a:rPr lang="en-US" altLang="zh-TW" sz="1200" b="0" i="0" u="none" strike="noStrike" baseline="0" dirty="0">
                <a:solidFill>
                  <a:srgbClr val="000000"/>
                </a:solidFill>
                <a:latin typeface="Vollkorn" panose="02020500000000000000" charset="0"/>
                <a:ea typeface="Vollkorn" panose="02020500000000000000" charset="0"/>
              </a:rPr>
              <a:t>From the chart, it can be observed that:</a:t>
            </a:r>
          </a:p>
          <a:p>
            <a:pPr marL="171450" indent="-171450">
              <a:lnSpc>
                <a:spcPct val="150000"/>
              </a:lnSpc>
              <a:buFont typeface="Arial" panose="020B0604020202020204" pitchFamily="34" charset="0"/>
              <a:buChar char="•"/>
            </a:pPr>
            <a:r>
              <a:rPr lang="en-US" altLang="zh-TW" sz="1200" b="0" i="0" u="none" strike="noStrike" baseline="0" dirty="0">
                <a:solidFill>
                  <a:srgbClr val="000000"/>
                </a:solidFill>
                <a:latin typeface="Vollkorn" panose="02020500000000000000" charset="0"/>
                <a:ea typeface="Vollkorn" panose="02020500000000000000" charset="0"/>
              </a:rPr>
              <a:t>Looking at 1Q22, </a:t>
            </a:r>
            <a:r>
              <a:rPr lang="en-US" altLang="zh-TW" sz="1200" b="0" i="0" u="none" strike="noStrike" baseline="0" dirty="0" err="1">
                <a:solidFill>
                  <a:srgbClr val="000000"/>
                </a:solidFill>
                <a:latin typeface="Vollkorn" panose="02020500000000000000" charset="0"/>
                <a:ea typeface="Vollkorn" panose="02020500000000000000" charset="0"/>
              </a:rPr>
              <a:t>Yuanta's</a:t>
            </a:r>
            <a:r>
              <a:rPr lang="en-US" altLang="zh-TW" sz="1200" b="0" i="0" u="none" strike="noStrike" baseline="0" dirty="0">
                <a:solidFill>
                  <a:srgbClr val="000000"/>
                </a:solidFill>
                <a:latin typeface="Vollkorn" panose="02020500000000000000" charset="0"/>
                <a:ea typeface="Vollkorn" panose="02020500000000000000" charset="0"/>
              </a:rPr>
              <a:t> provision coverage ratio has gradually increased, reaching 486.1% in 1Q23. A high provision coverage ratio is generally considered a positive indicator of credit risk management. It suggests that the bank has strong preventive and coping capabilities against potential losses. On the contrary, a low provision coverage ratio might indicate that the bank may not be adequately prepared for potential credit risks, necessitating careful risk assessment and the strengthening of risk management measures. Therefore, it can be concluded that </a:t>
            </a:r>
            <a:r>
              <a:rPr lang="en-US" altLang="zh-TW" sz="1200" b="0" i="0" u="none" strike="noStrike" baseline="0" dirty="0" err="1">
                <a:solidFill>
                  <a:srgbClr val="000000"/>
                </a:solidFill>
                <a:latin typeface="Vollkorn" panose="02020500000000000000" charset="0"/>
                <a:ea typeface="Vollkorn" panose="02020500000000000000" charset="0"/>
              </a:rPr>
              <a:t>Yuanta</a:t>
            </a:r>
            <a:r>
              <a:rPr lang="en-US" altLang="zh-TW" sz="1200" b="0" i="0" u="none" strike="noStrike" baseline="0" dirty="0">
                <a:solidFill>
                  <a:srgbClr val="000000"/>
                </a:solidFill>
                <a:latin typeface="Vollkorn" panose="02020500000000000000" charset="0"/>
                <a:ea typeface="Vollkorn" panose="02020500000000000000" charset="0"/>
              </a:rPr>
              <a:t> has performed well in this credit risk management indicator.</a:t>
            </a:r>
            <a:r>
              <a:rPr lang="zh-TW" altLang="en-US" sz="1200" b="0" i="0" u="none" strike="noStrike" baseline="0" dirty="0">
                <a:solidFill>
                  <a:srgbClr val="000000"/>
                </a:solidFill>
                <a:latin typeface="Vollkorn" panose="02020500000000000000" charset="0"/>
              </a:rPr>
              <a:t>	</a:t>
            </a:r>
          </a:p>
        </p:txBody>
      </p:sp>
      <p:sp>
        <p:nvSpPr>
          <p:cNvPr id="7" name="文字方塊 6">
            <a:extLst>
              <a:ext uri="{FF2B5EF4-FFF2-40B4-BE49-F238E27FC236}">
                <a16:creationId xmlns:a16="http://schemas.microsoft.com/office/drawing/2014/main" id="{EF17C11D-7FF4-4AE9-97A7-D98014AC4271}"/>
              </a:ext>
            </a:extLst>
          </p:cNvPr>
          <p:cNvSpPr txBox="1"/>
          <p:nvPr/>
        </p:nvSpPr>
        <p:spPr>
          <a:xfrm>
            <a:off x="6341268" y="2571750"/>
            <a:ext cx="806631" cy="253916"/>
          </a:xfrm>
          <a:prstGeom prst="rect">
            <a:avLst/>
          </a:prstGeom>
          <a:noFill/>
        </p:spPr>
        <p:txBody>
          <a:bodyPr wrap="none" rtlCol="0">
            <a:spAutoFit/>
          </a:bodyPr>
          <a:lstStyle/>
          <a:p>
            <a:r>
              <a:rPr lang="en-US" altLang="zh-TW" sz="1050" dirty="0">
                <a:latin typeface="Vollkorn" panose="02020500000000000000" charset="0"/>
              </a:rPr>
              <a:t>data </a:t>
            </a:r>
            <a:r>
              <a:rPr lang="zh-TW" altLang="en-US" sz="1050" dirty="0">
                <a:latin typeface="Vollkorn" panose="02020500000000000000" charset="0"/>
              </a:rPr>
              <a:t>：</a:t>
            </a:r>
            <a:r>
              <a:rPr lang="en-US" altLang="zh-TW" sz="1050" dirty="0">
                <a:latin typeface="Vollkorn" panose="02020500000000000000" charset="0"/>
                <a:ea typeface="Vollkorn" panose="02020500000000000000" charset="0"/>
              </a:rPr>
              <a:t>TEJ</a:t>
            </a:r>
            <a:endParaRPr lang="zh-TW" altLang="en-US" sz="1050" dirty="0">
              <a:latin typeface="Vollkorn" panose="02020500000000000000" charset="0"/>
            </a:endParaRPr>
          </a:p>
        </p:txBody>
      </p:sp>
      <p:pic>
        <p:nvPicPr>
          <p:cNvPr id="10" name="圖片 9">
            <a:extLst>
              <a:ext uri="{FF2B5EF4-FFF2-40B4-BE49-F238E27FC236}">
                <a16:creationId xmlns:a16="http://schemas.microsoft.com/office/drawing/2014/main" id="{439F65AF-BACC-449B-B278-99C7E2536E48}"/>
              </a:ext>
            </a:extLst>
          </p:cNvPr>
          <p:cNvPicPr>
            <a:picLocks noChangeAspect="1"/>
          </p:cNvPicPr>
          <p:nvPr/>
        </p:nvPicPr>
        <p:blipFill>
          <a:blip r:embed="rId3"/>
          <a:stretch>
            <a:fillRect/>
          </a:stretch>
        </p:blipFill>
        <p:spPr>
          <a:xfrm>
            <a:off x="2868331" y="1044676"/>
            <a:ext cx="3407336" cy="1779486"/>
          </a:xfrm>
          <a:prstGeom prst="rect">
            <a:avLst/>
          </a:prstGeom>
        </p:spPr>
      </p:pic>
      <p:sp>
        <p:nvSpPr>
          <p:cNvPr id="11" name="Google Shape;602;p35">
            <a:extLst>
              <a:ext uri="{FF2B5EF4-FFF2-40B4-BE49-F238E27FC236}">
                <a16:creationId xmlns:a16="http://schemas.microsoft.com/office/drawing/2014/main" id="{3A2D16AA-5F89-4C4E-9F18-5265D1D260A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2800" dirty="0" err="1">
                <a:latin typeface="Vollkorn" panose="02020500000000000000" charset="0"/>
                <a:ea typeface="Vollkorn" panose="02020500000000000000" charset="0"/>
              </a:rPr>
              <a:t>Yuanta</a:t>
            </a:r>
            <a:r>
              <a:rPr lang="en-US" altLang="zh-TW" sz="2800" dirty="0">
                <a:latin typeface="Vollkorn" panose="02020500000000000000" charset="0"/>
                <a:ea typeface="Vollkorn" panose="02020500000000000000" charset="0"/>
              </a:rPr>
              <a:t> – Financial Indicators</a:t>
            </a:r>
            <a:endParaRPr dirty="0"/>
          </a:p>
        </p:txBody>
      </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39BF9EBE-1640-482F-A7DA-C5F3086AC572}"/>
                  </a:ext>
                </a:extLst>
              </p:cNvPr>
              <p:cNvSpPr txBox="1"/>
              <p:nvPr/>
            </p:nvSpPr>
            <p:spPr>
              <a:xfrm>
                <a:off x="6241256" y="157160"/>
                <a:ext cx="2717006" cy="753411"/>
              </a:xfrm>
              <a:prstGeom prst="rect">
                <a:avLst/>
              </a:prstGeom>
              <a:noFill/>
              <a:ln w="28575">
                <a:solidFill>
                  <a:schemeClr val="accent5">
                    <a:lumMod val="65000"/>
                  </a:schemeClr>
                </a:solidFill>
              </a:ln>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altLang="zh-TW" sz="1200">
                          <a:latin typeface="Vollkorn" panose="02020500000000000000" charset="0"/>
                          <a:ea typeface="Vollkorn" panose="02020500000000000000" charset="0"/>
                        </a:rPr>
                        <m:t>Provision</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Coverage</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Ratio</m:t>
                      </m:r>
                      <m:r>
                        <a:rPr lang="en-US" altLang="zh-TW" sz="1200" i="1" dirty="0" smtClean="0">
                          <a:latin typeface="Cambria Math" panose="02040503050406030204" pitchFamily="18" charset="0"/>
                        </a:rPr>
                        <m:t>=</m:t>
                      </m:r>
                      <m:f>
                        <m:fPr>
                          <m:ctrlPr>
                            <a:rPr lang="en-US" altLang="zh-TW" sz="1200" b="0" i="1" dirty="0" smtClean="0">
                              <a:latin typeface="Cambria Math" panose="02040503050406030204" pitchFamily="18" charset="0"/>
                            </a:rPr>
                          </m:ctrlPr>
                        </m:fPr>
                        <m:num>
                          <m:r>
                            <m:rPr>
                              <m:nor/>
                            </m:rPr>
                            <a:rPr lang="en-US" altLang="zh-TW" sz="1200">
                              <a:latin typeface="Vollkorn" panose="02020500000000000000" charset="0"/>
                              <a:ea typeface="Vollkorn" panose="02020500000000000000" charset="0"/>
                            </a:rPr>
                            <m:t>Provision</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for</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Bad</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Debts</m:t>
                          </m:r>
                          <m:r>
                            <m:rPr>
                              <m:nor/>
                            </m:rPr>
                            <a:rPr lang="en-US" altLang="zh-TW" sz="1200">
                              <a:latin typeface="Vollkorn" panose="02020500000000000000" charset="0"/>
                              <a:ea typeface="Vollkorn" panose="02020500000000000000" charset="0"/>
                            </a:rPr>
                            <m:t> </m:t>
                          </m:r>
                        </m:num>
                        <m:den>
                          <m:r>
                            <a:rPr lang="en-US" altLang="zh-TW" sz="1200" i="1" smtClean="0">
                              <a:latin typeface="Cambria Math" panose="02040503050406030204" pitchFamily="18" charset="0"/>
                            </a:rPr>
                            <m:t> </m:t>
                          </m:r>
                          <m:r>
                            <m:rPr>
                              <m:nor/>
                            </m:rPr>
                            <a:rPr lang="en-US" altLang="zh-TW" sz="1200">
                              <a:latin typeface="Vollkorn" panose="02020500000000000000" charset="0"/>
                              <a:ea typeface="Vollkorn" panose="02020500000000000000" charset="0"/>
                            </a:rPr>
                            <m:t>(</m:t>
                          </m:r>
                          <m:r>
                            <m:rPr>
                              <m:nor/>
                            </m:rPr>
                            <a:rPr lang="en-US" altLang="zh-TW" sz="1200">
                              <a:latin typeface="Vollkorn" panose="02020500000000000000" charset="0"/>
                              <a:ea typeface="Vollkorn" panose="02020500000000000000" charset="0"/>
                            </a:rPr>
                            <m:t>NPL</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Balance</m:t>
                          </m:r>
                          <m:r>
                            <m:rPr>
                              <m:nor/>
                            </m:rPr>
                            <a:rPr lang="en-US" altLang="zh-TW" sz="1200">
                              <a:latin typeface="Vollkorn" panose="02020500000000000000" charset="0"/>
                              <a:ea typeface="Vollkorn" panose="02020500000000000000" charset="0"/>
                            </a:rPr>
                            <m:t> </m:t>
                          </m:r>
                          <m:r>
                            <a:rPr lang="zh-TW" altLang="en-US" sz="1200" i="1" dirty="0" smtClean="0">
                              <a:latin typeface="Cambria Math" panose="02040503050406030204" pitchFamily="18" charset="0"/>
                            </a:rPr>
                            <m:t>​</m:t>
                          </m:r>
                        </m:den>
                      </m:f>
                      <m:r>
                        <a:rPr lang="en-US" altLang="zh-TW" sz="1200" i="1" dirty="0" smtClean="0">
                          <a:latin typeface="Cambria Math" panose="02040503050406030204" pitchFamily="18" charset="0"/>
                        </a:rPr>
                        <m:t>×100%</m:t>
                      </m:r>
                    </m:oMath>
                  </m:oMathPara>
                </a14:m>
                <a:endParaRPr lang="zh-TW" altLang="en-US" dirty="0">
                  <a:solidFill>
                    <a:schemeClr val="tx1"/>
                  </a:solidFill>
                  <a:latin typeface="Vollkorn" panose="02020500000000000000" charset="0"/>
                </a:endParaRPr>
              </a:p>
            </p:txBody>
          </p:sp>
        </mc:Choice>
        <mc:Fallback xmlns="">
          <p:sp>
            <p:nvSpPr>
              <p:cNvPr id="14" name="文字方塊 13">
                <a:extLst>
                  <a:ext uri="{FF2B5EF4-FFF2-40B4-BE49-F238E27FC236}">
                    <a16:creationId xmlns:a16="http://schemas.microsoft.com/office/drawing/2014/main" id="{39BF9EBE-1640-482F-A7DA-C5F3086AC572}"/>
                  </a:ext>
                </a:extLst>
              </p:cNvPr>
              <p:cNvSpPr txBox="1">
                <a:spLocks noRot="1" noChangeAspect="1" noMove="1" noResize="1" noEditPoints="1" noAdjustHandles="1" noChangeArrowheads="1" noChangeShapeType="1" noTextEdit="1"/>
              </p:cNvSpPr>
              <p:nvPr/>
            </p:nvSpPr>
            <p:spPr>
              <a:xfrm>
                <a:off x="6241256" y="157160"/>
                <a:ext cx="2717006" cy="753411"/>
              </a:xfrm>
              <a:prstGeom prst="rect">
                <a:avLst/>
              </a:prstGeom>
              <a:blipFill>
                <a:blip r:embed="rId4"/>
                <a:stretch>
                  <a:fillRect/>
                </a:stretch>
              </a:blipFill>
              <a:ln w="28575">
                <a:solidFill>
                  <a:schemeClr val="accent5">
                    <a:lumMod val="65000"/>
                  </a:schemeClr>
                </a:solidFill>
              </a:ln>
            </p:spPr>
            <p:txBody>
              <a:bodyPr/>
              <a:lstStyle/>
              <a:p>
                <a:r>
                  <a:rPr lang="zh-TW" altLang="en-US">
                    <a:noFill/>
                  </a:rPr>
                  <a:t> </a:t>
                </a:r>
              </a:p>
            </p:txBody>
          </p:sp>
        </mc:Fallback>
      </mc:AlternateContent>
    </p:spTree>
    <p:extLst>
      <p:ext uri="{BB962C8B-B14F-4D97-AF65-F5344CB8AC3E}">
        <p14:creationId xmlns:p14="http://schemas.microsoft.com/office/powerpoint/2010/main" val="3652409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13" name="文字方塊 12">
            <a:extLst>
              <a:ext uri="{FF2B5EF4-FFF2-40B4-BE49-F238E27FC236}">
                <a16:creationId xmlns:a16="http://schemas.microsoft.com/office/drawing/2014/main" id="{9BA79A87-D463-417C-A804-C07CE655858B}"/>
              </a:ext>
            </a:extLst>
          </p:cNvPr>
          <p:cNvSpPr txBox="1"/>
          <p:nvPr/>
        </p:nvSpPr>
        <p:spPr>
          <a:xfrm>
            <a:off x="466129" y="2914226"/>
            <a:ext cx="8211741" cy="2008242"/>
          </a:xfrm>
          <a:prstGeom prst="rect">
            <a:avLst/>
          </a:prstGeom>
          <a:noFill/>
        </p:spPr>
        <p:txBody>
          <a:bodyPr wrap="square">
            <a:spAutoFit/>
          </a:bodyPr>
          <a:lstStyle/>
          <a:p>
            <a:pPr>
              <a:lnSpc>
                <a:spcPct val="150000"/>
              </a:lnSpc>
            </a:pPr>
            <a:r>
              <a:rPr lang="en-US" altLang="zh-TW" sz="1200" b="0" i="0" u="none" strike="noStrike" baseline="0" dirty="0">
                <a:solidFill>
                  <a:srgbClr val="000000"/>
                </a:solidFill>
                <a:latin typeface="Vollkorn" panose="02020500000000000000" charset="0"/>
                <a:ea typeface="Vollkorn" panose="02020500000000000000" charset="0"/>
              </a:rPr>
              <a:t>From the chart, it can be observed that:</a:t>
            </a:r>
          </a:p>
          <a:p>
            <a:pPr marL="171450" indent="-171450">
              <a:lnSpc>
                <a:spcPct val="150000"/>
              </a:lnSpc>
              <a:buFont typeface="Arial" panose="020B0604020202020204" pitchFamily="34" charset="0"/>
              <a:buChar char="•"/>
            </a:pPr>
            <a:r>
              <a:rPr lang="en-US" altLang="zh-TW" sz="1200" b="0" i="0" u="none" strike="noStrike" baseline="0" dirty="0" err="1">
                <a:solidFill>
                  <a:srgbClr val="000000"/>
                </a:solidFill>
                <a:latin typeface="Vollkorn" panose="02020500000000000000" charset="0"/>
                <a:ea typeface="Vollkorn" panose="02020500000000000000" charset="0"/>
              </a:rPr>
              <a:t>Yuanta</a:t>
            </a:r>
            <a:r>
              <a:rPr lang="en-US" altLang="zh-TW" sz="1200" b="0" i="0" u="none" strike="noStrike" baseline="0" dirty="0">
                <a:solidFill>
                  <a:srgbClr val="000000"/>
                </a:solidFill>
                <a:latin typeface="Vollkorn" panose="02020500000000000000" charset="0"/>
                <a:ea typeface="Vollkorn" panose="02020500000000000000" charset="0"/>
              </a:rPr>
              <a:t> has consistently maintained a considerable distance from the minimum capital requirements, with a capital adequacy ratio of 14,400% in 1Q23. A high capital adequacy ratio indicates that the financial institution has ample capital available to address potential losses, thereby enhancing its financial robustness and resilience to risks. A low capital adequacy ratio might suggest that the financial institution is at risk and may need to increase capital or reduce risk assets. Therefore, it can be concluded that </a:t>
            </a:r>
            <a:r>
              <a:rPr lang="en-US" altLang="zh-TW" sz="1200" b="0" i="0" u="none" strike="noStrike" baseline="0" dirty="0" err="1">
                <a:solidFill>
                  <a:srgbClr val="000000"/>
                </a:solidFill>
                <a:latin typeface="Vollkorn" panose="02020500000000000000" charset="0"/>
                <a:ea typeface="Vollkorn" panose="02020500000000000000" charset="0"/>
              </a:rPr>
              <a:t>Yuanta</a:t>
            </a:r>
            <a:r>
              <a:rPr lang="en-US" altLang="zh-TW" sz="1200" b="0" i="0" u="none" strike="noStrike" baseline="0" dirty="0">
                <a:solidFill>
                  <a:srgbClr val="000000"/>
                </a:solidFill>
                <a:latin typeface="Vollkorn" panose="02020500000000000000" charset="0"/>
                <a:ea typeface="Vollkorn" panose="02020500000000000000" charset="0"/>
              </a:rPr>
              <a:t> has performed well in this credit risk management indicator.</a:t>
            </a:r>
            <a:r>
              <a:rPr lang="zh-TW" altLang="en-US" sz="1200" b="0" i="0" u="none" strike="noStrike" baseline="0" dirty="0">
                <a:solidFill>
                  <a:srgbClr val="000000"/>
                </a:solidFill>
                <a:latin typeface="Vollkorn" panose="02020500000000000000" charset="0"/>
              </a:rPr>
              <a:t>	</a:t>
            </a:r>
          </a:p>
        </p:txBody>
      </p:sp>
      <p:sp>
        <p:nvSpPr>
          <p:cNvPr id="7" name="文字方塊 6">
            <a:extLst>
              <a:ext uri="{FF2B5EF4-FFF2-40B4-BE49-F238E27FC236}">
                <a16:creationId xmlns:a16="http://schemas.microsoft.com/office/drawing/2014/main" id="{EF17C11D-7FF4-4AE9-97A7-D98014AC4271}"/>
              </a:ext>
            </a:extLst>
          </p:cNvPr>
          <p:cNvSpPr txBox="1"/>
          <p:nvPr/>
        </p:nvSpPr>
        <p:spPr>
          <a:xfrm>
            <a:off x="6105525" y="2535030"/>
            <a:ext cx="806631" cy="253916"/>
          </a:xfrm>
          <a:prstGeom prst="rect">
            <a:avLst/>
          </a:prstGeom>
          <a:noFill/>
        </p:spPr>
        <p:txBody>
          <a:bodyPr wrap="none" rtlCol="0">
            <a:spAutoFit/>
          </a:bodyPr>
          <a:lstStyle/>
          <a:p>
            <a:r>
              <a:rPr lang="en-US" altLang="zh-TW" sz="1050" dirty="0">
                <a:latin typeface="Vollkorn" panose="02020500000000000000" charset="0"/>
              </a:rPr>
              <a:t>data </a:t>
            </a:r>
            <a:r>
              <a:rPr lang="zh-TW" altLang="en-US" sz="1050" dirty="0">
                <a:latin typeface="Vollkorn" panose="02020500000000000000" charset="0"/>
              </a:rPr>
              <a:t>：</a:t>
            </a:r>
            <a:r>
              <a:rPr lang="en-US" altLang="zh-TW" sz="1050" dirty="0">
                <a:latin typeface="Vollkorn" panose="02020500000000000000" charset="0"/>
                <a:ea typeface="Vollkorn" panose="02020500000000000000" charset="0"/>
              </a:rPr>
              <a:t>TEJ</a:t>
            </a:r>
            <a:endParaRPr lang="zh-TW" altLang="en-US" sz="1050" dirty="0">
              <a:latin typeface="Vollkorn" panose="02020500000000000000" charset="0"/>
            </a:endParaRPr>
          </a:p>
        </p:txBody>
      </p:sp>
      <p:pic>
        <p:nvPicPr>
          <p:cNvPr id="3" name="圖片 2">
            <a:extLst>
              <a:ext uri="{FF2B5EF4-FFF2-40B4-BE49-F238E27FC236}">
                <a16:creationId xmlns:a16="http://schemas.microsoft.com/office/drawing/2014/main" id="{AAE5234F-9BED-4B08-B948-B5D94E3DD72D}"/>
              </a:ext>
            </a:extLst>
          </p:cNvPr>
          <p:cNvPicPr>
            <a:picLocks noChangeAspect="1"/>
          </p:cNvPicPr>
          <p:nvPr/>
        </p:nvPicPr>
        <p:blipFill>
          <a:blip r:embed="rId3"/>
          <a:stretch>
            <a:fillRect/>
          </a:stretch>
        </p:blipFill>
        <p:spPr>
          <a:xfrm>
            <a:off x="3038475" y="1084133"/>
            <a:ext cx="3067050" cy="1704813"/>
          </a:xfrm>
          <a:prstGeom prst="rect">
            <a:avLst/>
          </a:prstGeom>
        </p:spPr>
      </p:pic>
      <p:sp>
        <p:nvSpPr>
          <p:cNvPr id="10" name="Google Shape;602;p35">
            <a:extLst>
              <a:ext uri="{FF2B5EF4-FFF2-40B4-BE49-F238E27FC236}">
                <a16:creationId xmlns:a16="http://schemas.microsoft.com/office/drawing/2014/main" id="{F329E774-929A-458C-BF4C-CBF03B0114A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2800" dirty="0" err="1">
                <a:latin typeface="Vollkorn" panose="02020500000000000000" charset="0"/>
                <a:ea typeface="Vollkorn" panose="02020500000000000000" charset="0"/>
              </a:rPr>
              <a:t>Yuanta</a:t>
            </a:r>
            <a:r>
              <a:rPr lang="en-US" altLang="zh-TW" sz="2800" dirty="0">
                <a:latin typeface="Vollkorn" panose="02020500000000000000" charset="0"/>
                <a:ea typeface="Vollkorn" panose="02020500000000000000" charset="0"/>
              </a:rPr>
              <a:t> – Financial Indicators</a:t>
            </a:r>
            <a:endParaRPr dirty="0"/>
          </a:p>
        </p:txBody>
      </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74EBF46C-EB42-4576-B3F3-20070E0414C0}"/>
                  </a:ext>
                </a:extLst>
              </p:cNvPr>
              <p:cNvSpPr txBox="1"/>
              <p:nvPr/>
            </p:nvSpPr>
            <p:spPr>
              <a:xfrm>
                <a:off x="6241256" y="157160"/>
                <a:ext cx="2717006" cy="662810"/>
              </a:xfrm>
              <a:prstGeom prst="rect">
                <a:avLst/>
              </a:prstGeom>
              <a:noFill/>
              <a:ln w="28575">
                <a:solidFill>
                  <a:schemeClr val="accent5">
                    <a:lumMod val="65000"/>
                  </a:schemeClr>
                </a:solidFill>
              </a:ln>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altLang="zh-TW" sz="1200">
                          <a:latin typeface="Vollkorn" panose="02020500000000000000" charset="0"/>
                          <a:ea typeface="Vollkorn" panose="02020500000000000000" charset="0"/>
                        </a:rPr>
                        <m:t>Capital</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Adequacy</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Ratio</m:t>
                      </m:r>
                      <m:r>
                        <a:rPr lang="en-US" altLang="zh-TW" sz="1200" i="0" dirty="0" smtClean="0">
                          <a:latin typeface="Cambria Math" panose="02040503050406030204" pitchFamily="18" charset="0"/>
                        </a:rPr>
                        <m:t>=</m:t>
                      </m:r>
                      <m:f>
                        <m:fPr>
                          <m:ctrlPr>
                            <a:rPr lang="en-US" altLang="zh-TW" sz="1200" b="0" i="1" dirty="0" smtClean="0">
                              <a:latin typeface="Cambria Math" panose="02040503050406030204" pitchFamily="18" charset="0"/>
                            </a:rPr>
                          </m:ctrlPr>
                        </m:fPr>
                        <m:num>
                          <m:r>
                            <m:rPr>
                              <m:nor/>
                            </m:rPr>
                            <a:rPr lang="en-US" altLang="zh-TW" sz="1200">
                              <a:latin typeface="Vollkorn" panose="02020500000000000000" charset="0"/>
                              <a:ea typeface="Vollkorn" panose="02020500000000000000" charset="0"/>
                            </a:rPr>
                            <m:t>Core</m:t>
                          </m:r>
                          <m:r>
                            <m:rPr>
                              <m:nor/>
                            </m:rPr>
                            <a:rPr lang="en-US" altLang="zh-TW" sz="1200">
                              <a:latin typeface="Vollkorn" panose="02020500000000000000" charset="0"/>
                              <a:ea typeface="Vollkorn" panose="02020500000000000000" charset="0"/>
                            </a:rPr>
                            <m:t> </m:t>
                          </m:r>
                          <m:r>
                            <m:rPr>
                              <m:nor/>
                            </m:rPr>
                            <a:rPr lang="en-US" altLang="zh-TW" sz="1200">
                              <a:latin typeface="Vollkorn" panose="02020500000000000000" charset="0"/>
                              <a:ea typeface="Vollkorn" panose="02020500000000000000" charset="0"/>
                            </a:rPr>
                            <m:t>Capital</m:t>
                          </m:r>
                        </m:num>
                        <m:den>
                          <m:r>
                            <m:rPr>
                              <m:sty m:val="p"/>
                            </m:rPr>
                            <a:rPr lang="en-US" altLang="zh-TW" sz="1200" i="0">
                              <a:latin typeface="Cambria Math" panose="02040503050406030204" pitchFamily="18" charset="0"/>
                            </a:rPr>
                            <m:t>Risk</m:t>
                          </m:r>
                          <m:r>
                            <a:rPr lang="en-US" altLang="zh-TW" sz="1200" i="0">
                              <a:latin typeface="Cambria Math" panose="02040503050406030204" pitchFamily="18" charset="0"/>
                            </a:rPr>
                            <m:t>−</m:t>
                          </m:r>
                          <m:r>
                            <m:rPr>
                              <m:sty m:val="p"/>
                            </m:rPr>
                            <a:rPr lang="en-US" altLang="zh-TW" sz="1200" i="0">
                              <a:latin typeface="Cambria Math" panose="02040503050406030204" pitchFamily="18" charset="0"/>
                            </a:rPr>
                            <m:t>Weighted</m:t>
                          </m:r>
                          <m:r>
                            <a:rPr lang="en-US" altLang="zh-TW" sz="1200" i="0">
                              <a:latin typeface="Cambria Math" panose="02040503050406030204" pitchFamily="18" charset="0"/>
                            </a:rPr>
                            <m:t> </m:t>
                          </m:r>
                          <m:r>
                            <m:rPr>
                              <m:sty m:val="p"/>
                            </m:rPr>
                            <a:rPr lang="en-US" altLang="zh-TW" sz="1200" i="0">
                              <a:latin typeface="Cambria Math" panose="02040503050406030204" pitchFamily="18" charset="0"/>
                            </a:rPr>
                            <m:t>Assets</m:t>
                          </m:r>
                          <m:r>
                            <a:rPr lang="zh-TW" altLang="en-US" sz="1200" i="0" dirty="0" smtClean="0">
                              <a:latin typeface="Cambria Math" panose="02040503050406030204" pitchFamily="18" charset="0"/>
                            </a:rPr>
                            <m:t>​</m:t>
                          </m:r>
                        </m:den>
                      </m:f>
                      <m:r>
                        <a:rPr lang="en-US" altLang="zh-TW" sz="1200" i="0" dirty="0" smtClean="0">
                          <a:latin typeface="Cambria Math" panose="02040503050406030204" pitchFamily="18" charset="0"/>
                        </a:rPr>
                        <m:t>×100%</m:t>
                      </m:r>
                    </m:oMath>
                  </m:oMathPara>
                </a14:m>
                <a:endParaRPr lang="zh-TW" altLang="en-US" dirty="0">
                  <a:solidFill>
                    <a:schemeClr val="tx1"/>
                  </a:solidFill>
                  <a:latin typeface="Vollkorn" panose="02020500000000000000" charset="0"/>
                </a:endParaRPr>
              </a:p>
            </p:txBody>
          </p:sp>
        </mc:Choice>
        <mc:Fallback xmlns="">
          <p:sp>
            <p:nvSpPr>
              <p:cNvPr id="14" name="文字方塊 13">
                <a:extLst>
                  <a:ext uri="{FF2B5EF4-FFF2-40B4-BE49-F238E27FC236}">
                    <a16:creationId xmlns:a16="http://schemas.microsoft.com/office/drawing/2014/main" id="{74EBF46C-EB42-4576-B3F3-20070E0414C0}"/>
                  </a:ext>
                </a:extLst>
              </p:cNvPr>
              <p:cNvSpPr txBox="1">
                <a:spLocks noRot="1" noChangeAspect="1" noMove="1" noResize="1" noEditPoints="1" noAdjustHandles="1" noChangeArrowheads="1" noChangeShapeType="1" noTextEdit="1"/>
              </p:cNvSpPr>
              <p:nvPr/>
            </p:nvSpPr>
            <p:spPr>
              <a:xfrm>
                <a:off x="6241256" y="157160"/>
                <a:ext cx="2717006" cy="662810"/>
              </a:xfrm>
              <a:prstGeom prst="rect">
                <a:avLst/>
              </a:prstGeom>
              <a:blipFill>
                <a:blip r:embed="rId4"/>
                <a:stretch>
                  <a:fillRect/>
                </a:stretch>
              </a:blipFill>
              <a:ln w="28575">
                <a:solidFill>
                  <a:schemeClr val="accent5">
                    <a:lumMod val="65000"/>
                  </a:schemeClr>
                </a:solidFill>
              </a:ln>
            </p:spPr>
            <p:txBody>
              <a:bodyPr/>
              <a:lstStyle/>
              <a:p>
                <a:r>
                  <a:rPr lang="zh-TW" altLang="en-US">
                    <a:noFill/>
                  </a:rPr>
                  <a:t> </a:t>
                </a:r>
              </a:p>
            </p:txBody>
          </p:sp>
        </mc:Fallback>
      </mc:AlternateContent>
    </p:spTree>
    <p:extLst>
      <p:ext uri="{BB962C8B-B14F-4D97-AF65-F5344CB8AC3E}">
        <p14:creationId xmlns:p14="http://schemas.microsoft.com/office/powerpoint/2010/main" val="3096846265"/>
      </p:ext>
    </p:extLst>
  </p:cSld>
  <p:clrMapOvr>
    <a:masterClrMapping/>
  </p:clrMapOvr>
</p:sld>
</file>

<file path=ppt/theme/theme1.xml><?xml version="1.0" encoding="utf-8"?>
<a:theme xmlns:a="http://schemas.openxmlformats.org/drawingml/2006/main" name="Acute Inflammation by Slidesgo">
  <a:themeElements>
    <a:clrScheme name="Simple Light">
      <a:dk1>
        <a:srgbClr val="001524"/>
      </a:dk1>
      <a:lt1>
        <a:srgbClr val="F8F9FC"/>
      </a:lt1>
      <a:dk2>
        <a:srgbClr val="E1E1E3"/>
      </a:dk2>
      <a:lt2>
        <a:srgbClr val="224F70"/>
      </a:lt2>
      <a:accent1>
        <a:srgbClr val="006EBD"/>
      </a:accent1>
      <a:accent2>
        <a:srgbClr val="FFFFFF"/>
      </a:accent2>
      <a:accent3>
        <a:srgbClr val="FFFFFF"/>
      </a:accent3>
      <a:accent4>
        <a:srgbClr val="FFFFFF"/>
      </a:accent4>
      <a:accent5>
        <a:srgbClr val="FFFFFF"/>
      </a:accent5>
      <a:accent6>
        <a:srgbClr val="FFFFFF"/>
      </a:accent6>
      <a:hlink>
        <a:srgbClr val="0015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2359</Words>
  <Application>Microsoft Office PowerPoint</Application>
  <PresentationFormat>如螢幕大小 (16:9)</PresentationFormat>
  <Paragraphs>95</Paragraphs>
  <Slides>19</Slides>
  <Notes>19</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19</vt:i4>
      </vt:variant>
    </vt:vector>
  </HeadingPairs>
  <TitlesOfParts>
    <vt:vector size="26" baseType="lpstr">
      <vt:lpstr>Vollkorn</vt:lpstr>
      <vt:lpstr>Arial</vt:lpstr>
      <vt:lpstr>Raleway</vt:lpstr>
      <vt:lpstr>微軟正黑體</vt:lpstr>
      <vt:lpstr>Cambria Math</vt:lpstr>
      <vt:lpstr>Lato</vt:lpstr>
      <vt:lpstr>Acute Inflammation by Slidesgo</vt:lpstr>
      <vt:lpstr>Recommend a bank for investment purpose  – From risk management perspective</vt:lpstr>
      <vt:lpstr>Abstract</vt:lpstr>
      <vt:lpstr>Yuanta - Introduction</vt:lpstr>
      <vt:lpstr>Yuanta – Financial Indicators</vt:lpstr>
      <vt:lpstr>Yuanta – Financial Indicators</vt:lpstr>
      <vt:lpstr>Yuanta – Financial Indicators</vt:lpstr>
      <vt:lpstr>Yuanta – Financial Indicators</vt:lpstr>
      <vt:lpstr>Yuanta – Financial Indicators</vt:lpstr>
      <vt:lpstr>Yuanta – Financial Indicators</vt:lpstr>
      <vt:lpstr>Yuanta – Financial Indicators</vt:lpstr>
      <vt:lpstr>E.Sun – Introduction</vt:lpstr>
      <vt:lpstr>E.Sun – Financial Indicators</vt:lpstr>
      <vt:lpstr>E.Sun – Financial Indicators</vt:lpstr>
      <vt:lpstr>E.Sun – Financial Indicators</vt:lpstr>
      <vt:lpstr>E.Sun – Financial Indicators</vt:lpstr>
      <vt:lpstr>E.Sun – Financial Indicators</vt:lpstr>
      <vt:lpstr>E.Sun – Financial Indicators</vt:lpstr>
      <vt:lpstr>Compare – E.Sun v.s. Yuanta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Acute Inflammation</dc:title>
  <dc:creator>Ming Liu</dc:creator>
  <cp:lastModifiedBy>Ming Liu</cp:lastModifiedBy>
  <cp:revision>27</cp:revision>
  <dcterms:modified xsi:type="dcterms:W3CDTF">2024-01-02T16:43:37Z</dcterms:modified>
</cp:coreProperties>
</file>