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8" r:id="rId4"/>
    <p:sldId id="263" r:id="rId5"/>
    <p:sldId id="264" r:id="rId6"/>
    <p:sldId id="265" r:id="rId7"/>
    <p:sldId id="267" r:id="rId8"/>
    <p:sldId id="269" r:id="rId9"/>
  </p:sldIdLst>
  <p:sldSz cx="28803600" cy="21602700"/>
  <p:notesSz cx="6858000" cy="9144000"/>
  <p:defaultTextStyle>
    <a:defPPr>
      <a:defRPr lang="fr-FR"/>
    </a:defPPr>
    <a:lvl1pPr marL="0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96162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92324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888486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184648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480810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776972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9073134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369296" algn="l" defTabSz="259232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626" autoAdjust="0"/>
    <p:restoredTop sz="97914" autoAdjust="0"/>
  </p:normalViewPr>
  <p:slideViewPr>
    <p:cSldViewPr>
      <p:cViewPr>
        <p:scale>
          <a:sx n="33" d="100"/>
          <a:sy n="33" d="100"/>
        </p:scale>
        <p:origin x="-1171" y="14"/>
      </p:cViewPr>
      <p:guideLst>
        <p:guide orient="horz" pos="6804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76A73-8F89-460B-8181-C65430DAA17C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B18140B0-61F9-4194-875D-FA19C849831E}">
      <dgm:prSet phldrT="[Texte]"/>
      <dgm:spPr/>
      <dgm:t>
        <a:bodyPr/>
        <a:lstStyle/>
        <a:p>
          <a:r>
            <a:rPr lang="fr-FR" dirty="0" smtClean="0"/>
            <a:t>SFTV6_2011.xls</a:t>
          </a:r>
          <a:endParaRPr lang="fr-FR" dirty="0"/>
        </a:p>
      </dgm:t>
    </dgm:pt>
    <dgm:pt modelId="{FA6A3000-14A8-4314-A2D0-C33331A5A74E}" type="parTrans" cxnId="{A6780656-57BC-44C4-BF69-3E5C539EC968}">
      <dgm:prSet/>
      <dgm:spPr/>
      <dgm:t>
        <a:bodyPr/>
        <a:lstStyle/>
        <a:p>
          <a:endParaRPr lang="fr-FR"/>
        </a:p>
      </dgm:t>
    </dgm:pt>
    <dgm:pt modelId="{809AB6EC-B18B-4436-AA5C-FCFA04008CB0}" type="sibTrans" cxnId="{A6780656-57BC-44C4-BF69-3E5C539EC968}">
      <dgm:prSet/>
      <dgm:spPr/>
      <dgm:t>
        <a:bodyPr/>
        <a:lstStyle/>
        <a:p>
          <a:endParaRPr lang="fr-FR"/>
        </a:p>
      </dgm:t>
    </dgm:pt>
    <dgm:pt modelId="{8F56AB70-1F06-47CC-9A06-43611996D751}">
      <dgm:prSet phldrT="[Texte]"/>
      <dgm:spPr/>
      <dgm:t>
        <a:bodyPr/>
        <a:lstStyle/>
        <a:p>
          <a:r>
            <a:rPr lang="fr-FR" dirty="0" smtClean="0"/>
            <a:t> Données filtrées</a:t>
          </a:r>
          <a:endParaRPr lang="fr-FR" dirty="0"/>
        </a:p>
      </dgm:t>
    </dgm:pt>
    <dgm:pt modelId="{D4D191E9-02FE-45C9-97DD-681C9FC3142B}" type="parTrans" cxnId="{FD157C8F-4692-4D9F-AE03-482D8D2389C9}">
      <dgm:prSet/>
      <dgm:spPr/>
      <dgm:t>
        <a:bodyPr/>
        <a:lstStyle/>
        <a:p>
          <a:endParaRPr lang="fr-FR"/>
        </a:p>
      </dgm:t>
    </dgm:pt>
    <dgm:pt modelId="{BF2EF8DA-6559-4BDE-95A3-8EBBAF63FB70}" type="sibTrans" cxnId="{FD157C8F-4692-4D9F-AE03-482D8D2389C9}">
      <dgm:prSet/>
      <dgm:spPr/>
      <dgm:t>
        <a:bodyPr/>
        <a:lstStyle/>
        <a:p>
          <a:endParaRPr lang="fr-FR"/>
        </a:p>
      </dgm:t>
    </dgm:pt>
    <dgm:pt modelId="{5B75D097-E7D8-4CE2-8DA3-8188B634CDA3}">
      <dgm:prSet phldrT="[Texte]"/>
      <dgm:spPr/>
      <dgm:t>
        <a:bodyPr/>
        <a:lstStyle/>
        <a:p>
          <a:r>
            <a:rPr lang="fr-FR" dirty="0" smtClean="0"/>
            <a:t> 20 grandes parties</a:t>
          </a:r>
          <a:endParaRPr lang="fr-FR" dirty="0"/>
        </a:p>
      </dgm:t>
    </dgm:pt>
    <dgm:pt modelId="{D14BFF7C-14DF-49CF-95D7-F865275FB255}" type="parTrans" cxnId="{7AEF2DEF-A413-4F32-9946-F8B710D62A92}">
      <dgm:prSet/>
      <dgm:spPr/>
      <dgm:t>
        <a:bodyPr/>
        <a:lstStyle/>
        <a:p>
          <a:endParaRPr lang="fr-FR"/>
        </a:p>
      </dgm:t>
    </dgm:pt>
    <dgm:pt modelId="{B1DA959C-AE7B-4AEA-A40A-0C444A18060E}" type="sibTrans" cxnId="{7AEF2DEF-A413-4F32-9946-F8B710D62A92}">
      <dgm:prSet/>
      <dgm:spPr/>
      <dgm:t>
        <a:bodyPr/>
        <a:lstStyle/>
        <a:p>
          <a:endParaRPr lang="fr-FR"/>
        </a:p>
      </dgm:t>
    </dgm:pt>
    <dgm:pt modelId="{51D654EF-7F31-4606-84E4-703D33674242}">
      <dgm:prSet phldrT="[Texte]"/>
      <dgm:spPr/>
      <dgm:t>
        <a:bodyPr/>
        <a:lstStyle/>
        <a:p>
          <a:r>
            <a:rPr lang="fr-FR" dirty="0" smtClean="0"/>
            <a:t> SFTV6.pdf</a:t>
          </a:r>
          <a:endParaRPr lang="fr-FR" dirty="0"/>
        </a:p>
      </dgm:t>
    </dgm:pt>
    <dgm:pt modelId="{B2248F4D-7AB6-4FD8-8B56-44710C4CACE5}" type="parTrans" cxnId="{F23B91C8-4BDB-4D97-8754-D6FE580A452E}">
      <dgm:prSet/>
      <dgm:spPr/>
      <dgm:t>
        <a:bodyPr/>
        <a:lstStyle/>
        <a:p>
          <a:endParaRPr lang="fr-FR"/>
        </a:p>
      </dgm:t>
    </dgm:pt>
    <dgm:pt modelId="{A2B3401A-0DE0-4D0E-8D3B-15D354000A7F}" type="sibTrans" cxnId="{F23B91C8-4BDB-4D97-8754-D6FE580A452E}">
      <dgm:prSet/>
      <dgm:spPr/>
      <dgm:t>
        <a:bodyPr/>
        <a:lstStyle/>
        <a:p>
          <a:endParaRPr lang="fr-FR"/>
        </a:p>
      </dgm:t>
    </dgm:pt>
    <dgm:pt modelId="{2FCAD300-BDAD-4F93-BC72-FCBBED7836E3}">
      <dgm:prSet phldrT="[Texte]"/>
      <dgm:spPr/>
      <dgm:t>
        <a:bodyPr/>
        <a:lstStyle/>
        <a:p>
          <a:r>
            <a:rPr lang="fr-FR" dirty="0" smtClean="0"/>
            <a:t> 1 feuille Excel</a:t>
          </a:r>
          <a:endParaRPr lang="fr-FR" dirty="0"/>
        </a:p>
      </dgm:t>
    </dgm:pt>
    <dgm:pt modelId="{E8AB8576-1A60-4E2A-9CF3-13819753E550}" type="parTrans" cxnId="{503185F8-14D0-4096-86BD-E039C8E7E18B}">
      <dgm:prSet/>
      <dgm:spPr/>
      <dgm:t>
        <a:bodyPr/>
        <a:lstStyle/>
        <a:p>
          <a:endParaRPr lang="fr-FR"/>
        </a:p>
      </dgm:t>
    </dgm:pt>
    <dgm:pt modelId="{502448E4-90C9-4052-A270-051EE730143B}" type="sibTrans" cxnId="{503185F8-14D0-4096-86BD-E039C8E7E18B}">
      <dgm:prSet/>
      <dgm:spPr/>
      <dgm:t>
        <a:bodyPr/>
        <a:lstStyle/>
        <a:p>
          <a:endParaRPr lang="fr-FR"/>
        </a:p>
      </dgm:t>
    </dgm:pt>
    <dgm:pt modelId="{9DB6059A-1989-4724-8F7D-FF0A82A94BA0}" type="pres">
      <dgm:prSet presAssocID="{15B76A73-8F89-460B-8181-C65430DAA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A06165-A50C-4490-A751-367B3ACD4121}" type="pres">
      <dgm:prSet presAssocID="{B18140B0-61F9-4194-875D-FA19C849831E}" presName="composite" presStyleCnt="0"/>
      <dgm:spPr/>
      <dgm:t>
        <a:bodyPr/>
        <a:lstStyle/>
        <a:p>
          <a:endParaRPr lang="fr-FR"/>
        </a:p>
      </dgm:t>
    </dgm:pt>
    <dgm:pt modelId="{4FCF7620-6C0C-4957-8860-370E25883895}" type="pres">
      <dgm:prSet presAssocID="{B18140B0-61F9-4194-875D-FA19C849831E}" presName="parTx" presStyleLbl="alignNode1" presStyleIdx="0" presStyleCnt="1" custLinFactNeighborY="-161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E05D56-BC8A-4ECC-888C-FAAEE8F61F0A}" type="pres">
      <dgm:prSet presAssocID="{B18140B0-61F9-4194-875D-FA19C849831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BFAAA4-BF7F-4EC2-A9C5-EEB17ABAD77F}" type="presOf" srcId="{5B75D097-E7D8-4CE2-8DA3-8188B634CDA3}" destId="{95E05D56-BC8A-4ECC-888C-FAAEE8F61F0A}" srcOrd="0" destOrd="2" presId="urn:microsoft.com/office/officeart/2005/8/layout/hList1"/>
    <dgm:cxn modelId="{6CF4173F-3B91-4298-B92D-359D379E3CB9}" type="presOf" srcId="{2FCAD300-BDAD-4F93-BC72-FCBBED7836E3}" destId="{95E05D56-BC8A-4ECC-888C-FAAEE8F61F0A}" srcOrd="0" destOrd="1" presId="urn:microsoft.com/office/officeart/2005/8/layout/hList1"/>
    <dgm:cxn modelId="{7AEF2DEF-A413-4F32-9946-F8B710D62A92}" srcId="{B18140B0-61F9-4194-875D-FA19C849831E}" destId="{5B75D097-E7D8-4CE2-8DA3-8188B634CDA3}" srcOrd="2" destOrd="0" parTransId="{D14BFF7C-14DF-49CF-95D7-F865275FB255}" sibTransId="{B1DA959C-AE7B-4AEA-A40A-0C444A18060E}"/>
    <dgm:cxn modelId="{503185F8-14D0-4096-86BD-E039C8E7E18B}" srcId="{B18140B0-61F9-4194-875D-FA19C849831E}" destId="{2FCAD300-BDAD-4F93-BC72-FCBBED7836E3}" srcOrd="1" destOrd="0" parTransId="{E8AB8576-1A60-4E2A-9CF3-13819753E550}" sibTransId="{502448E4-90C9-4052-A270-051EE730143B}"/>
    <dgm:cxn modelId="{9D8BDF50-6CF0-4B55-BC62-F2A73DD5564F}" type="presOf" srcId="{51D654EF-7F31-4606-84E4-703D33674242}" destId="{95E05D56-BC8A-4ECC-888C-FAAEE8F61F0A}" srcOrd="0" destOrd="3" presId="urn:microsoft.com/office/officeart/2005/8/layout/hList1"/>
    <dgm:cxn modelId="{A6780656-57BC-44C4-BF69-3E5C539EC968}" srcId="{15B76A73-8F89-460B-8181-C65430DAA17C}" destId="{B18140B0-61F9-4194-875D-FA19C849831E}" srcOrd="0" destOrd="0" parTransId="{FA6A3000-14A8-4314-A2D0-C33331A5A74E}" sibTransId="{809AB6EC-B18B-4436-AA5C-FCFA04008CB0}"/>
    <dgm:cxn modelId="{CDEECD9D-7ACA-4780-81FB-F741393E4515}" type="presOf" srcId="{15B76A73-8F89-460B-8181-C65430DAA17C}" destId="{9DB6059A-1989-4724-8F7D-FF0A82A94BA0}" srcOrd="0" destOrd="0" presId="urn:microsoft.com/office/officeart/2005/8/layout/hList1"/>
    <dgm:cxn modelId="{CB9D2A35-9C91-47D5-8DD4-CFD167F07723}" type="presOf" srcId="{B18140B0-61F9-4194-875D-FA19C849831E}" destId="{4FCF7620-6C0C-4957-8860-370E25883895}" srcOrd="0" destOrd="0" presId="urn:microsoft.com/office/officeart/2005/8/layout/hList1"/>
    <dgm:cxn modelId="{FD157C8F-4692-4D9F-AE03-482D8D2389C9}" srcId="{B18140B0-61F9-4194-875D-FA19C849831E}" destId="{8F56AB70-1F06-47CC-9A06-43611996D751}" srcOrd="0" destOrd="0" parTransId="{D4D191E9-02FE-45C9-97DD-681C9FC3142B}" sibTransId="{BF2EF8DA-6559-4BDE-95A3-8EBBAF63FB70}"/>
    <dgm:cxn modelId="{4FF0A031-16FE-48C0-B258-72B07D7D6192}" type="presOf" srcId="{8F56AB70-1F06-47CC-9A06-43611996D751}" destId="{95E05D56-BC8A-4ECC-888C-FAAEE8F61F0A}" srcOrd="0" destOrd="0" presId="urn:microsoft.com/office/officeart/2005/8/layout/hList1"/>
    <dgm:cxn modelId="{F23B91C8-4BDB-4D97-8754-D6FE580A452E}" srcId="{B18140B0-61F9-4194-875D-FA19C849831E}" destId="{51D654EF-7F31-4606-84E4-703D33674242}" srcOrd="3" destOrd="0" parTransId="{B2248F4D-7AB6-4FD8-8B56-44710C4CACE5}" sibTransId="{A2B3401A-0DE0-4D0E-8D3B-15D354000A7F}"/>
    <dgm:cxn modelId="{ED7E298D-027A-41AB-8654-776294054DD0}" type="presParOf" srcId="{9DB6059A-1989-4724-8F7D-FF0A82A94BA0}" destId="{41A06165-A50C-4490-A751-367B3ACD4121}" srcOrd="0" destOrd="0" presId="urn:microsoft.com/office/officeart/2005/8/layout/hList1"/>
    <dgm:cxn modelId="{8D18F50E-44A3-4149-8D6B-5ED9CDE319B9}" type="presParOf" srcId="{41A06165-A50C-4490-A751-367B3ACD4121}" destId="{4FCF7620-6C0C-4957-8860-370E25883895}" srcOrd="0" destOrd="0" presId="urn:microsoft.com/office/officeart/2005/8/layout/hList1"/>
    <dgm:cxn modelId="{D2212888-BF6C-466A-9243-E3B54F1C6D1B}" type="presParOf" srcId="{41A06165-A50C-4490-A751-367B3ACD4121}" destId="{95E05D56-BC8A-4ECC-888C-FAAEE8F61F0A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EA0B-D08A-45D6-958E-F249CBBC131E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DC36-2C5A-46C6-8000-21E9DA2EAC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5DC36-2C5A-46C6-8000-21E9DA2EAC5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73" y="6710841"/>
            <a:ext cx="24483060" cy="463057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20540" y="12241532"/>
            <a:ext cx="20162520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9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84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7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7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369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460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96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336170" y="1360172"/>
            <a:ext cx="15311913" cy="290336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00429" y="1360172"/>
            <a:ext cx="45455681" cy="2903362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751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052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5287" y="13881737"/>
            <a:ext cx="24483060" cy="4290536"/>
          </a:xfrm>
        </p:spPr>
        <p:txBody>
          <a:bodyPr anchor="t"/>
          <a:lstStyle>
            <a:lvl1pPr algn="l">
              <a:defRPr sz="113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75287" y="9156151"/>
            <a:ext cx="24483060" cy="4725590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29616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923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8848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84648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8081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77697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9073134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36929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251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00426" y="7940996"/>
            <a:ext cx="30383797" cy="22452806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64283" y="7940996"/>
            <a:ext cx="30383797" cy="22452806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14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0180" y="865112"/>
            <a:ext cx="25923240" cy="36004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4835607"/>
            <a:ext cx="12726592" cy="2015250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296162" indent="0">
              <a:buNone/>
              <a:defRPr sz="5700" b="1"/>
            </a:lvl2pPr>
            <a:lvl3pPr marL="2592324" indent="0">
              <a:buNone/>
              <a:defRPr sz="5000" b="1"/>
            </a:lvl3pPr>
            <a:lvl4pPr marL="3888486" indent="0">
              <a:buNone/>
              <a:defRPr sz="4500" b="1"/>
            </a:lvl4pPr>
            <a:lvl5pPr marL="5184648" indent="0">
              <a:buNone/>
              <a:defRPr sz="4500" b="1"/>
            </a:lvl5pPr>
            <a:lvl6pPr marL="6480810" indent="0">
              <a:buNone/>
              <a:defRPr sz="4500" b="1"/>
            </a:lvl6pPr>
            <a:lvl7pPr marL="7776972" indent="0">
              <a:buNone/>
              <a:defRPr sz="4500" b="1"/>
            </a:lvl7pPr>
            <a:lvl8pPr marL="9073134" indent="0">
              <a:buNone/>
              <a:defRPr sz="4500" b="1"/>
            </a:lvl8pPr>
            <a:lvl9pPr marL="10369296" indent="0">
              <a:buNone/>
              <a:defRPr sz="4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40180" y="6850858"/>
            <a:ext cx="12726592" cy="1244655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4631833" y="4835607"/>
            <a:ext cx="12731591" cy="2015250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296162" indent="0">
              <a:buNone/>
              <a:defRPr sz="5700" b="1"/>
            </a:lvl2pPr>
            <a:lvl3pPr marL="2592324" indent="0">
              <a:buNone/>
              <a:defRPr sz="5000" b="1"/>
            </a:lvl3pPr>
            <a:lvl4pPr marL="3888486" indent="0">
              <a:buNone/>
              <a:defRPr sz="4500" b="1"/>
            </a:lvl4pPr>
            <a:lvl5pPr marL="5184648" indent="0">
              <a:buNone/>
              <a:defRPr sz="4500" b="1"/>
            </a:lvl5pPr>
            <a:lvl6pPr marL="6480810" indent="0">
              <a:buNone/>
              <a:defRPr sz="4500" b="1"/>
            </a:lvl6pPr>
            <a:lvl7pPr marL="7776972" indent="0">
              <a:buNone/>
              <a:defRPr sz="4500" b="1"/>
            </a:lvl7pPr>
            <a:lvl8pPr marL="9073134" indent="0">
              <a:buNone/>
              <a:defRPr sz="4500" b="1"/>
            </a:lvl8pPr>
            <a:lvl9pPr marL="10369296" indent="0">
              <a:buNone/>
              <a:defRPr sz="4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4631833" y="6850858"/>
            <a:ext cx="12731591" cy="1244655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718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059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518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0184" y="860110"/>
            <a:ext cx="9476185" cy="3660458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1410" y="860113"/>
            <a:ext cx="16102012" cy="18437306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40184" y="4520567"/>
            <a:ext cx="9476185" cy="14776848"/>
          </a:xfrm>
        </p:spPr>
        <p:txBody>
          <a:bodyPr/>
          <a:lstStyle>
            <a:lvl1pPr marL="0" indent="0">
              <a:buNone/>
              <a:defRPr sz="3900"/>
            </a:lvl1pPr>
            <a:lvl2pPr marL="1296162" indent="0">
              <a:buNone/>
              <a:defRPr sz="3400"/>
            </a:lvl2pPr>
            <a:lvl3pPr marL="2592324" indent="0">
              <a:buNone/>
              <a:defRPr sz="2800"/>
            </a:lvl3pPr>
            <a:lvl4pPr marL="3888486" indent="0">
              <a:buNone/>
              <a:defRPr sz="2500"/>
            </a:lvl4pPr>
            <a:lvl5pPr marL="5184648" indent="0">
              <a:buNone/>
              <a:defRPr sz="2500"/>
            </a:lvl5pPr>
            <a:lvl6pPr marL="6480810" indent="0">
              <a:buNone/>
              <a:defRPr sz="2500"/>
            </a:lvl6pPr>
            <a:lvl7pPr marL="7776972" indent="0">
              <a:buNone/>
              <a:defRPr sz="2500"/>
            </a:lvl7pPr>
            <a:lvl8pPr marL="9073134" indent="0">
              <a:buNone/>
              <a:defRPr sz="2500"/>
            </a:lvl8pPr>
            <a:lvl9pPr marL="10369296" indent="0">
              <a:buNone/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854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45707" y="15121891"/>
            <a:ext cx="17282160" cy="1785224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645707" y="1930242"/>
            <a:ext cx="17282160" cy="12961620"/>
          </a:xfrm>
        </p:spPr>
        <p:txBody>
          <a:bodyPr/>
          <a:lstStyle>
            <a:lvl1pPr marL="0" indent="0">
              <a:buNone/>
              <a:defRPr sz="9100"/>
            </a:lvl1pPr>
            <a:lvl2pPr marL="1296162" indent="0">
              <a:buNone/>
              <a:defRPr sz="8000"/>
            </a:lvl2pPr>
            <a:lvl3pPr marL="2592324" indent="0">
              <a:buNone/>
              <a:defRPr sz="6900"/>
            </a:lvl3pPr>
            <a:lvl4pPr marL="3888486" indent="0">
              <a:buNone/>
              <a:defRPr sz="5700"/>
            </a:lvl4pPr>
            <a:lvl5pPr marL="5184648" indent="0">
              <a:buNone/>
              <a:defRPr sz="5700"/>
            </a:lvl5pPr>
            <a:lvl6pPr marL="6480810" indent="0">
              <a:buNone/>
              <a:defRPr sz="5700"/>
            </a:lvl6pPr>
            <a:lvl7pPr marL="7776972" indent="0">
              <a:buNone/>
              <a:defRPr sz="5700"/>
            </a:lvl7pPr>
            <a:lvl8pPr marL="9073134" indent="0">
              <a:buNone/>
              <a:defRPr sz="5700"/>
            </a:lvl8pPr>
            <a:lvl9pPr marL="10369296" indent="0">
              <a:buNone/>
              <a:defRPr sz="5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45707" y="16907114"/>
            <a:ext cx="17282160" cy="2535317"/>
          </a:xfrm>
        </p:spPr>
        <p:txBody>
          <a:bodyPr/>
          <a:lstStyle>
            <a:lvl1pPr marL="0" indent="0">
              <a:buNone/>
              <a:defRPr sz="3900"/>
            </a:lvl1pPr>
            <a:lvl2pPr marL="1296162" indent="0">
              <a:buNone/>
              <a:defRPr sz="3400"/>
            </a:lvl2pPr>
            <a:lvl3pPr marL="2592324" indent="0">
              <a:buNone/>
              <a:defRPr sz="2800"/>
            </a:lvl3pPr>
            <a:lvl4pPr marL="3888486" indent="0">
              <a:buNone/>
              <a:defRPr sz="2500"/>
            </a:lvl4pPr>
            <a:lvl5pPr marL="5184648" indent="0">
              <a:buNone/>
              <a:defRPr sz="2500"/>
            </a:lvl5pPr>
            <a:lvl6pPr marL="6480810" indent="0">
              <a:buNone/>
              <a:defRPr sz="2500"/>
            </a:lvl6pPr>
            <a:lvl7pPr marL="7776972" indent="0">
              <a:buNone/>
              <a:defRPr sz="2500"/>
            </a:lvl7pPr>
            <a:lvl8pPr marL="9073134" indent="0">
              <a:buNone/>
              <a:defRPr sz="2500"/>
            </a:lvl8pPr>
            <a:lvl9pPr marL="10369296" indent="0">
              <a:buNone/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99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40180" y="865112"/>
            <a:ext cx="25923240" cy="3600450"/>
          </a:xfrm>
          <a:prstGeom prst="rect">
            <a:avLst/>
          </a:prstGeom>
        </p:spPr>
        <p:txBody>
          <a:bodyPr vert="horz" lIns="259232" tIns="129616" rIns="259232" bIns="129616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5040632"/>
            <a:ext cx="25923240" cy="14256785"/>
          </a:xfrm>
          <a:prstGeom prst="rect">
            <a:avLst/>
          </a:prstGeom>
        </p:spPr>
        <p:txBody>
          <a:bodyPr vert="horz" lIns="259232" tIns="129616" rIns="259232" bIns="129616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40180" y="20022505"/>
            <a:ext cx="6720840" cy="1150145"/>
          </a:xfrm>
          <a:prstGeom prst="rect">
            <a:avLst/>
          </a:prstGeom>
        </p:spPr>
        <p:txBody>
          <a:bodyPr vert="horz" lIns="259232" tIns="129616" rIns="259232" bIns="129616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8C1B-F1BD-4889-B958-1BDC9B5AE164}" type="datetimeFigureOut">
              <a:rPr lang="fr-FR" smtClean="0"/>
              <a:pPr/>
              <a:t>02/09/2011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841233" y="20022505"/>
            <a:ext cx="9121140" cy="1150145"/>
          </a:xfrm>
          <a:prstGeom prst="rect">
            <a:avLst/>
          </a:prstGeom>
        </p:spPr>
        <p:txBody>
          <a:bodyPr vert="horz" lIns="259232" tIns="129616" rIns="259232" bIns="129616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0642580" y="20022505"/>
            <a:ext cx="6720840" cy="1150145"/>
          </a:xfrm>
          <a:prstGeom prst="rect">
            <a:avLst/>
          </a:prstGeom>
        </p:spPr>
        <p:txBody>
          <a:bodyPr vert="horz" lIns="259232" tIns="129616" rIns="259232" bIns="129616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CB91B-5DE2-4B72-85FF-FBF7EED3A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647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92324" rtl="0" eaLnBrk="1" latinLnBrk="0" hangingPunct="1">
        <a:spcBef>
          <a:spcPct val="0"/>
        </a:spcBef>
        <a:buNone/>
        <a:defRPr sz="1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122" indent="-972122" algn="l" defTabSz="259232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06264" indent="-810102" algn="l" defTabSz="2592324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405" indent="-648081" algn="l" defTabSz="2592324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36567" indent="-648081" algn="l" defTabSz="2592324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32729" indent="-648081" algn="l" defTabSz="2592324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28891" indent="-648081" algn="l" defTabSz="259232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25053" indent="-648081" algn="l" defTabSz="259232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21215" indent="-648081" algn="l" defTabSz="259232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017377" indent="-648081" algn="l" defTabSz="259232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162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92324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888486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84648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480810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776972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9073134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9296" algn="l" defTabSz="2592324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298" y="11801482"/>
            <a:ext cx="1857388" cy="1857388"/>
          </a:xfrm>
          <a:prstGeom prst="rect">
            <a:avLst/>
          </a:prstGeom>
          <a:noFill/>
        </p:spPr>
      </p:pic>
      <p:sp>
        <p:nvSpPr>
          <p:cNvPr id="5" name="AutoShape 27"/>
          <p:cNvSpPr>
            <a:spLocks noChangeArrowheads="1"/>
          </p:cNvSpPr>
          <p:nvPr/>
        </p:nvSpPr>
        <p:spPr bwMode="auto">
          <a:xfrm rot="10800000" flipH="1" flipV="1">
            <a:off x="7043686" y="12230110"/>
            <a:ext cx="1857388" cy="863716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Export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pic>
        <p:nvPicPr>
          <p:cNvPr id="6" name="Picture 4" descr="C:\partage\présentation\Document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9636" y="12015796"/>
            <a:ext cx="1143008" cy="1143008"/>
          </a:xfrm>
          <a:prstGeom prst="rect">
            <a:avLst/>
          </a:prstGeom>
          <a:noFill/>
        </p:spPr>
      </p:pic>
      <p:sp>
        <p:nvSpPr>
          <p:cNvPr id="7" name="Rectangle à coins arrondis 6"/>
          <p:cNvSpPr/>
          <p:nvPr/>
        </p:nvSpPr>
        <p:spPr>
          <a:xfrm>
            <a:off x="18545204" y="8372458"/>
            <a:ext cx="6643734" cy="41434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 err="1"/>
              <a:t>Pandora</a:t>
            </a:r>
            <a:r>
              <a:rPr lang="fr-FR" sz="2800" dirty="0"/>
              <a:t> Gateway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9331022" y="10158408"/>
            <a:ext cx="3071834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Service ICD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8545204" y="13015928"/>
            <a:ext cx="6643734" cy="14287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</a:rPr>
              <a:t>Base de donnée Sentinelle</a:t>
            </a:r>
            <a:endParaRPr lang="fr-F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3054" y="13087366"/>
            <a:ext cx="1000132" cy="1000132"/>
          </a:xfrm>
          <a:prstGeom prst="rect">
            <a:avLst/>
          </a:prstGeom>
          <a:noFill/>
        </p:spPr>
      </p:pic>
      <p:sp>
        <p:nvSpPr>
          <p:cNvPr id="11" name="Double flèche verticale 10"/>
          <p:cNvSpPr/>
          <p:nvPr/>
        </p:nvSpPr>
        <p:spPr>
          <a:xfrm>
            <a:off x="21402724" y="11372854"/>
            <a:ext cx="813133" cy="178595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3224" y="13515994"/>
            <a:ext cx="5214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 smtClean="0"/>
              <a:t>Source de données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5400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3685703" y="9801615"/>
            <a:ext cx="4858578" cy="1588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0510120" y="8693557"/>
            <a:ext cx="2786083" cy="742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86562" y="13087366"/>
            <a:ext cx="4929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dirty="0" smtClean="0"/>
              <a:t>Dossiers XML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12544412" y="5443500"/>
            <a:ext cx="3143272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 smtClean="0"/>
              <a:t>Implémentation du modèle 1 dans ICD</a:t>
            </a:r>
          </a:p>
        </p:txBody>
      </p:sp>
      <p:cxnSp>
        <p:nvCxnSpPr>
          <p:cNvPr id="32" name="Connecteur droit avec flèche 31"/>
          <p:cNvCxnSpPr>
            <a:stCxn id="100" idx="3"/>
            <a:endCxn id="31" idx="1"/>
          </p:cNvCxnSpPr>
          <p:nvPr/>
        </p:nvCxnSpPr>
        <p:spPr>
          <a:xfrm>
            <a:off x="7829504" y="6429782"/>
            <a:ext cx="471490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1" idx="3"/>
          </p:cNvCxnSpPr>
          <p:nvPr/>
        </p:nvCxnSpPr>
        <p:spPr>
          <a:xfrm rot="10800000">
            <a:off x="15687684" y="6429782"/>
            <a:ext cx="3643338" cy="138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Flèche vers le bas 40"/>
          <p:cNvSpPr/>
          <p:nvPr/>
        </p:nvSpPr>
        <p:spPr>
          <a:xfrm>
            <a:off x="13687420" y="7515202"/>
            <a:ext cx="1143008" cy="14287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21403093" y="10300915"/>
            <a:ext cx="6000792" cy="738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9115388" y="5729252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Spécifications</a:t>
            </a:r>
            <a:endParaRPr lang="fr-FR" sz="3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11615717" y="9015400"/>
            <a:ext cx="6175149" cy="485778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Importateur du Modèle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dirty="0" smtClean="0"/>
              <a:t>Organisation des données selon le modèle hiérarchique.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 smtClean="0"/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6473502" y="5657814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Modèle abstrait</a:t>
            </a:r>
            <a:endParaRPr lang="fr-FR" sz="32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4687552" y="7658078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Modèle concret</a:t>
            </a:r>
            <a:endParaRPr lang="fr-FR" sz="28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4900546" y="5443500"/>
            <a:ext cx="2928958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dirty="0" smtClean="0"/>
              <a:t>Modèle 1</a:t>
            </a:r>
          </a:p>
        </p:txBody>
      </p:sp>
      <p:sp>
        <p:nvSpPr>
          <p:cNvPr id="101" name="Rectangle à coins arrondis 100"/>
          <p:cNvSpPr/>
          <p:nvPr/>
        </p:nvSpPr>
        <p:spPr>
          <a:xfrm>
            <a:off x="19402460" y="5300624"/>
            <a:ext cx="5286412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Modèle ICD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6400744" y="780095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Décrit</a:t>
            </a:r>
            <a:endParaRPr lang="fr-FR" sz="32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22474294" y="7349172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Décrit</a:t>
            </a:r>
            <a:endParaRPr lang="fr-FR" sz="3200" dirty="0"/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 rot="10800000" flipH="1" flipV="1">
            <a:off x="10115520" y="12158672"/>
            <a:ext cx="1643074" cy="903016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Extraction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 rot="10800000" flipH="1" flipV="1">
            <a:off x="16759254" y="10372722"/>
            <a:ext cx="2357454" cy="1172031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Intégration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9116708" y="11872920"/>
            <a:ext cx="290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E/S de la base</a:t>
            </a:r>
            <a:endParaRPr lang="fr-FR" sz="3200" dirty="0"/>
          </a:p>
        </p:txBody>
      </p:sp>
      <p:pic>
        <p:nvPicPr>
          <p:cNvPr id="112" name="Picture 4" descr="C:\partage\présentation\Document-icon.png"/>
          <p:cNvPicPr>
            <a:picLocks noChangeAspect="1" noChangeArrowheads="1"/>
          </p:cNvPicPr>
          <p:nvPr/>
        </p:nvPicPr>
        <p:blipFill>
          <a:blip r:embed="rId4"/>
          <a:srcRect t="60000"/>
          <a:stretch>
            <a:fillRect/>
          </a:stretch>
        </p:blipFill>
        <p:spPr bwMode="auto">
          <a:xfrm>
            <a:off x="10115520" y="11872920"/>
            <a:ext cx="1071571" cy="428628"/>
          </a:xfrm>
          <a:prstGeom prst="rect">
            <a:avLst/>
          </a:prstGeom>
          <a:noFill/>
        </p:spPr>
      </p:pic>
      <p:grpSp>
        <p:nvGrpSpPr>
          <p:cNvPr id="129" name="Groupe 128"/>
          <p:cNvGrpSpPr/>
          <p:nvPr/>
        </p:nvGrpSpPr>
        <p:grpSpPr>
          <a:xfrm>
            <a:off x="12044346" y="10086970"/>
            <a:ext cx="4929222" cy="2214578"/>
            <a:chOff x="11758594" y="10015532"/>
            <a:chExt cx="4929222" cy="2214578"/>
          </a:xfrm>
        </p:grpSpPr>
        <p:grpSp>
          <p:nvGrpSpPr>
            <p:cNvPr id="95" name="Groupe 94"/>
            <p:cNvGrpSpPr/>
            <p:nvPr/>
          </p:nvGrpSpPr>
          <p:grpSpPr>
            <a:xfrm>
              <a:off x="11758594" y="10024914"/>
              <a:ext cx="4929222" cy="2205196"/>
              <a:chOff x="11758594" y="9944094"/>
              <a:chExt cx="4929222" cy="220519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973304" y="11515730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1758594" y="994409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Patient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84" name="Forme 83"/>
              <p:cNvCxnSpPr>
                <a:stCxn id="83" idx="2"/>
                <a:endCxn id="87" idx="1"/>
              </p:cNvCxnSpPr>
              <p:nvPr/>
            </p:nvCxnSpPr>
            <p:spPr>
              <a:xfrm rot="16200000" flipH="1">
                <a:off x="12524207" y="10347825"/>
                <a:ext cx="361881" cy="392909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13901734" y="1101566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Examen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86" name="Forme 85"/>
              <p:cNvCxnSpPr>
                <a:stCxn id="85" idx="2"/>
                <a:endCxn id="82" idx="1"/>
              </p:cNvCxnSpPr>
              <p:nvPr/>
            </p:nvCxnSpPr>
            <p:spPr>
              <a:xfrm rot="16200000" flipH="1">
                <a:off x="14667347" y="11419395"/>
                <a:ext cx="290443" cy="321471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2901602" y="10515598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Visite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88" name="Forme 87"/>
              <p:cNvCxnSpPr>
                <a:stCxn id="87" idx="2"/>
                <a:endCxn id="85" idx="1"/>
              </p:cNvCxnSpPr>
              <p:nvPr/>
            </p:nvCxnSpPr>
            <p:spPr>
              <a:xfrm rot="16200000" flipH="1">
                <a:off x="13631496" y="10955048"/>
                <a:ext cx="290443" cy="250033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2973040" y="10587036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Visite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3973172" y="11087102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Examen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4054134" y="1116806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Evènement</a:t>
                </a:r>
                <a:endParaRPr lang="fr-FR" sz="2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5044742" y="11587168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125704" y="11668130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5187618" y="1173004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14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b="60000"/>
            <a:stretch>
              <a:fillRect/>
            </a:stretch>
          </p:blipFill>
          <p:spPr bwMode="auto">
            <a:xfrm>
              <a:off x="13187354" y="10015532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117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t="30000" b="40000"/>
            <a:stretch>
              <a:fillRect/>
            </a:stretch>
          </p:blipFill>
          <p:spPr bwMode="auto">
            <a:xfrm>
              <a:off x="14330362" y="10587036"/>
              <a:ext cx="1071573" cy="321472"/>
            </a:xfrm>
            <a:prstGeom prst="rect">
              <a:avLst/>
            </a:prstGeom>
            <a:noFill/>
          </p:spPr>
        </p:pic>
        <p:pic>
          <p:nvPicPr>
            <p:cNvPr id="118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t="30000" b="40000"/>
            <a:stretch>
              <a:fillRect/>
            </a:stretch>
          </p:blipFill>
          <p:spPr bwMode="auto">
            <a:xfrm>
              <a:off x="14401800" y="10729912"/>
              <a:ext cx="1071573" cy="321472"/>
            </a:xfrm>
            <a:prstGeom prst="rect">
              <a:avLst/>
            </a:prstGeom>
            <a:noFill/>
          </p:spPr>
        </p:pic>
        <p:pic>
          <p:nvPicPr>
            <p:cNvPr id="120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t="60000"/>
            <a:stretch>
              <a:fillRect/>
            </a:stretch>
          </p:blipFill>
          <p:spPr bwMode="auto">
            <a:xfrm>
              <a:off x="15330494" y="10944226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121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t="60000"/>
            <a:stretch>
              <a:fillRect/>
            </a:stretch>
          </p:blipFill>
          <p:spPr bwMode="auto">
            <a:xfrm>
              <a:off x="15401932" y="11015664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122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 t="60000"/>
            <a:stretch>
              <a:fillRect/>
            </a:stretch>
          </p:blipFill>
          <p:spPr bwMode="auto">
            <a:xfrm>
              <a:off x="15473370" y="11158540"/>
              <a:ext cx="1071571" cy="42862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9174" y="11658606"/>
            <a:ext cx="1857388" cy="1857388"/>
          </a:xfrm>
          <a:prstGeom prst="rect">
            <a:avLst/>
          </a:prstGeom>
          <a:noFill/>
        </p:spPr>
      </p:pic>
      <p:sp>
        <p:nvSpPr>
          <p:cNvPr id="55" name="AutoShape 27"/>
          <p:cNvSpPr>
            <a:spLocks noChangeArrowheads="1"/>
          </p:cNvSpPr>
          <p:nvPr/>
        </p:nvSpPr>
        <p:spPr bwMode="auto">
          <a:xfrm rot="10800000" flipH="1" flipV="1">
            <a:off x="6900810" y="12059534"/>
            <a:ext cx="1785950" cy="863716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Export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8473766" y="8443896"/>
            <a:ext cx="5786478" cy="41434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/>
              <a:t>Pandora</a:t>
            </a:r>
            <a:r>
              <a:rPr lang="fr-FR" dirty="0"/>
              <a:t> Gateway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 rot="5400000">
            <a:off x="19795741" y="8550682"/>
            <a:ext cx="2357456" cy="745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à coins arrondis 57"/>
          <p:cNvSpPr/>
          <p:nvPr/>
        </p:nvSpPr>
        <p:spPr>
          <a:xfrm>
            <a:off x="18902394" y="9729780"/>
            <a:ext cx="3071834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Service ICD</a:t>
            </a:r>
          </a:p>
        </p:txBody>
      </p:sp>
      <p:sp>
        <p:nvSpPr>
          <p:cNvPr id="59" name="Rectangle à coins arrondis 58"/>
          <p:cNvSpPr/>
          <p:nvPr/>
        </p:nvSpPr>
        <p:spPr>
          <a:xfrm>
            <a:off x="18545204" y="13059666"/>
            <a:ext cx="5857916" cy="14287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</a:rPr>
              <a:t>Base de donnée Sentinelle</a:t>
            </a:r>
            <a:endParaRPr lang="fr-F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0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8674" y="13087366"/>
            <a:ext cx="1000132" cy="1000132"/>
          </a:xfrm>
          <a:prstGeom prst="rect">
            <a:avLst/>
          </a:prstGeom>
          <a:noFill/>
        </p:spPr>
      </p:pic>
      <p:sp>
        <p:nvSpPr>
          <p:cNvPr id="61" name="Double flèche verticale 60"/>
          <p:cNvSpPr/>
          <p:nvPr/>
        </p:nvSpPr>
        <p:spPr>
          <a:xfrm>
            <a:off x="21089657" y="11087102"/>
            <a:ext cx="813133" cy="1928826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3828976" y="13345418"/>
            <a:ext cx="521497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 smtClean="0"/>
              <a:t>Source de données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5400" dirty="0"/>
          </a:p>
        </p:txBody>
      </p:sp>
      <p:cxnSp>
        <p:nvCxnSpPr>
          <p:cNvPr id="63" name="Connecteur droit avec flèche 62"/>
          <p:cNvCxnSpPr/>
          <p:nvPr/>
        </p:nvCxnSpPr>
        <p:spPr>
          <a:xfrm rot="5400000">
            <a:off x="4149654" y="9880676"/>
            <a:ext cx="4357716" cy="1588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86562" y="12658738"/>
            <a:ext cx="4929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dirty="0" smtClean="0"/>
              <a:t>Dossiers XML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1044214" y="5443500"/>
            <a:ext cx="3143272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dirty="0" smtClean="0"/>
              <a:t>Implémentation du modèle 1 dans ICD</a:t>
            </a:r>
          </a:p>
        </p:txBody>
      </p:sp>
      <p:cxnSp>
        <p:nvCxnSpPr>
          <p:cNvPr id="67" name="Connecteur droit avec flèche 66"/>
          <p:cNvCxnSpPr>
            <a:endCxn id="66" idx="1"/>
          </p:cNvCxnSpPr>
          <p:nvPr/>
        </p:nvCxnSpPr>
        <p:spPr>
          <a:xfrm flipV="1">
            <a:off x="7758066" y="6429782"/>
            <a:ext cx="3286148" cy="138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76" idx="1"/>
            <a:endCxn id="66" idx="3"/>
          </p:cNvCxnSpPr>
          <p:nvPr/>
        </p:nvCxnSpPr>
        <p:spPr>
          <a:xfrm rot="10800000">
            <a:off x="14187486" y="6429782"/>
            <a:ext cx="314327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5400000">
            <a:off x="20688713" y="10229477"/>
            <a:ext cx="6000792" cy="738"/>
          </a:xfrm>
          <a:prstGeom prst="straightConnector1">
            <a:avLst/>
          </a:prstGeom>
          <a:ln w="571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8043818" y="5787419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Spécifications</a:t>
            </a:r>
            <a:endParaRPr lang="fr-FR" sz="3200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11401404" y="8443896"/>
            <a:ext cx="6175149" cy="4857784"/>
          </a:xfrm>
          <a:prstGeom prst="roundRect">
            <a:avLst/>
          </a:prstGeom>
          <a:ln/>
          <a:effectLst>
            <a:outerShdw blurRad="127000" dist="2159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Importateur du Modèle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dirty="0" smtClean="0"/>
              <a:t>Organisation des données selon le modèle hiérarchique.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 smtClean="0"/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4330362" y="5701552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Modèle abstrait</a:t>
            </a:r>
            <a:endParaRPr lang="fr-FR" sz="3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10115520" y="7443764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Modèle concret</a:t>
            </a:r>
            <a:endParaRPr lang="fr-FR" sz="2800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4971984" y="5514938"/>
            <a:ext cx="2928958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Modèle 1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17330758" y="5443500"/>
            <a:ext cx="6643734" cy="19725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Modèle ICD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6472182" y="7515202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Décrit</a:t>
            </a:r>
            <a:endParaRPr lang="fr-FR" sz="3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2259980" y="737232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Décrit</a:t>
            </a:r>
            <a:endParaRPr lang="fr-FR" sz="3200" dirty="0"/>
          </a:p>
        </p:txBody>
      </p:sp>
      <p:sp>
        <p:nvSpPr>
          <p:cNvPr id="80" name="AutoShape 27"/>
          <p:cNvSpPr>
            <a:spLocks noChangeArrowheads="1"/>
          </p:cNvSpPr>
          <p:nvPr/>
        </p:nvSpPr>
        <p:spPr bwMode="auto">
          <a:xfrm rot="10800000" flipH="1" flipV="1">
            <a:off x="16544940" y="9586904"/>
            <a:ext cx="2357454" cy="1172031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Intégration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8830956" y="11658606"/>
            <a:ext cx="290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E/S de la base</a:t>
            </a:r>
            <a:endParaRPr lang="fr-FR" sz="3200" dirty="0"/>
          </a:p>
        </p:txBody>
      </p:sp>
      <p:grpSp>
        <p:nvGrpSpPr>
          <p:cNvPr id="83" name="Groupe 82"/>
          <p:cNvGrpSpPr/>
          <p:nvPr/>
        </p:nvGrpSpPr>
        <p:grpSpPr>
          <a:xfrm>
            <a:off x="11830032" y="9658342"/>
            <a:ext cx="4929222" cy="2214578"/>
            <a:chOff x="11758594" y="10015532"/>
            <a:chExt cx="4929222" cy="2214578"/>
          </a:xfrm>
        </p:grpSpPr>
        <p:grpSp>
          <p:nvGrpSpPr>
            <p:cNvPr id="84" name="Groupe 94"/>
            <p:cNvGrpSpPr/>
            <p:nvPr/>
          </p:nvGrpSpPr>
          <p:grpSpPr>
            <a:xfrm>
              <a:off x="11758594" y="10024914"/>
              <a:ext cx="4929222" cy="2205196"/>
              <a:chOff x="11758594" y="9944094"/>
              <a:chExt cx="4929222" cy="220519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4973304" y="11515730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1758594" y="994409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Patient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93" name="Forme 92"/>
              <p:cNvCxnSpPr>
                <a:stCxn id="92" idx="2"/>
                <a:endCxn id="96" idx="1"/>
              </p:cNvCxnSpPr>
              <p:nvPr/>
            </p:nvCxnSpPr>
            <p:spPr>
              <a:xfrm rot="16200000" flipH="1">
                <a:off x="12524207" y="10347825"/>
                <a:ext cx="361881" cy="392909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13901734" y="1101566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Examen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95" name="Forme 94"/>
              <p:cNvCxnSpPr>
                <a:stCxn id="94" idx="2"/>
                <a:endCxn id="91" idx="1"/>
              </p:cNvCxnSpPr>
              <p:nvPr/>
            </p:nvCxnSpPr>
            <p:spPr>
              <a:xfrm rot="16200000" flipH="1">
                <a:off x="14667347" y="11419395"/>
                <a:ext cx="290443" cy="321471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12901602" y="10515598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Visite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97" name="Forme 96"/>
              <p:cNvCxnSpPr>
                <a:stCxn id="96" idx="2"/>
                <a:endCxn id="94" idx="1"/>
              </p:cNvCxnSpPr>
              <p:nvPr/>
            </p:nvCxnSpPr>
            <p:spPr>
              <a:xfrm rot="16200000" flipH="1">
                <a:off x="13631496" y="10955048"/>
                <a:ext cx="290443" cy="250033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12973040" y="10587036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Visite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973172" y="11087102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Examen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054134" y="1116806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Evènement</a:t>
                </a:r>
                <a:endParaRPr lang="fr-FR" sz="2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4742" y="11587168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5125704" y="11668130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5187618" y="11730044"/>
                <a:ext cx="1500198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Variable</a:t>
                </a:r>
                <a:endParaRPr lang="fr-F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85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b="60000"/>
            <a:stretch>
              <a:fillRect/>
            </a:stretch>
          </p:blipFill>
          <p:spPr bwMode="auto">
            <a:xfrm>
              <a:off x="13187354" y="10015532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86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t="30000" b="40000"/>
            <a:stretch>
              <a:fillRect/>
            </a:stretch>
          </p:blipFill>
          <p:spPr bwMode="auto">
            <a:xfrm>
              <a:off x="14330362" y="10587036"/>
              <a:ext cx="1071573" cy="321472"/>
            </a:xfrm>
            <a:prstGeom prst="rect">
              <a:avLst/>
            </a:prstGeom>
            <a:noFill/>
          </p:spPr>
        </p:pic>
        <p:pic>
          <p:nvPicPr>
            <p:cNvPr id="87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t="30000" b="40000"/>
            <a:stretch>
              <a:fillRect/>
            </a:stretch>
          </p:blipFill>
          <p:spPr bwMode="auto">
            <a:xfrm>
              <a:off x="14401800" y="10729912"/>
              <a:ext cx="1071573" cy="321472"/>
            </a:xfrm>
            <a:prstGeom prst="rect">
              <a:avLst/>
            </a:prstGeom>
            <a:noFill/>
          </p:spPr>
        </p:pic>
        <p:pic>
          <p:nvPicPr>
            <p:cNvPr id="88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t="60000"/>
            <a:stretch>
              <a:fillRect/>
            </a:stretch>
          </p:blipFill>
          <p:spPr bwMode="auto">
            <a:xfrm>
              <a:off x="15330494" y="10944226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89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t="60000"/>
            <a:stretch>
              <a:fillRect/>
            </a:stretch>
          </p:blipFill>
          <p:spPr bwMode="auto">
            <a:xfrm>
              <a:off x="15401932" y="11015664"/>
              <a:ext cx="1071571" cy="428628"/>
            </a:xfrm>
            <a:prstGeom prst="rect">
              <a:avLst/>
            </a:prstGeom>
            <a:noFill/>
          </p:spPr>
        </p:pic>
        <p:pic>
          <p:nvPicPr>
            <p:cNvPr id="90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3"/>
            <a:srcRect t="60000"/>
            <a:stretch>
              <a:fillRect/>
            </a:stretch>
          </p:blipFill>
          <p:spPr bwMode="auto">
            <a:xfrm>
              <a:off x="15473370" y="11158540"/>
              <a:ext cx="1071571" cy="428628"/>
            </a:xfrm>
            <a:prstGeom prst="rect">
              <a:avLst/>
            </a:prstGeom>
            <a:noFill/>
          </p:spPr>
        </p:pic>
      </p:grpSp>
      <p:pic>
        <p:nvPicPr>
          <p:cNvPr id="104" name="Picture 4" descr="C:\partage\présentation\Document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8198" y="11444292"/>
            <a:ext cx="1143008" cy="1143008"/>
          </a:xfrm>
          <a:prstGeom prst="rect">
            <a:avLst/>
          </a:prstGeom>
          <a:noFill/>
        </p:spPr>
      </p:pic>
      <p:sp>
        <p:nvSpPr>
          <p:cNvPr id="105" name="AutoShape 27"/>
          <p:cNvSpPr>
            <a:spLocks noChangeArrowheads="1"/>
          </p:cNvSpPr>
          <p:nvPr/>
        </p:nvSpPr>
        <p:spPr bwMode="auto">
          <a:xfrm rot="10800000" flipH="1" flipV="1">
            <a:off x="9972645" y="10872788"/>
            <a:ext cx="2214578" cy="1071570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Extraction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pic>
        <p:nvPicPr>
          <p:cNvPr id="106" name="Picture 4" descr="C:\partage\présentation\Document-icon.png"/>
          <p:cNvPicPr>
            <a:picLocks noChangeAspect="1" noChangeArrowheads="1"/>
          </p:cNvPicPr>
          <p:nvPr/>
        </p:nvPicPr>
        <p:blipFill>
          <a:blip r:embed="rId3"/>
          <a:srcRect t="60000"/>
          <a:stretch>
            <a:fillRect/>
          </a:stretch>
        </p:blipFill>
        <p:spPr bwMode="auto">
          <a:xfrm>
            <a:off x="10115520" y="11801482"/>
            <a:ext cx="1071571" cy="428628"/>
          </a:xfrm>
          <a:prstGeom prst="rect">
            <a:avLst/>
          </a:prstGeom>
          <a:noFill/>
        </p:spPr>
      </p:pic>
      <p:sp>
        <p:nvSpPr>
          <p:cNvPr id="109" name="AutoShape 5"/>
          <p:cNvSpPr>
            <a:spLocks noChangeArrowheads="1"/>
          </p:cNvSpPr>
          <p:nvPr/>
        </p:nvSpPr>
        <p:spPr bwMode="auto">
          <a:xfrm rot="16200000">
            <a:off x="11544280" y="772331"/>
            <a:ext cx="7143800" cy="21717152"/>
          </a:xfrm>
          <a:prstGeom prst="flowChartAlternateProcess">
            <a:avLst/>
          </a:prstGeom>
          <a:noFill/>
          <a:ln w="508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110" name="AutoShape 5"/>
          <p:cNvSpPr>
            <a:spLocks noChangeArrowheads="1"/>
          </p:cNvSpPr>
          <p:nvPr/>
        </p:nvSpPr>
        <p:spPr bwMode="auto">
          <a:xfrm>
            <a:off x="2471654" y="7916130"/>
            <a:ext cx="4575470" cy="776294"/>
          </a:xfrm>
          <a:prstGeom prst="flowChartAlternateProcess">
            <a:avLst/>
          </a:prstGeom>
          <a:solidFill>
            <a:sysClr val="window" lastClr="FFFFFF"/>
          </a:solidFill>
          <a:ln w="57150" cap="flat" cmpd="sng" algn="ctr">
            <a:solidFill>
              <a:schemeClr val="accent1"/>
            </a:solidFill>
            <a:prstDash val="solid"/>
            <a:headEnd/>
            <a:tailEnd/>
          </a:ln>
          <a:effectLst/>
          <a:scene3d>
            <a:camera prst="perspectiveContrastingRightFacing"/>
            <a:lightRig rig="threePt" dir="t"/>
          </a:scene3d>
        </p:spPr>
        <p:txBody>
          <a:bodyPr wrap="none" anchor="ctr"/>
          <a:lstStyle/>
          <a:p>
            <a:pPr lvl="0" algn="ctr" defTabSz="899290">
              <a:defRPr/>
            </a:pPr>
            <a:r>
              <a:rPr lang="fr-FR" sz="3200" b="1" kern="0" dirty="0" smtClean="0">
                <a:solidFill>
                  <a:sysClr val="windowText" lastClr="000000"/>
                </a:solidFill>
                <a:latin typeface="Candara" pitchFamily="34" charset="0"/>
              </a:rPr>
              <a:t>Structure médicale</a:t>
            </a:r>
            <a:endParaRPr lang="fr-FR" sz="3200" b="1" kern="0" dirty="0">
              <a:solidFill>
                <a:sysClr val="windowText" lastClr="000000"/>
              </a:solidFill>
              <a:latin typeface="Candara" pitchFamily="34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 rot="5400000">
            <a:off x="4971984" y="11630906"/>
            <a:ext cx="7143800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 vers le bas 68"/>
          <p:cNvSpPr/>
          <p:nvPr/>
        </p:nvSpPr>
        <p:spPr>
          <a:xfrm>
            <a:off x="12472974" y="7586640"/>
            <a:ext cx="971557" cy="12144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9" name="Picture 4" descr="C:\partage\présentation\Document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1074" y="1151573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à coins arrondis 113"/>
          <p:cNvSpPr/>
          <p:nvPr/>
        </p:nvSpPr>
        <p:spPr>
          <a:xfrm>
            <a:off x="19402460" y="10801350"/>
            <a:ext cx="4572032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API Données</a:t>
            </a:r>
          </a:p>
        </p:txBody>
      </p:sp>
      <p:sp>
        <p:nvSpPr>
          <p:cNvPr id="115" name="Rectangle à coins arrondis 114"/>
          <p:cNvSpPr/>
          <p:nvPr/>
        </p:nvSpPr>
        <p:spPr>
          <a:xfrm>
            <a:off x="19331022" y="12587300"/>
            <a:ext cx="4857784" cy="14287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>
                <a:solidFill>
                  <a:schemeClr val="bg2">
                    <a:lumMod val="90000"/>
                  </a:schemeClr>
                </a:solidFill>
              </a:rPr>
              <a:t>Base de données</a:t>
            </a:r>
            <a:endParaRPr lang="fr-FR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6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8674" y="12801614"/>
            <a:ext cx="857256" cy="857256"/>
          </a:xfrm>
          <a:prstGeom prst="rect">
            <a:avLst/>
          </a:prstGeom>
          <a:noFill/>
        </p:spPr>
      </p:pic>
      <p:sp>
        <p:nvSpPr>
          <p:cNvPr id="117" name="Double flèche verticale 116"/>
          <p:cNvSpPr/>
          <p:nvPr/>
        </p:nvSpPr>
        <p:spPr>
          <a:xfrm>
            <a:off x="23331550" y="11730044"/>
            <a:ext cx="511973" cy="121444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19402460" y="7943830"/>
            <a:ext cx="4572032" cy="17145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Modèle de données générique</a:t>
            </a:r>
          </a:p>
        </p:txBody>
      </p:sp>
      <p:cxnSp>
        <p:nvCxnSpPr>
          <p:cNvPr id="121" name="Connecteur droit 120"/>
          <p:cNvCxnSpPr>
            <a:stCxn id="120" idx="2"/>
            <a:endCxn id="114" idx="0"/>
          </p:cNvCxnSpPr>
          <p:nvPr/>
        </p:nvCxnSpPr>
        <p:spPr>
          <a:xfrm rot="5400000">
            <a:off x="21116972" y="10229846"/>
            <a:ext cx="1143008" cy="1588"/>
          </a:xfrm>
          <a:prstGeom prst="line">
            <a:avLst/>
          </a:prstGeom>
          <a:ln w="13017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3" descr="C:\partage\présentation\Database-3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4992" y="11229978"/>
            <a:ext cx="2571768" cy="2571768"/>
          </a:xfrm>
          <a:prstGeom prst="rect">
            <a:avLst/>
          </a:prstGeom>
          <a:noFill/>
        </p:spPr>
      </p:pic>
      <p:sp>
        <p:nvSpPr>
          <p:cNvPr id="138" name="Rectangle à coins arrondis 137"/>
          <p:cNvSpPr/>
          <p:nvPr/>
        </p:nvSpPr>
        <p:spPr>
          <a:xfrm>
            <a:off x="5614926" y="6729384"/>
            <a:ext cx="3929090" cy="27347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Description du dossier médical périnatal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dirty="0" smtClean="0"/>
              <a:t>(AIDIPOG)</a:t>
            </a:r>
          </a:p>
        </p:txBody>
      </p:sp>
      <p:cxnSp>
        <p:nvCxnSpPr>
          <p:cNvPr id="139" name="Connecteur droit 138"/>
          <p:cNvCxnSpPr/>
          <p:nvPr/>
        </p:nvCxnSpPr>
        <p:spPr>
          <a:xfrm rot="5400000">
            <a:off x="6222943" y="10621961"/>
            <a:ext cx="2500330" cy="1588"/>
          </a:xfrm>
          <a:prstGeom prst="line">
            <a:avLst/>
          </a:prstGeom>
          <a:ln w="13017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4" descr="C:\partage\présentation\Document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6892" y="11944358"/>
            <a:ext cx="1643074" cy="1643074"/>
          </a:xfrm>
          <a:prstGeom prst="rect">
            <a:avLst/>
          </a:prstGeom>
          <a:noFill/>
        </p:spPr>
      </p:pic>
      <p:sp>
        <p:nvSpPr>
          <p:cNvPr id="157" name="ZoneTexte 156"/>
          <p:cNvSpPr txBox="1"/>
          <p:nvPr/>
        </p:nvSpPr>
        <p:spPr>
          <a:xfrm>
            <a:off x="5900678" y="13515994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Base de données</a:t>
            </a:r>
            <a:endParaRPr lang="fr-FR" sz="32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8329570" y="13502723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Données XML</a:t>
            </a:r>
          </a:p>
        </p:txBody>
      </p:sp>
      <p:sp>
        <p:nvSpPr>
          <p:cNvPr id="159" name="Flèche droite 158"/>
          <p:cNvSpPr/>
          <p:nvPr/>
        </p:nvSpPr>
        <p:spPr>
          <a:xfrm>
            <a:off x="8186694" y="12301548"/>
            <a:ext cx="221457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Export</a:t>
            </a:r>
            <a:endParaRPr lang="fr-FR" sz="3200" dirty="0"/>
          </a:p>
        </p:txBody>
      </p:sp>
      <p:cxnSp>
        <p:nvCxnSpPr>
          <p:cNvPr id="160" name="Connecteur droit 159"/>
          <p:cNvCxnSpPr>
            <a:endCxn id="156" idx="0"/>
          </p:cNvCxnSpPr>
          <p:nvPr/>
        </p:nvCxnSpPr>
        <p:spPr>
          <a:xfrm rot="16200000" flipH="1">
            <a:off x="8418869" y="9854798"/>
            <a:ext cx="2500328" cy="1678791"/>
          </a:xfrm>
          <a:prstGeom prst="line">
            <a:avLst/>
          </a:prstGeom>
          <a:ln w="13017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114" idx="1"/>
          </p:cNvCxnSpPr>
          <p:nvPr/>
        </p:nvCxnSpPr>
        <p:spPr>
          <a:xfrm>
            <a:off x="17759386" y="11444292"/>
            <a:ext cx="1643074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e 122"/>
          <p:cNvGrpSpPr/>
          <p:nvPr/>
        </p:nvGrpSpPr>
        <p:grpSpPr>
          <a:xfrm>
            <a:off x="3828976" y="8301020"/>
            <a:ext cx="19002508" cy="8358246"/>
            <a:chOff x="3828976" y="8301020"/>
            <a:chExt cx="19002508" cy="8358246"/>
          </a:xfrm>
        </p:grpSpPr>
        <p:sp>
          <p:nvSpPr>
            <p:cNvPr id="117" name="Rectangle à coins arrondis 116"/>
            <p:cNvSpPr/>
            <p:nvPr/>
          </p:nvSpPr>
          <p:spPr>
            <a:xfrm>
              <a:off x="18830956" y="10158408"/>
              <a:ext cx="3929090" cy="407196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200" dirty="0" err="1"/>
                <a:t>Pandora</a:t>
              </a:r>
              <a:r>
                <a:rPr lang="fr-FR" sz="4200" dirty="0"/>
                <a:t> Gateway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902394" y="14301812"/>
              <a:ext cx="3929090" cy="1428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smtClean="0">
                  <a:solidFill>
                    <a:schemeClr val="bg2">
                      <a:lumMod val="90000"/>
                    </a:schemeClr>
                  </a:solidFill>
                </a:rPr>
                <a:t>Base de donnée Sentinelle</a:t>
              </a:r>
              <a:endParaRPr lang="fr-FR" sz="3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pic>
          <p:nvPicPr>
            <p:cNvPr id="10" name="Picture 3" descr="C:\partage\présentation\Database-3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688476" y="14730440"/>
              <a:ext cx="1000132" cy="1000132"/>
            </a:xfrm>
            <a:prstGeom prst="rect">
              <a:avLst/>
            </a:prstGeom>
            <a:noFill/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3900414" y="14373250"/>
              <a:ext cx="49292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800" dirty="0" smtClean="0"/>
                <a:t>Source.xml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9472578" y="8301020"/>
              <a:ext cx="9072626" cy="83582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Programme d’import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dirty="0" smtClean="0"/>
                <a:t>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 dirty="0" smtClean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829108" y="9729780"/>
              <a:ext cx="2857520" cy="164307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dirty="0" smtClean="0"/>
                <a:t>Fichier de description des données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9901206" y="10587036"/>
              <a:ext cx="27146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Tableaux de correspondances</a:t>
              </a:r>
              <a:endParaRPr lang="fr-FR" sz="2800" dirty="0"/>
            </a:p>
          </p:txBody>
        </p:sp>
        <p:cxnSp>
          <p:nvCxnSpPr>
            <p:cNvPr id="77" name="Connecteur droit 76"/>
            <p:cNvCxnSpPr>
              <a:stCxn id="20" idx="1"/>
              <a:endCxn id="20" idx="3"/>
            </p:cNvCxnSpPr>
            <p:nvPr/>
          </p:nvCxnSpPr>
          <p:spPr>
            <a:xfrm rot="10800000" flipH="1">
              <a:off x="9472578" y="12480143"/>
              <a:ext cx="9072626" cy="1588"/>
            </a:xfrm>
            <a:prstGeom prst="line">
              <a:avLst/>
            </a:prstGeom>
            <a:ln cmpd="dbl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9544016" y="9301152"/>
              <a:ext cx="8358246" cy="71438"/>
            </a:xfrm>
            <a:prstGeom prst="line">
              <a:avLst/>
            </a:prstGeom>
            <a:ln cmpd="dbl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1668" y="12658738"/>
              <a:ext cx="5251726" cy="27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Rectangle 90"/>
            <p:cNvSpPr/>
            <p:nvPr/>
          </p:nvSpPr>
          <p:spPr>
            <a:xfrm>
              <a:off x="3828976" y="11515730"/>
              <a:ext cx="49292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800" dirty="0" smtClean="0"/>
                <a:t>Modèle.xml</a:t>
              </a:r>
            </a:p>
          </p:txBody>
        </p:sp>
        <p:pic>
          <p:nvPicPr>
            <p:cNvPr id="92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57670" y="9801218"/>
              <a:ext cx="571504" cy="571504"/>
            </a:xfrm>
            <a:prstGeom prst="rect">
              <a:avLst/>
            </a:prstGeom>
            <a:noFill/>
          </p:spPr>
        </p:pic>
        <p:sp>
          <p:nvSpPr>
            <p:cNvPr id="93" name="Rectangle à coins arrondis 92"/>
            <p:cNvSpPr/>
            <p:nvPr/>
          </p:nvSpPr>
          <p:spPr>
            <a:xfrm>
              <a:off x="4829108" y="12730176"/>
              <a:ext cx="2857520" cy="164307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dirty="0" smtClean="0"/>
                <a:t>Fichier de données</a:t>
              </a:r>
            </a:p>
          </p:txBody>
        </p:sp>
        <p:pic>
          <p:nvPicPr>
            <p:cNvPr id="94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29108" y="12873052"/>
              <a:ext cx="571504" cy="571504"/>
            </a:xfrm>
            <a:prstGeom prst="rect">
              <a:avLst/>
            </a:prstGeom>
            <a:noFill/>
          </p:spPr>
        </p:pic>
        <p:sp>
          <p:nvSpPr>
            <p:cNvPr id="96" name="Rectangle 95"/>
            <p:cNvSpPr/>
            <p:nvPr/>
          </p:nvSpPr>
          <p:spPr>
            <a:xfrm>
              <a:off x="5972116" y="12730176"/>
              <a:ext cx="49292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800" dirty="0" smtClean="0"/>
                <a:t>Lecture</a:t>
              </a:r>
            </a:p>
          </p:txBody>
        </p:sp>
        <p:sp>
          <p:nvSpPr>
            <p:cNvPr id="97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7829504" y="10444160"/>
              <a:ext cx="1571636" cy="71438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899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900678" y="10015532"/>
              <a:ext cx="49292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800" dirty="0" smtClean="0"/>
                <a:t>Lecture</a:t>
              </a:r>
            </a:p>
          </p:txBody>
        </p:sp>
        <p:sp>
          <p:nvSpPr>
            <p:cNvPr id="99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7829504" y="13087366"/>
              <a:ext cx="1571636" cy="71438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899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endParaRPr>
            </a:p>
          </p:txBody>
        </p:sp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758726" y="9658342"/>
              <a:ext cx="4667251" cy="1868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" name="Ellipse 81"/>
            <p:cNvSpPr/>
            <p:nvPr/>
          </p:nvSpPr>
          <p:spPr>
            <a:xfrm>
              <a:off x="9615454" y="12730176"/>
              <a:ext cx="2357454" cy="12858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Stratégie</a:t>
              </a:r>
              <a:endParaRPr lang="fr-FR" sz="3200" dirty="0"/>
            </a:p>
          </p:txBody>
        </p:sp>
        <p:sp>
          <p:nvSpPr>
            <p:cNvPr id="83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12044346" y="13087366"/>
              <a:ext cx="1571636" cy="71438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899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endParaRPr>
            </a:p>
          </p:txBody>
        </p:sp>
        <p:grpSp>
          <p:nvGrpSpPr>
            <p:cNvPr id="102" name="Groupe 101"/>
            <p:cNvGrpSpPr/>
            <p:nvPr/>
          </p:nvGrpSpPr>
          <p:grpSpPr>
            <a:xfrm>
              <a:off x="10794181" y="11526881"/>
              <a:ext cx="4298171" cy="1203296"/>
              <a:chOff x="10794181" y="11526881"/>
              <a:chExt cx="4298171" cy="1203296"/>
            </a:xfrm>
          </p:grpSpPr>
          <p:cxnSp>
            <p:nvCxnSpPr>
              <p:cNvPr id="65" name="Connecteur en angle 64"/>
              <p:cNvCxnSpPr>
                <a:stCxn id="100" idx="2"/>
                <a:endCxn id="82" idx="0"/>
              </p:cNvCxnSpPr>
              <p:nvPr/>
            </p:nvCxnSpPr>
            <p:spPr>
              <a:xfrm rot="5400000">
                <a:off x="12341619" y="9979443"/>
                <a:ext cx="1203296" cy="4298171"/>
              </a:xfrm>
              <a:prstGeom prst="bentConnector3">
                <a:avLst>
                  <a:gd name="adj1" fmla="val 53800"/>
                </a:avLst>
              </a:prstGeom>
              <a:ln w="1016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en angle 88"/>
              <p:cNvCxnSpPr>
                <a:stCxn id="73" idx="2"/>
                <a:endCxn id="82" idx="0"/>
              </p:cNvCxnSpPr>
              <p:nvPr/>
            </p:nvCxnSpPr>
            <p:spPr>
              <a:xfrm rot="5400000">
                <a:off x="10431839" y="11903486"/>
                <a:ext cx="1189033" cy="464347"/>
              </a:xfrm>
              <a:prstGeom prst="bentConnector3">
                <a:avLst>
                  <a:gd name="adj1" fmla="val 53845"/>
                </a:avLst>
              </a:prstGeom>
              <a:ln w="1016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avec flèche 106"/>
            <p:cNvCxnSpPr>
              <a:stCxn id="119" idx="0"/>
              <a:endCxn id="82" idx="4"/>
            </p:cNvCxnSpPr>
            <p:nvPr/>
          </p:nvCxnSpPr>
          <p:spPr>
            <a:xfrm rot="16200000" flipV="1">
              <a:off x="10689797" y="14120444"/>
              <a:ext cx="785818" cy="577049"/>
            </a:xfrm>
            <a:prstGeom prst="straightConnector1">
              <a:avLst/>
            </a:prstGeom>
            <a:ln w="889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à coins arrondis 108"/>
            <p:cNvSpPr/>
            <p:nvPr/>
          </p:nvSpPr>
          <p:spPr>
            <a:xfrm>
              <a:off x="19259584" y="11944358"/>
              <a:ext cx="3071834" cy="1285884"/>
            </a:xfrm>
            <a:prstGeom prst="roundRect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Service ICD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86958" y="12801614"/>
              <a:ext cx="49292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800" dirty="0" smtClean="0"/>
                <a:t>Ajout</a:t>
              </a: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17545072" y="11944358"/>
              <a:ext cx="2000264" cy="1172031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899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endParaRPr>
            </a:p>
          </p:txBody>
        </p:sp>
        <p:sp>
          <p:nvSpPr>
            <p:cNvPr id="11" name="Double flèche verticale 10"/>
            <p:cNvSpPr/>
            <p:nvPr/>
          </p:nvSpPr>
          <p:spPr>
            <a:xfrm>
              <a:off x="21617038" y="13015928"/>
              <a:ext cx="813133" cy="1571636"/>
            </a:xfrm>
            <a:prstGeom prst="upDownArrow">
              <a:avLst/>
            </a:prstGeom>
            <a:solidFill>
              <a:schemeClr val="accent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186958" y="9372590"/>
              <a:ext cx="2073275" cy="123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758330" y="14801878"/>
              <a:ext cx="3225800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ZoneTexte 121"/>
            <p:cNvSpPr txBox="1"/>
            <p:nvPr/>
          </p:nvSpPr>
          <p:spPr>
            <a:xfrm>
              <a:off x="10544148" y="16016324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/>
                <a:t>Cas spéciaux</a:t>
              </a:r>
              <a:endParaRPr lang="fr-FR" sz="2800" dirty="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14266" y="800030"/>
            <a:ext cx="4500593" cy="1747549"/>
            <a:chOff x="6757934" y="2657418"/>
            <a:chExt cx="4500593" cy="1747549"/>
          </a:xfrm>
        </p:grpSpPr>
        <p:grpSp>
          <p:nvGrpSpPr>
            <p:cNvPr id="66" name="Groupe 51"/>
            <p:cNvGrpSpPr/>
            <p:nvPr/>
          </p:nvGrpSpPr>
          <p:grpSpPr>
            <a:xfrm>
              <a:off x="6829372" y="2657418"/>
              <a:ext cx="4143404" cy="990750"/>
              <a:chOff x="9758330" y="17016456"/>
              <a:chExt cx="4143404" cy="99075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9758330" y="17016456"/>
                <a:ext cx="2571768" cy="50006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ln>
                      <a:solidFill>
                        <a:schemeClr val="bg2"/>
                      </a:solidFill>
                    </a:ln>
                  </a:rPr>
                  <a:t>MedicalEventType</a:t>
                </a:r>
                <a:endParaRPr lang="fr-FR" sz="24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  <p:cxnSp>
            <p:nvCxnSpPr>
              <p:cNvPr id="69" name="Forme 68"/>
              <p:cNvCxnSpPr>
                <a:stCxn id="68" idx="2"/>
                <a:endCxn id="70" idx="1"/>
              </p:cNvCxnSpPr>
              <p:nvPr/>
            </p:nvCxnSpPr>
            <p:spPr>
              <a:xfrm rot="16200000" flipH="1">
                <a:off x="11153717" y="17407019"/>
                <a:ext cx="209623" cy="428628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11472842" y="17516522"/>
                <a:ext cx="2357454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>
                      <a:solidFill>
                        <a:schemeClr val="bg2"/>
                      </a:solidFill>
                    </a:ln>
                  </a:rPr>
                  <a:t>Visite</a:t>
                </a:r>
                <a:endParaRPr lang="fr-FR" sz="28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  <p:cxnSp>
            <p:nvCxnSpPr>
              <p:cNvPr id="71" name="Forme 70"/>
              <p:cNvCxnSpPr>
                <a:stCxn id="70" idx="2"/>
                <a:endCxn id="72" idx="3"/>
              </p:cNvCxnSpPr>
              <p:nvPr/>
            </p:nvCxnSpPr>
            <p:spPr>
              <a:xfrm rot="5400000" flipH="1" flipV="1">
                <a:off x="13207558" y="17241593"/>
                <a:ext cx="138185" cy="1250165"/>
              </a:xfrm>
              <a:prstGeom prst="bentConnector4">
                <a:avLst>
                  <a:gd name="adj1" fmla="val -217128"/>
                  <a:gd name="adj2" fmla="val 118286"/>
                </a:avLst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1544280" y="17587960"/>
                <a:ext cx="2357454" cy="419246"/>
              </a:xfrm>
              <a:prstGeom prst="rect">
                <a:avLst/>
              </a:prstGeom>
              <a:ln w="104775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err="1" smtClean="0">
                    <a:ln>
                      <a:solidFill>
                        <a:schemeClr val="bg2"/>
                      </a:solidFill>
                    </a:ln>
                  </a:rPr>
                  <a:t>VariableType</a:t>
                </a:r>
                <a:endParaRPr lang="fr-FR" sz="24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7934" y="3943302"/>
              <a:ext cx="45005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dirty="0" smtClean="0"/>
                <a:t>Métadonnées ICD</a:t>
              </a:r>
            </a:p>
          </p:txBody>
        </p:sp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8580" y="2800294"/>
            <a:ext cx="4524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/>
          <p:cNvGrpSpPr/>
          <p:nvPr/>
        </p:nvGrpSpPr>
        <p:grpSpPr>
          <a:xfrm>
            <a:off x="2468216" y="5800690"/>
            <a:ext cx="23577978" cy="11144325"/>
            <a:chOff x="2468216" y="5800690"/>
            <a:chExt cx="23577978" cy="11144325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4186166" y="7372326"/>
              <a:ext cx="5929354" cy="91440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10401272" y="7443764"/>
              <a:ext cx="11358642" cy="90011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5616246" y="14659002"/>
              <a:ext cx="5857916" cy="1428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>
                <a:defRPr/>
              </a:pPr>
              <a:r>
                <a:rPr lang="fr-FR" sz="4000" dirty="0" smtClean="0">
                  <a:solidFill>
                    <a:srgbClr val="EEECE1">
                      <a:lumMod val="90000"/>
                    </a:srgbClr>
                  </a:solidFill>
                </a:rPr>
                <a:t>MySQL</a:t>
              </a:r>
              <a:endParaRPr lang="fr-FR" sz="4000" dirty="0">
                <a:solidFill>
                  <a:srgbClr val="EEECE1">
                    <a:lumMod val="90000"/>
                  </a:srgbClr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616246" y="7800954"/>
              <a:ext cx="5929354" cy="5214974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smtClean="0"/>
                <a:t>Environnement d’exécution</a:t>
              </a:r>
              <a:endParaRPr lang="fr-FR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330626" y="11229978"/>
              <a:ext cx="4572032" cy="12858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API Données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5687684" y="13131104"/>
              <a:ext cx="5857916" cy="1428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>
                  <a:solidFill>
                    <a:schemeClr val="bg2">
                      <a:lumMod val="90000"/>
                    </a:schemeClr>
                  </a:solidFill>
                </a:rPr>
                <a:t>AMGA:  </a:t>
              </a:r>
              <a:r>
                <a:rPr lang="fr-FR" sz="4000" dirty="0" err="1" smtClean="0">
                  <a:solidFill>
                    <a:schemeClr val="bg2">
                      <a:lumMod val="90000"/>
                    </a:schemeClr>
                  </a:solidFill>
                </a:rPr>
                <a:t>ACLs</a:t>
              </a:r>
              <a:endParaRPr lang="fr-FR" sz="4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pic>
          <p:nvPicPr>
            <p:cNvPr id="10" name="Picture 3" descr="C:\partage\présentation\Database-3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902526" y="14587564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11" name="Double flèche verticale 10"/>
            <p:cNvSpPr/>
            <p:nvPr/>
          </p:nvSpPr>
          <p:spPr>
            <a:xfrm>
              <a:off x="16473502" y="12515862"/>
              <a:ext cx="511973" cy="1214446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6259188" y="9729780"/>
              <a:ext cx="4643470" cy="12858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Sécurité</a:t>
              </a:r>
            </a:p>
          </p:txBody>
        </p:sp>
        <p:sp>
          <p:nvSpPr>
            <p:cNvPr id="16" name="Double flèche verticale 15"/>
            <p:cNvSpPr/>
            <p:nvPr/>
          </p:nvSpPr>
          <p:spPr>
            <a:xfrm>
              <a:off x="16461595" y="14016060"/>
              <a:ext cx="511973" cy="1214446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829900" y="7800954"/>
              <a:ext cx="4572032" cy="271464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Modèle de données générique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(ICD)</a:t>
              </a:r>
            </a:p>
          </p:txBody>
        </p:sp>
        <p:cxnSp>
          <p:nvCxnSpPr>
            <p:cNvPr id="20" name="Connecteur droit 19"/>
            <p:cNvCxnSpPr>
              <a:stCxn id="17" idx="2"/>
            </p:cNvCxnSpPr>
            <p:nvPr/>
          </p:nvCxnSpPr>
          <p:spPr>
            <a:xfrm rot="16200000" flipH="1">
              <a:off x="14366081" y="9265433"/>
              <a:ext cx="785818" cy="3286148"/>
            </a:xfrm>
            <a:prstGeom prst="line">
              <a:avLst/>
            </a:prstGeom>
            <a:ln w="1301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>
              <a:stCxn id="14" idx="3"/>
            </p:cNvCxnSpPr>
            <p:nvPr/>
          </p:nvCxnSpPr>
          <p:spPr>
            <a:xfrm>
              <a:off x="20902658" y="10372722"/>
              <a:ext cx="1857388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e 43"/>
            <p:cNvGrpSpPr/>
            <p:nvPr/>
          </p:nvGrpSpPr>
          <p:grpSpPr>
            <a:xfrm>
              <a:off x="6400744" y="6526487"/>
              <a:ext cx="1285884" cy="1274467"/>
              <a:chOff x="2332619" y="13873185"/>
              <a:chExt cx="2234417" cy="2214578"/>
            </a:xfrm>
          </p:grpSpPr>
          <p:pic>
            <p:nvPicPr>
              <p:cNvPr id="42" name="Picture 2" descr="C:\Documents and Settings\Paul\Local Settings\Temporary Internet Files\Content.IE5\VR278ETY\MCj04348450000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2332619" y="13873185"/>
                <a:ext cx="2234417" cy="2214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Croix 42"/>
              <p:cNvSpPr/>
              <p:nvPr/>
            </p:nvSpPr>
            <p:spPr bwMode="auto">
              <a:xfrm>
                <a:off x="2614529" y="14730440"/>
                <a:ext cx="1357322" cy="1143008"/>
              </a:xfrm>
              <a:prstGeom prst="plus">
                <a:avLst>
                  <a:gd name="adj" fmla="val 38099"/>
                </a:avLst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isometricOffAxis2Left">
                  <a:rot lat="1080000" lon="360000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8" name="Picture 6" descr="C:\Documents and Settings\Paul\Local Settings\Temporary Internet Files\Content.IE5\DSU1U6MR\MCj0432647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73304" y="6443632"/>
              <a:ext cx="1500198" cy="141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rot="16200000">
              <a:off x="7686629" y="2300225"/>
              <a:ext cx="10572823" cy="18716757"/>
            </a:xfrm>
            <a:prstGeom prst="flowChartAlternateProcess">
              <a:avLst/>
            </a:prstGeom>
            <a:noFill/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8992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2688608" y="9444028"/>
              <a:ext cx="335758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Services centraux</a:t>
              </a:r>
              <a:endParaRPr lang="fr-FR" dirty="0"/>
            </a:p>
          </p:txBody>
        </p:sp>
        <p:sp>
          <p:nvSpPr>
            <p:cNvPr id="68" name="Flèche droite 67"/>
            <p:cNvSpPr/>
            <p:nvPr/>
          </p:nvSpPr>
          <p:spPr>
            <a:xfrm rot="21155348">
              <a:off x="9636651" y="11498597"/>
              <a:ext cx="6500858" cy="1857388"/>
            </a:xfrm>
            <a:prstGeom prst="rightArrow">
              <a:avLst>
                <a:gd name="adj1" fmla="val 50000"/>
                <a:gd name="adj2" fmla="val 9184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</a:t>
              </a:r>
              <a:endParaRPr lang="fr-FR" dirty="0"/>
            </a:p>
          </p:txBody>
        </p:sp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2468216" y="5800690"/>
              <a:ext cx="4575470" cy="1143008"/>
            </a:xfrm>
            <a:prstGeom prst="flowChartAlternateProcess">
              <a:avLst/>
            </a:prstGeom>
            <a:solidFill>
              <a:sysClr val="window" lastClr="FFFFFF"/>
            </a:solidFill>
            <a:ln w="57150" cap="flat" cmpd="sng" algn="ctr">
              <a:solidFill>
                <a:schemeClr val="accent1"/>
              </a:solidFill>
              <a:prstDash val="solid"/>
              <a:headEnd/>
              <a:tailEnd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none" anchor="ctr"/>
            <a:lstStyle/>
            <a:p>
              <a:pPr lvl="0" algn="ctr" defTabSz="899290">
                <a:defRPr/>
              </a:pPr>
              <a:r>
                <a:rPr lang="fr-FR" sz="4000" b="1" kern="0" dirty="0" smtClean="0">
                  <a:solidFill>
                    <a:sysClr val="windowText" lastClr="000000"/>
                  </a:solidFill>
                  <a:latin typeface="Candara" pitchFamily="34" charset="0"/>
                </a:rPr>
                <a:t>Structure médicale</a:t>
              </a:r>
              <a:endParaRPr lang="fr-FR" sz="4000" b="1" kern="0" dirty="0">
                <a:solidFill>
                  <a:sysClr val="windowText" lastClr="000000"/>
                </a:solidFill>
                <a:latin typeface="Candara" pitchFamily="34" charset="0"/>
              </a:endParaRPr>
            </a:p>
          </p:txBody>
        </p:sp>
        <p:pic>
          <p:nvPicPr>
            <p:cNvPr id="31" name="Picture 3" descr="C:\partage\présentation\Database-3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43356" y="12801614"/>
              <a:ext cx="2571768" cy="2571768"/>
            </a:xfrm>
            <a:prstGeom prst="rect">
              <a:avLst/>
            </a:prstGeom>
            <a:noFill/>
          </p:spPr>
        </p:pic>
        <p:sp>
          <p:nvSpPr>
            <p:cNvPr id="32" name="Rectangle à coins arrondis 31"/>
            <p:cNvSpPr/>
            <p:nvPr/>
          </p:nvSpPr>
          <p:spPr>
            <a:xfrm>
              <a:off x="4686232" y="8086706"/>
              <a:ext cx="5214974" cy="40005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Description du dossier médical périnatal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0" dirty="0" smtClean="0"/>
                <a:t>(AUDIPOG)</a:t>
              </a:r>
            </a:p>
          </p:txBody>
        </p:sp>
        <p:cxnSp>
          <p:nvCxnSpPr>
            <p:cNvPr id="33" name="Connecteur droit 32"/>
            <p:cNvCxnSpPr>
              <a:stCxn id="32" idx="2"/>
            </p:cNvCxnSpPr>
            <p:nvPr/>
          </p:nvCxnSpPr>
          <p:spPr>
            <a:xfrm rot="5400000">
              <a:off x="6097138" y="12247975"/>
              <a:ext cx="1357322" cy="1035841"/>
            </a:xfrm>
            <a:prstGeom prst="line">
              <a:avLst/>
            </a:prstGeom>
            <a:ln w="1301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043818" y="13515994"/>
              <a:ext cx="1643074" cy="1643074"/>
            </a:xfrm>
            <a:prstGeom prst="rect">
              <a:avLst/>
            </a:prstGeom>
            <a:noFill/>
          </p:spPr>
        </p:pic>
        <p:sp>
          <p:nvSpPr>
            <p:cNvPr id="36" name="ZoneTexte 35"/>
            <p:cNvSpPr txBox="1"/>
            <p:nvPr/>
          </p:nvSpPr>
          <p:spPr>
            <a:xfrm>
              <a:off x="4400480" y="15145797"/>
              <a:ext cx="3071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Base de données</a:t>
              </a:r>
              <a:endParaRPr lang="fr-FR" sz="32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615190" y="15145797"/>
              <a:ext cx="2571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Données XML</a:t>
              </a:r>
            </a:p>
          </p:txBody>
        </p:sp>
        <p:sp>
          <p:nvSpPr>
            <p:cNvPr id="38" name="Flèche droite 37"/>
            <p:cNvSpPr/>
            <p:nvPr/>
          </p:nvSpPr>
          <p:spPr>
            <a:xfrm>
              <a:off x="6615058" y="13873184"/>
              <a:ext cx="2214578" cy="9286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Export</a:t>
              </a:r>
              <a:endParaRPr lang="fr-FR" sz="3200" dirty="0"/>
            </a:p>
          </p:txBody>
        </p:sp>
        <p:cxnSp>
          <p:nvCxnSpPr>
            <p:cNvPr id="39" name="Connecteur droit 38"/>
            <p:cNvCxnSpPr>
              <a:stCxn id="32" idx="2"/>
              <a:endCxn id="35" idx="0"/>
            </p:cNvCxnSpPr>
            <p:nvPr/>
          </p:nvCxnSpPr>
          <p:spPr>
            <a:xfrm rot="16200000" flipH="1">
              <a:off x="7365157" y="12015796"/>
              <a:ext cx="1428760" cy="1571636"/>
            </a:xfrm>
            <a:prstGeom prst="line">
              <a:avLst/>
            </a:prstGeom>
            <a:ln w="1301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86496" y="1030128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54" name="ZoneTexte 53"/>
            <p:cNvSpPr txBox="1"/>
            <p:nvPr/>
          </p:nvSpPr>
          <p:spPr>
            <a:xfrm>
              <a:off x="5186298" y="11372854"/>
              <a:ext cx="4214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Description Excel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2894" y="12015796"/>
            <a:ext cx="4929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dirty="0" smtClean="0"/>
              <a:t>Dossier médical</a:t>
            </a:r>
          </a:p>
        </p:txBody>
      </p:sp>
      <p:pic>
        <p:nvPicPr>
          <p:cNvPr id="35" name="Picture 4" descr="C:\partage\présentation\Document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8844" y="11015664"/>
            <a:ext cx="1143008" cy="1143008"/>
          </a:xfrm>
          <a:prstGeom prst="rect">
            <a:avLst/>
          </a:prstGeom>
          <a:noFill/>
        </p:spPr>
      </p:pic>
      <p:sp>
        <p:nvSpPr>
          <p:cNvPr id="36" name="AutoShape 27"/>
          <p:cNvSpPr>
            <a:spLocks noChangeArrowheads="1"/>
          </p:cNvSpPr>
          <p:nvPr/>
        </p:nvSpPr>
        <p:spPr bwMode="auto">
          <a:xfrm rot="10800000" flipH="1" flipV="1">
            <a:off x="4257604" y="10729912"/>
            <a:ext cx="3857651" cy="1785950"/>
          </a:xfrm>
          <a:prstGeom prst="rightArrow">
            <a:avLst/>
          </a:prstGeom>
          <a:solidFill>
            <a:sysClr val="window" lastClr="FFFFFF"/>
          </a:solidFill>
          <a:ln w="38100" cap="flat" cmpd="sng" algn="ctr">
            <a:solidFill>
              <a:srgbClr val="C0504D"/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txBody>
          <a:bodyPr wrap="none" anchor="ctr"/>
          <a:lstStyle/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Lecture</a:t>
            </a:r>
          </a:p>
          <a:p>
            <a:pPr marL="0" marR="0" lvl="0" indent="0" algn="ctr" defTabSz="8992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dirty="0" smtClean="0">
                <a:solidFill>
                  <a:sysClr val="windowText" lastClr="000000"/>
                </a:solidFill>
                <a:latin typeface="Candara" pitchFamily="34" charset="0"/>
                <a:ea typeface="+mn-ea"/>
                <a:cs typeface="+mn-cs"/>
              </a:rPr>
              <a:t>d’une balise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grpSp>
        <p:nvGrpSpPr>
          <p:cNvPr id="65" name="Groupe 64"/>
          <p:cNvGrpSpPr/>
          <p:nvPr/>
        </p:nvGrpSpPr>
        <p:grpSpPr>
          <a:xfrm>
            <a:off x="4400480" y="10515598"/>
            <a:ext cx="2643206" cy="500066"/>
            <a:chOff x="3828976" y="7300888"/>
            <a:chExt cx="2643206" cy="500066"/>
          </a:xfrm>
        </p:grpSpPr>
        <p:sp>
          <p:nvSpPr>
            <p:cNvPr id="63" name="Rectangle 62"/>
            <p:cNvSpPr/>
            <p:nvPr/>
          </p:nvSpPr>
          <p:spPr>
            <a:xfrm>
              <a:off x="3828976" y="7300888"/>
              <a:ext cx="1214446" cy="50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/>
                <a:t>Nom</a:t>
              </a:r>
              <a:endParaRPr lang="fr-FR" sz="2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43422" y="7300888"/>
              <a:ext cx="1428760" cy="50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/>
                <a:t>Valeur</a:t>
              </a:r>
              <a:endParaRPr lang="fr-FR" sz="2800" dirty="0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19688212" y="10229846"/>
            <a:ext cx="5072098" cy="2533367"/>
            <a:chOff x="5900678" y="3371798"/>
            <a:chExt cx="5072098" cy="2533367"/>
          </a:xfrm>
        </p:grpSpPr>
        <p:grpSp>
          <p:nvGrpSpPr>
            <p:cNvPr id="14" name="Groupe 13"/>
            <p:cNvGrpSpPr/>
            <p:nvPr/>
          </p:nvGrpSpPr>
          <p:grpSpPr>
            <a:xfrm>
              <a:off x="6043554" y="3371798"/>
              <a:ext cx="4929222" cy="2214578"/>
              <a:chOff x="11758594" y="10015532"/>
              <a:chExt cx="4929222" cy="2214578"/>
            </a:xfrm>
          </p:grpSpPr>
          <p:grpSp>
            <p:nvGrpSpPr>
              <p:cNvPr id="15" name="Groupe 94"/>
              <p:cNvGrpSpPr/>
              <p:nvPr/>
            </p:nvGrpSpPr>
            <p:grpSpPr>
              <a:xfrm>
                <a:off x="11758594" y="10024914"/>
                <a:ext cx="4929222" cy="2205196"/>
                <a:chOff x="11758594" y="9944094"/>
                <a:chExt cx="4929222" cy="220519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4973304" y="11515730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Variable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1758594" y="9944094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Patient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4" name="Forme 23"/>
                <p:cNvCxnSpPr>
                  <a:stCxn id="23" idx="2"/>
                  <a:endCxn id="27" idx="1"/>
                </p:cNvCxnSpPr>
                <p:nvPr/>
              </p:nvCxnSpPr>
              <p:spPr>
                <a:xfrm rot="16200000" flipH="1">
                  <a:off x="12524207" y="10347825"/>
                  <a:ext cx="361881" cy="392909"/>
                </a:xfrm>
                <a:prstGeom prst="bentConnector2">
                  <a:avLst/>
                </a:prstGeom>
                <a:ln w="1047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13901734" y="11015664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Examen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6" name="Forme 25"/>
                <p:cNvCxnSpPr>
                  <a:stCxn id="25" idx="2"/>
                  <a:endCxn id="22" idx="1"/>
                </p:cNvCxnSpPr>
                <p:nvPr/>
              </p:nvCxnSpPr>
              <p:spPr>
                <a:xfrm rot="16200000" flipH="1">
                  <a:off x="14667347" y="11419395"/>
                  <a:ext cx="290443" cy="321471"/>
                </a:xfrm>
                <a:prstGeom prst="bentConnector2">
                  <a:avLst/>
                </a:prstGeom>
                <a:ln w="1047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12901602" y="10515598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Visite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8" name="Forme 27"/>
                <p:cNvCxnSpPr>
                  <a:stCxn id="27" idx="2"/>
                  <a:endCxn id="25" idx="1"/>
                </p:cNvCxnSpPr>
                <p:nvPr/>
              </p:nvCxnSpPr>
              <p:spPr>
                <a:xfrm rot="16200000" flipH="1">
                  <a:off x="13631496" y="10955048"/>
                  <a:ext cx="290443" cy="250033"/>
                </a:xfrm>
                <a:prstGeom prst="bentConnector2">
                  <a:avLst/>
                </a:prstGeom>
                <a:ln w="1047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12973040" y="10587036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Visit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3973172" y="11087102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Examen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4054134" y="11168064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Event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044742" y="11587168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Variable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125704" y="11668130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Variable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187618" y="11730044"/>
                  <a:ext cx="1500198" cy="419246"/>
                </a:xfrm>
                <a:prstGeom prst="rect">
                  <a:avLst/>
                </a:prstGeom>
                <a:ln w="104775"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Variable</a:t>
                  </a:r>
                  <a:endParaRPr lang="fr-FR" sz="2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16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b="60000"/>
              <a:stretch>
                <a:fillRect/>
              </a:stretch>
            </p:blipFill>
            <p:spPr bwMode="auto">
              <a:xfrm>
                <a:off x="13187354" y="10015532"/>
                <a:ext cx="1071571" cy="428628"/>
              </a:xfrm>
              <a:prstGeom prst="rect">
                <a:avLst/>
              </a:prstGeom>
              <a:noFill/>
            </p:spPr>
          </p:pic>
          <p:pic>
            <p:nvPicPr>
              <p:cNvPr id="17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t="30000" b="40000"/>
              <a:stretch>
                <a:fillRect/>
              </a:stretch>
            </p:blipFill>
            <p:spPr bwMode="auto">
              <a:xfrm>
                <a:off x="14330362" y="10587036"/>
                <a:ext cx="1071573" cy="321472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t="30000" b="40000"/>
              <a:stretch>
                <a:fillRect/>
              </a:stretch>
            </p:blipFill>
            <p:spPr bwMode="auto">
              <a:xfrm>
                <a:off x="14401800" y="10729912"/>
                <a:ext cx="1071573" cy="321472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t="60000"/>
              <a:stretch>
                <a:fillRect/>
              </a:stretch>
            </p:blipFill>
            <p:spPr bwMode="auto">
              <a:xfrm>
                <a:off x="15330494" y="10944226"/>
                <a:ext cx="1071571" cy="428628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t="60000"/>
              <a:stretch>
                <a:fillRect/>
              </a:stretch>
            </p:blipFill>
            <p:spPr bwMode="auto">
              <a:xfrm>
                <a:off x="15401932" y="11015664"/>
                <a:ext cx="1071571" cy="428628"/>
              </a:xfrm>
              <a:prstGeom prst="rect">
                <a:avLst/>
              </a:prstGeom>
              <a:noFill/>
            </p:spPr>
          </p:pic>
          <p:pic>
            <p:nvPicPr>
              <p:cNvPr id="21" name="Picture 4" descr="C:\partage\présentation\Document-icon.png"/>
              <p:cNvPicPr>
                <a:picLocks noChangeAspect="1" noChangeArrowheads="1"/>
              </p:cNvPicPr>
              <p:nvPr/>
            </p:nvPicPr>
            <p:blipFill>
              <a:blip r:embed="rId2"/>
              <a:srcRect t="60000"/>
              <a:stretch>
                <a:fillRect/>
              </a:stretch>
            </p:blipFill>
            <p:spPr bwMode="auto">
              <a:xfrm>
                <a:off x="15473370" y="11158540"/>
                <a:ext cx="1071571" cy="428628"/>
              </a:xfrm>
              <a:prstGeom prst="rect">
                <a:avLst/>
              </a:prstGeom>
              <a:noFill/>
            </p:spPr>
          </p:pic>
        </p:grpSp>
        <p:sp>
          <p:nvSpPr>
            <p:cNvPr id="66" name="Rectangle 65"/>
            <p:cNvSpPr/>
            <p:nvPr/>
          </p:nvSpPr>
          <p:spPr>
            <a:xfrm>
              <a:off x="5900678" y="5443500"/>
              <a:ext cx="45005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dirty="0" smtClean="0"/>
                <a:t>Données ICD</a:t>
              </a:r>
            </a:p>
          </p:txBody>
        </p:sp>
      </p:grpSp>
      <p:sp>
        <p:nvSpPr>
          <p:cNvPr id="68" name="Flèche droite rayée 67"/>
          <p:cNvSpPr/>
          <p:nvPr/>
        </p:nvSpPr>
        <p:spPr>
          <a:xfrm>
            <a:off x="16402064" y="11158540"/>
            <a:ext cx="3286148" cy="928694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Construction</a:t>
            </a:r>
            <a:endParaRPr lang="fr-FR" sz="3200" dirty="0"/>
          </a:p>
        </p:txBody>
      </p:sp>
      <p:grpSp>
        <p:nvGrpSpPr>
          <p:cNvPr id="96" name="Groupe 95"/>
          <p:cNvGrpSpPr/>
          <p:nvPr/>
        </p:nvGrpSpPr>
        <p:grpSpPr>
          <a:xfrm>
            <a:off x="16044874" y="7658078"/>
            <a:ext cx="4500593" cy="1747549"/>
            <a:chOff x="6757934" y="2657418"/>
            <a:chExt cx="4500593" cy="1747549"/>
          </a:xfrm>
        </p:grpSpPr>
        <p:grpSp>
          <p:nvGrpSpPr>
            <p:cNvPr id="97" name="Groupe 51"/>
            <p:cNvGrpSpPr/>
            <p:nvPr/>
          </p:nvGrpSpPr>
          <p:grpSpPr>
            <a:xfrm>
              <a:off x="6829372" y="2657418"/>
              <a:ext cx="4143404" cy="990750"/>
              <a:chOff x="9758330" y="17016456"/>
              <a:chExt cx="4143404" cy="99075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9758330" y="17016456"/>
                <a:ext cx="2571768" cy="500066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ln>
                      <a:solidFill>
                        <a:schemeClr val="bg2"/>
                      </a:solidFill>
                    </a:ln>
                  </a:rPr>
                  <a:t>MedicalEventType</a:t>
                </a:r>
                <a:endParaRPr lang="fr-FR" sz="24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  <p:cxnSp>
            <p:nvCxnSpPr>
              <p:cNvPr id="100" name="Forme 99"/>
              <p:cNvCxnSpPr>
                <a:stCxn id="99" idx="2"/>
                <a:endCxn id="101" idx="1"/>
              </p:cNvCxnSpPr>
              <p:nvPr/>
            </p:nvCxnSpPr>
            <p:spPr>
              <a:xfrm rot="16200000" flipH="1">
                <a:off x="11153717" y="17407019"/>
                <a:ext cx="209623" cy="428628"/>
              </a:xfrm>
              <a:prstGeom prst="bentConnector2">
                <a:avLst/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11472842" y="17516522"/>
                <a:ext cx="2357454" cy="419246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ln>
                      <a:solidFill>
                        <a:schemeClr val="bg2"/>
                      </a:solidFill>
                    </a:ln>
                  </a:rPr>
                  <a:t>Visite</a:t>
                </a:r>
                <a:endParaRPr lang="fr-FR" sz="28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  <p:cxnSp>
            <p:nvCxnSpPr>
              <p:cNvPr id="102" name="Forme 101"/>
              <p:cNvCxnSpPr>
                <a:stCxn id="101" idx="2"/>
                <a:endCxn id="103" idx="3"/>
              </p:cNvCxnSpPr>
              <p:nvPr/>
            </p:nvCxnSpPr>
            <p:spPr>
              <a:xfrm rot="5400000" flipH="1" flipV="1">
                <a:off x="13207558" y="17241593"/>
                <a:ext cx="138185" cy="1250165"/>
              </a:xfrm>
              <a:prstGeom prst="bentConnector4">
                <a:avLst>
                  <a:gd name="adj1" fmla="val -217128"/>
                  <a:gd name="adj2" fmla="val 118286"/>
                </a:avLst>
              </a:prstGeom>
              <a:ln w="1047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1544280" y="17587960"/>
                <a:ext cx="2357454" cy="419246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err="1" smtClean="0">
                    <a:ln>
                      <a:solidFill>
                        <a:schemeClr val="bg2"/>
                      </a:solidFill>
                    </a:ln>
                  </a:rPr>
                  <a:t>VariableType</a:t>
                </a:r>
                <a:endParaRPr lang="fr-FR" sz="2400" dirty="0">
                  <a:ln>
                    <a:solidFill>
                      <a:schemeClr val="bg2"/>
                    </a:solidFill>
                  </a:ln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757934" y="3943302"/>
              <a:ext cx="45005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dirty="0" smtClean="0"/>
                <a:t>Métadonnées ICD</a:t>
              </a:r>
            </a:p>
          </p:txBody>
        </p:sp>
      </p:grpSp>
      <p:graphicFrame>
        <p:nvGraphicFramePr>
          <p:cNvPr id="69" name="Tableau 68"/>
          <p:cNvGraphicFramePr>
            <a:graphicFrameLocks noGrp="1"/>
          </p:cNvGraphicFramePr>
          <p:nvPr/>
        </p:nvGraphicFramePr>
        <p:xfrm>
          <a:off x="13258792" y="5014872"/>
          <a:ext cx="1928826" cy="1029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7423"/>
                <a:gridCol w="761403"/>
              </a:tblGrid>
              <a:tr h="37823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Attribut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Nom</a:t>
                      </a:r>
                      <a:endParaRPr lang="fr-FR" sz="2000" dirty="0"/>
                    </a:p>
                  </a:txBody>
                  <a:tcPr/>
                </a:tc>
              </a:tr>
              <a:tr h="232761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 smtClean="0"/>
                    </a:p>
                  </a:txBody>
                  <a:tcPr/>
                </a:tc>
              </a:tr>
              <a:tr h="389134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ZoneTexte 69"/>
          <p:cNvSpPr txBox="1"/>
          <p:nvPr/>
        </p:nvSpPr>
        <p:spPr>
          <a:xfrm>
            <a:off x="10329834" y="5014872"/>
            <a:ext cx="271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Tableaux de correspondances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10258396" y="10658474"/>
            <a:ext cx="128588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Nom</a:t>
            </a:r>
            <a:endParaRPr lang="fr-FR" sz="2800" dirty="0"/>
          </a:p>
        </p:txBody>
      </p:sp>
      <p:grpSp>
        <p:nvGrpSpPr>
          <p:cNvPr id="74" name="Groupe 73"/>
          <p:cNvGrpSpPr/>
          <p:nvPr/>
        </p:nvGrpSpPr>
        <p:grpSpPr>
          <a:xfrm>
            <a:off x="7258000" y="8015268"/>
            <a:ext cx="3071834" cy="1857388"/>
            <a:chOff x="6972248" y="6586508"/>
            <a:chExt cx="3071834" cy="1857388"/>
          </a:xfrm>
        </p:grpSpPr>
        <p:sp>
          <p:nvSpPr>
            <p:cNvPr id="61" name="Rectangle 60"/>
            <p:cNvSpPr/>
            <p:nvPr/>
          </p:nvSpPr>
          <p:spPr>
            <a:xfrm>
              <a:off x="6972248" y="6586508"/>
              <a:ext cx="3071834" cy="6429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800" dirty="0" smtClean="0"/>
                <a:t>Cas spéciaux:</a:t>
              </a:r>
              <a:endParaRPr lang="fr-FR" sz="2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72248" y="7229450"/>
              <a:ext cx="3071834" cy="6429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800" dirty="0" smtClean="0"/>
                <a:t>Valeurs multiples</a:t>
              </a:r>
            </a:p>
            <a:p>
              <a:pPr algn="ctr"/>
              <a:endParaRPr lang="fr-FR" sz="2800" dirty="0" smtClean="0"/>
            </a:p>
            <a:p>
              <a:pPr algn="ctr"/>
              <a:endParaRPr lang="fr-FR" sz="2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72248" y="7800954"/>
              <a:ext cx="3071834" cy="6429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800" dirty="0" smtClean="0"/>
                <a:t>Variables multiples</a:t>
              </a:r>
            </a:p>
            <a:p>
              <a:pPr algn="ctr"/>
              <a:endParaRPr lang="fr-FR" sz="2800" dirty="0" smtClean="0"/>
            </a:p>
            <a:p>
              <a:pPr algn="ctr"/>
              <a:endParaRPr lang="fr-FR" sz="2800" dirty="0"/>
            </a:p>
          </p:txBody>
        </p:sp>
      </p:grpSp>
      <p:sp>
        <p:nvSpPr>
          <p:cNvPr id="75" name="Flèche droite rayée 74"/>
          <p:cNvSpPr/>
          <p:nvPr/>
        </p:nvSpPr>
        <p:spPr>
          <a:xfrm>
            <a:off x="10258396" y="11158540"/>
            <a:ext cx="5929354" cy="928694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Détermination de la stratégie</a:t>
            </a:r>
            <a:endParaRPr lang="fr-FR" sz="3200" dirty="0"/>
          </a:p>
        </p:txBody>
      </p:sp>
      <p:grpSp>
        <p:nvGrpSpPr>
          <p:cNvPr id="77" name="Groupe 76"/>
          <p:cNvGrpSpPr/>
          <p:nvPr/>
        </p:nvGrpSpPr>
        <p:grpSpPr>
          <a:xfrm>
            <a:off x="15616246" y="10729912"/>
            <a:ext cx="2643206" cy="500066"/>
            <a:chOff x="3828976" y="7300888"/>
            <a:chExt cx="2643206" cy="500066"/>
          </a:xfrm>
        </p:grpSpPr>
        <p:sp>
          <p:nvSpPr>
            <p:cNvPr id="78" name="Rectangle 77"/>
            <p:cNvSpPr/>
            <p:nvPr/>
          </p:nvSpPr>
          <p:spPr>
            <a:xfrm>
              <a:off x="3828976" y="7300888"/>
              <a:ext cx="1214446" cy="50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/>
                <a:t>Nom</a:t>
              </a:r>
              <a:endParaRPr lang="fr-FR" sz="28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43422" y="7300888"/>
              <a:ext cx="1428760" cy="50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smtClean="0"/>
                <a:t>Valeur</a:t>
              </a:r>
              <a:endParaRPr lang="fr-FR" sz="2800" dirty="0"/>
            </a:p>
          </p:txBody>
        </p:sp>
      </p:grpSp>
      <p:sp>
        <p:nvSpPr>
          <p:cNvPr id="82" name="Demi-tour 81"/>
          <p:cNvSpPr/>
          <p:nvPr/>
        </p:nvSpPr>
        <p:spPr>
          <a:xfrm>
            <a:off x="10544148" y="6157880"/>
            <a:ext cx="6072230" cy="4357718"/>
          </a:xfrm>
          <a:prstGeom prst="uturnArrow">
            <a:avLst>
              <a:gd name="adj1" fmla="val 16082"/>
              <a:gd name="adj2" fmla="val 23426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972776" y="9158276"/>
            <a:ext cx="235745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Test le suffixe</a:t>
            </a:r>
            <a:endParaRPr lang="fr-FR" sz="2800" dirty="0"/>
          </a:p>
        </p:txBody>
      </p:sp>
      <p:sp>
        <p:nvSpPr>
          <p:cNvPr id="84" name="Rectangle 83"/>
          <p:cNvSpPr/>
          <p:nvPr/>
        </p:nvSpPr>
        <p:spPr>
          <a:xfrm>
            <a:off x="12187222" y="6443632"/>
            <a:ext cx="2294586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Cherche dans les attributs</a:t>
            </a:r>
            <a:endParaRPr lang="fr-FR" sz="2800" dirty="0"/>
          </a:p>
        </p:txBody>
      </p:sp>
      <p:sp>
        <p:nvSpPr>
          <p:cNvPr id="85" name="Rectangle 84"/>
          <p:cNvSpPr/>
          <p:nvPr/>
        </p:nvSpPr>
        <p:spPr>
          <a:xfrm>
            <a:off x="13258792" y="7872392"/>
            <a:ext cx="2428892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Cherche dans les Types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e 251"/>
          <p:cNvGrpSpPr/>
          <p:nvPr/>
        </p:nvGrpSpPr>
        <p:grpSpPr>
          <a:xfrm>
            <a:off x="5329174" y="2371666"/>
            <a:ext cx="14501914" cy="11287204"/>
            <a:chOff x="5329174" y="2371666"/>
            <a:chExt cx="14501914" cy="11287204"/>
          </a:xfrm>
        </p:grpSpPr>
        <p:sp>
          <p:nvSpPr>
            <p:cNvPr id="238" name="Rectangle à coins arrondis 237"/>
            <p:cNvSpPr/>
            <p:nvPr/>
          </p:nvSpPr>
          <p:spPr>
            <a:xfrm>
              <a:off x="13258792" y="6300756"/>
              <a:ext cx="3143272" cy="1500198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smtClean="0"/>
                <a:t>Environnement d’exécution</a:t>
              </a:r>
              <a:endParaRPr lang="fr-FR" sz="3200" dirty="0"/>
            </a:p>
          </p:txBody>
        </p:sp>
        <p:sp>
          <p:nvSpPr>
            <p:cNvPr id="226" name="Rectangle à coins arrondis 225"/>
            <p:cNvSpPr/>
            <p:nvPr/>
          </p:nvSpPr>
          <p:spPr>
            <a:xfrm>
              <a:off x="10687024" y="6872260"/>
              <a:ext cx="4357718" cy="492922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smtClean="0"/>
                <a:t>Environnement d’exécution</a:t>
              </a:r>
              <a:endParaRPr lang="fr-FR" sz="3200" dirty="0"/>
            </a:p>
          </p:txBody>
        </p:sp>
        <p:sp>
          <p:nvSpPr>
            <p:cNvPr id="227" name="Rectangle à coins arrondis 226"/>
            <p:cNvSpPr/>
            <p:nvPr/>
          </p:nvSpPr>
          <p:spPr>
            <a:xfrm>
              <a:off x="11044214" y="8301020"/>
              <a:ext cx="3137557" cy="335758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smtClean="0"/>
                <a:t>API Gestion de données: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err="1" smtClean="0"/>
                <a:t>list</a:t>
              </a:r>
              <a:r>
                <a:rPr lang="fr-FR" sz="3200" dirty="0" smtClean="0"/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err="1" smtClean="0"/>
                <a:t>Add</a:t>
              </a:r>
              <a:endParaRPr lang="fr-FR" sz="3200" dirty="0" smtClean="0"/>
            </a:p>
            <a:p>
              <a:pPr>
                <a:defRPr/>
              </a:pPr>
              <a:r>
                <a:rPr lang="fr-FR" sz="3200" dirty="0" smtClean="0"/>
                <a:t>Update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err="1" smtClean="0"/>
                <a:t>Remove</a:t>
              </a:r>
              <a:endParaRPr lang="fr-FR" sz="3200" dirty="0" smtClean="0"/>
            </a:p>
          </p:txBody>
        </p:sp>
        <p:grpSp>
          <p:nvGrpSpPr>
            <p:cNvPr id="232" name="Groupe 231"/>
            <p:cNvGrpSpPr/>
            <p:nvPr/>
          </p:nvGrpSpPr>
          <p:grpSpPr>
            <a:xfrm>
              <a:off x="10687024" y="11301416"/>
              <a:ext cx="4214842" cy="2357454"/>
              <a:chOff x="10687024" y="10872788"/>
              <a:chExt cx="4214842" cy="2357454"/>
            </a:xfrm>
          </p:grpSpPr>
          <p:sp>
            <p:nvSpPr>
              <p:cNvPr id="228" name="Rectangle à coins arrondis 227"/>
              <p:cNvSpPr/>
              <p:nvPr/>
            </p:nvSpPr>
            <p:spPr>
              <a:xfrm>
                <a:off x="10687024" y="11587168"/>
                <a:ext cx="4214842" cy="16430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3200" dirty="0" smtClean="0">
                    <a:solidFill>
                      <a:schemeClr val="bg2">
                        <a:lumMod val="90000"/>
                      </a:schemeClr>
                    </a:solidFill>
                  </a:rPr>
                  <a:t>Base de données Sentinelle</a:t>
                </a:r>
                <a:endParaRPr lang="fr-FR" sz="32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pic>
            <p:nvPicPr>
              <p:cNvPr id="229" name="Picture 3" descr="C:\partage\présentation\Database-3-icon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330230" y="12087234"/>
                <a:ext cx="1000132" cy="1000132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230" name="Double flèche verticale 229"/>
              <p:cNvSpPr/>
              <p:nvPr/>
            </p:nvSpPr>
            <p:spPr>
              <a:xfrm>
                <a:off x="13330230" y="10872788"/>
                <a:ext cx="813133" cy="1071570"/>
              </a:xfrm>
              <a:prstGeom prst="upDownArrow">
                <a:avLst/>
              </a:prstGeom>
              <a:solidFill>
                <a:schemeClr val="accent2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3" name="Flèche droite 232"/>
            <p:cNvSpPr/>
            <p:nvPr/>
          </p:nvSpPr>
          <p:spPr>
            <a:xfrm>
              <a:off x="8401008" y="8943962"/>
              <a:ext cx="2714644" cy="12144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Update, </a:t>
              </a:r>
              <a:r>
                <a:rPr lang="fr-FR" sz="3200" dirty="0" err="1" smtClean="0"/>
                <a:t>Add</a:t>
              </a:r>
              <a:endParaRPr lang="fr-FR" sz="3200" dirty="0"/>
            </a:p>
          </p:txBody>
        </p:sp>
        <p:sp>
          <p:nvSpPr>
            <p:cNvPr id="237" name="Flèche gauche 236"/>
            <p:cNvSpPr/>
            <p:nvPr/>
          </p:nvSpPr>
          <p:spPr>
            <a:xfrm>
              <a:off x="14187486" y="8872524"/>
              <a:ext cx="2357454" cy="1143008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List</a:t>
              </a:r>
              <a:endParaRPr lang="fr-FR" sz="3200" dirty="0"/>
            </a:p>
          </p:txBody>
        </p:sp>
        <p:sp>
          <p:nvSpPr>
            <p:cNvPr id="236" name="Flèche gauche 235"/>
            <p:cNvSpPr/>
            <p:nvPr/>
          </p:nvSpPr>
          <p:spPr>
            <a:xfrm>
              <a:off x="15473370" y="7443764"/>
              <a:ext cx="2714644" cy="1143008"/>
            </a:xfrm>
            <a:prstGeom prst="leftArrow">
              <a:avLst/>
            </a:prstGeom>
            <a:scene3d>
              <a:camera prst="isometricBottomDown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List</a:t>
              </a:r>
              <a:endParaRPr lang="fr-FR" sz="3200" dirty="0"/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16687816" y="8658210"/>
              <a:ext cx="3143272" cy="35719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3200" dirty="0" smtClean="0"/>
                <a:t>Service d’interrogation</a:t>
              </a:r>
              <a:endParaRPr lang="fr-FR" sz="3200" dirty="0"/>
            </a:p>
          </p:txBody>
        </p:sp>
        <p:sp>
          <p:nvSpPr>
            <p:cNvPr id="239" name="Rectangle à coins arrondis 238"/>
            <p:cNvSpPr/>
            <p:nvPr/>
          </p:nvSpPr>
          <p:spPr>
            <a:xfrm>
              <a:off x="5329174" y="8801086"/>
              <a:ext cx="2928958" cy="134653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Fournisseur de données</a:t>
              </a:r>
              <a:endParaRPr lang="fr-FR" sz="3200" dirty="0"/>
            </a:p>
          </p:txBody>
        </p:sp>
        <p:sp>
          <p:nvSpPr>
            <p:cNvPr id="241" name="Parchemin vertical 240"/>
            <p:cNvSpPr/>
            <p:nvPr/>
          </p:nvSpPr>
          <p:spPr>
            <a:xfrm>
              <a:off x="16830692" y="10158408"/>
              <a:ext cx="2928958" cy="1714512"/>
            </a:xfrm>
            <a:prstGeom prst="verticalScrol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/>
                <a:t>Résultats</a:t>
              </a:r>
              <a:endParaRPr lang="fr-FR" sz="3200" dirty="0"/>
            </a:p>
          </p:txBody>
        </p:sp>
        <p:sp>
          <p:nvSpPr>
            <p:cNvPr id="243" name="Rectangle à coins arrondis 242"/>
            <p:cNvSpPr/>
            <p:nvPr/>
          </p:nvSpPr>
          <p:spPr>
            <a:xfrm>
              <a:off x="10615586" y="2371666"/>
              <a:ext cx="3000396" cy="164307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200" dirty="0" smtClean="0"/>
                <a:t>Modèle de données générique</a:t>
              </a:r>
            </a:p>
          </p:txBody>
        </p:sp>
        <p:cxnSp>
          <p:nvCxnSpPr>
            <p:cNvPr id="245" name="Connecteur droit 244"/>
            <p:cNvCxnSpPr>
              <a:endCxn id="239" idx="0"/>
            </p:cNvCxnSpPr>
            <p:nvPr/>
          </p:nvCxnSpPr>
          <p:spPr>
            <a:xfrm rot="10800000" flipV="1">
              <a:off x="6793654" y="3943302"/>
              <a:ext cx="5465007" cy="4857784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>
              <a:endCxn id="226" idx="0"/>
            </p:cNvCxnSpPr>
            <p:nvPr/>
          </p:nvCxnSpPr>
          <p:spPr>
            <a:xfrm rot="16200000" flipH="1">
              <a:off x="11133511" y="5139888"/>
              <a:ext cx="2928958" cy="535785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>
              <a:off x="12330098" y="3943302"/>
              <a:ext cx="2571768" cy="2428892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>
              <a:off x="12401536" y="3943302"/>
              <a:ext cx="6143668" cy="4786346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224828" y="6750815"/>
            <a:ext cx="5625743" cy="60758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288036" tIns="144018" rIns="288036" bIns="144018" rtlCol="0" anchor="ctr"/>
          <a:lstStyle/>
          <a:p>
            <a:pPr algn="ctr"/>
            <a:endParaRPr lang="fr-FR"/>
          </a:p>
        </p:txBody>
      </p:sp>
      <p:grpSp>
        <p:nvGrpSpPr>
          <p:cNvPr id="2" name="Groupe 6"/>
          <p:cNvGrpSpPr/>
          <p:nvPr/>
        </p:nvGrpSpPr>
        <p:grpSpPr>
          <a:xfrm>
            <a:off x="899917" y="14626855"/>
            <a:ext cx="4050535" cy="6075802"/>
            <a:chOff x="4500562" y="642918"/>
            <a:chExt cx="1285884" cy="200026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500562" y="642918"/>
              <a:ext cx="1285884" cy="200026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572000" y="642918"/>
              <a:ext cx="1214446" cy="47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 smtClean="0"/>
                <a:t>Données XML</a:t>
              </a:r>
            </a:p>
            <a:p>
              <a:pPr algn="ctr"/>
              <a:r>
                <a:rPr lang="fr-FR" sz="4400" dirty="0" smtClean="0"/>
                <a:t>AUDIPOG</a:t>
              </a:r>
              <a:endParaRPr lang="fr-FR" sz="4400" dirty="0"/>
            </a:p>
          </p:txBody>
        </p:sp>
        <p:pic>
          <p:nvPicPr>
            <p:cNvPr id="6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3438" y="1357298"/>
              <a:ext cx="1000132" cy="1162316"/>
            </a:xfrm>
            <a:prstGeom prst="rect">
              <a:avLst/>
            </a:prstGeom>
            <a:noFill/>
          </p:spPr>
        </p:pic>
      </p:grpSp>
      <p:graphicFrame>
        <p:nvGraphicFramePr>
          <p:cNvPr id="8" name="Diagramme 7"/>
          <p:cNvGraphicFramePr/>
          <p:nvPr/>
        </p:nvGraphicFramePr>
        <p:xfrm>
          <a:off x="449858" y="7875964"/>
          <a:ext cx="5100606" cy="4707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9"/>
          <p:cNvGrpSpPr/>
          <p:nvPr/>
        </p:nvGrpSpPr>
        <p:grpSpPr>
          <a:xfrm>
            <a:off x="8100968" y="7650936"/>
            <a:ext cx="4050535" cy="5200011"/>
            <a:chOff x="4500562" y="642918"/>
            <a:chExt cx="1285884" cy="1650797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500562" y="642918"/>
              <a:ext cx="1285884" cy="164307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500562" y="642918"/>
              <a:ext cx="1285884" cy="45922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dirty="0" smtClean="0"/>
                <a:t>Métadonnées XML</a:t>
              </a:r>
              <a:endParaRPr lang="fr-FR" sz="4400" dirty="0"/>
            </a:p>
          </p:txBody>
        </p:sp>
        <p:pic>
          <p:nvPicPr>
            <p:cNvPr id="13" name="Picture 4" descr="C:\partage\présentation\Document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1214422"/>
              <a:ext cx="928694" cy="1079293"/>
            </a:xfrm>
            <a:prstGeom prst="rect">
              <a:avLst/>
            </a:prstGeom>
            <a:noFill/>
          </p:spPr>
        </p:pic>
      </p:grpSp>
      <p:sp>
        <p:nvSpPr>
          <p:cNvPr id="15" name="ZoneTexte 14"/>
          <p:cNvSpPr txBox="1"/>
          <p:nvPr/>
        </p:nvSpPr>
        <p:spPr>
          <a:xfrm>
            <a:off x="224828" y="6681438"/>
            <a:ext cx="5625743" cy="969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Métadonnées Excel</a:t>
            </a:r>
            <a:endParaRPr lang="fr-FR" sz="4400" dirty="0"/>
          </a:p>
        </p:txBody>
      </p:sp>
      <p:sp>
        <p:nvSpPr>
          <p:cNvPr id="9" name="Flèche droite 8"/>
          <p:cNvSpPr/>
          <p:nvPr/>
        </p:nvSpPr>
        <p:spPr>
          <a:xfrm>
            <a:off x="5400511" y="10351291"/>
            <a:ext cx="4050535" cy="157520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dirty="0" smtClean="0"/>
              <a:t>Traduction</a:t>
            </a:r>
            <a:endParaRPr lang="fr-FR" dirty="0"/>
          </a:p>
        </p:txBody>
      </p:sp>
      <p:cxnSp>
        <p:nvCxnSpPr>
          <p:cNvPr id="21" name="Connecteur en angle 20"/>
          <p:cNvCxnSpPr>
            <a:stCxn id="17" idx="2"/>
          </p:cNvCxnSpPr>
          <p:nvPr/>
        </p:nvCxnSpPr>
        <p:spPr>
          <a:xfrm rot="5400000">
            <a:off x="2137580" y="13726736"/>
            <a:ext cx="1800238" cy="5002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700256" y="13276678"/>
            <a:ext cx="3825505" cy="969498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Description</a:t>
            </a:r>
            <a:endParaRPr lang="fr-FR" sz="4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7777145" y="224954"/>
            <a:ext cx="9001188" cy="69759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88036" tIns="144018" rIns="288036" bIns="144018"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7777145" y="224955"/>
            <a:ext cx="9001188" cy="969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Modèle générique ICD</a:t>
            </a:r>
            <a:endParaRPr lang="fr-FR" sz="4400" dirty="0"/>
          </a:p>
        </p:txBody>
      </p:sp>
      <p:grpSp>
        <p:nvGrpSpPr>
          <p:cNvPr id="7" name="Groupe 42"/>
          <p:cNvGrpSpPr/>
          <p:nvPr/>
        </p:nvGrpSpPr>
        <p:grpSpPr>
          <a:xfrm>
            <a:off x="14401800" y="7425905"/>
            <a:ext cx="10576396" cy="6750891"/>
            <a:chOff x="4500562" y="642918"/>
            <a:chExt cx="1285884" cy="2000264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4500562" y="642918"/>
              <a:ext cx="1285884" cy="20002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500562" y="642918"/>
              <a:ext cx="1285884" cy="2279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dirty="0" smtClean="0"/>
                <a:t>Métadonnées d’ICD sur AUDIPOG</a:t>
              </a:r>
            </a:p>
          </p:txBody>
        </p:sp>
      </p:grpSp>
      <p:cxnSp>
        <p:nvCxnSpPr>
          <p:cNvPr id="48" name="Connecteur droit avec flèche 47"/>
          <p:cNvCxnSpPr/>
          <p:nvPr/>
        </p:nvCxnSpPr>
        <p:spPr>
          <a:xfrm rot="10800000" flipV="1">
            <a:off x="10801224" y="4275488"/>
            <a:ext cx="6975921" cy="33754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2826491" y="4050460"/>
            <a:ext cx="4050535" cy="969498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Concepts ICD</a:t>
            </a:r>
            <a:endParaRPr lang="fr-FR" sz="4400" dirty="0"/>
          </a:p>
        </p:txBody>
      </p:sp>
      <p:sp>
        <p:nvSpPr>
          <p:cNvPr id="113" name="Rectangle 112"/>
          <p:cNvSpPr/>
          <p:nvPr/>
        </p:nvSpPr>
        <p:spPr>
          <a:xfrm>
            <a:off x="23177858" y="5625667"/>
            <a:ext cx="2250297" cy="1125149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Clinical</a:t>
            </a:r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Variable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8452234" y="1575134"/>
            <a:ext cx="2475327" cy="681499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Patient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5" name="Forme 114"/>
          <p:cNvCxnSpPr>
            <a:stCxn id="114" idx="2"/>
            <a:endCxn id="119" idx="1"/>
          </p:cNvCxnSpPr>
          <p:nvPr/>
        </p:nvCxnSpPr>
        <p:spPr>
          <a:xfrm rot="16200000" flipH="1">
            <a:off x="19205189" y="2741339"/>
            <a:ext cx="1081934" cy="112515"/>
          </a:xfrm>
          <a:prstGeom prst="bentConnector2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1602649" y="4275490"/>
            <a:ext cx="2475327" cy="1131559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Medical</a:t>
            </a:r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Event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7" name="Forme 116"/>
          <p:cNvCxnSpPr>
            <a:stCxn id="116" idx="2"/>
            <a:endCxn id="113" idx="1"/>
          </p:cNvCxnSpPr>
          <p:nvPr/>
        </p:nvCxnSpPr>
        <p:spPr>
          <a:xfrm rot="16200000" flipH="1">
            <a:off x="22618487" y="5628872"/>
            <a:ext cx="781194" cy="337545"/>
          </a:xfrm>
          <a:prstGeom prst="bentConnector2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Forme 117"/>
          <p:cNvCxnSpPr>
            <a:stCxn id="119" idx="2"/>
            <a:endCxn id="116" idx="1"/>
          </p:cNvCxnSpPr>
          <p:nvPr/>
        </p:nvCxnSpPr>
        <p:spPr>
          <a:xfrm rot="16200000" flipH="1">
            <a:off x="21105211" y="4343833"/>
            <a:ext cx="864423" cy="130451"/>
          </a:xfrm>
          <a:prstGeom prst="bentConnector2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9802412" y="2700282"/>
            <a:ext cx="3339573" cy="1276566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Visit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7" name="Flèche droite 136"/>
          <p:cNvSpPr/>
          <p:nvPr/>
        </p:nvSpPr>
        <p:spPr>
          <a:xfrm>
            <a:off x="11476414" y="10351291"/>
            <a:ext cx="4500594" cy="157520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dirty="0" smtClean="0"/>
              <a:t>Instanciation</a:t>
            </a:r>
            <a:endParaRPr lang="fr-FR" dirty="0"/>
          </a:p>
        </p:txBody>
      </p:sp>
      <p:grpSp>
        <p:nvGrpSpPr>
          <p:cNvPr id="10" name="Groupe 145"/>
          <p:cNvGrpSpPr/>
          <p:nvPr/>
        </p:nvGrpSpPr>
        <p:grpSpPr>
          <a:xfrm>
            <a:off x="17777245" y="14401825"/>
            <a:ext cx="10126337" cy="6750891"/>
            <a:chOff x="4500562" y="642918"/>
            <a:chExt cx="1285884" cy="2000264"/>
          </a:xfrm>
        </p:grpSpPr>
        <p:sp>
          <p:nvSpPr>
            <p:cNvPr id="147" name="Rectangle à coins arrondis 146"/>
            <p:cNvSpPr/>
            <p:nvPr/>
          </p:nvSpPr>
          <p:spPr>
            <a:xfrm>
              <a:off x="4500562" y="642918"/>
              <a:ext cx="1285884" cy="200026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4500562" y="642918"/>
              <a:ext cx="1285884" cy="22798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400" dirty="0" smtClean="0"/>
                <a:t>Données ICD de l’AUDIPOG</a:t>
              </a: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24077976" y="19577508"/>
            <a:ext cx="2250297" cy="1350178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Situation familiale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8002174" y="15526975"/>
            <a:ext cx="3375446" cy="681499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Mme Dupond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1" name="Forme 150"/>
          <p:cNvCxnSpPr>
            <a:stCxn id="150" idx="2"/>
            <a:endCxn id="155" idx="1"/>
          </p:cNvCxnSpPr>
          <p:nvPr/>
        </p:nvCxnSpPr>
        <p:spPr>
          <a:xfrm rot="16200000" flipH="1">
            <a:off x="19317704" y="16580666"/>
            <a:ext cx="1081934" cy="337545"/>
          </a:xfrm>
          <a:prstGeom prst="bentConnector2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2052709" y="18002305"/>
            <a:ext cx="3825505" cy="1125145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Renseignements généraux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3" name="Forme 152"/>
          <p:cNvCxnSpPr>
            <a:stCxn id="152" idx="2"/>
            <a:endCxn id="149" idx="1"/>
          </p:cNvCxnSpPr>
          <p:nvPr/>
        </p:nvCxnSpPr>
        <p:spPr>
          <a:xfrm rot="16200000" flipH="1">
            <a:off x="23459143" y="19633766"/>
            <a:ext cx="1125149" cy="112515"/>
          </a:xfrm>
          <a:prstGeom prst="bentConnector2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Forme 153"/>
          <p:cNvCxnSpPr>
            <a:stCxn id="155" idx="2"/>
            <a:endCxn id="152" idx="1"/>
          </p:cNvCxnSpPr>
          <p:nvPr/>
        </p:nvCxnSpPr>
        <p:spPr>
          <a:xfrm rot="16200000" flipH="1">
            <a:off x="21556875" y="18069041"/>
            <a:ext cx="636190" cy="355481"/>
          </a:xfrm>
          <a:prstGeom prst="bentConnector2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027442" y="16652124"/>
            <a:ext cx="3339573" cy="1276566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Dossier n°12345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2" name="Flèche droite 201"/>
          <p:cNvSpPr/>
          <p:nvPr/>
        </p:nvSpPr>
        <p:spPr>
          <a:xfrm>
            <a:off x="5175481" y="16427092"/>
            <a:ext cx="12376634" cy="18002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dirty="0" smtClean="0"/>
              <a:t>Import de données</a:t>
            </a:r>
            <a:endParaRPr lang="fr-FR" dirty="0"/>
          </a:p>
        </p:txBody>
      </p:sp>
      <p:cxnSp>
        <p:nvCxnSpPr>
          <p:cNvPr id="203" name="Connecteur droit avec flèche 202"/>
          <p:cNvCxnSpPr/>
          <p:nvPr/>
        </p:nvCxnSpPr>
        <p:spPr>
          <a:xfrm rot="10800000" flipV="1">
            <a:off x="10801224" y="13951766"/>
            <a:ext cx="4050635" cy="29253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5" name="ZoneTexte 204"/>
          <p:cNvSpPr txBox="1"/>
          <p:nvPr/>
        </p:nvSpPr>
        <p:spPr>
          <a:xfrm>
            <a:off x="10126236" y="14401827"/>
            <a:ext cx="4050535" cy="969498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Types ICD</a:t>
            </a:r>
            <a:endParaRPr lang="fr-FR" sz="4400" dirty="0"/>
          </a:p>
        </p:txBody>
      </p:sp>
      <p:sp>
        <p:nvSpPr>
          <p:cNvPr id="212" name="Espace réservé du numéro de diapositive 2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C11-E894-4FE5-9CF7-4B26B58901B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21" name="ZoneTexte 220"/>
          <p:cNvSpPr txBox="1"/>
          <p:nvPr/>
        </p:nvSpPr>
        <p:spPr>
          <a:xfrm>
            <a:off x="24978095" y="7650936"/>
            <a:ext cx="3825505" cy="969498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pPr algn="ctr"/>
            <a:r>
              <a:rPr lang="fr-FR" sz="4400" dirty="0" smtClean="0"/>
              <a:t>Héritage</a:t>
            </a:r>
            <a:endParaRPr lang="fr-FR" sz="4400" dirty="0"/>
          </a:p>
        </p:txBody>
      </p:sp>
      <p:cxnSp>
        <p:nvCxnSpPr>
          <p:cNvPr id="223" name="Connecteur droit avec flèche 222"/>
          <p:cNvCxnSpPr/>
          <p:nvPr/>
        </p:nvCxnSpPr>
        <p:spPr>
          <a:xfrm rot="5400000" flipH="1" flipV="1">
            <a:off x="22050309" y="10801350"/>
            <a:ext cx="7200950" cy="5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/>
          <p:cNvCxnSpPr>
            <a:stCxn id="44" idx="3"/>
          </p:cNvCxnSpPr>
          <p:nvPr/>
        </p:nvCxnSpPr>
        <p:spPr>
          <a:xfrm>
            <a:off x="24978196" y="10801350"/>
            <a:ext cx="675089" cy="50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4626830" y="9226144"/>
            <a:ext cx="3825505" cy="1125145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Renseignements généraux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8677364" y="12601588"/>
            <a:ext cx="2250297" cy="1350178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Situation familiale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7" name="Forme 236"/>
          <p:cNvCxnSpPr>
            <a:stCxn id="249" idx="2"/>
            <a:endCxn id="236" idx="1"/>
          </p:cNvCxnSpPr>
          <p:nvPr/>
        </p:nvCxnSpPr>
        <p:spPr>
          <a:xfrm rot="16200000" flipH="1">
            <a:off x="17889760" y="12489073"/>
            <a:ext cx="675089" cy="900119"/>
          </a:xfrm>
          <a:prstGeom prst="bentConnector2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20477602" y="9226147"/>
            <a:ext cx="4275564" cy="3799502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r>
              <a:rPr lang="fr-FR" sz="3800" dirty="0" smtClean="0"/>
              <a:t>Situation familiale:</a:t>
            </a:r>
          </a:p>
          <a:p>
            <a:r>
              <a:rPr lang="fr-FR" sz="3800" dirty="0" smtClean="0"/>
              <a:t>1 &lt;-&gt; Célibataire</a:t>
            </a:r>
          </a:p>
          <a:p>
            <a:r>
              <a:rPr lang="fr-FR" sz="3800" dirty="0" smtClean="0"/>
              <a:t>2 &lt;-&gt; Mariée</a:t>
            </a:r>
          </a:p>
          <a:p>
            <a:r>
              <a:rPr lang="fr-FR" sz="3800" dirty="0" smtClean="0"/>
              <a:t>3 &lt;-&gt; Divorcée</a:t>
            </a:r>
          </a:p>
          <a:p>
            <a:r>
              <a:rPr lang="fr-FR" sz="3800" dirty="0" smtClean="0"/>
              <a:t>…</a:t>
            </a:r>
          </a:p>
          <a:p>
            <a:endParaRPr lang="fr-FR" sz="3800" dirty="0"/>
          </a:p>
        </p:txBody>
      </p:sp>
      <p:cxnSp>
        <p:nvCxnSpPr>
          <p:cNvPr id="248" name="Forme 247"/>
          <p:cNvCxnSpPr/>
          <p:nvPr/>
        </p:nvCxnSpPr>
        <p:spPr>
          <a:xfrm rot="16200000" flipH="1">
            <a:off x="15808236" y="11082634"/>
            <a:ext cx="1800241" cy="337545"/>
          </a:xfrm>
          <a:prstGeom prst="bentConnector2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6652097" y="11251410"/>
            <a:ext cx="2250297" cy="1350178"/>
          </a:xfrm>
          <a:prstGeom prst="rect">
            <a:avLst/>
          </a:prstGeom>
          <a:ln w="1047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88036" tIns="144018" rIns="288036" bIns="144018" rtlCol="0" anchor="ctr"/>
          <a:lstStyle/>
          <a:p>
            <a:pPr algn="ctr"/>
            <a:r>
              <a:rPr lang="fr-FR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Mère</a:t>
            </a:r>
            <a:endParaRPr lang="fr-FR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55" name="Forme 254"/>
          <p:cNvCxnSpPr/>
          <p:nvPr/>
        </p:nvCxnSpPr>
        <p:spPr>
          <a:xfrm rot="5400000" flipH="1" flipV="1">
            <a:off x="20927658" y="12151531"/>
            <a:ext cx="1125155" cy="1125149"/>
          </a:xfrm>
          <a:prstGeom prst="bentConnector3">
            <a:avLst>
              <a:gd name="adj1" fmla="val 30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ZoneTexte 261"/>
          <p:cNvSpPr txBox="1"/>
          <p:nvPr/>
        </p:nvSpPr>
        <p:spPr>
          <a:xfrm>
            <a:off x="26553404" y="19577508"/>
            <a:ext cx="900119" cy="1060290"/>
          </a:xfrm>
          <a:prstGeom prst="rect">
            <a:avLst/>
          </a:prstGeom>
          <a:noFill/>
        </p:spPr>
        <p:txBody>
          <a:bodyPr wrap="square" lIns="288036" tIns="144018" rIns="288036" bIns="144018" rtlCol="0">
            <a:spAutoFit/>
          </a:bodyPr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384</Words>
  <Application>Microsoft Office PowerPoint</Application>
  <PresentationFormat>Personnalisé</PresentationFormat>
  <Paragraphs>210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machin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</dc:creator>
  <cp:lastModifiedBy>Utilisateur</cp:lastModifiedBy>
  <cp:revision>208</cp:revision>
  <dcterms:created xsi:type="dcterms:W3CDTF">2011-05-13T06:37:50Z</dcterms:created>
  <dcterms:modified xsi:type="dcterms:W3CDTF">2011-09-02T08:52:55Z</dcterms:modified>
</cp:coreProperties>
</file>