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3"/>
    <p:restoredTop sz="96327"/>
  </p:normalViewPr>
  <p:slideViewPr>
    <p:cSldViewPr snapToGrid="0">
      <p:cViewPr varScale="1">
        <p:scale>
          <a:sx n="92" d="100"/>
          <a:sy n="92" d="100"/>
        </p:scale>
        <p:origin x="20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5C863E-67A1-44EB-9A34-53ABA9AF1BBE}"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18BAB99E-3954-4AE5-A463-647132569CB8}">
      <dgm:prSet/>
      <dgm:spPr>
        <a:solidFill>
          <a:schemeClr val="accent2"/>
        </a:solidFill>
      </dgm:spPr>
      <dgm:t>
        <a:bodyPr/>
        <a:lstStyle/>
        <a:p>
          <a:r>
            <a:rPr lang="en-US"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dgm:t>
    </dgm:pt>
    <dgm:pt modelId="{61053C93-93C0-4EB2-AE79-AB9B6A50AD82}" type="parTrans" cxnId="{8DFD16F0-3014-450C-9A8B-2C31BA9BB725}">
      <dgm:prSet/>
      <dgm:spPr/>
      <dgm:t>
        <a:bodyPr/>
        <a:lstStyle/>
        <a:p>
          <a:endParaRPr lang="en-US"/>
        </a:p>
      </dgm:t>
    </dgm:pt>
    <dgm:pt modelId="{EE7EC6F2-8D5A-4EF2-B474-28F9D2B699C4}" type="sibTrans" cxnId="{8DFD16F0-3014-450C-9A8B-2C31BA9BB725}">
      <dgm:prSet/>
      <dgm:spPr/>
      <dgm:t>
        <a:bodyPr/>
        <a:lstStyle/>
        <a:p>
          <a:endParaRPr lang="en-US"/>
        </a:p>
      </dgm:t>
    </dgm:pt>
    <dgm:pt modelId="{6B956566-8F82-4751-AD8E-EEDE4790A462}">
      <dgm:prSet/>
      <dgm:spPr/>
      <dgm:t>
        <a:bodyPr/>
        <a:lstStyle/>
        <a:p>
          <a:r>
            <a:rPr lang="en-US" dirty="0"/>
            <a:t>It is our </a:t>
          </a:r>
          <a:r>
            <a:rPr lang="en-US" b="1" dirty="0"/>
            <a:t>objective </a:t>
          </a:r>
          <a:r>
            <a:rPr lang="en-US" dirty="0"/>
            <a:t>to help Rockbuster Stealth's business intelligence (BI) department with the launch strategy for the new online video service.</a:t>
          </a:r>
        </a:p>
      </dgm:t>
    </dgm:pt>
    <dgm:pt modelId="{D4443527-FE8D-4B3D-9549-17644C84ADBA}" type="parTrans" cxnId="{6B6680BA-726F-41EE-A21E-48CD776F7944}">
      <dgm:prSet/>
      <dgm:spPr/>
      <dgm:t>
        <a:bodyPr/>
        <a:lstStyle/>
        <a:p>
          <a:endParaRPr lang="en-US"/>
        </a:p>
      </dgm:t>
    </dgm:pt>
    <dgm:pt modelId="{C5C38B35-426B-4328-AC7F-64ECEA98FB83}" type="sibTrans" cxnId="{6B6680BA-726F-41EE-A21E-48CD776F7944}">
      <dgm:prSet/>
      <dgm:spPr/>
      <dgm:t>
        <a:bodyPr/>
        <a:lstStyle/>
        <a:p>
          <a:endParaRPr lang="en-US"/>
        </a:p>
      </dgm:t>
    </dgm:pt>
    <dgm:pt modelId="{003E3E07-8014-754D-913D-DA7B1859F6B9}" type="pres">
      <dgm:prSet presAssocID="{2F5C863E-67A1-44EB-9A34-53ABA9AF1BBE}" presName="Name0" presStyleCnt="0">
        <dgm:presLayoutVars>
          <dgm:dir/>
          <dgm:resizeHandles val="exact"/>
        </dgm:presLayoutVars>
      </dgm:prSet>
      <dgm:spPr/>
    </dgm:pt>
    <dgm:pt modelId="{BD325D68-73BA-A54F-B4D0-2D1E66825CA5}" type="pres">
      <dgm:prSet presAssocID="{18BAB99E-3954-4AE5-A463-647132569CB8}" presName="node" presStyleLbl="node1" presStyleIdx="0" presStyleCnt="2" custScaleX="218970" custScaleY="250869">
        <dgm:presLayoutVars>
          <dgm:bulletEnabled val="1"/>
        </dgm:presLayoutVars>
      </dgm:prSet>
      <dgm:spPr/>
    </dgm:pt>
    <dgm:pt modelId="{74A55450-3847-4A48-9E33-CFB9567C302F}" type="pres">
      <dgm:prSet presAssocID="{EE7EC6F2-8D5A-4EF2-B474-28F9D2B699C4}" presName="sibTrans" presStyleLbl="sibTrans2D1" presStyleIdx="0" presStyleCnt="1"/>
      <dgm:spPr/>
    </dgm:pt>
    <dgm:pt modelId="{FA7DA9DD-BC15-2A49-B54A-14CCFD90F7B0}" type="pres">
      <dgm:prSet presAssocID="{EE7EC6F2-8D5A-4EF2-B474-28F9D2B699C4}" presName="connectorText" presStyleLbl="sibTrans2D1" presStyleIdx="0" presStyleCnt="1"/>
      <dgm:spPr/>
    </dgm:pt>
    <dgm:pt modelId="{0430D0D3-B6F3-754E-8B61-8BDDC846A659}" type="pres">
      <dgm:prSet presAssocID="{6B956566-8F82-4751-AD8E-EEDE4790A462}" presName="node" presStyleLbl="node1" presStyleIdx="1" presStyleCnt="2" custScaleX="218970" custScaleY="250869">
        <dgm:presLayoutVars>
          <dgm:bulletEnabled val="1"/>
        </dgm:presLayoutVars>
      </dgm:prSet>
      <dgm:spPr/>
    </dgm:pt>
  </dgm:ptLst>
  <dgm:cxnLst>
    <dgm:cxn modelId="{3937E829-B542-B54D-9E89-EB2784125586}" type="presOf" srcId="{2F5C863E-67A1-44EB-9A34-53ABA9AF1BBE}" destId="{003E3E07-8014-754D-913D-DA7B1859F6B9}" srcOrd="0" destOrd="0" presId="urn:microsoft.com/office/officeart/2005/8/layout/process1"/>
    <dgm:cxn modelId="{407E496A-889E-5448-B3FC-FE4F02860893}" type="presOf" srcId="{18BAB99E-3954-4AE5-A463-647132569CB8}" destId="{BD325D68-73BA-A54F-B4D0-2D1E66825CA5}" srcOrd="0" destOrd="0" presId="urn:microsoft.com/office/officeart/2005/8/layout/process1"/>
    <dgm:cxn modelId="{1AF74578-0F2D-2345-8FF0-2BED48AC6907}" type="presOf" srcId="{6B956566-8F82-4751-AD8E-EEDE4790A462}" destId="{0430D0D3-B6F3-754E-8B61-8BDDC846A659}" srcOrd="0" destOrd="0" presId="urn:microsoft.com/office/officeart/2005/8/layout/process1"/>
    <dgm:cxn modelId="{6B6680BA-726F-41EE-A21E-48CD776F7944}" srcId="{2F5C863E-67A1-44EB-9A34-53ABA9AF1BBE}" destId="{6B956566-8F82-4751-AD8E-EEDE4790A462}" srcOrd="1" destOrd="0" parTransId="{D4443527-FE8D-4B3D-9549-17644C84ADBA}" sibTransId="{C5C38B35-426B-4328-AC7F-64ECEA98FB83}"/>
    <dgm:cxn modelId="{4400EAC3-74FE-8946-B479-6D3116742F22}" type="presOf" srcId="{EE7EC6F2-8D5A-4EF2-B474-28F9D2B699C4}" destId="{FA7DA9DD-BC15-2A49-B54A-14CCFD90F7B0}" srcOrd="1" destOrd="0" presId="urn:microsoft.com/office/officeart/2005/8/layout/process1"/>
    <dgm:cxn modelId="{8DFD16F0-3014-450C-9A8B-2C31BA9BB725}" srcId="{2F5C863E-67A1-44EB-9A34-53ABA9AF1BBE}" destId="{18BAB99E-3954-4AE5-A463-647132569CB8}" srcOrd="0" destOrd="0" parTransId="{61053C93-93C0-4EB2-AE79-AB9B6A50AD82}" sibTransId="{EE7EC6F2-8D5A-4EF2-B474-28F9D2B699C4}"/>
    <dgm:cxn modelId="{31566EFE-E5B6-8742-8AEB-CF42A896BB28}" type="presOf" srcId="{EE7EC6F2-8D5A-4EF2-B474-28F9D2B699C4}" destId="{74A55450-3847-4A48-9E33-CFB9567C302F}" srcOrd="0" destOrd="0" presId="urn:microsoft.com/office/officeart/2005/8/layout/process1"/>
    <dgm:cxn modelId="{2548592B-27EB-434D-89A4-D6392DC27452}" type="presParOf" srcId="{003E3E07-8014-754D-913D-DA7B1859F6B9}" destId="{BD325D68-73BA-A54F-B4D0-2D1E66825CA5}" srcOrd="0" destOrd="0" presId="urn:microsoft.com/office/officeart/2005/8/layout/process1"/>
    <dgm:cxn modelId="{4B2A48B1-052F-0F44-8053-DD22790ACB00}" type="presParOf" srcId="{003E3E07-8014-754D-913D-DA7B1859F6B9}" destId="{74A55450-3847-4A48-9E33-CFB9567C302F}" srcOrd="1" destOrd="0" presId="urn:microsoft.com/office/officeart/2005/8/layout/process1"/>
    <dgm:cxn modelId="{F445425A-8E09-F644-B5FD-11D2BBCC7843}" type="presParOf" srcId="{74A55450-3847-4A48-9E33-CFB9567C302F}" destId="{FA7DA9DD-BC15-2A49-B54A-14CCFD90F7B0}" srcOrd="0" destOrd="0" presId="urn:microsoft.com/office/officeart/2005/8/layout/process1"/>
    <dgm:cxn modelId="{A772FA67-64BB-F64E-B4A7-EBE2C8B90D3A}" type="presParOf" srcId="{003E3E07-8014-754D-913D-DA7B1859F6B9}" destId="{0430D0D3-B6F3-754E-8B61-8BDDC846A659}"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25D68-73BA-A54F-B4D0-2D1E66825CA5}">
      <dsp:nvSpPr>
        <dsp:cNvPr id="0" name=""/>
        <dsp:cNvSpPr/>
      </dsp:nvSpPr>
      <dsp:spPr>
        <a:xfrm>
          <a:off x="75" y="549216"/>
          <a:ext cx="5233841" cy="35977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dsp:txBody>
      <dsp:txXfrm>
        <a:off x="105450" y="654591"/>
        <a:ext cx="5023091" cy="3387026"/>
      </dsp:txXfrm>
    </dsp:sp>
    <dsp:sp modelId="{74A55450-3847-4A48-9E33-CFB9567C302F}">
      <dsp:nvSpPr>
        <dsp:cNvPr id="0" name=""/>
        <dsp:cNvSpPr/>
      </dsp:nvSpPr>
      <dsp:spPr>
        <a:xfrm>
          <a:off x="5472938" y="2051719"/>
          <a:ext cx="506724" cy="59277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72938" y="2170273"/>
        <a:ext cx="354707" cy="355663"/>
      </dsp:txXfrm>
    </dsp:sp>
    <dsp:sp modelId="{0430D0D3-B6F3-754E-8B61-8BDDC846A659}">
      <dsp:nvSpPr>
        <dsp:cNvPr id="0" name=""/>
        <dsp:cNvSpPr/>
      </dsp:nvSpPr>
      <dsp:spPr>
        <a:xfrm>
          <a:off x="6190001" y="549216"/>
          <a:ext cx="5233841" cy="359777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It is our </a:t>
          </a:r>
          <a:r>
            <a:rPr lang="en-US" sz="2200" b="1" kern="1200" dirty="0"/>
            <a:t>objective </a:t>
          </a:r>
          <a:r>
            <a:rPr lang="en-US" sz="2200" kern="1200" dirty="0"/>
            <a:t>to help Rockbuster Stealth's business intelligence (BI) department with the launch strategy for the new online video service.</a:t>
          </a:r>
        </a:p>
      </dsp:txBody>
      <dsp:txXfrm>
        <a:off x="6295376" y="654591"/>
        <a:ext cx="5023091" cy="33870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5/31/23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2188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5/31/23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7755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5/31/23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5001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5/31/23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40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F3E8B1C-86EF-43CF-8304-249481088644}" type="datetimeFigureOut">
              <a:rPr lang="en-US" smtClean="0"/>
              <a:t>5/31/23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666579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3E8B1C-86EF-43CF-8304-249481088644}" type="datetimeFigureOut">
              <a:rPr lang="en-US" smtClean="0"/>
              <a:t>5/31/23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88276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3E8B1C-86EF-43CF-8304-249481088644}" type="datetimeFigureOut">
              <a:rPr lang="en-US" smtClean="0"/>
              <a:pPr/>
              <a:t>5/31/23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DB2ADC-AF19-4574-8C10-79B5B04FCA27}"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889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5/31/23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9826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5/31/23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060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3E8B1C-86EF-43CF-8304-249481088644}" type="datetimeFigureOut">
              <a:rPr lang="en-US" smtClean="0"/>
              <a:t>5/31/23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9595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3E8B1C-86EF-43CF-8304-249481088644}" type="datetimeFigureOut">
              <a:rPr lang="en-US" smtClean="0"/>
              <a:pPr/>
              <a:t>5/31/23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0219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3E8B1C-86EF-43CF-8304-249481088644}" type="datetimeFigureOut">
              <a:rPr lang="en-US" smtClean="0"/>
              <a:pPr/>
              <a:t>5/31/23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50565524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views/ROCKBUSTER_16850728929730/rockbuster?:language=en-US&amp;publish=yes&amp;:display_count=n&amp;:origin=viz_share_link" TargetMode="External"/><Relationship Id="rId2" Type="http://schemas.openxmlformats.org/officeDocument/2006/relationships/hyperlink" Target="mailto:RachelMoreland6@gmail.com" TargetMode="External"/><Relationship Id="rId1" Type="http://schemas.openxmlformats.org/officeDocument/2006/relationships/slideLayout" Target="../slideLayouts/slideLayout2.xml"/><Relationship Id="rId4" Type="http://schemas.openxmlformats.org/officeDocument/2006/relationships/hyperlink" Target="3.10%20excel%20summary.xls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0" name="Picture 3" descr="Vector background of vibrant colors splashing">
            <a:extLst>
              <a:ext uri="{FF2B5EF4-FFF2-40B4-BE49-F238E27FC236}">
                <a16:creationId xmlns:a16="http://schemas.microsoft.com/office/drawing/2014/main" id="{5457A954-5228-D1F7-B440-14D03D5F42C3}"/>
              </a:ext>
            </a:extLst>
          </p:cNvPr>
          <p:cNvPicPr>
            <a:picLocks noChangeAspect="1"/>
          </p:cNvPicPr>
          <p:nvPr/>
        </p:nvPicPr>
        <p:blipFill rotWithShape="1">
          <a:blip r:embed="rId2">
            <a:duotone>
              <a:schemeClr val="accent2">
                <a:shade val="45000"/>
                <a:satMod val="135000"/>
              </a:schemeClr>
              <a:prstClr val="white"/>
            </a:duotone>
            <a:alphaModFix amt="50000"/>
          </a:blip>
          <a:srcRect t="17279"/>
          <a:stretch/>
        </p:blipFill>
        <p:spPr>
          <a:xfrm>
            <a:off x="20" y="10"/>
            <a:ext cx="12191980" cy="6857990"/>
          </a:xfrm>
          <a:prstGeom prst="rect">
            <a:avLst/>
          </a:prstGeom>
        </p:spPr>
      </p:pic>
      <p:sp>
        <p:nvSpPr>
          <p:cNvPr id="2" name="Title 1">
            <a:extLst>
              <a:ext uri="{FF2B5EF4-FFF2-40B4-BE49-F238E27FC236}">
                <a16:creationId xmlns:a16="http://schemas.microsoft.com/office/drawing/2014/main" id="{DD81BE50-B58C-8C42-9426-8886185AA352}"/>
              </a:ext>
            </a:extLst>
          </p:cNvPr>
          <p:cNvSpPr>
            <a:spLocks noGrp="1"/>
          </p:cNvSpPr>
          <p:nvPr>
            <p:ph type="ctrTitle"/>
          </p:nvPr>
        </p:nvSpPr>
        <p:spPr/>
        <p:txBody>
          <a:bodyPr>
            <a:normAutofit/>
          </a:bodyPr>
          <a:lstStyle/>
          <a:p>
            <a:r>
              <a:rPr lang="en-US" sz="2900" dirty="0"/>
              <a:t>ROCKBUSTER STEALTH</a:t>
            </a:r>
            <a:br>
              <a:rPr lang="en-US" sz="2900" dirty="0"/>
            </a:br>
            <a:br>
              <a:rPr lang="en-US" sz="2900" dirty="0"/>
            </a:br>
            <a:r>
              <a:rPr lang="en-US" sz="2900" dirty="0"/>
              <a:t>FILM SALES STRATEGY 2020</a:t>
            </a:r>
          </a:p>
        </p:txBody>
      </p:sp>
      <p:sp>
        <p:nvSpPr>
          <p:cNvPr id="3" name="Subtitle 2">
            <a:extLst>
              <a:ext uri="{FF2B5EF4-FFF2-40B4-BE49-F238E27FC236}">
                <a16:creationId xmlns:a16="http://schemas.microsoft.com/office/drawing/2014/main" id="{E327964F-597D-8576-74C9-0028C0A6689E}"/>
              </a:ext>
            </a:extLst>
          </p:cNvPr>
          <p:cNvSpPr>
            <a:spLocks noGrp="1"/>
          </p:cNvSpPr>
          <p:nvPr>
            <p:ph type="subTitle" idx="1"/>
          </p:nvPr>
        </p:nvSpPr>
        <p:spPr/>
        <p:txBody>
          <a:bodyPr>
            <a:normAutofit/>
          </a:bodyPr>
          <a:lstStyle/>
          <a:p>
            <a:r>
              <a:rPr lang="en-US">
                <a:solidFill>
                  <a:schemeClr val="tx1">
                    <a:lumMod val="85000"/>
                    <a:lumOff val="15000"/>
                  </a:schemeClr>
                </a:solidFill>
              </a:rPr>
              <a:t>Rachel Perry </a:t>
            </a:r>
          </a:p>
        </p:txBody>
      </p:sp>
    </p:spTree>
    <p:extLst>
      <p:ext uri="{BB962C8B-B14F-4D97-AF65-F5344CB8AC3E}">
        <p14:creationId xmlns:p14="http://schemas.microsoft.com/office/powerpoint/2010/main" val="74924635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1653-020A-E085-8D88-663B8A0F7790}"/>
              </a:ext>
            </a:extLst>
          </p:cNvPr>
          <p:cNvSpPr>
            <a:spLocks noGrp="1"/>
          </p:cNvSpPr>
          <p:nvPr>
            <p:ph type="title"/>
          </p:nvPr>
        </p:nvSpPr>
        <p:spPr>
          <a:xfrm>
            <a:off x="2105012" y="84901"/>
            <a:ext cx="7981976" cy="1627792"/>
          </a:xfrm>
          <a:noFill/>
          <a:ln>
            <a:noFill/>
          </a:ln>
        </p:spPr>
        <p:txBody>
          <a:bodyPr vert="horz" lIns="274320" tIns="182880" rIns="274320" bIns="182880" rtlCol="0" anchor="ctr" anchorCtr="1">
            <a:normAutofit/>
          </a:bodyPr>
          <a:lstStyle/>
          <a:p>
            <a:r>
              <a:rPr lang="en-US" sz="2600" dirty="0"/>
              <a:t>CUSTOMER LOCATIONS AND REVENUE</a:t>
            </a:r>
          </a:p>
        </p:txBody>
      </p:sp>
      <p:sp>
        <p:nvSpPr>
          <p:cNvPr id="18" name="Content Placeholder 8">
            <a:extLst>
              <a:ext uri="{FF2B5EF4-FFF2-40B4-BE49-F238E27FC236}">
                <a16:creationId xmlns:a16="http://schemas.microsoft.com/office/drawing/2014/main" id="{F3210657-E06D-25D3-37D8-6F13638E6D82}"/>
              </a:ext>
            </a:extLst>
          </p:cNvPr>
          <p:cNvSpPr>
            <a:spLocks noGrp="1"/>
          </p:cNvSpPr>
          <p:nvPr>
            <p:ph idx="1"/>
          </p:nvPr>
        </p:nvSpPr>
        <p:spPr>
          <a:xfrm>
            <a:off x="638316" y="1505339"/>
            <a:ext cx="3750704" cy="4351325"/>
          </a:xfrm>
        </p:spPr>
        <p:txBody>
          <a:bodyPr vert="horz" lIns="91440" tIns="45720" rIns="91440" bIns="45720" rtlCol="0">
            <a:noAutofit/>
          </a:bodyPr>
          <a:lstStyle/>
          <a:p>
            <a:r>
              <a:rPr lang="en-US" sz="2000" kern="1200" dirty="0">
                <a:solidFill>
                  <a:schemeClr val="tx1"/>
                </a:solidFill>
                <a:latin typeface="+mn-lt"/>
                <a:ea typeface="+mn-ea"/>
                <a:cs typeface="+mn-cs"/>
              </a:rPr>
              <a:t>There is a correlation between customers and revenue within each country</a:t>
            </a:r>
          </a:p>
          <a:p>
            <a:endParaRPr lang="en-US" sz="2000" dirty="0">
              <a:solidFill>
                <a:schemeClr val="tx1"/>
              </a:solidFill>
            </a:endParaRPr>
          </a:p>
          <a:p>
            <a:r>
              <a:rPr lang="en-US" sz="2000" kern="1200" dirty="0">
                <a:solidFill>
                  <a:schemeClr val="tx1"/>
                </a:solidFill>
                <a:latin typeface="+mn-lt"/>
                <a:ea typeface="+mn-ea"/>
                <a:cs typeface="+mn-cs"/>
              </a:rPr>
              <a:t>Of the top cities in the top countries only 1 city had multiple customers – Aurora, United States</a:t>
            </a:r>
          </a:p>
          <a:p>
            <a:endParaRPr lang="en-US" sz="2000" dirty="0">
              <a:solidFill>
                <a:schemeClr val="tx1"/>
              </a:solidFill>
            </a:endParaRPr>
          </a:p>
          <a:p>
            <a:r>
              <a:rPr lang="en-US" sz="2000" kern="1200" dirty="0">
                <a:solidFill>
                  <a:schemeClr val="tx1"/>
                </a:solidFill>
                <a:latin typeface="+mn-lt"/>
                <a:ea typeface="+mn-ea"/>
                <a:cs typeface="+mn-cs"/>
              </a:rPr>
              <a:t>3 of the top 10 cities are in China – Shanwei, Tianjin &amp; Hami</a:t>
            </a:r>
          </a:p>
        </p:txBody>
      </p:sp>
      <p:pic>
        <p:nvPicPr>
          <p:cNvPr id="5" name="Content Placeholder 4">
            <a:extLst>
              <a:ext uri="{FF2B5EF4-FFF2-40B4-BE49-F238E27FC236}">
                <a16:creationId xmlns:a16="http://schemas.microsoft.com/office/drawing/2014/main" id="{9185318E-EE3A-F507-E7E9-42DB86C21273}"/>
              </a:ext>
            </a:extLst>
          </p:cNvPr>
          <p:cNvPicPr>
            <a:picLocks noChangeAspect="1"/>
          </p:cNvPicPr>
          <p:nvPr/>
        </p:nvPicPr>
        <p:blipFill>
          <a:blip r:embed="rId2"/>
          <a:stretch>
            <a:fillRect/>
          </a:stretch>
        </p:blipFill>
        <p:spPr>
          <a:xfrm>
            <a:off x="4079083" y="346841"/>
            <a:ext cx="14258307" cy="18451928"/>
          </a:xfrm>
          <a:prstGeom prst="rect">
            <a:avLst/>
          </a:prstGeom>
        </p:spPr>
      </p:pic>
    </p:spTree>
    <p:extLst>
      <p:ext uri="{BB962C8B-B14F-4D97-AF65-F5344CB8AC3E}">
        <p14:creationId xmlns:p14="http://schemas.microsoft.com/office/powerpoint/2010/main" val="4972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1523-CF69-5991-D709-5420454FA65F}"/>
              </a:ext>
            </a:extLst>
          </p:cNvPr>
          <p:cNvSpPr>
            <a:spLocks noGrp="1"/>
          </p:cNvSpPr>
          <p:nvPr>
            <p:ph type="title"/>
          </p:nvPr>
        </p:nvSpPr>
        <p:spPr>
          <a:xfrm>
            <a:off x="2231136" y="387757"/>
            <a:ext cx="7729728" cy="1188720"/>
          </a:xfrm>
          <a:noFill/>
          <a:ln>
            <a:noFill/>
          </a:ln>
        </p:spPr>
        <p:txBody>
          <a:bodyPr/>
          <a:lstStyle/>
          <a:p>
            <a:r>
              <a:rPr lang="en-US" dirty="0"/>
              <a:t>Highest Lifetime Customers</a:t>
            </a:r>
          </a:p>
        </p:txBody>
      </p:sp>
      <p:pic>
        <p:nvPicPr>
          <p:cNvPr id="13" name="Content Placeholder 12" descr="A picture containing text, screenshot, font, number&#10;&#10;Description automatically generated">
            <a:extLst>
              <a:ext uri="{FF2B5EF4-FFF2-40B4-BE49-F238E27FC236}">
                <a16:creationId xmlns:a16="http://schemas.microsoft.com/office/drawing/2014/main" id="{693FD1C6-4DC6-6757-6BA9-E53A05F1E742}"/>
              </a:ext>
            </a:extLst>
          </p:cNvPr>
          <p:cNvPicPr>
            <a:picLocks noGrp="1" noChangeAspect="1"/>
          </p:cNvPicPr>
          <p:nvPr>
            <p:ph idx="1"/>
          </p:nvPr>
        </p:nvPicPr>
        <p:blipFill>
          <a:blip r:embed="rId2"/>
          <a:stretch>
            <a:fillRect/>
          </a:stretch>
        </p:blipFill>
        <p:spPr>
          <a:xfrm>
            <a:off x="798387" y="1817913"/>
            <a:ext cx="9939690" cy="4044090"/>
          </a:xfrm>
          <a:noFill/>
        </p:spPr>
      </p:pic>
    </p:spTree>
    <p:extLst>
      <p:ext uri="{BB962C8B-B14F-4D97-AF65-F5344CB8AC3E}">
        <p14:creationId xmlns:p14="http://schemas.microsoft.com/office/powerpoint/2010/main" val="192736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797D-A18B-A8C9-1812-06F7120C4F37}"/>
              </a:ext>
            </a:extLst>
          </p:cNvPr>
          <p:cNvSpPr>
            <a:spLocks noGrp="1"/>
          </p:cNvSpPr>
          <p:nvPr>
            <p:ph type="title"/>
          </p:nvPr>
        </p:nvSpPr>
        <p:spPr>
          <a:xfrm>
            <a:off x="331885" y="234286"/>
            <a:ext cx="5894832" cy="1188720"/>
          </a:xfrm>
          <a:noFill/>
          <a:ln>
            <a:noFill/>
          </a:ln>
        </p:spPr>
        <p:txBody>
          <a:bodyPr vert="horz" lIns="182880" tIns="182880" rIns="182880" bIns="182880" rtlCol="0" anchor="ctr">
            <a:normAutofit/>
          </a:bodyPr>
          <a:lstStyle/>
          <a:p>
            <a:r>
              <a:rPr lang="en-US" dirty="0"/>
              <a:t>Key Findings</a:t>
            </a:r>
          </a:p>
        </p:txBody>
      </p:sp>
      <p:sp>
        <p:nvSpPr>
          <p:cNvPr id="4" name="TextBox 3">
            <a:extLst>
              <a:ext uri="{FF2B5EF4-FFF2-40B4-BE49-F238E27FC236}">
                <a16:creationId xmlns:a16="http://schemas.microsoft.com/office/drawing/2014/main" id="{B8798DF2-D79F-3B48-CAF6-81A2AB90104F}"/>
              </a:ext>
            </a:extLst>
          </p:cNvPr>
          <p:cNvSpPr txBox="1"/>
          <p:nvPr/>
        </p:nvSpPr>
        <p:spPr>
          <a:xfrm>
            <a:off x="818510" y="1616970"/>
            <a:ext cx="5894832" cy="3263206"/>
          </a:xfrm>
          <a:prstGeom prst="rect">
            <a:avLst/>
          </a:prstGeom>
        </p:spPr>
        <p:txBody>
          <a:bodyPr vert="horz" lIns="91440" tIns="45720" rIns="91440" bIns="45720" rtlCol="0">
            <a:no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The top genres are Sports, Sci-Fi, Animation, Drama &amp; Comedy</a:t>
            </a:r>
          </a:p>
          <a:p>
            <a:pPr indent="-228600"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India, China and the United States have the most Rockbuster customers and generate the most revenue</a:t>
            </a:r>
          </a:p>
          <a:p>
            <a:pPr marL="57150" defTabSz="914400">
              <a:lnSpc>
                <a:spcPct val="90000"/>
              </a:lnSpc>
              <a:spcBef>
                <a:spcPts val="1000"/>
              </a:spcBef>
              <a:buClr>
                <a:schemeClr val="accent2"/>
              </a:buClr>
            </a:pPr>
            <a:endParaRPr lang="en-US" sz="19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There are 108 Countries reached by Rockbuster and 599 customers</a:t>
            </a:r>
          </a:p>
          <a:p>
            <a:pPr marL="285750" indent="-228600"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The top 10 revenue generating countries are responsible for over half of the total revenue</a:t>
            </a:r>
          </a:p>
        </p:txBody>
      </p:sp>
      <p:sp>
        <p:nvSpPr>
          <p:cNvPr id="1039" name="Rectangle 1038">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Rectangle 1040">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cinema Camera flat icon.Vector illustration in a simple style with a  falling shadow. 10 eps. 8147348 Vector Art at Vecteezy">
            <a:extLst>
              <a:ext uri="{FF2B5EF4-FFF2-40B4-BE49-F238E27FC236}">
                <a16:creationId xmlns:a16="http://schemas.microsoft.com/office/drawing/2014/main" id="{BCE09644-93AC-6507-3330-3519113C8B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15890" y="1768763"/>
            <a:ext cx="3328416" cy="332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87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40" name="Picture 39" descr="Camera lens">
            <a:extLst>
              <a:ext uri="{FF2B5EF4-FFF2-40B4-BE49-F238E27FC236}">
                <a16:creationId xmlns:a16="http://schemas.microsoft.com/office/drawing/2014/main" id="{A29A2023-933C-952A-CEFF-50FA22571395}"/>
              </a:ext>
            </a:extLst>
          </p:cNvPr>
          <p:cNvPicPr>
            <a:picLocks noChangeAspect="1"/>
          </p:cNvPicPr>
          <p:nvPr/>
        </p:nvPicPr>
        <p:blipFill rotWithShape="1">
          <a:blip r:embed="rId2">
            <a:duotone>
              <a:schemeClr val="accent2">
                <a:shade val="45000"/>
                <a:satMod val="135000"/>
              </a:schemeClr>
              <a:prstClr val="white"/>
            </a:duotone>
            <a:alphaModFix amt="25000"/>
          </a:blip>
          <a:srcRect t="5214" b="10516"/>
          <a:stretch/>
        </p:blipFill>
        <p:spPr>
          <a:xfrm>
            <a:off x="-1827672" y="-181207"/>
            <a:ext cx="12191980" cy="6857990"/>
          </a:xfrm>
          <a:prstGeom prst="rect">
            <a:avLst/>
          </a:prstGeom>
        </p:spPr>
      </p:pic>
      <p:sp>
        <p:nvSpPr>
          <p:cNvPr id="2" name="Title 1">
            <a:extLst>
              <a:ext uri="{FF2B5EF4-FFF2-40B4-BE49-F238E27FC236}">
                <a16:creationId xmlns:a16="http://schemas.microsoft.com/office/drawing/2014/main" id="{055DCEC6-0003-C8FA-AA56-CD249C3FA010}"/>
              </a:ext>
            </a:extLst>
          </p:cNvPr>
          <p:cNvSpPr>
            <a:spLocks noGrp="1"/>
          </p:cNvSpPr>
          <p:nvPr>
            <p:ph type="title"/>
          </p:nvPr>
        </p:nvSpPr>
        <p:spPr>
          <a:xfrm>
            <a:off x="2231136" y="367284"/>
            <a:ext cx="7729728" cy="1188720"/>
          </a:xfrm>
          <a:noFill/>
          <a:ln>
            <a:noFill/>
          </a:ln>
        </p:spPr>
        <p:txBody>
          <a:bodyPr vert="horz" lIns="182880" tIns="182880" rIns="182880" bIns="182880" rtlCol="0" anchor="ctr">
            <a:normAutofit/>
          </a:bodyPr>
          <a:lstStyle/>
          <a:p>
            <a:r>
              <a:rPr lang="en-US" dirty="0"/>
              <a:t>RECOMMENDATIONS</a:t>
            </a:r>
          </a:p>
        </p:txBody>
      </p:sp>
      <p:sp>
        <p:nvSpPr>
          <p:cNvPr id="4" name="TextBox 3">
            <a:extLst>
              <a:ext uri="{FF2B5EF4-FFF2-40B4-BE49-F238E27FC236}">
                <a16:creationId xmlns:a16="http://schemas.microsoft.com/office/drawing/2014/main" id="{587327AC-25A8-575A-612A-79CF1E160F9C}"/>
              </a:ext>
            </a:extLst>
          </p:cNvPr>
          <p:cNvSpPr txBox="1"/>
          <p:nvPr/>
        </p:nvSpPr>
        <p:spPr>
          <a:xfrm>
            <a:off x="1316736" y="1952684"/>
            <a:ext cx="10107168" cy="4313563"/>
          </a:xfrm>
          <a:prstGeom prst="rect">
            <a:avLst/>
          </a:prstGeom>
        </p:spPr>
        <p:txBody>
          <a:bodyPr vert="horz" lIns="91440" tIns="45720" rIns="91440" bIns="45720" rtlCol="0">
            <a:normAutofit lnSpcReduction="10000"/>
          </a:bodyPr>
          <a:lstStyle/>
          <a:p>
            <a:pPr marL="114300" defTabSz="914400">
              <a:lnSpc>
                <a:spcPct val="90000"/>
              </a:lnSpc>
              <a:spcBef>
                <a:spcPts val="1000"/>
              </a:spcBef>
              <a:buClr>
                <a:schemeClr val="accent2"/>
              </a:buClr>
            </a:pPr>
            <a:endParaRPr lang="en-US" sz="19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Focus on expanding the film library to movies beyond just in 2006</a:t>
            </a:r>
          </a:p>
          <a:p>
            <a:pPr marL="114300" defTabSz="914400">
              <a:lnSpc>
                <a:spcPct val="90000"/>
              </a:lnSpc>
              <a:spcBef>
                <a:spcPts val="1000"/>
              </a:spcBef>
              <a:buClr>
                <a:schemeClr val="accent2"/>
              </a:buClr>
            </a:pPr>
            <a:endParaRPr lang="en-US" sz="19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Focus on the Sports, Sci-Fi, Animation, Drama &amp; Comedy genres as they generated the most revenue</a:t>
            </a:r>
          </a:p>
          <a:p>
            <a:pPr marL="342900" indent="-228600"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Add TV Shows to the streaming as this will help Rockbuster up to speed with competitors</a:t>
            </a:r>
          </a:p>
          <a:p>
            <a:pPr marL="342900" indent="-228600"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Incorporate a reasonable monthly subscription fee to attract customers along with a discounted yearly fee in hopes to get long term customers</a:t>
            </a:r>
          </a:p>
          <a:p>
            <a:pPr marL="342900" indent="-228600" defTabSz="914400">
              <a:lnSpc>
                <a:spcPct val="90000"/>
              </a:lnSpc>
              <a:spcBef>
                <a:spcPts val="1000"/>
              </a:spcBef>
              <a:buClr>
                <a:schemeClr val="accent2"/>
              </a:buClr>
              <a:buFont typeface="Arial" panose="020B0604020202020204" pitchFamily="34" charset="0"/>
              <a:buChar char="•"/>
            </a:pPr>
            <a:endParaRPr lang="en-US" sz="19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r>
              <a:rPr lang="en-US" sz="1900" dirty="0">
                <a:solidFill>
                  <a:schemeClr val="tx1">
                    <a:lumMod val="85000"/>
                    <a:lumOff val="15000"/>
                  </a:schemeClr>
                </a:solidFill>
              </a:rPr>
              <a:t>Marketing focus in India, China &amp; United States</a:t>
            </a:r>
          </a:p>
          <a:p>
            <a:pPr marL="342900" indent="-228600" defTabSz="914400">
              <a:lnSpc>
                <a:spcPct val="90000"/>
              </a:lnSpc>
              <a:spcBef>
                <a:spcPts val="1000"/>
              </a:spcBef>
              <a:buClr>
                <a:schemeClr val="accent2"/>
              </a:buClr>
              <a:buFont typeface="Arial" panose="020B0604020202020204" pitchFamily="34" charset="0"/>
              <a:buChar char="•"/>
            </a:pPr>
            <a:endParaRPr lang="en-US" sz="11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endParaRPr lang="en-US" sz="11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endParaRPr lang="en-US" sz="1100" dirty="0">
              <a:solidFill>
                <a:schemeClr val="tx1">
                  <a:lumMod val="85000"/>
                  <a:lumOff val="15000"/>
                </a:schemeClr>
              </a:solidFill>
            </a:endParaRPr>
          </a:p>
          <a:p>
            <a:pPr marL="342900" indent="-228600" defTabSz="914400">
              <a:lnSpc>
                <a:spcPct val="90000"/>
              </a:lnSpc>
              <a:spcBef>
                <a:spcPts val="1000"/>
              </a:spcBef>
              <a:buClr>
                <a:schemeClr val="accent2"/>
              </a:buClr>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980092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4449-E08A-64DC-AF21-F2B10AF5CF22}"/>
              </a:ext>
            </a:extLst>
          </p:cNvPr>
          <p:cNvSpPr>
            <a:spLocks noGrp="1"/>
          </p:cNvSpPr>
          <p:nvPr>
            <p:ph type="title"/>
          </p:nvPr>
        </p:nvSpPr>
        <p:spPr>
          <a:noFill/>
          <a:ln>
            <a:noFill/>
          </a:ln>
        </p:spPr>
        <p:txBody>
          <a:bodyPr>
            <a:normAutofit/>
          </a:bodyPr>
          <a:lstStyle/>
          <a:p>
            <a:r>
              <a:rPr lang="en-US" sz="3600" dirty="0"/>
              <a:t>Thank you</a:t>
            </a:r>
          </a:p>
        </p:txBody>
      </p:sp>
      <p:sp>
        <p:nvSpPr>
          <p:cNvPr id="3" name="Content Placeholder 2">
            <a:extLst>
              <a:ext uri="{FF2B5EF4-FFF2-40B4-BE49-F238E27FC236}">
                <a16:creationId xmlns:a16="http://schemas.microsoft.com/office/drawing/2014/main" id="{426FD347-036F-2FC9-50E5-633A1EABAB1C}"/>
              </a:ext>
            </a:extLst>
          </p:cNvPr>
          <p:cNvSpPr>
            <a:spLocks noGrp="1"/>
          </p:cNvSpPr>
          <p:nvPr>
            <p:ph idx="1"/>
          </p:nvPr>
        </p:nvSpPr>
        <p:spPr>
          <a:xfrm>
            <a:off x="2231136" y="2582625"/>
            <a:ext cx="7729728" cy="3101983"/>
          </a:xfrm>
        </p:spPr>
        <p:txBody>
          <a:bodyPr/>
          <a:lstStyle/>
          <a:p>
            <a:pPr marL="0" indent="0" algn="ctr">
              <a:buNone/>
            </a:pPr>
            <a:r>
              <a:rPr lang="en-US" sz="2000" dirty="0"/>
              <a:t>Rachel Perry – </a:t>
            </a:r>
            <a:r>
              <a:rPr lang="en-US" sz="2000" dirty="0">
                <a:hlinkClick r:id="rId2"/>
              </a:rPr>
              <a:t>RachelMoreland6@gmail.com</a:t>
            </a:r>
            <a:endParaRPr lang="en-US" sz="2000" dirty="0"/>
          </a:p>
          <a:p>
            <a:pPr marL="0" indent="0" algn="ctr">
              <a:buNone/>
            </a:pPr>
            <a:endParaRPr lang="en-US" sz="2000" dirty="0"/>
          </a:p>
          <a:p>
            <a:pPr marL="0" indent="0" algn="ctr">
              <a:buNone/>
            </a:pPr>
            <a:r>
              <a:rPr lang="en-US" sz="2000" dirty="0"/>
              <a:t>Tableau Storyboard:  </a:t>
            </a:r>
            <a:r>
              <a:rPr lang="en-US" sz="2000" dirty="0">
                <a:hlinkClick r:id="rId3"/>
              </a:rPr>
              <a:t>Rockbuster Visuals</a:t>
            </a:r>
            <a:endParaRPr lang="en-US" sz="2000" dirty="0"/>
          </a:p>
          <a:p>
            <a:pPr marL="0" indent="0" algn="ctr">
              <a:buNone/>
            </a:pPr>
            <a:r>
              <a:rPr lang="en-US" sz="2000" dirty="0"/>
              <a:t>Data Outputs:  </a:t>
            </a:r>
            <a:r>
              <a:rPr lang="en-US" sz="2000" dirty="0">
                <a:hlinkClick r:id="rId4"/>
              </a:rPr>
              <a:t>SQL Summary</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758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0799-B2D2-E20A-6E37-739C3A81B59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AGENDA</a:t>
            </a:r>
          </a:p>
        </p:txBody>
      </p:sp>
      <p:sp>
        <p:nvSpPr>
          <p:cNvPr id="3" name="Content Placeholder 2">
            <a:extLst>
              <a:ext uri="{FF2B5EF4-FFF2-40B4-BE49-F238E27FC236}">
                <a16:creationId xmlns:a16="http://schemas.microsoft.com/office/drawing/2014/main" id="{C2FBEE0D-3489-428E-1C54-6E326D088255}"/>
              </a:ext>
            </a:extLst>
          </p:cNvPr>
          <p:cNvSpPr>
            <a:spLocks noGrp="1"/>
          </p:cNvSpPr>
          <p:nvPr>
            <p:ph idx="1"/>
          </p:nvPr>
        </p:nvSpPr>
        <p:spPr>
          <a:xfrm>
            <a:off x="5725509" y="1792373"/>
            <a:ext cx="5320696" cy="4053840"/>
          </a:xfrm>
        </p:spPr>
        <p:txBody>
          <a:bodyPr anchor="ctr">
            <a:normAutofit/>
          </a:bodyPr>
          <a:lstStyle/>
          <a:p>
            <a:r>
              <a:rPr lang="en-US" sz="2400" dirty="0"/>
              <a:t>INTRODUCTION</a:t>
            </a:r>
          </a:p>
          <a:p>
            <a:r>
              <a:rPr lang="en-US" sz="2400" dirty="0"/>
              <a:t>ROCKBUSTER DATA OVERVIEW </a:t>
            </a:r>
          </a:p>
          <a:p>
            <a:r>
              <a:rPr lang="en-US" sz="2400" dirty="0"/>
              <a:t>KEY QUESTIONS</a:t>
            </a:r>
          </a:p>
          <a:p>
            <a:r>
              <a:rPr lang="en-US" sz="2400" dirty="0"/>
              <a:t>ANALYSIS</a:t>
            </a:r>
          </a:p>
          <a:p>
            <a:r>
              <a:rPr lang="en-US" sz="2400" dirty="0"/>
              <a:t>KEY FINDINGS</a:t>
            </a:r>
          </a:p>
          <a:p>
            <a:r>
              <a:rPr lang="en-US" sz="2400" dirty="0"/>
              <a:t>RECOMMENDATIONS</a:t>
            </a:r>
          </a:p>
          <a:p>
            <a:r>
              <a:rPr lang="en-US" sz="2400" dirty="0"/>
              <a:t>CLOSING</a:t>
            </a:r>
          </a:p>
          <a:p>
            <a:endParaRPr lang="en-US" dirty="0"/>
          </a:p>
        </p:txBody>
      </p:sp>
    </p:spTree>
    <p:extLst>
      <p:ext uri="{BB962C8B-B14F-4D97-AF65-F5344CB8AC3E}">
        <p14:creationId xmlns:p14="http://schemas.microsoft.com/office/powerpoint/2010/main" val="45768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BFD0-6BB5-537A-9B79-CB315A068D3C}"/>
              </a:ext>
            </a:extLst>
          </p:cNvPr>
          <p:cNvSpPr>
            <a:spLocks noGrp="1"/>
          </p:cNvSpPr>
          <p:nvPr>
            <p:ph type="title"/>
          </p:nvPr>
        </p:nvSpPr>
        <p:spPr>
          <a:xfrm>
            <a:off x="2231135" y="431442"/>
            <a:ext cx="7729728" cy="1188720"/>
          </a:xfrm>
          <a:noFill/>
          <a:ln>
            <a:noFill/>
          </a:ln>
        </p:spPr>
        <p:txBody>
          <a:bodyPr>
            <a:normAutofit/>
          </a:bodyPr>
          <a:lstStyle/>
          <a:p>
            <a:r>
              <a:rPr lang="en-US" dirty="0"/>
              <a:t>INTRODUCTION</a:t>
            </a:r>
          </a:p>
        </p:txBody>
      </p:sp>
      <p:graphicFrame>
        <p:nvGraphicFramePr>
          <p:cNvPr id="4" name="Content Placeholder 2">
            <a:extLst>
              <a:ext uri="{FF2B5EF4-FFF2-40B4-BE49-F238E27FC236}">
                <a16:creationId xmlns:a16="http://schemas.microsoft.com/office/drawing/2014/main" id="{CCB31450-29BA-CA76-8B4A-88C7E241827E}"/>
              </a:ext>
            </a:extLst>
          </p:cNvPr>
          <p:cNvGraphicFramePr>
            <a:graphicFrameLocks noGrp="1"/>
          </p:cNvGraphicFramePr>
          <p:nvPr>
            <p:ph idx="1"/>
            <p:extLst>
              <p:ext uri="{D42A27DB-BD31-4B8C-83A1-F6EECF244321}">
                <p14:modId xmlns:p14="http://schemas.microsoft.com/office/powerpoint/2010/main" val="945741601"/>
              </p:ext>
            </p:extLst>
          </p:nvPr>
        </p:nvGraphicFramePr>
        <p:xfrm>
          <a:off x="384040" y="1730348"/>
          <a:ext cx="11423919" cy="469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75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6380-1C34-CD0F-4BD5-D6BC30971603}"/>
              </a:ext>
            </a:extLst>
          </p:cNvPr>
          <p:cNvSpPr>
            <a:spLocks noGrp="1"/>
          </p:cNvSpPr>
          <p:nvPr>
            <p:ph type="title"/>
          </p:nvPr>
        </p:nvSpPr>
        <p:spPr>
          <a:xfrm>
            <a:off x="1659578" y="358536"/>
            <a:ext cx="8872844" cy="1364514"/>
          </a:xfrm>
          <a:noFill/>
          <a:ln>
            <a:noFill/>
          </a:ln>
        </p:spPr>
        <p:txBody>
          <a:bodyPr>
            <a:normAutofit/>
          </a:bodyPr>
          <a:lstStyle/>
          <a:p>
            <a:pPr defTabSz="1045159"/>
            <a:r>
              <a:rPr lang="en-US" sz="3200" kern="1200" cap="all" spc="229" baseline="0" dirty="0">
                <a:solidFill>
                  <a:srgbClr val="262626"/>
                </a:solidFill>
                <a:latin typeface="+mj-lt"/>
                <a:ea typeface="+mj-ea"/>
                <a:cs typeface="+mj-cs"/>
              </a:rPr>
              <a:t>DATA OVERVIEW</a:t>
            </a:r>
            <a:endParaRPr lang="en-US" dirty="0"/>
          </a:p>
        </p:txBody>
      </p:sp>
      <p:sp>
        <p:nvSpPr>
          <p:cNvPr id="5" name="Rectangle: Rounded Corners 57">
            <a:extLst>
              <a:ext uri="{FF2B5EF4-FFF2-40B4-BE49-F238E27FC236}">
                <a16:creationId xmlns:a16="http://schemas.microsoft.com/office/drawing/2014/main" id="{2111F1C8-062F-A90B-7336-96C425F9042C}"/>
              </a:ext>
            </a:extLst>
          </p:cNvPr>
          <p:cNvSpPr/>
          <p:nvPr/>
        </p:nvSpPr>
        <p:spPr>
          <a:xfrm>
            <a:off x="3261373" y="2823014"/>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599</a:t>
            </a:r>
            <a:endParaRPr lang="en-GB"/>
          </a:p>
        </p:txBody>
      </p:sp>
      <p:sp>
        <p:nvSpPr>
          <p:cNvPr id="6" name="TextBox 5">
            <a:extLst>
              <a:ext uri="{FF2B5EF4-FFF2-40B4-BE49-F238E27FC236}">
                <a16:creationId xmlns:a16="http://schemas.microsoft.com/office/drawing/2014/main" id="{7264FFFB-7F16-6536-944A-BAF5123E6A47}"/>
              </a:ext>
            </a:extLst>
          </p:cNvPr>
          <p:cNvSpPr txBox="1"/>
          <p:nvPr/>
        </p:nvSpPr>
        <p:spPr>
          <a:xfrm>
            <a:off x="3211073" y="2363181"/>
            <a:ext cx="1361976" cy="345607"/>
          </a:xfrm>
          <a:prstGeom prst="rect">
            <a:avLst/>
          </a:prstGeom>
          <a:noFill/>
        </p:spPr>
        <p:txBody>
          <a:bodyPr wrap="none" rtlCol="0">
            <a:spAutoFit/>
          </a:bodyPr>
          <a:lstStyle/>
          <a:p>
            <a:pPr defTabSz="418064">
              <a:spcAft>
                <a:spcPts val="686"/>
              </a:spcAft>
            </a:pPr>
            <a:r>
              <a:rPr lang="en-US" sz="1646" kern="1200" dirty="0">
                <a:solidFill>
                  <a:schemeClr val="tx1"/>
                </a:solidFill>
                <a:latin typeface="+mn-lt"/>
                <a:ea typeface="+mn-ea"/>
                <a:cs typeface="+mn-cs"/>
              </a:rPr>
              <a:t>CUSTOMERS</a:t>
            </a:r>
            <a:endParaRPr lang="en-US" dirty="0"/>
          </a:p>
        </p:txBody>
      </p:sp>
      <p:sp>
        <p:nvSpPr>
          <p:cNvPr id="7" name="Rectangle: Rounded Corners 57">
            <a:extLst>
              <a:ext uri="{FF2B5EF4-FFF2-40B4-BE49-F238E27FC236}">
                <a16:creationId xmlns:a16="http://schemas.microsoft.com/office/drawing/2014/main" id="{63A420DC-2674-BFAF-15A5-4CA556BF5DDA}"/>
              </a:ext>
            </a:extLst>
          </p:cNvPr>
          <p:cNvSpPr/>
          <p:nvPr/>
        </p:nvSpPr>
        <p:spPr>
          <a:xfrm>
            <a:off x="5397385" y="2823014"/>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dirty="0">
                <a:solidFill>
                  <a:schemeClr val="lt1"/>
                </a:solidFill>
                <a:latin typeface="+mn-lt"/>
                <a:ea typeface="+mn-ea"/>
                <a:cs typeface="+mn-cs"/>
              </a:rPr>
              <a:t>108</a:t>
            </a:r>
            <a:endParaRPr lang="en-GB" dirty="0"/>
          </a:p>
        </p:txBody>
      </p:sp>
      <p:sp>
        <p:nvSpPr>
          <p:cNvPr id="9" name="TextBox 8">
            <a:extLst>
              <a:ext uri="{FF2B5EF4-FFF2-40B4-BE49-F238E27FC236}">
                <a16:creationId xmlns:a16="http://schemas.microsoft.com/office/drawing/2014/main" id="{5B83A00C-E402-2FAA-8274-2A8D7BAF9E03}"/>
              </a:ext>
            </a:extLst>
          </p:cNvPr>
          <p:cNvSpPr txBox="1"/>
          <p:nvPr/>
        </p:nvSpPr>
        <p:spPr>
          <a:xfrm>
            <a:off x="4974373" y="2152228"/>
            <a:ext cx="2018825" cy="598882"/>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COUNTRIES REPRESENTED</a:t>
            </a:r>
            <a:endParaRPr lang="en-US" dirty="0"/>
          </a:p>
        </p:txBody>
      </p:sp>
      <p:sp>
        <p:nvSpPr>
          <p:cNvPr id="12" name="Rectangle: Rounded Corners 57">
            <a:extLst>
              <a:ext uri="{FF2B5EF4-FFF2-40B4-BE49-F238E27FC236}">
                <a16:creationId xmlns:a16="http://schemas.microsoft.com/office/drawing/2014/main" id="{AAE75AC6-027D-5B82-8484-8E779ED98B21}"/>
              </a:ext>
            </a:extLst>
          </p:cNvPr>
          <p:cNvSpPr/>
          <p:nvPr/>
        </p:nvSpPr>
        <p:spPr>
          <a:xfrm>
            <a:off x="9790364" y="2823014"/>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20</a:t>
            </a:r>
            <a:endParaRPr lang="en-GB"/>
          </a:p>
        </p:txBody>
      </p:sp>
      <p:sp>
        <p:nvSpPr>
          <p:cNvPr id="11" name="Rectangle: Rounded Corners 57">
            <a:extLst>
              <a:ext uri="{FF2B5EF4-FFF2-40B4-BE49-F238E27FC236}">
                <a16:creationId xmlns:a16="http://schemas.microsoft.com/office/drawing/2014/main" id="{22E67CEF-D99C-9B6D-7D76-63142B13DC00}"/>
              </a:ext>
            </a:extLst>
          </p:cNvPr>
          <p:cNvSpPr/>
          <p:nvPr/>
        </p:nvSpPr>
        <p:spPr>
          <a:xfrm>
            <a:off x="7614034" y="2823014"/>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1000</a:t>
            </a:r>
            <a:endParaRPr lang="en-GB"/>
          </a:p>
        </p:txBody>
      </p:sp>
      <p:sp>
        <p:nvSpPr>
          <p:cNvPr id="14" name="TextBox 13">
            <a:extLst>
              <a:ext uri="{FF2B5EF4-FFF2-40B4-BE49-F238E27FC236}">
                <a16:creationId xmlns:a16="http://schemas.microsoft.com/office/drawing/2014/main" id="{238EAC00-B10B-37E2-B651-58348B4D4BC6}"/>
              </a:ext>
            </a:extLst>
          </p:cNvPr>
          <p:cNvSpPr txBox="1"/>
          <p:nvPr/>
        </p:nvSpPr>
        <p:spPr>
          <a:xfrm>
            <a:off x="7394522" y="2338331"/>
            <a:ext cx="1561681" cy="345607"/>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TOTAL FILMS</a:t>
            </a:r>
            <a:endParaRPr lang="en-US" dirty="0"/>
          </a:p>
        </p:txBody>
      </p:sp>
      <p:sp>
        <p:nvSpPr>
          <p:cNvPr id="16" name="TextBox 15">
            <a:extLst>
              <a:ext uri="{FF2B5EF4-FFF2-40B4-BE49-F238E27FC236}">
                <a16:creationId xmlns:a16="http://schemas.microsoft.com/office/drawing/2014/main" id="{09DA09D9-AE18-31C8-8466-9F8F7965B94A}"/>
              </a:ext>
            </a:extLst>
          </p:cNvPr>
          <p:cNvSpPr txBox="1"/>
          <p:nvPr/>
        </p:nvSpPr>
        <p:spPr>
          <a:xfrm>
            <a:off x="9879281" y="2349872"/>
            <a:ext cx="941283" cy="345607"/>
          </a:xfrm>
          <a:prstGeom prst="rect">
            <a:avLst/>
          </a:prstGeom>
          <a:noFill/>
        </p:spPr>
        <p:txBody>
          <a:bodyPr wrap="none" rtlCol="0">
            <a:spAutoFit/>
          </a:bodyPr>
          <a:lstStyle/>
          <a:p>
            <a:pPr defTabSz="418064">
              <a:spcAft>
                <a:spcPts val="686"/>
              </a:spcAft>
            </a:pPr>
            <a:r>
              <a:rPr lang="en-US" sz="1646" kern="1200" dirty="0">
                <a:solidFill>
                  <a:schemeClr val="tx1"/>
                </a:solidFill>
                <a:latin typeface="+mn-lt"/>
                <a:ea typeface="+mn-ea"/>
                <a:cs typeface="+mn-cs"/>
              </a:rPr>
              <a:t>GENRES</a:t>
            </a:r>
            <a:endParaRPr lang="en-US" dirty="0"/>
          </a:p>
        </p:txBody>
      </p:sp>
      <p:sp>
        <p:nvSpPr>
          <p:cNvPr id="18" name="Rectangle: Rounded Corners 57">
            <a:extLst>
              <a:ext uri="{FF2B5EF4-FFF2-40B4-BE49-F238E27FC236}">
                <a16:creationId xmlns:a16="http://schemas.microsoft.com/office/drawing/2014/main" id="{8C609F05-FA28-08AE-3AEB-169803BD83D1}"/>
              </a:ext>
            </a:extLst>
          </p:cNvPr>
          <p:cNvSpPr/>
          <p:nvPr/>
        </p:nvSpPr>
        <p:spPr>
          <a:xfrm>
            <a:off x="1085044" y="2823014"/>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$61,312</a:t>
            </a:r>
            <a:endParaRPr lang="en-GB"/>
          </a:p>
        </p:txBody>
      </p:sp>
      <p:sp>
        <p:nvSpPr>
          <p:cNvPr id="20" name="TextBox 19">
            <a:extLst>
              <a:ext uri="{FF2B5EF4-FFF2-40B4-BE49-F238E27FC236}">
                <a16:creationId xmlns:a16="http://schemas.microsoft.com/office/drawing/2014/main" id="{DE515048-31BA-6050-FC4C-C41EF1488A6C}"/>
              </a:ext>
            </a:extLst>
          </p:cNvPr>
          <p:cNvSpPr txBox="1"/>
          <p:nvPr/>
        </p:nvSpPr>
        <p:spPr>
          <a:xfrm>
            <a:off x="1143046" y="2357325"/>
            <a:ext cx="1072730" cy="345607"/>
          </a:xfrm>
          <a:prstGeom prst="rect">
            <a:avLst/>
          </a:prstGeom>
          <a:noFill/>
        </p:spPr>
        <p:txBody>
          <a:bodyPr wrap="none" rtlCol="0">
            <a:spAutoFit/>
          </a:bodyPr>
          <a:lstStyle/>
          <a:p>
            <a:pPr defTabSz="418064">
              <a:spcAft>
                <a:spcPts val="686"/>
              </a:spcAft>
            </a:pPr>
            <a:r>
              <a:rPr lang="en-US" sz="1646" kern="1200" dirty="0">
                <a:solidFill>
                  <a:schemeClr val="tx1"/>
                </a:solidFill>
                <a:latin typeface="+mn-lt"/>
                <a:ea typeface="+mn-ea"/>
                <a:cs typeface="+mn-cs"/>
              </a:rPr>
              <a:t>REVENUE</a:t>
            </a:r>
            <a:endParaRPr lang="en-US" dirty="0"/>
          </a:p>
        </p:txBody>
      </p:sp>
      <p:sp>
        <p:nvSpPr>
          <p:cNvPr id="21" name="Rectangle: Rounded Corners 57">
            <a:extLst>
              <a:ext uri="{FF2B5EF4-FFF2-40B4-BE49-F238E27FC236}">
                <a16:creationId xmlns:a16="http://schemas.microsoft.com/office/drawing/2014/main" id="{ADA84495-7849-F930-BF2C-CCB5CCC27639}"/>
              </a:ext>
            </a:extLst>
          </p:cNvPr>
          <p:cNvSpPr/>
          <p:nvPr/>
        </p:nvSpPr>
        <p:spPr>
          <a:xfrm>
            <a:off x="3256689" y="5079975"/>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4.99 days</a:t>
            </a:r>
            <a:endParaRPr lang="en-GB"/>
          </a:p>
        </p:txBody>
      </p:sp>
      <p:sp>
        <p:nvSpPr>
          <p:cNvPr id="24" name="TextBox 23">
            <a:extLst>
              <a:ext uri="{FF2B5EF4-FFF2-40B4-BE49-F238E27FC236}">
                <a16:creationId xmlns:a16="http://schemas.microsoft.com/office/drawing/2014/main" id="{B37EDEC8-44A9-66C0-1FC0-8074C292CD9D}"/>
              </a:ext>
            </a:extLst>
          </p:cNvPr>
          <p:cNvSpPr txBox="1"/>
          <p:nvPr/>
        </p:nvSpPr>
        <p:spPr>
          <a:xfrm>
            <a:off x="2956294" y="4274145"/>
            <a:ext cx="1805116" cy="965649"/>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AVG RENTAL DURATION</a:t>
            </a:r>
          </a:p>
          <a:p>
            <a:pPr>
              <a:spcAft>
                <a:spcPts val="600"/>
              </a:spcAft>
            </a:pPr>
            <a:endParaRPr lang="en-US" dirty="0"/>
          </a:p>
        </p:txBody>
      </p:sp>
      <p:sp>
        <p:nvSpPr>
          <p:cNvPr id="26" name="Rectangle: Rounded Corners 57">
            <a:extLst>
              <a:ext uri="{FF2B5EF4-FFF2-40B4-BE49-F238E27FC236}">
                <a16:creationId xmlns:a16="http://schemas.microsoft.com/office/drawing/2014/main" id="{C984A945-302A-5991-83F5-8CD4CAC63B6F}"/>
              </a:ext>
            </a:extLst>
          </p:cNvPr>
          <p:cNvSpPr/>
          <p:nvPr/>
        </p:nvSpPr>
        <p:spPr>
          <a:xfrm>
            <a:off x="5433019" y="5079975"/>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$19.99</a:t>
            </a:r>
            <a:endParaRPr lang="en-GB"/>
          </a:p>
        </p:txBody>
      </p:sp>
      <p:sp>
        <p:nvSpPr>
          <p:cNvPr id="28" name="TextBox 27">
            <a:extLst>
              <a:ext uri="{FF2B5EF4-FFF2-40B4-BE49-F238E27FC236}">
                <a16:creationId xmlns:a16="http://schemas.microsoft.com/office/drawing/2014/main" id="{8E54F453-0ADE-82E9-8931-B5C8A7CC079C}"/>
              </a:ext>
            </a:extLst>
          </p:cNvPr>
          <p:cNvSpPr txBox="1"/>
          <p:nvPr/>
        </p:nvSpPr>
        <p:spPr>
          <a:xfrm>
            <a:off x="5057537" y="4044282"/>
            <a:ext cx="2018825" cy="869098"/>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AVG REPLACEMENT COST</a:t>
            </a:r>
            <a:endParaRPr lang="en-US" dirty="0"/>
          </a:p>
        </p:txBody>
      </p:sp>
      <p:sp>
        <p:nvSpPr>
          <p:cNvPr id="29" name="Rectangle: Rounded Corners 57">
            <a:extLst>
              <a:ext uri="{FF2B5EF4-FFF2-40B4-BE49-F238E27FC236}">
                <a16:creationId xmlns:a16="http://schemas.microsoft.com/office/drawing/2014/main" id="{2DE0B12C-8D44-E4A5-528A-C9F1595A3DD5}"/>
              </a:ext>
            </a:extLst>
          </p:cNvPr>
          <p:cNvSpPr/>
          <p:nvPr/>
        </p:nvSpPr>
        <p:spPr>
          <a:xfrm>
            <a:off x="9785681" y="5079975"/>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PG</a:t>
            </a:r>
            <a:endParaRPr lang="en-GB"/>
          </a:p>
        </p:txBody>
      </p:sp>
      <p:sp>
        <p:nvSpPr>
          <p:cNvPr id="30" name="Rectangle: Rounded Corners 57">
            <a:extLst>
              <a:ext uri="{FF2B5EF4-FFF2-40B4-BE49-F238E27FC236}">
                <a16:creationId xmlns:a16="http://schemas.microsoft.com/office/drawing/2014/main" id="{449DFE11-B794-7E99-8905-184FCC5578AE}"/>
              </a:ext>
            </a:extLst>
          </p:cNvPr>
          <p:cNvSpPr/>
          <p:nvPr/>
        </p:nvSpPr>
        <p:spPr>
          <a:xfrm>
            <a:off x="7609350" y="5079975"/>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2006</a:t>
            </a:r>
            <a:endParaRPr lang="en-GB"/>
          </a:p>
        </p:txBody>
      </p:sp>
      <p:sp>
        <p:nvSpPr>
          <p:cNvPr id="31" name="TextBox 30">
            <a:extLst>
              <a:ext uri="{FF2B5EF4-FFF2-40B4-BE49-F238E27FC236}">
                <a16:creationId xmlns:a16="http://schemas.microsoft.com/office/drawing/2014/main" id="{84EF77B9-63AC-059B-5F83-5957CBE32ED9}"/>
              </a:ext>
            </a:extLst>
          </p:cNvPr>
          <p:cNvSpPr txBox="1"/>
          <p:nvPr/>
        </p:nvSpPr>
        <p:spPr>
          <a:xfrm>
            <a:off x="7439231" y="4241365"/>
            <a:ext cx="1561681" cy="598882"/>
          </a:xfrm>
          <a:prstGeom prst="rect">
            <a:avLst/>
          </a:prstGeom>
          <a:noFill/>
        </p:spPr>
        <p:txBody>
          <a:bodyPr wrap="square" rtlCol="0">
            <a:spAutoFit/>
          </a:bodyPr>
          <a:lstStyle/>
          <a:p>
            <a:pPr algn="ctr" defTabSz="418064">
              <a:spcAft>
                <a:spcPts val="686"/>
              </a:spcAft>
            </a:pPr>
            <a:r>
              <a:rPr lang="en-US" sz="1646" kern="1200">
                <a:solidFill>
                  <a:schemeClr val="tx1"/>
                </a:solidFill>
                <a:latin typeface="+mn-lt"/>
                <a:ea typeface="+mn-ea"/>
                <a:cs typeface="+mn-cs"/>
              </a:rPr>
              <a:t>ALL FILMS RELEASE YEAR</a:t>
            </a:r>
            <a:endParaRPr lang="en-US"/>
          </a:p>
        </p:txBody>
      </p:sp>
      <p:sp>
        <p:nvSpPr>
          <p:cNvPr id="32" name="TextBox 31">
            <a:extLst>
              <a:ext uri="{FF2B5EF4-FFF2-40B4-BE49-F238E27FC236}">
                <a16:creationId xmlns:a16="http://schemas.microsoft.com/office/drawing/2014/main" id="{196BC618-A08A-A40B-3AE6-75913DEA333C}"/>
              </a:ext>
            </a:extLst>
          </p:cNvPr>
          <p:cNvSpPr txBox="1"/>
          <p:nvPr/>
        </p:nvSpPr>
        <p:spPr>
          <a:xfrm>
            <a:off x="9470450" y="4283505"/>
            <a:ext cx="1841007" cy="598882"/>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MOST POPULAR GENRE</a:t>
            </a:r>
            <a:endParaRPr lang="en-US" dirty="0"/>
          </a:p>
        </p:txBody>
      </p:sp>
      <p:sp>
        <p:nvSpPr>
          <p:cNvPr id="33" name="Rectangle: Rounded Corners 57">
            <a:extLst>
              <a:ext uri="{FF2B5EF4-FFF2-40B4-BE49-F238E27FC236}">
                <a16:creationId xmlns:a16="http://schemas.microsoft.com/office/drawing/2014/main" id="{0816A62F-FFFA-4E51-69E7-6630D13709DC}"/>
              </a:ext>
            </a:extLst>
          </p:cNvPr>
          <p:cNvSpPr/>
          <p:nvPr/>
        </p:nvSpPr>
        <p:spPr>
          <a:xfrm>
            <a:off x="1080360" y="5079975"/>
            <a:ext cx="1128484" cy="849923"/>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18064">
              <a:spcAft>
                <a:spcPts val="686"/>
              </a:spcAft>
            </a:pPr>
            <a:r>
              <a:rPr lang="en-GB" sz="1646" kern="1200">
                <a:solidFill>
                  <a:schemeClr val="lt1"/>
                </a:solidFill>
                <a:latin typeface="+mn-lt"/>
                <a:ea typeface="+mn-ea"/>
                <a:cs typeface="+mn-cs"/>
              </a:rPr>
              <a:t>$2.98</a:t>
            </a:r>
            <a:endParaRPr lang="en-GB"/>
          </a:p>
        </p:txBody>
      </p:sp>
      <p:sp>
        <p:nvSpPr>
          <p:cNvPr id="34" name="TextBox 33">
            <a:extLst>
              <a:ext uri="{FF2B5EF4-FFF2-40B4-BE49-F238E27FC236}">
                <a16:creationId xmlns:a16="http://schemas.microsoft.com/office/drawing/2014/main" id="{36B07A7E-827E-3AB8-24B9-5895B630C912}"/>
              </a:ext>
            </a:extLst>
          </p:cNvPr>
          <p:cNvSpPr txBox="1"/>
          <p:nvPr/>
        </p:nvSpPr>
        <p:spPr>
          <a:xfrm>
            <a:off x="788309" y="4308219"/>
            <a:ext cx="1805116" cy="598882"/>
          </a:xfrm>
          <a:prstGeom prst="rect">
            <a:avLst/>
          </a:prstGeom>
          <a:noFill/>
        </p:spPr>
        <p:txBody>
          <a:bodyPr wrap="square" rtlCol="0">
            <a:spAutoFit/>
          </a:bodyPr>
          <a:lstStyle/>
          <a:p>
            <a:pPr algn="ctr" defTabSz="418064">
              <a:spcAft>
                <a:spcPts val="686"/>
              </a:spcAft>
            </a:pPr>
            <a:r>
              <a:rPr lang="en-US" sz="1646" kern="1200" dirty="0">
                <a:solidFill>
                  <a:schemeClr val="tx1"/>
                </a:solidFill>
                <a:latin typeface="+mn-lt"/>
                <a:ea typeface="+mn-ea"/>
                <a:cs typeface="+mn-cs"/>
              </a:rPr>
              <a:t>AVG RENTAL COST</a:t>
            </a:r>
            <a:endParaRPr lang="en-US" dirty="0"/>
          </a:p>
        </p:txBody>
      </p:sp>
    </p:spTree>
    <p:extLst>
      <p:ext uri="{BB962C8B-B14F-4D97-AF65-F5344CB8AC3E}">
        <p14:creationId xmlns:p14="http://schemas.microsoft.com/office/powerpoint/2010/main" val="36232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9C3F8CD8-D7C1-A93F-0879-9B94D3742250}"/>
              </a:ext>
            </a:extLst>
          </p:cNvPr>
          <p:cNvPicPr>
            <a:picLocks noChangeAspect="1"/>
          </p:cNvPicPr>
          <p:nvPr/>
        </p:nvPicPr>
        <p:blipFill rotWithShape="1">
          <a:blip r:embed="rId2">
            <a:duotone>
              <a:schemeClr val="accent2">
                <a:shade val="45000"/>
                <a:satMod val="135000"/>
              </a:schemeClr>
              <a:prstClr val="white"/>
            </a:duotone>
            <a:alphaModFix amt="25000"/>
          </a:blip>
          <a:srcRect t="1510" b="14220"/>
          <a:stretch/>
        </p:blipFill>
        <p:spPr>
          <a:xfrm>
            <a:off x="114320" y="10"/>
            <a:ext cx="12191980" cy="6857990"/>
          </a:xfrm>
          <a:prstGeom prst="rect">
            <a:avLst/>
          </a:prstGeom>
        </p:spPr>
      </p:pic>
      <p:sp>
        <p:nvSpPr>
          <p:cNvPr id="2" name="Title 1">
            <a:extLst>
              <a:ext uri="{FF2B5EF4-FFF2-40B4-BE49-F238E27FC236}">
                <a16:creationId xmlns:a16="http://schemas.microsoft.com/office/drawing/2014/main" id="{961B854E-6DDD-0503-886B-BD07140EAB8A}"/>
              </a:ext>
            </a:extLst>
          </p:cNvPr>
          <p:cNvSpPr>
            <a:spLocks noGrp="1"/>
          </p:cNvSpPr>
          <p:nvPr>
            <p:ph type="title"/>
          </p:nvPr>
        </p:nvSpPr>
        <p:spPr>
          <a:xfrm>
            <a:off x="2231136" y="523613"/>
            <a:ext cx="7729728" cy="1188720"/>
          </a:xfrm>
          <a:noFill/>
          <a:ln>
            <a:noFill/>
          </a:ln>
        </p:spPr>
        <p:txBody>
          <a:bodyPr>
            <a:normAutofit/>
          </a:bodyPr>
          <a:lstStyle/>
          <a:p>
            <a:r>
              <a:rPr lang="en-US" dirty="0"/>
              <a:t>KEY QUESTIONS</a:t>
            </a:r>
          </a:p>
        </p:txBody>
      </p:sp>
      <p:sp>
        <p:nvSpPr>
          <p:cNvPr id="3" name="Content Placeholder 2">
            <a:extLst>
              <a:ext uri="{FF2B5EF4-FFF2-40B4-BE49-F238E27FC236}">
                <a16:creationId xmlns:a16="http://schemas.microsoft.com/office/drawing/2014/main" id="{187F633F-504F-D6FA-CB2A-19E054DB4A98}"/>
              </a:ext>
            </a:extLst>
          </p:cNvPr>
          <p:cNvSpPr>
            <a:spLocks noGrp="1"/>
          </p:cNvSpPr>
          <p:nvPr>
            <p:ph idx="1"/>
          </p:nvPr>
        </p:nvSpPr>
        <p:spPr>
          <a:xfrm>
            <a:off x="1909763" y="2352294"/>
            <a:ext cx="8372474" cy="3534156"/>
          </a:xfrm>
        </p:spPr>
        <p:txBody>
          <a:bodyPr>
            <a:normAutofit/>
          </a:bodyPr>
          <a:lstStyle/>
          <a:p>
            <a:r>
              <a:rPr lang="en-US" sz="2400" dirty="0"/>
              <a:t>Which movies contributed the most &amp; least to revenue gain?</a:t>
            </a:r>
          </a:p>
          <a:p>
            <a:r>
              <a:rPr lang="en-US" sz="2400" dirty="0"/>
              <a:t>What was the average rental duration for all videos?</a:t>
            </a:r>
          </a:p>
          <a:p>
            <a:r>
              <a:rPr lang="en-US" sz="2400" dirty="0"/>
              <a:t>Which countries and cities are Rockbuster customers based in?</a:t>
            </a:r>
          </a:p>
          <a:p>
            <a:r>
              <a:rPr lang="en-US" sz="2400" dirty="0"/>
              <a:t>Where are customers with a high lifetime value based?</a:t>
            </a:r>
          </a:p>
          <a:p>
            <a:r>
              <a:rPr lang="en-US" sz="2400" dirty="0"/>
              <a:t>Do sales figures vary between geographic regions?</a:t>
            </a:r>
          </a:p>
        </p:txBody>
      </p:sp>
    </p:spTree>
    <p:extLst>
      <p:ext uri="{BB962C8B-B14F-4D97-AF65-F5344CB8AC3E}">
        <p14:creationId xmlns:p14="http://schemas.microsoft.com/office/powerpoint/2010/main" val="16218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979B-D383-2820-420F-392E8BE39416}"/>
              </a:ext>
            </a:extLst>
          </p:cNvPr>
          <p:cNvSpPr>
            <a:spLocks noGrp="1"/>
          </p:cNvSpPr>
          <p:nvPr>
            <p:ph type="title"/>
          </p:nvPr>
        </p:nvSpPr>
        <p:spPr>
          <a:xfrm>
            <a:off x="2572566" y="409196"/>
            <a:ext cx="6343885" cy="1015663"/>
          </a:xfrm>
          <a:noFill/>
          <a:ln>
            <a:noFill/>
          </a:ln>
        </p:spPr>
        <p:txBody>
          <a:bodyPr vert="horz" lIns="182880" tIns="182880" rIns="182880" bIns="182880" rtlCol="0" anchor="ctr" anchorCtr="1">
            <a:normAutofit/>
          </a:bodyPr>
          <a:lstStyle/>
          <a:p>
            <a:r>
              <a:rPr lang="en-US" dirty="0"/>
              <a:t>REVENUE by film</a:t>
            </a:r>
          </a:p>
        </p:txBody>
      </p:sp>
      <p:pic>
        <p:nvPicPr>
          <p:cNvPr id="9" name="Content Placeholder 8" descr="A picture containing text, screenshot, number, font&#10;&#10;Description automatically generated">
            <a:extLst>
              <a:ext uri="{FF2B5EF4-FFF2-40B4-BE49-F238E27FC236}">
                <a16:creationId xmlns:a16="http://schemas.microsoft.com/office/drawing/2014/main" id="{D3679887-B832-EBC3-6B72-0A12E3F40269}"/>
              </a:ext>
            </a:extLst>
          </p:cNvPr>
          <p:cNvPicPr>
            <a:picLocks noGrp="1" noChangeAspect="1"/>
          </p:cNvPicPr>
          <p:nvPr>
            <p:ph idx="1"/>
          </p:nvPr>
        </p:nvPicPr>
        <p:blipFill>
          <a:blip r:embed="rId2"/>
          <a:stretch>
            <a:fillRect/>
          </a:stretch>
        </p:blipFill>
        <p:spPr>
          <a:xfrm>
            <a:off x="621269" y="2008514"/>
            <a:ext cx="7384901" cy="3932458"/>
          </a:xfrm>
          <a:prstGeom prst="rect">
            <a:avLst/>
          </a:prstGeom>
        </p:spPr>
      </p:pic>
      <p:sp>
        <p:nvSpPr>
          <p:cNvPr id="12" name="TextBox 11">
            <a:extLst>
              <a:ext uri="{FF2B5EF4-FFF2-40B4-BE49-F238E27FC236}">
                <a16:creationId xmlns:a16="http://schemas.microsoft.com/office/drawing/2014/main" id="{33C6BBB9-79C8-C0EE-4E8F-C07AB35DF897}"/>
              </a:ext>
            </a:extLst>
          </p:cNvPr>
          <p:cNvSpPr txBox="1"/>
          <p:nvPr/>
        </p:nvSpPr>
        <p:spPr>
          <a:xfrm>
            <a:off x="8916451" y="2144198"/>
            <a:ext cx="2745667"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Two of the top 5 movies are in the Comedy Genre</a:t>
            </a:r>
          </a:p>
          <a:p>
            <a:endParaRPr lang="en-US" sz="2000" dirty="0"/>
          </a:p>
          <a:p>
            <a:pPr marL="285750" indent="-285750">
              <a:buFont typeface="Arial" panose="020B0604020202020204" pitchFamily="34" charset="0"/>
              <a:buChar char="•"/>
            </a:pPr>
            <a:r>
              <a:rPr lang="en-US" sz="2000" dirty="0"/>
              <a:t>173 movies out of 1000 generate revenue over $100</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bottom 10 movies generate revenue under $8.00</a:t>
            </a:r>
          </a:p>
        </p:txBody>
      </p:sp>
    </p:spTree>
    <p:extLst>
      <p:ext uri="{BB962C8B-B14F-4D97-AF65-F5344CB8AC3E}">
        <p14:creationId xmlns:p14="http://schemas.microsoft.com/office/powerpoint/2010/main" val="3437355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descr="A picture containing text, circle, screenshot, font&#10;&#10;Description automatically generated">
            <a:extLst>
              <a:ext uri="{FF2B5EF4-FFF2-40B4-BE49-F238E27FC236}">
                <a16:creationId xmlns:a16="http://schemas.microsoft.com/office/drawing/2014/main" id="{75AC7C44-B2A5-230D-5EFF-253AE80A36C6}"/>
              </a:ext>
            </a:extLst>
          </p:cNvPr>
          <p:cNvPicPr>
            <a:picLocks noChangeAspect="1"/>
          </p:cNvPicPr>
          <p:nvPr/>
        </p:nvPicPr>
        <p:blipFill>
          <a:blip r:embed="rId2"/>
          <a:stretch>
            <a:fillRect/>
          </a:stretch>
        </p:blipFill>
        <p:spPr>
          <a:xfrm>
            <a:off x="528035" y="3570692"/>
            <a:ext cx="4125396" cy="2939344"/>
          </a:xfrm>
          <a:prstGeom prst="rect">
            <a:avLst/>
          </a:prstGeom>
        </p:spPr>
      </p:pic>
      <p:sp>
        <p:nvSpPr>
          <p:cNvPr id="26" name="Rectangle 19">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8979B-D383-2820-420F-392E8BE39416}"/>
              </a:ext>
            </a:extLst>
          </p:cNvPr>
          <p:cNvSpPr>
            <a:spLocks noGrp="1"/>
          </p:cNvSpPr>
          <p:nvPr>
            <p:ph type="title"/>
          </p:nvPr>
        </p:nvSpPr>
        <p:spPr>
          <a:xfrm>
            <a:off x="6119732" y="834991"/>
            <a:ext cx="5291327" cy="1188720"/>
          </a:xfrm>
          <a:noFill/>
          <a:ln>
            <a:noFill/>
          </a:ln>
        </p:spPr>
        <p:txBody>
          <a:bodyPr vert="horz" lIns="182880" tIns="182880" rIns="182880" bIns="182880" rtlCol="0" anchor="ctr" anchorCtr="1">
            <a:normAutofit/>
          </a:bodyPr>
          <a:lstStyle/>
          <a:p>
            <a:r>
              <a:rPr lang="en-US" dirty="0">
                <a:solidFill>
                  <a:schemeClr val="bg1"/>
                </a:solidFill>
              </a:rPr>
              <a:t>REVENUE by Genre &amp; RATING</a:t>
            </a:r>
          </a:p>
        </p:txBody>
      </p:sp>
      <p:pic>
        <p:nvPicPr>
          <p:cNvPr id="8" name="Content Placeholder 7" descr="A screenshot of a computer screen&#10;&#10;Description automatically generated with low confidence">
            <a:extLst>
              <a:ext uri="{FF2B5EF4-FFF2-40B4-BE49-F238E27FC236}">
                <a16:creationId xmlns:a16="http://schemas.microsoft.com/office/drawing/2014/main" id="{2AAE6C01-D86C-A412-3CE3-867B5B5C969F}"/>
              </a:ext>
            </a:extLst>
          </p:cNvPr>
          <p:cNvPicPr>
            <a:picLocks noGrp="1" noChangeAspect="1"/>
          </p:cNvPicPr>
          <p:nvPr>
            <p:ph idx="1"/>
          </p:nvPr>
        </p:nvPicPr>
        <p:blipFill rotWithShape="1">
          <a:blip r:embed="rId3"/>
          <a:srcRect r="2" b="4958"/>
          <a:stretch/>
        </p:blipFill>
        <p:spPr>
          <a:xfrm>
            <a:off x="192944" y="528034"/>
            <a:ext cx="4841784" cy="2450468"/>
          </a:xfrm>
          <a:prstGeom prst="rect">
            <a:avLst/>
          </a:prstGeom>
        </p:spPr>
      </p:pic>
      <p:sp>
        <p:nvSpPr>
          <p:cNvPr id="7" name="TextBox 6">
            <a:extLst>
              <a:ext uri="{FF2B5EF4-FFF2-40B4-BE49-F238E27FC236}">
                <a16:creationId xmlns:a16="http://schemas.microsoft.com/office/drawing/2014/main" id="{2F1EAF99-B00C-A8B2-D25A-CD08DE546587}"/>
              </a:ext>
            </a:extLst>
          </p:cNvPr>
          <p:cNvSpPr txBox="1"/>
          <p:nvPr/>
        </p:nvSpPr>
        <p:spPr>
          <a:xfrm>
            <a:off x="6119732" y="2858703"/>
            <a:ext cx="5285791" cy="3042547"/>
          </a:xfrm>
          <a:prstGeom prst="rect">
            <a:avLst/>
          </a:prstGeom>
        </p:spPr>
        <p:txBody>
          <a:bodyPr vert="horz" lIns="91440" tIns="45720" rIns="91440" bIns="45720" rtlCol="0">
            <a:normAutofit/>
          </a:bodyPr>
          <a:lstStyle/>
          <a:p>
            <a:pPr marL="342900" indent="-228600" defTabSz="914400">
              <a:spcBef>
                <a:spcPts val="1000"/>
              </a:spcBef>
              <a:buClr>
                <a:schemeClr val="accent2"/>
              </a:buClr>
              <a:buFont typeface="Arial" panose="020B0604020202020204" pitchFamily="34" charset="0"/>
              <a:buChar char="•"/>
            </a:pPr>
            <a:r>
              <a:rPr lang="en-US">
                <a:solidFill>
                  <a:srgbClr val="FFFFFF"/>
                </a:solidFill>
              </a:rPr>
              <a:t>Top 5 Genres - Sports, Sci-Fi, Animation, Drama &amp; Comedy</a:t>
            </a:r>
          </a:p>
          <a:p>
            <a:pPr marL="342900" indent="-228600" defTabSz="914400">
              <a:spcBef>
                <a:spcPts val="1000"/>
              </a:spcBef>
              <a:buClr>
                <a:schemeClr val="accent2"/>
              </a:buClr>
              <a:buFont typeface="Arial" panose="020B0604020202020204" pitchFamily="34" charset="0"/>
              <a:buChar char="•"/>
            </a:pPr>
            <a:endParaRPr lang="en-US">
              <a:solidFill>
                <a:srgbClr val="FFFFFF"/>
              </a:solidFill>
            </a:endParaRPr>
          </a:p>
          <a:p>
            <a:pPr marL="342900" indent="-228600" defTabSz="914400">
              <a:spcBef>
                <a:spcPts val="1000"/>
              </a:spcBef>
              <a:buClr>
                <a:schemeClr val="accent2"/>
              </a:buClr>
              <a:buFont typeface="Arial" panose="020B0604020202020204" pitchFamily="34" charset="0"/>
              <a:buChar char="•"/>
            </a:pPr>
            <a:r>
              <a:rPr lang="en-US">
                <a:solidFill>
                  <a:srgbClr val="FFFFFF"/>
                </a:solidFill>
              </a:rPr>
              <a:t>Thriller (not listed) the is the weakest genre – generating $47.89</a:t>
            </a:r>
          </a:p>
          <a:p>
            <a:pPr marL="342900" indent="-228600" defTabSz="914400">
              <a:spcBef>
                <a:spcPts val="1000"/>
              </a:spcBef>
              <a:buClr>
                <a:schemeClr val="accent2"/>
              </a:buClr>
              <a:buFont typeface="Arial" panose="020B0604020202020204" pitchFamily="34" charset="0"/>
              <a:buChar char="•"/>
            </a:pPr>
            <a:endParaRPr lang="en-US">
              <a:solidFill>
                <a:srgbClr val="FFFFFF"/>
              </a:solidFill>
            </a:endParaRPr>
          </a:p>
          <a:p>
            <a:pPr marL="342900" indent="-228600" defTabSz="914400">
              <a:spcBef>
                <a:spcPts val="1000"/>
              </a:spcBef>
              <a:buClr>
                <a:schemeClr val="accent2"/>
              </a:buClr>
              <a:buFont typeface="Arial" panose="020B0604020202020204" pitchFamily="34" charset="0"/>
              <a:buChar char="•"/>
            </a:pPr>
            <a:r>
              <a:rPr lang="en-US">
                <a:solidFill>
                  <a:srgbClr val="FFFFFF"/>
                </a:solidFill>
              </a:rPr>
              <a:t>PG-13 followed by NC-17 generate the most revenue </a:t>
            </a:r>
          </a:p>
        </p:txBody>
      </p:sp>
    </p:spTree>
    <p:extLst>
      <p:ext uri="{BB962C8B-B14F-4D97-AF65-F5344CB8AC3E}">
        <p14:creationId xmlns:p14="http://schemas.microsoft.com/office/powerpoint/2010/main" val="104127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979B-D383-2820-420F-392E8BE39416}"/>
              </a:ext>
            </a:extLst>
          </p:cNvPr>
          <p:cNvSpPr>
            <a:spLocks noGrp="1"/>
          </p:cNvSpPr>
          <p:nvPr>
            <p:ph type="title"/>
          </p:nvPr>
        </p:nvSpPr>
        <p:spPr>
          <a:xfrm>
            <a:off x="1600200" y="271062"/>
            <a:ext cx="8991600" cy="1264762"/>
          </a:xfrm>
          <a:ln>
            <a:noFill/>
          </a:ln>
        </p:spPr>
        <p:txBody>
          <a:bodyPr vert="horz" lIns="274320" tIns="182880" rIns="274320" bIns="182880" rtlCol="0" anchor="ctr" anchorCtr="1">
            <a:normAutofit/>
          </a:bodyPr>
          <a:lstStyle/>
          <a:p>
            <a:r>
              <a:rPr lang="en-US" dirty="0"/>
              <a:t>AVERAGE RENTAL DURATION</a:t>
            </a:r>
          </a:p>
        </p:txBody>
      </p:sp>
      <p:pic>
        <p:nvPicPr>
          <p:cNvPr id="5" name="Content Placeholder 4" descr="A picture containing screenshot, text, line&#10;&#10;Description automatically generated">
            <a:extLst>
              <a:ext uri="{FF2B5EF4-FFF2-40B4-BE49-F238E27FC236}">
                <a16:creationId xmlns:a16="http://schemas.microsoft.com/office/drawing/2014/main" id="{8ABFB4D4-5F38-6989-A387-19AC9376640A}"/>
              </a:ext>
            </a:extLst>
          </p:cNvPr>
          <p:cNvPicPr>
            <a:picLocks noChangeAspect="1"/>
          </p:cNvPicPr>
          <p:nvPr/>
        </p:nvPicPr>
        <p:blipFill rotWithShape="1">
          <a:blip r:embed="rId2"/>
          <a:srcRect t="2094" b="12679"/>
          <a:stretch/>
        </p:blipFill>
        <p:spPr>
          <a:xfrm>
            <a:off x="337384" y="2057447"/>
            <a:ext cx="8669438" cy="3762214"/>
          </a:xfrm>
          <a:prstGeom prst="rect">
            <a:avLst/>
          </a:prstGeom>
        </p:spPr>
      </p:pic>
      <p:sp>
        <p:nvSpPr>
          <p:cNvPr id="12" name="TextBox 11">
            <a:extLst>
              <a:ext uri="{FF2B5EF4-FFF2-40B4-BE49-F238E27FC236}">
                <a16:creationId xmlns:a16="http://schemas.microsoft.com/office/drawing/2014/main" id="{33C6BBB9-79C8-C0EE-4E8F-C07AB35DF897}"/>
              </a:ext>
            </a:extLst>
          </p:cNvPr>
          <p:cNvSpPr txBox="1"/>
          <p:nvPr/>
        </p:nvSpPr>
        <p:spPr>
          <a:xfrm>
            <a:off x="4672103" y="640079"/>
            <a:ext cx="6883072" cy="2834737"/>
          </a:xfrm>
          <a:prstGeom prst="rect">
            <a:avLst/>
          </a:prstGeom>
        </p:spPr>
        <p:txBody>
          <a:bodyPr vert="horz" lIns="91440" tIns="45720" rIns="91440" bIns="45720" rtlCol="0">
            <a:normAutofit/>
          </a:bodyPr>
          <a:lstStyle/>
          <a:p>
            <a:pPr marL="285750" indent="-228600" defTabSz="914400">
              <a:spcBef>
                <a:spcPts val="1000"/>
              </a:spcBef>
              <a:buClr>
                <a:schemeClr val="accent2"/>
              </a:buClr>
              <a:buFont typeface="Arial" panose="020B0604020202020204" pitchFamily="34" charset="0"/>
              <a:buChar char="•"/>
            </a:pPr>
            <a:endParaRPr lang="en-US" dirty="0">
              <a:solidFill>
                <a:schemeClr val="tx1">
                  <a:lumMod val="85000"/>
                  <a:lumOff val="15000"/>
                </a:schemeClr>
              </a:solidFill>
            </a:endParaRPr>
          </a:p>
        </p:txBody>
      </p:sp>
      <p:sp>
        <p:nvSpPr>
          <p:cNvPr id="7" name="TextBox 6">
            <a:extLst>
              <a:ext uri="{FF2B5EF4-FFF2-40B4-BE49-F238E27FC236}">
                <a16:creationId xmlns:a16="http://schemas.microsoft.com/office/drawing/2014/main" id="{97009F39-5A2D-8D27-0664-6A50517E9B59}"/>
              </a:ext>
            </a:extLst>
          </p:cNvPr>
          <p:cNvSpPr txBox="1"/>
          <p:nvPr/>
        </p:nvSpPr>
        <p:spPr>
          <a:xfrm>
            <a:off x="8568611" y="2703777"/>
            <a:ext cx="32860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Thriller has the highest average rental duration of 6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Sports has the lowest rental duration of 4.7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average rental duration overall is 4.99 days</a:t>
            </a:r>
          </a:p>
        </p:txBody>
      </p:sp>
    </p:spTree>
    <p:extLst>
      <p:ext uri="{BB962C8B-B14F-4D97-AF65-F5344CB8AC3E}">
        <p14:creationId xmlns:p14="http://schemas.microsoft.com/office/powerpoint/2010/main" val="27691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DA504-89B2-0824-8F93-B1D298A91377}"/>
              </a:ext>
            </a:extLst>
          </p:cNvPr>
          <p:cNvSpPr>
            <a:spLocks noGrp="1"/>
          </p:cNvSpPr>
          <p:nvPr>
            <p:ph type="title"/>
          </p:nvPr>
        </p:nvSpPr>
        <p:spPr>
          <a:xfrm>
            <a:off x="2525268" y="262563"/>
            <a:ext cx="7141464" cy="847780"/>
          </a:xfrm>
          <a:noFill/>
          <a:ln>
            <a:noFill/>
          </a:ln>
        </p:spPr>
        <p:txBody>
          <a:bodyPr/>
          <a:lstStyle/>
          <a:p>
            <a:r>
              <a:rPr lang="en-US" dirty="0"/>
              <a:t>Customers by country</a:t>
            </a:r>
          </a:p>
        </p:txBody>
      </p:sp>
      <p:pic>
        <p:nvPicPr>
          <p:cNvPr id="7" name="Content Placeholder 6" descr="A map of the world&#10;&#10;Description automatically generated with medium confidence">
            <a:extLst>
              <a:ext uri="{FF2B5EF4-FFF2-40B4-BE49-F238E27FC236}">
                <a16:creationId xmlns:a16="http://schemas.microsoft.com/office/drawing/2014/main" id="{4B5C0871-5850-AC5D-3CD9-859B51906621}"/>
              </a:ext>
            </a:extLst>
          </p:cNvPr>
          <p:cNvPicPr>
            <a:picLocks noGrp="1" noChangeAspect="1"/>
          </p:cNvPicPr>
          <p:nvPr>
            <p:ph idx="1"/>
          </p:nvPr>
        </p:nvPicPr>
        <p:blipFill>
          <a:blip r:embed="rId2"/>
          <a:stretch>
            <a:fillRect/>
          </a:stretch>
        </p:blipFill>
        <p:spPr>
          <a:xfrm>
            <a:off x="398566" y="1627433"/>
            <a:ext cx="8053419" cy="4528440"/>
          </a:xfrm>
        </p:spPr>
      </p:pic>
      <p:sp>
        <p:nvSpPr>
          <p:cNvPr id="8" name="TextBox 7">
            <a:extLst>
              <a:ext uri="{FF2B5EF4-FFF2-40B4-BE49-F238E27FC236}">
                <a16:creationId xmlns:a16="http://schemas.microsoft.com/office/drawing/2014/main" id="{808A2A70-38FC-5EC6-A304-C361055B2EDF}"/>
              </a:ext>
            </a:extLst>
          </p:cNvPr>
          <p:cNvSpPr txBox="1"/>
          <p:nvPr/>
        </p:nvSpPr>
        <p:spPr>
          <a:xfrm>
            <a:off x="8833757" y="1878565"/>
            <a:ext cx="295967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TOP 5</a:t>
            </a:r>
          </a:p>
          <a:p>
            <a:r>
              <a:rPr lang="en-US" sz="2000" dirty="0"/>
              <a:t>	India (60)</a:t>
            </a:r>
          </a:p>
          <a:p>
            <a:r>
              <a:rPr lang="en-US" sz="2000" dirty="0"/>
              <a:t>	China (53)</a:t>
            </a:r>
          </a:p>
          <a:p>
            <a:r>
              <a:rPr lang="en-US" sz="2000" dirty="0"/>
              <a:t>	United States (36)</a:t>
            </a:r>
          </a:p>
          <a:p>
            <a:r>
              <a:rPr lang="en-US" sz="2000" dirty="0"/>
              <a:t>	Japan (31)</a:t>
            </a:r>
          </a:p>
          <a:p>
            <a:r>
              <a:rPr lang="en-US" sz="2000" dirty="0"/>
              <a:t>	Mexico (30)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41 Countries have just 1 customer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14 Countries generate revenue of over $1000</a:t>
            </a:r>
          </a:p>
          <a:p>
            <a:endParaRPr lang="en-US" sz="2000" dirty="0"/>
          </a:p>
          <a:p>
            <a:endParaRPr lang="en-US" sz="2000" dirty="0"/>
          </a:p>
        </p:txBody>
      </p:sp>
    </p:spTree>
    <p:extLst>
      <p:ext uri="{BB962C8B-B14F-4D97-AF65-F5344CB8AC3E}">
        <p14:creationId xmlns:p14="http://schemas.microsoft.com/office/powerpoint/2010/main" val="4847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2550</TotalTime>
  <Words>550</Words>
  <Application>Microsoft Macintosh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ROCKBUSTER STEALTH  FILM SALES STRATEGY 2020</vt:lpstr>
      <vt:lpstr>AGENDA</vt:lpstr>
      <vt:lpstr>INTRODUCTION</vt:lpstr>
      <vt:lpstr>DATA OVERVIEW</vt:lpstr>
      <vt:lpstr>KEY QUESTIONS</vt:lpstr>
      <vt:lpstr>REVENUE by film</vt:lpstr>
      <vt:lpstr>REVENUE by Genre &amp; RATING</vt:lpstr>
      <vt:lpstr>AVERAGE RENTAL DURATION</vt:lpstr>
      <vt:lpstr>Customers by country</vt:lpstr>
      <vt:lpstr>CUSTOMER LOCATIONS AND REVENUE</vt:lpstr>
      <vt:lpstr>Highest Lifetime Customers</vt:lpstr>
      <vt:lpstr>Key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FILM SALES STRATEGY 2020</dc:title>
  <dc:creator>Rachel Perry</dc:creator>
  <cp:lastModifiedBy>Rachel Perry</cp:lastModifiedBy>
  <cp:revision>18</cp:revision>
  <dcterms:created xsi:type="dcterms:W3CDTF">2023-05-24T18:40:36Z</dcterms:created>
  <dcterms:modified xsi:type="dcterms:W3CDTF">2023-05-31T18:34:49Z</dcterms:modified>
</cp:coreProperties>
</file>