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75" r:id="rId4"/>
    <p:sldId id="273" r:id="rId5"/>
    <p:sldId id="340" r:id="rId6"/>
    <p:sldId id="311" r:id="rId7"/>
    <p:sldId id="312" r:id="rId8"/>
    <p:sldId id="316" r:id="rId9"/>
    <p:sldId id="277" r:id="rId10"/>
    <p:sldId id="315" r:id="rId11"/>
    <p:sldId id="278" r:id="rId12"/>
    <p:sldId id="342" r:id="rId13"/>
    <p:sldId id="279" r:id="rId14"/>
    <p:sldId id="294" r:id="rId15"/>
    <p:sldId id="295" r:id="rId16"/>
    <p:sldId id="296" r:id="rId17"/>
    <p:sldId id="297" r:id="rId18"/>
    <p:sldId id="298" r:id="rId19"/>
    <p:sldId id="280" r:id="rId20"/>
    <p:sldId id="313" r:id="rId21"/>
    <p:sldId id="341" r:id="rId22"/>
    <p:sldId id="281" r:id="rId23"/>
    <p:sldId id="314" r:id="rId24"/>
    <p:sldId id="262" r:id="rId25"/>
    <p:sldId id="26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FF"/>
    <a:srgbClr val="E45A1C"/>
    <a:srgbClr val="005CB0"/>
    <a:srgbClr val="004686"/>
    <a:srgbClr val="339EFF"/>
    <a:srgbClr val="344E78"/>
    <a:srgbClr val="324954"/>
    <a:srgbClr val="6260A0"/>
    <a:srgbClr val="C8388A"/>
    <a:srgbClr val="E11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285" autoAdjust="0"/>
  </p:normalViewPr>
  <p:slideViewPr>
    <p:cSldViewPr snapToGrid="0" snapToObjects="1">
      <p:cViewPr varScale="1">
        <p:scale>
          <a:sx n="68" d="100"/>
          <a:sy n="68" d="100"/>
        </p:scale>
        <p:origin x="4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doughnutChart>
        <c:varyColors val="1"/>
        <c:ser>
          <c:idx val="0"/>
          <c:order val="0"/>
          <c:tx>
            <c:strRef>
              <c:f>Sheet1!$B$1</c:f>
              <c:strCache>
                <c:ptCount val="1"/>
                <c:pt idx="0">
                  <c:v>销售额</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15782C7-48B4-CF46-A259-A4990286DE6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66417F6-3A65-C647-AA3D-303ABB7A3131}"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0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782C7-48B4-CF46-A259-A4990286DE6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417F6-3A65-C647-AA3D-303ABB7A313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hdphoto1.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6" Type="http://schemas.openxmlformats.org/officeDocument/2006/relationships/slideLayout" Target="../slideLayouts/slideLayout7.xml"/><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BEBA8EAE-BF5A-486C-A8C5-ECC9F3942E4B}">
                <a14:imgProps xmlns:a14="http://schemas.microsoft.com/office/drawing/2010/main">
                  <a14:imgLayer r:embed="rId2">
                    <a14:imgEffect>
                      <a14:brightnessContrast bright="-40000" contrast="-20000"/>
                    </a14:imgEffect>
                  </a14:imgLayer>
                </a14:imgProps>
              </a:ext>
            </a:extLst>
          </a:blip>
          <a:stretch>
            <a:fillRect/>
          </a:stretch>
        </p:blipFill>
        <p:spPr>
          <a:xfrm>
            <a:off x="0" y="1"/>
            <a:ext cx="12192000" cy="6857999"/>
          </a:xfrm>
          <a:prstGeom prst="rect">
            <a:avLst/>
          </a:prstGeom>
        </p:spPr>
      </p:pic>
      <p:sp>
        <p:nvSpPr>
          <p:cNvPr id="7" name="文本框 6"/>
          <p:cNvSpPr txBox="1"/>
          <p:nvPr/>
        </p:nvSpPr>
        <p:spPr>
          <a:xfrm>
            <a:off x="614362" y="1614488"/>
            <a:ext cx="7058025" cy="1625060"/>
          </a:xfrm>
          <a:prstGeom prst="rect">
            <a:avLst/>
          </a:prstGeom>
          <a:noFill/>
        </p:spPr>
        <p:txBody>
          <a:bodyPr wrap="square" rtlCol="0">
            <a:spAutoFit/>
          </a:bodyPr>
          <a:lstStyle/>
          <a:p>
            <a:pPr>
              <a:lnSpc>
                <a:spcPct val="120000"/>
              </a:lnSpc>
            </a:pPr>
            <a:r>
              <a:rPr kumimoji="1" lang="zh-CN" altLang="en-US" sz="6000" b="1" spc="300" dirty="0">
                <a:solidFill>
                  <a:schemeClr val="bg1"/>
                </a:solidFill>
                <a:latin typeface="方正兰亭粗黑简体" panose="02000000000000000000" pitchFamily="2" charset="-122"/>
                <a:ea typeface="方正兰亭粗黑简体" panose="02000000000000000000" pitchFamily="2" charset="-122"/>
                <a:cs typeface="Hiragino Sans GB W6" charset="-122"/>
              </a:rPr>
              <a:t>啃萝卜商业计划书</a:t>
            </a:r>
            <a:endParaRPr kumimoji="1" lang="zh-CN" altLang="en-US" sz="6000" b="1" spc="300" dirty="0">
              <a:solidFill>
                <a:schemeClr val="bg1"/>
              </a:solidFill>
              <a:latin typeface="方正兰亭粗黑简体" panose="02000000000000000000" pitchFamily="2" charset="-122"/>
              <a:ea typeface="方正兰亭粗黑简体" panose="02000000000000000000" pitchFamily="2" charset="-122"/>
              <a:cs typeface="Hiragino Sans GB W6" charset="-122"/>
            </a:endParaRPr>
          </a:p>
          <a:p>
            <a:pPr>
              <a:lnSpc>
                <a:spcPct val="120000"/>
              </a:lnSpc>
            </a:pPr>
            <a:r>
              <a:rPr kumimoji="1" lang="en-US" altLang="zh-CN" sz="2300" b="1" spc="400" dirty="0">
                <a:solidFill>
                  <a:schemeClr val="bg1">
                    <a:lumMod val="50000"/>
                  </a:schemeClr>
                </a:solidFill>
                <a:latin typeface="Open Sans" charset="0"/>
                <a:ea typeface="Open Sans" charset="0"/>
                <a:cs typeface="Open Sans" charset="0"/>
              </a:rPr>
              <a:t>KENROBOT</a:t>
            </a:r>
            <a:r>
              <a:rPr kumimoji="1" lang="zh-CN" altLang="en-US" sz="2300" b="1" spc="400" dirty="0">
                <a:solidFill>
                  <a:schemeClr val="bg1">
                    <a:lumMod val="50000"/>
                  </a:schemeClr>
                </a:solidFill>
                <a:latin typeface="Open Sans" charset="0"/>
                <a:ea typeface="Open Sans" charset="0"/>
                <a:cs typeface="Open Sans" charset="0"/>
              </a:rPr>
              <a:t> </a:t>
            </a:r>
            <a:r>
              <a:rPr kumimoji="1" lang="en-US" altLang="zh-CN" sz="2300" b="1" spc="400" dirty="0">
                <a:solidFill>
                  <a:schemeClr val="bg1">
                    <a:lumMod val="50000"/>
                  </a:schemeClr>
                </a:solidFill>
                <a:latin typeface="Open Sans" charset="0"/>
                <a:ea typeface="Open Sans" charset="0"/>
                <a:cs typeface="Open Sans" charset="0"/>
              </a:rPr>
              <a:t>BUSINESS</a:t>
            </a:r>
            <a:r>
              <a:rPr kumimoji="1" lang="zh-CN" altLang="en-US" sz="2300" b="1" spc="400" dirty="0">
                <a:solidFill>
                  <a:schemeClr val="bg1">
                    <a:lumMod val="50000"/>
                  </a:schemeClr>
                </a:solidFill>
                <a:latin typeface="Open Sans" charset="0"/>
                <a:ea typeface="Open Sans" charset="0"/>
                <a:cs typeface="Open Sans" charset="0"/>
              </a:rPr>
              <a:t> </a:t>
            </a:r>
            <a:r>
              <a:rPr kumimoji="1" lang="en-US" altLang="zh-CN" sz="2300" b="1" spc="400" dirty="0">
                <a:solidFill>
                  <a:schemeClr val="bg1">
                    <a:lumMod val="50000"/>
                  </a:schemeClr>
                </a:solidFill>
                <a:latin typeface="Open Sans" charset="0"/>
                <a:ea typeface="Open Sans" charset="0"/>
                <a:cs typeface="Open Sans" charset="0"/>
              </a:rPr>
              <a:t>PLAN</a:t>
            </a:r>
            <a:r>
              <a:rPr kumimoji="1" lang="zh-CN" altLang="en-US" sz="2300" b="1" spc="400" dirty="0">
                <a:solidFill>
                  <a:schemeClr val="bg1">
                    <a:lumMod val="50000"/>
                  </a:schemeClr>
                </a:solidFill>
                <a:latin typeface="Open Sans" charset="0"/>
                <a:ea typeface="Open Sans" charset="0"/>
                <a:cs typeface="Open Sans" charset="0"/>
              </a:rPr>
              <a:t> </a:t>
            </a:r>
            <a:r>
              <a:rPr kumimoji="1" lang="en-US" altLang="zh-CN" sz="2300" b="1" spc="400" dirty="0">
                <a:solidFill>
                  <a:schemeClr val="bg1">
                    <a:lumMod val="50000"/>
                  </a:schemeClr>
                </a:solidFill>
                <a:latin typeface="Open Sans" charset="0"/>
                <a:ea typeface="Open Sans" charset="0"/>
                <a:cs typeface="Open Sans" charset="0"/>
              </a:rPr>
              <a:t>BOOK</a:t>
            </a:r>
            <a:endParaRPr kumimoji="1" lang="zh-CN" altLang="en-US" sz="2300" b="1" spc="400" dirty="0">
              <a:solidFill>
                <a:schemeClr val="bg1">
                  <a:lumMod val="50000"/>
                </a:schemeClr>
              </a:solidFill>
              <a:latin typeface="Open Sans" charset="0"/>
              <a:ea typeface="Open Sans" charset="0"/>
              <a:cs typeface="Open Sans" charset="0"/>
            </a:endParaRPr>
          </a:p>
        </p:txBody>
      </p:sp>
      <p:cxnSp>
        <p:nvCxnSpPr>
          <p:cNvPr id="9" name="直线连接符 8"/>
          <p:cNvCxnSpPr/>
          <p:nvPr/>
        </p:nvCxnSpPr>
        <p:spPr>
          <a:xfrm>
            <a:off x="728663" y="4531955"/>
            <a:ext cx="3514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4362" y="4711899"/>
            <a:ext cx="5157787" cy="369332"/>
          </a:xfrm>
          <a:prstGeom prst="rect">
            <a:avLst/>
          </a:prstGeom>
          <a:noFill/>
        </p:spPr>
        <p:txBody>
          <a:bodyPr wrap="square" rtlCol="0">
            <a:spAutoFit/>
          </a:bodyPr>
          <a:lstStyle/>
          <a:p>
            <a:r>
              <a:rPr kumimoji="1" lang="zh-CN" altLang="en-US" b="1" dirty="0">
                <a:solidFill>
                  <a:schemeClr val="bg1"/>
                </a:solidFill>
                <a:latin typeface="方正兰亭刊黑_GBK" panose="02000000000000000000" pitchFamily="2" charset="-122"/>
                <a:ea typeface="方正兰亭刊黑_GBK" panose="02000000000000000000" pitchFamily="2" charset="-122"/>
                <a:cs typeface="Hiragino Sans GB W3" charset="-122"/>
              </a:rPr>
              <a:t>李时念   </a:t>
            </a:r>
            <a:r>
              <a:rPr kumimoji="1" lang="zh-CN" altLang="en-US" dirty="0">
                <a:solidFill>
                  <a:schemeClr val="bg1"/>
                </a:solidFill>
                <a:latin typeface="方正兰亭刊黑_GBK" panose="02000000000000000000" pitchFamily="2" charset="-122"/>
                <a:ea typeface="方正兰亭刊黑_GBK" panose="02000000000000000000" pitchFamily="2" charset="-122"/>
                <a:cs typeface="Hiragino Sans GB W3" charset="-122"/>
              </a:rPr>
              <a:t>啃萝卜</a:t>
            </a:r>
            <a:r>
              <a:rPr kumimoji="1" lang="en-US" altLang="zh-CN" dirty="0">
                <a:solidFill>
                  <a:schemeClr val="bg1"/>
                </a:solidFill>
                <a:latin typeface="方正兰亭刊黑_GBK" panose="02000000000000000000" pitchFamily="2" charset="-122"/>
                <a:ea typeface="方正兰亭刊黑_GBK" panose="02000000000000000000" pitchFamily="2" charset="-122"/>
                <a:cs typeface="Hiragino Sans GB W3" charset="-122"/>
              </a:rPr>
              <a:t>CEO</a:t>
            </a:r>
            <a:r>
              <a:rPr kumimoji="1" lang="zh-CN" altLang="en-US" dirty="0">
                <a:solidFill>
                  <a:schemeClr val="bg1"/>
                </a:solidFill>
                <a:latin typeface="方正兰亭刊黑_GBK" panose="02000000000000000000" pitchFamily="2" charset="-122"/>
                <a:ea typeface="方正兰亭刊黑_GBK" panose="02000000000000000000" pitchFamily="2" charset="-122"/>
                <a:cs typeface="Hiragino Sans GB W3" charset="-122"/>
              </a:rPr>
              <a:t> </a:t>
            </a:r>
            <a:r>
              <a:rPr kumimoji="1" lang="en-US" altLang="zh-CN" dirty="0">
                <a:solidFill>
                  <a:schemeClr val="bg1"/>
                </a:solidFill>
                <a:latin typeface="方正兰亭刊黑_GBK" panose="02000000000000000000" pitchFamily="2" charset="-122"/>
                <a:ea typeface="方正兰亭刊黑_GBK" panose="02000000000000000000" pitchFamily="2" charset="-122"/>
                <a:cs typeface="Hiragino Sans GB W3" charset="-122"/>
              </a:rPr>
              <a:t>&amp;</a:t>
            </a:r>
            <a:r>
              <a:rPr kumimoji="1" lang="zh-CN" altLang="en-US" dirty="0">
                <a:solidFill>
                  <a:schemeClr val="bg1"/>
                </a:solidFill>
                <a:latin typeface="方正兰亭刊黑_GBK" panose="02000000000000000000" pitchFamily="2" charset="-122"/>
                <a:ea typeface="方正兰亭刊黑_GBK" panose="02000000000000000000" pitchFamily="2" charset="-122"/>
                <a:cs typeface="Hiragino Sans GB W3" charset="-122"/>
              </a:rPr>
              <a:t> 联合创始人</a:t>
            </a:r>
            <a:endParaRPr kumimoji="1" lang="zh-CN" altLang="en-US" dirty="0">
              <a:solidFill>
                <a:schemeClr val="bg1"/>
              </a:solidFill>
              <a:latin typeface="方正兰亭刊黑_GBK" panose="02000000000000000000" pitchFamily="2" charset="-122"/>
              <a:ea typeface="方正兰亭刊黑_GBK" panose="02000000000000000000" pitchFamily="2" charset="-122"/>
              <a:cs typeface="Hiragino Sans GB W3" charset="-122"/>
            </a:endParaRPr>
          </a:p>
        </p:txBody>
      </p:sp>
      <p:sp>
        <p:nvSpPr>
          <p:cNvPr id="2" name="文本框 1"/>
          <p:cNvSpPr txBox="1"/>
          <p:nvPr/>
        </p:nvSpPr>
        <p:spPr>
          <a:xfrm>
            <a:off x="614362" y="5261174"/>
            <a:ext cx="4185761" cy="369332"/>
          </a:xfrm>
          <a:prstGeom prst="rect">
            <a:avLst/>
          </a:prstGeom>
          <a:noFill/>
        </p:spPr>
        <p:txBody>
          <a:bodyPr wrap="none" rtlCol="0">
            <a:spAutoFit/>
          </a:bodyPr>
          <a:lstStyle/>
          <a:p>
            <a:r>
              <a:rPr lang="zh-CN" altLang="en-US" spc="600" dirty="0">
                <a:solidFill>
                  <a:srgbClr val="0088FF"/>
                </a:solidFill>
                <a:latin typeface="方正兰亭刊黑_GBK" panose="02000000000000000000" pitchFamily="2" charset="-122"/>
                <a:ea typeface="方正兰亭刊黑_GBK" panose="02000000000000000000" pitchFamily="2" charset="-122"/>
              </a:rPr>
              <a:t>北京啃萝卜信息技术有限公司</a:t>
            </a:r>
            <a:endParaRPr lang="zh-CN" altLang="en-US" spc="600" dirty="0">
              <a:solidFill>
                <a:srgbClr val="0088FF"/>
              </a:solidFill>
              <a:latin typeface="方正兰亭刊黑_GBK" panose="02000000000000000000" pitchFamily="2" charset="-122"/>
              <a:ea typeface="方正兰亭刊黑_GBK" panose="02000000000000000000"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30247" y="2210936"/>
            <a:ext cx="4531506" cy="1370499"/>
          </a:xfrm>
          <a:prstGeom prst="rect">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rPr>
              <a:t>Part 03</a:t>
            </a:r>
            <a:endParaRPr lang="zh-CN" altLang="en-US" sz="8800" dirty="0">
              <a:solidFill>
                <a:schemeClr val="tx1">
                  <a:lumMod val="85000"/>
                  <a:lumOff val="15000"/>
                </a:schemeClr>
              </a:solidFill>
              <a:latin typeface="Segoe UI Black" panose="020B0A02040204020203" pitchFamily="34" charset="0"/>
              <a:ea typeface="DFPKanTingLiu-B5" panose="03000800000000000000" pitchFamily="66" charset="-120"/>
              <a:cs typeface="Segoe UI Black" panose="020B0A02040204020203" pitchFamily="34" charset="0"/>
            </a:endParaRPr>
          </a:p>
        </p:txBody>
      </p:sp>
      <p:sp>
        <p:nvSpPr>
          <p:cNvPr id="6" name="文本框 5"/>
          <p:cNvSpPr txBox="1"/>
          <p:nvPr/>
        </p:nvSpPr>
        <p:spPr>
          <a:xfrm>
            <a:off x="3830247" y="3794977"/>
            <a:ext cx="4531506" cy="830997"/>
          </a:xfrm>
          <a:prstGeom prst="rect">
            <a:avLst/>
          </a:prstGeom>
          <a:noFill/>
        </p:spPr>
        <p:txBody>
          <a:bodyPr wrap="square" rtlCol="0">
            <a:spAutoFit/>
          </a:bodyPr>
          <a:lstStyle/>
          <a:p>
            <a:pPr algn="ctr"/>
            <a:r>
              <a:rPr lang="zh-CN" altLang="en-US" sz="4800" spc="600" dirty="0">
                <a:solidFill>
                  <a:srgbClr val="0088FF"/>
                </a:solidFill>
                <a:latin typeface="方正兰亭粗黑简体" panose="02000000000000000000" pitchFamily="2" charset="-122"/>
                <a:ea typeface="方正兰亭粗黑简体" panose="02000000000000000000" pitchFamily="2" charset="-122"/>
              </a:rPr>
              <a:t>场景</a:t>
            </a:r>
            <a:endParaRPr lang="zh-CN" altLang="en-US" sz="4800" spc="600" dirty="0">
              <a:solidFill>
                <a:srgbClr val="0088FF"/>
              </a:solidFill>
              <a:latin typeface="方正兰亭粗黑简体" panose="02000000000000000000" pitchFamily="2" charset="-122"/>
              <a:ea typeface="方正兰亭粗黑简体" panose="02000000000000000000"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48080" y="2133600"/>
            <a:ext cx="2540000" cy="1737360"/>
          </a:xfrm>
          <a:prstGeom prst="rect">
            <a:avLst/>
          </a:prstGeom>
          <a:noFill/>
        </p:spPr>
        <p:txBody>
          <a:bodyPr wrap="square" rtlCol="0" anchor="t">
            <a:spAutoFit/>
          </a:bodyPr>
          <a:p>
            <a:pPr marL="342900" indent="-342900">
              <a:lnSpc>
                <a:spcPct val="150000"/>
              </a:lnSpc>
              <a:buFont typeface="Wingdings" panose="05000000000000000000" pitchFamily="2" charset="2"/>
              <a:buChar char="u"/>
            </a:pPr>
            <a:r>
              <a:rPr lang="zh-CN" altLang="en-US" dirty="0">
                <a:solidFill>
                  <a:schemeClr val="bg1"/>
                </a:solidFill>
                <a:sym typeface="+mn-ea"/>
              </a:rPr>
              <a:t>线上分享交流</a:t>
            </a:r>
            <a:endParaRPr lang="en-US" altLang="zh-CN" dirty="0">
              <a:solidFill>
                <a:schemeClr val="bg1"/>
              </a:solidFill>
            </a:endParaRPr>
          </a:p>
          <a:p>
            <a:pPr marL="342900" indent="-342900">
              <a:lnSpc>
                <a:spcPct val="150000"/>
              </a:lnSpc>
              <a:buFont typeface="Wingdings" panose="05000000000000000000" pitchFamily="2" charset="2"/>
              <a:buChar char="u"/>
            </a:pPr>
            <a:r>
              <a:rPr lang="zh-CN" altLang="en-US" dirty="0">
                <a:solidFill>
                  <a:schemeClr val="bg1"/>
                </a:solidFill>
                <a:sym typeface="+mn-ea"/>
              </a:rPr>
              <a:t>开发</a:t>
            </a:r>
            <a:endParaRPr lang="en-US" altLang="zh-CN" dirty="0">
              <a:solidFill>
                <a:schemeClr val="bg1"/>
              </a:solidFill>
            </a:endParaRPr>
          </a:p>
          <a:p>
            <a:pPr marL="342900" indent="-342900">
              <a:lnSpc>
                <a:spcPct val="150000"/>
              </a:lnSpc>
              <a:buFont typeface="Wingdings" panose="05000000000000000000" pitchFamily="2" charset="2"/>
              <a:buChar char="u"/>
            </a:pPr>
            <a:r>
              <a:rPr lang="zh-CN" altLang="en-US" dirty="0">
                <a:solidFill>
                  <a:schemeClr val="bg1"/>
                </a:solidFill>
                <a:sym typeface="+mn-ea"/>
              </a:rPr>
              <a:t>学习</a:t>
            </a:r>
            <a:endParaRPr lang="en-US" altLang="zh-CN" dirty="0">
              <a:solidFill>
                <a:schemeClr val="bg1"/>
              </a:solidFill>
            </a:endParaRPr>
          </a:p>
          <a:p>
            <a:pPr marL="342900" indent="-342900">
              <a:lnSpc>
                <a:spcPct val="150000"/>
              </a:lnSpc>
              <a:buFont typeface="Wingdings" panose="05000000000000000000" pitchFamily="2" charset="2"/>
              <a:buChar char="u"/>
            </a:pPr>
            <a:r>
              <a:rPr lang="zh-CN" altLang="en-US" dirty="0">
                <a:solidFill>
                  <a:schemeClr val="bg1"/>
                </a:solidFill>
                <a:sym typeface="+mn-ea"/>
              </a:rPr>
              <a:t>线下</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30247" y="2210936"/>
            <a:ext cx="4531506" cy="1370499"/>
          </a:xfrm>
          <a:prstGeom prst="rect">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rPr>
              <a:t>Part 04</a:t>
            </a:r>
            <a:endParaRPr lang="zh-CN" altLang="en-US" sz="8800" dirty="0">
              <a:solidFill>
                <a:schemeClr val="tx1">
                  <a:lumMod val="85000"/>
                  <a:lumOff val="15000"/>
                </a:schemeClr>
              </a:solidFill>
              <a:latin typeface="Segoe UI Black" panose="020B0A02040204020203" pitchFamily="34" charset="0"/>
              <a:ea typeface="DFPKanTingLiu-B5" panose="03000800000000000000" pitchFamily="66" charset="-120"/>
              <a:cs typeface="Segoe UI Black" panose="020B0A02040204020203" pitchFamily="34" charset="0"/>
            </a:endParaRPr>
          </a:p>
        </p:txBody>
      </p:sp>
      <p:sp>
        <p:nvSpPr>
          <p:cNvPr id="6" name="文本框 5"/>
          <p:cNvSpPr txBox="1"/>
          <p:nvPr/>
        </p:nvSpPr>
        <p:spPr>
          <a:xfrm>
            <a:off x="3830247" y="3794977"/>
            <a:ext cx="4531506" cy="830997"/>
          </a:xfrm>
          <a:prstGeom prst="rect">
            <a:avLst/>
          </a:prstGeom>
          <a:noFill/>
        </p:spPr>
        <p:txBody>
          <a:bodyPr wrap="square" rtlCol="0">
            <a:spAutoFit/>
          </a:bodyPr>
          <a:lstStyle/>
          <a:p>
            <a:pPr algn="ctr"/>
            <a:r>
              <a:rPr lang="zh-CN" altLang="en-US" sz="4800" spc="600" dirty="0">
                <a:solidFill>
                  <a:srgbClr val="0088FF"/>
                </a:solidFill>
                <a:latin typeface="方正兰亭粗黑简体" panose="02000000000000000000" pitchFamily="2" charset="-122"/>
                <a:ea typeface="方正兰亭粗黑简体" panose="02000000000000000000" pitchFamily="2" charset="-122"/>
              </a:rPr>
              <a:t>产品</a:t>
            </a:r>
            <a:endParaRPr lang="zh-CN" altLang="en-US" sz="4800" spc="600" dirty="0">
              <a:solidFill>
                <a:srgbClr val="0088FF"/>
              </a:solidFill>
              <a:latin typeface="方正兰亭粗黑简体" panose="02000000000000000000" pitchFamily="2" charset="-122"/>
              <a:ea typeface="方正兰亭粗黑简体" panose="02000000000000000000"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6868" y="1854992"/>
            <a:ext cx="2510322" cy="3208633"/>
            <a:chOff x="656809" y="2822037"/>
            <a:chExt cx="2510322" cy="3208633"/>
          </a:xfrm>
        </p:grpSpPr>
        <p:sp>
          <p:nvSpPr>
            <p:cNvPr id="3" name="矩形 2"/>
            <p:cNvSpPr/>
            <p:nvPr/>
          </p:nvSpPr>
          <p:spPr>
            <a:xfrm>
              <a:off x="656809" y="3705570"/>
              <a:ext cx="2510322" cy="387222"/>
            </a:xfrm>
            <a:prstGeom prst="rect">
              <a:avLst/>
            </a:prstGeom>
          </p:spPr>
          <p:txBody>
            <a:bodyPr wrap="square">
              <a:spAutoFit/>
            </a:bodyPr>
            <a:lstStyle/>
            <a:p>
              <a:pPr>
                <a:lnSpc>
                  <a:spcPct val="130000"/>
                </a:lnSpc>
                <a:spcBef>
                  <a:spcPts val="600"/>
                </a:spcBef>
              </a:pPr>
              <a:r>
                <a:rPr lang="en-US" altLang="zh-CN" sz="1600" kern="0" dirty="0">
                  <a:solidFill>
                    <a:schemeClr val="bg1"/>
                  </a:solidFill>
                  <a:ea typeface="微软雅黑" panose="020B0503020204020204" charset="-122"/>
                </a:rPr>
                <a:t>Ide.kenrobot.com</a:t>
              </a:r>
              <a:endParaRPr lang="zh-CN" altLang="en-US" sz="1600" kern="0" dirty="0">
                <a:solidFill>
                  <a:schemeClr val="bg1"/>
                </a:solidFill>
                <a:ea typeface="微软雅黑" panose="020B0503020204020204" charset="-122"/>
              </a:endParaRPr>
            </a:p>
          </p:txBody>
        </p:sp>
        <p:grpSp>
          <p:nvGrpSpPr>
            <p:cNvPr id="4" name="组合 3"/>
            <p:cNvGrpSpPr/>
            <p:nvPr/>
          </p:nvGrpSpPr>
          <p:grpSpPr>
            <a:xfrm>
              <a:off x="678541" y="2822037"/>
              <a:ext cx="863071" cy="938319"/>
              <a:chOff x="1062065" y="1863923"/>
              <a:chExt cx="863071" cy="938319"/>
            </a:xfrm>
          </p:grpSpPr>
          <p:sp>
            <p:nvSpPr>
              <p:cNvPr id="6" name="椭圆 5"/>
              <p:cNvSpPr/>
              <p:nvPr/>
            </p:nvSpPr>
            <p:spPr>
              <a:xfrm>
                <a:off x="1168083" y="1863923"/>
                <a:ext cx="408370" cy="408370"/>
              </a:xfrm>
              <a:prstGeom prst="ellipse">
                <a:avLst/>
              </a:prstGeom>
              <a:solidFill>
                <a:srgbClr val="0088FF">
                  <a:alpha val="90980"/>
                </a:srgbClr>
              </a:solidFill>
              <a:ln w="12700" cap="flat" cmpd="sng" algn="ctr">
                <a:noFill/>
                <a:prstDash val="solid"/>
                <a:miter lim="800000"/>
              </a:ln>
              <a:effectLst/>
            </p:spPr>
            <p:txBody>
              <a:bodyPr rtlCol="0" anchor="ctr"/>
              <a:lstStyle/>
              <a:p>
                <a:pPr algn="ctr"/>
                <a:endParaRPr lang="zh-CN" altLang="en-US" kern="0" dirty="0">
                  <a:solidFill>
                    <a:schemeClr val="bg1"/>
                  </a:solidFill>
                  <a:ea typeface="微软雅黑" panose="020B0503020204020204" charset="-122"/>
                </a:endParaRPr>
              </a:p>
            </p:txBody>
          </p:sp>
          <p:grpSp>
            <p:nvGrpSpPr>
              <p:cNvPr id="7" name="组合 6"/>
              <p:cNvGrpSpPr/>
              <p:nvPr/>
            </p:nvGrpSpPr>
            <p:grpSpPr>
              <a:xfrm>
                <a:off x="1062065" y="1909213"/>
                <a:ext cx="863071" cy="893029"/>
                <a:chOff x="1279424" y="1329876"/>
                <a:chExt cx="863071" cy="893029"/>
              </a:xfrm>
            </p:grpSpPr>
            <p:sp>
              <p:nvSpPr>
                <p:cNvPr id="8" name="矩形 7"/>
                <p:cNvSpPr/>
                <p:nvPr/>
              </p:nvSpPr>
              <p:spPr>
                <a:xfrm>
                  <a:off x="1537842" y="1329876"/>
                  <a:ext cx="604653" cy="523220"/>
                </a:xfrm>
                <a:prstGeom prst="rect">
                  <a:avLst/>
                </a:prstGeom>
              </p:spPr>
              <p:txBody>
                <a:bodyPr wrap="none">
                  <a:spAutoFit/>
                </a:bodyPr>
                <a:lstStyle/>
                <a:p>
                  <a:r>
                    <a:rPr lang="en-US" altLang="zh-CN" sz="2800" kern="0" dirty="0">
                      <a:solidFill>
                        <a:schemeClr val="bg1"/>
                      </a:solidFill>
                      <a:latin typeface="微软雅黑" panose="020B0503020204020204" charset="-122"/>
                      <a:ea typeface="微软雅黑" panose="020B0503020204020204" charset="-122"/>
                      <a:cs typeface="Times New Roman" panose="02020603050405020304" pitchFamily="18" charset="0"/>
                    </a:rPr>
                    <a:t>01</a:t>
                  </a:r>
                  <a:endParaRPr lang="zh-CN" altLang="en-US" sz="2800" kern="0" dirty="0">
                    <a:solidFill>
                      <a:schemeClr val="bg1"/>
                    </a:solidFill>
                    <a:ea typeface="微软雅黑" panose="020B0503020204020204" charset="-122"/>
                  </a:endParaRPr>
                </a:p>
              </p:txBody>
            </p:sp>
            <p:sp>
              <p:nvSpPr>
                <p:cNvPr id="9" name="矩形 8"/>
                <p:cNvSpPr/>
                <p:nvPr/>
              </p:nvSpPr>
              <p:spPr>
                <a:xfrm>
                  <a:off x="1279424" y="1805075"/>
                  <a:ext cx="682118" cy="417830"/>
                </a:xfrm>
                <a:prstGeom prst="rect">
                  <a:avLst/>
                </a:prstGeom>
              </p:spPr>
              <p:txBody>
                <a:bodyPr wrap="none">
                  <a:spAutoFit/>
                </a:bodyPr>
                <a:lstStyle/>
                <a:p>
                  <a:r>
                    <a:rPr lang="zh-CN" altLang="en-US" sz="2000" b="1" kern="0" dirty="0">
                      <a:solidFill>
                        <a:srgbClr val="0088FF"/>
                      </a:solidFill>
                      <a:latin typeface="微软雅黑" panose="020B0503020204020204" charset="-122"/>
                      <a:ea typeface="微软雅黑" panose="020B0503020204020204" charset="-122"/>
                      <a:cs typeface="Times New Roman" panose="02020603050405020304" pitchFamily="18" charset="0"/>
                    </a:rPr>
                    <a:t>开发版</a:t>
                  </a:r>
                  <a:endParaRPr lang="zh-CN" altLang="en-US" sz="2000" b="1" kern="0" dirty="0">
                    <a:solidFill>
                      <a:srgbClr val="0088FF"/>
                    </a:solidFill>
                    <a:latin typeface="微软雅黑" panose="020B0503020204020204" charset="-122"/>
                    <a:ea typeface="微软雅黑" panose="020B0503020204020204" charset="-122"/>
                    <a:cs typeface="Times New Roman" panose="02020603050405020304" pitchFamily="18" charset="0"/>
                  </a:endParaRPr>
                </a:p>
              </p:txBody>
            </p:sp>
          </p:grpSp>
        </p:grpSp>
        <p:sp>
          <p:nvSpPr>
            <p:cNvPr id="5" name="矩形 4"/>
            <p:cNvSpPr/>
            <p:nvPr/>
          </p:nvSpPr>
          <p:spPr>
            <a:xfrm>
              <a:off x="656809" y="4554930"/>
              <a:ext cx="2510322" cy="1475740"/>
            </a:xfrm>
            <a:prstGeom prst="rect">
              <a:avLst/>
            </a:prstGeom>
          </p:spPr>
          <p:txBody>
            <a:bodyPr wrap="square">
              <a:spAutoFit/>
            </a:bodyPr>
            <a:lstStyle/>
            <a:p>
              <a:pPr>
                <a:lnSpc>
                  <a:spcPct val="130000"/>
                </a:lnSpc>
                <a:spcBef>
                  <a:spcPts val="600"/>
                </a:spcBef>
              </a:pPr>
              <a:r>
                <a:rPr lang="zh-CN" altLang="en-US" sz="1400" kern="0" dirty="0">
                  <a:solidFill>
                    <a:schemeClr val="bg1"/>
                  </a:solidFill>
                  <a:ea typeface="微软雅黑" panose="020B0503020204020204" charset="-122"/>
                </a:rPr>
                <a:t>智能联想和智能补全为开发者提供了更为便捷的开发环境，分享功能和云保存提供了更好的交流环境。获得了开发者的青睐。</a:t>
              </a:r>
              <a:endParaRPr lang="zh-CN" altLang="en-US" sz="1400" kern="0" dirty="0">
                <a:solidFill>
                  <a:schemeClr val="bg1"/>
                </a:solidFill>
                <a:ea typeface="微软雅黑" panose="020B0503020204020204" charset="-122"/>
              </a:endParaRPr>
            </a:p>
          </p:txBody>
        </p:sp>
      </p:grpSp>
      <p:grpSp>
        <p:nvGrpSpPr>
          <p:cNvPr id="10" name="组合 9"/>
          <p:cNvGrpSpPr/>
          <p:nvPr/>
        </p:nvGrpSpPr>
        <p:grpSpPr>
          <a:xfrm>
            <a:off x="3384300" y="1854992"/>
            <a:ext cx="2533527" cy="2883535"/>
            <a:chOff x="633604" y="2822037"/>
            <a:chExt cx="2533527" cy="2883535"/>
          </a:xfrm>
        </p:grpSpPr>
        <p:sp>
          <p:nvSpPr>
            <p:cNvPr id="11" name="矩形 10"/>
            <p:cNvSpPr/>
            <p:nvPr/>
          </p:nvSpPr>
          <p:spPr>
            <a:xfrm>
              <a:off x="656809" y="3705570"/>
              <a:ext cx="2510322" cy="387222"/>
            </a:xfrm>
            <a:prstGeom prst="rect">
              <a:avLst/>
            </a:prstGeom>
          </p:spPr>
          <p:txBody>
            <a:bodyPr wrap="square">
              <a:spAutoFit/>
            </a:bodyPr>
            <a:lstStyle/>
            <a:p>
              <a:pPr>
                <a:lnSpc>
                  <a:spcPct val="130000"/>
                </a:lnSpc>
                <a:spcBef>
                  <a:spcPts val="600"/>
                </a:spcBef>
              </a:pPr>
              <a:r>
                <a:rPr lang="en-US" altLang="zh-CN" sz="1600" kern="0" dirty="0">
                  <a:solidFill>
                    <a:schemeClr val="bg1"/>
                  </a:solidFill>
                  <a:ea typeface="微软雅黑" panose="020B0503020204020204" charset="-122"/>
                </a:rPr>
                <a:t>Edu.kenrobot.com</a:t>
              </a:r>
              <a:endParaRPr lang="zh-CN" altLang="en-US" sz="1600" kern="0" dirty="0">
                <a:solidFill>
                  <a:schemeClr val="bg1"/>
                </a:solidFill>
                <a:ea typeface="微软雅黑" panose="020B0503020204020204" charset="-122"/>
              </a:endParaRPr>
            </a:p>
          </p:txBody>
        </p:sp>
        <p:grpSp>
          <p:nvGrpSpPr>
            <p:cNvPr id="12" name="组合 11"/>
            <p:cNvGrpSpPr/>
            <p:nvPr/>
          </p:nvGrpSpPr>
          <p:grpSpPr>
            <a:xfrm>
              <a:off x="678541" y="2822037"/>
              <a:ext cx="944880" cy="938319"/>
              <a:chOff x="1062065" y="1863923"/>
              <a:chExt cx="944880" cy="938319"/>
            </a:xfrm>
          </p:grpSpPr>
          <p:sp>
            <p:nvSpPr>
              <p:cNvPr id="14" name="椭圆 13"/>
              <p:cNvSpPr/>
              <p:nvPr/>
            </p:nvSpPr>
            <p:spPr>
              <a:xfrm>
                <a:off x="1168083" y="1863923"/>
                <a:ext cx="408370" cy="408370"/>
              </a:xfrm>
              <a:prstGeom prst="ellipse">
                <a:avLst/>
              </a:prstGeom>
              <a:solidFill>
                <a:srgbClr val="0088FF">
                  <a:alpha val="90980"/>
                </a:srgbClr>
              </a:solidFill>
              <a:ln w="12700" cap="flat" cmpd="sng" algn="ctr">
                <a:noFill/>
                <a:prstDash val="solid"/>
                <a:miter lim="800000"/>
              </a:ln>
              <a:effectLst/>
            </p:spPr>
            <p:txBody>
              <a:bodyPr rtlCol="0" anchor="ctr"/>
              <a:lstStyle/>
              <a:p>
                <a:pPr algn="ctr"/>
                <a:endParaRPr lang="zh-CN" altLang="en-US" kern="0" dirty="0">
                  <a:solidFill>
                    <a:schemeClr val="bg1"/>
                  </a:solidFill>
                  <a:ea typeface="微软雅黑" panose="020B0503020204020204" charset="-122"/>
                </a:endParaRPr>
              </a:p>
            </p:txBody>
          </p:sp>
          <p:grpSp>
            <p:nvGrpSpPr>
              <p:cNvPr id="15" name="组合 14"/>
              <p:cNvGrpSpPr/>
              <p:nvPr/>
            </p:nvGrpSpPr>
            <p:grpSpPr>
              <a:xfrm>
                <a:off x="1062065" y="1909213"/>
                <a:ext cx="944880" cy="893029"/>
                <a:chOff x="1279424" y="1329876"/>
                <a:chExt cx="944880" cy="893029"/>
              </a:xfrm>
            </p:grpSpPr>
            <p:sp>
              <p:nvSpPr>
                <p:cNvPr id="16" name="矩形 15"/>
                <p:cNvSpPr/>
                <p:nvPr/>
              </p:nvSpPr>
              <p:spPr>
                <a:xfrm>
                  <a:off x="1537842" y="1329876"/>
                  <a:ext cx="604653" cy="523220"/>
                </a:xfrm>
                <a:prstGeom prst="rect">
                  <a:avLst/>
                </a:prstGeom>
              </p:spPr>
              <p:txBody>
                <a:bodyPr wrap="none">
                  <a:spAutoFit/>
                </a:bodyPr>
                <a:lstStyle/>
                <a:p>
                  <a:r>
                    <a:rPr lang="en-US" altLang="zh-CN" sz="2800" kern="0" dirty="0">
                      <a:solidFill>
                        <a:schemeClr val="bg1"/>
                      </a:solidFill>
                      <a:latin typeface="微软雅黑" panose="020B0503020204020204" charset="-122"/>
                      <a:ea typeface="微软雅黑" panose="020B0503020204020204" charset="-122"/>
                      <a:cs typeface="Times New Roman" panose="02020603050405020304" pitchFamily="18" charset="0"/>
                    </a:rPr>
                    <a:t>02</a:t>
                  </a:r>
                  <a:endParaRPr lang="zh-CN" altLang="en-US" sz="2800" kern="0" dirty="0">
                    <a:solidFill>
                      <a:schemeClr val="bg1"/>
                    </a:solidFill>
                    <a:ea typeface="微软雅黑" panose="020B0503020204020204" charset="-122"/>
                  </a:endParaRPr>
                </a:p>
              </p:txBody>
            </p:sp>
            <p:sp>
              <p:nvSpPr>
                <p:cNvPr id="17" name="矩形 16"/>
                <p:cNvSpPr/>
                <p:nvPr/>
              </p:nvSpPr>
              <p:spPr>
                <a:xfrm>
                  <a:off x="1279424" y="1805075"/>
                  <a:ext cx="944880" cy="417830"/>
                </a:xfrm>
                <a:prstGeom prst="rect">
                  <a:avLst/>
                </a:prstGeom>
              </p:spPr>
              <p:txBody>
                <a:bodyPr wrap="none">
                  <a:spAutoFit/>
                </a:bodyPr>
                <a:lstStyle/>
                <a:p>
                  <a:r>
                    <a:rPr lang="zh-CN" altLang="en-US" sz="2000" b="1" kern="0" dirty="0">
                      <a:solidFill>
                        <a:srgbClr val="0088FF"/>
                      </a:solidFill>
                      <a:latin typeface="微软雅黑" panose="020B0503020204020204" charset="-122"/>
                      <a:ea typeface="微软雅黑" panose="020B0503020204020204" charset="-122"/>
                      <a:cs typeface="Times New Roman" panose="02020603050405020304" pitchFamily="18" charset="0"/>
                    </a:rPr>
                    <a:t>教育版</a:t>
                  </a:r>
                  <a:endParaRPr lang="zh-CN" altLang="en-US" sz="2000" b="1" kern="0" dirty="0">
                    <a:solidFill>
                      <a:srgbClr val="0088FF"/>
                    </a:solidFill>
                    <a:latin typeface="微软雅黑" panose="020B0503020204020204" charset="-122"/>
                    <a:ea typeface="微软雅黑" panose="020B0503020204020204" charset="-122"/>
                    <a:cs typeface="Times New Roman" panose="02020603050405020304" pitchFamily="18" charset="0"/>
                  </a:endParaRPr>
                </a:p>
              </p:txBody>
            </p:sp>
          </p:grpSp>
        </p:grpSp>
        <p:sp>
          <p:nvSpPr>
            <p:cNvPr id="13" name="矩形 12"/>
            <p:cNvSpPr/>
            <p:nvPr/>
          </p:nvSpPr>
          <p:spPr>
            <a:xfrm>
              <a:off x="633604" y="4506692"/>
              <a:ext cx="2510322" cy="1198880"/>
            </a:xfrm>
            <a:prstGeom prst="rect">
              <a:avLst/>
            </a:prstGeom>
          </p:spPr>
          <p:txBody>
            <a:bodyPr wrap="square">
              <a:spAutoFit/>
            </a:bodyPr>
            <a:lstStyle/>
            <a:p>
              <a:pPr>
                <a:lnSpc>
                  <a:spcPct val="130000"/>
                </a:lnSpc>
                <a:spcBef>
                  <a:spcPts val="600"/>
                </a:spcBef>
              </a:pPr>
              <a:r>
                <a:rPr lang="zh-CN" altLang="en-US" sz="1400" kern="0" dirty="0">
                  <a:solidFill>
                    <a:schemeClr val="bg1"/>
                  </a:solidFill>
                  <a:ea typeface="微软雅黑" panose="020B0503020204020204" charset="-122"/>
                </a:rPr>
                <a:t>图形化的编程方式为初学者提供了快速入门的方式和理解代码的捷径。获得了教育工作者的好评。</a:t>
              </a:r>
              <a:endParaRPr lang="zh-CN" altLang="en-US" sz="1400" kern="0" dirty="0">
                <a:solidFill>
                  <a:schemeClr val="bg1"/>
                </a:solidFill>
                <a:ea typeface="微软雅黑" panose="020B0503020204020204" charset="-122"/>
              </a:endParaRPr>
            </a:p>
          </p:txBody>
        </p:sp>
      </p:grpSp>
      <p:grpSp>
        <p:nvGrpSpPr>
          <p:cNvPr id="18" name="组合 17"/>
          <p:cNvGrpSpPr/>
          <p:nvPr/>
        </p:nvGrpSpPr>
        <p:grpSpPr>
          <a:xfrm>
            <a:off x="6294937" y="1854992"/>
            <a:ext cx="2510323" cy="2879913"/>
            <a:chOff x="656808" y="2822037"/>
            <a:chExt cx="2510323" cy="2879913"/>
          </a:xfrm>
        </p:grpSpPr>
        <p:sp>
          <p:nvSpPr>
            <p:cNvPr id="19" name="矩形 18"/>
            <p:cNvSpPr/>
            <p:nvPr/>
          </p:nvSpPr>
          <p:spPr>
            <a:xfrm>
              <a:off x="656808" y="3705570"/>
              <a:ext cx="2510321" cy="387222"/>
            </a:xfrm>
            <a:prstGeom prst="rect">
              <a:avLst/>
            </a:prstGeom>
          </p:spPr>
          <p:txBody>
            <a:bodyPr wrap="square">
              <a:spAutoFit/>
            </a:bodyPr>
            <a:lstStyle/>
            <a:p>
              <a:pPr>
                <a:lnSpc>
                  <a:spcPct val="130000"/>
                </a:lnSpc>
                <a:spcBef>
                  <a:spcPts val="600"/>
                </a:spcBef>
              </a:pPr>
              <a:r>
                <a:rPr lang="en-US" altLang="zh-CN" sz="1600" kern="0" dirty="0">
                  <a:solidFill>
                    <a:schemeClr val="bg1"/>
                  </a:solidFill>
                  <a:ea typeface="微软雅黑" panose="020B0503020204020204" charset="-122"/>
                </a:rPr>
                <a:t>Learn.kenrobot.com</a:t>
              </a:r>
              <a:endParaRPr lang="zh-CN" altLang="en-US" sz="1600" kern="0" dirty="0">
                <a:solidFill>
                  <a:schemeClr val="bg1"/>
                </a:solidFill>
                <a:ea typeface="微软雅黑" panose="020B0503020204020204" charset="-122"/>
              </a:endParaRPr>
            </a:p>
          </p:txBody>
        </p:sp>
        <p:grpSp>
          <p:nvGrpSpPr>
            <p:cNvPr id="20" name="组合 19"/>
            <p:cNvGrpSpPr/>
            <p:nvPr/>
          </p:nvGrpSpPr>
          <p:grpSpPr>
            <a:xfrm>
              <a:off x="678541" y="2822037"/>
              <a:ext cx="1206156" cy="935290"/>
              <a:chOff x="1062065" y="1863923"/>
              <a:chExt cx="1206156" cy="935290"/>
            </a:xfrm>
          </p:grpSpPr>
          <p:sp>
            <p:nvSpPr>
              <p:cNvPr id="22" name="椭圆 21"/>
              <p:cNvSpPr/>
              <p:nvPr/>
            </p:nvSpPr>
            <p:spPr>
              <a:xfrm>
                <a:off x="1168083" y="1863923"/>
                <a:ext cx="408370" cy="408370"/>
              </a:xfrm>
              <a:prstGeom prst="ellipse">
                <a:avLst/>
              </a:prstGeom>
              <a:solidFill>
                <a:srgbClr val="0088FF">
                  <a:alpha val="90980"/>
                </a:srgbClr>
              </a:solidFill>
              <a:ln w="12700" cap="flat" cmpd="sng" algn="ctr">
                <a:noFill/>
                <a:prstDash val="solid"/>
                <a:miter lim="800000"/>
              </a:ln>
              <a:effectLst/>
            </p:spPr>
            <p:txBody>
              <a:bodyPr rtlCol="0" anchor="ctr"/>
              <a:lstStyle/>
              <a:p>
                <a:pPr algn="ctr"/>
                <a:endParaRPr lang="zh-CN" altLang="en-US" kern="0">
                  <a:solidFill>
                    <a:schemeClr val="bg1"/>
                  </a:solidFill>
                  <a:ea typeface="微软雅黑" panose="020B0503020204020204" charset="-122"/>
                </a:endParaRPr>
              </a:p>
            </p:txBody>
          </p:sp>
          <p:grpSp>
            <p:nvGrpSpPr>
              <p:cNvPr id="23" name="组合 22"/>
              <p:cNvGrpSpPr/>
              <p:nvPr/>
            </p:nvGrpSpPr>
            <p:grpSpPr>
              <a:xfrm>
                <a:off x="1062065" y="1909213"/>
                <a:ext cx="1206156" cy="890000"/>
                <a:chOff x="1279424" y="1329876"/>
                <a:chExt cx="1206156" cy="890000"/>
              </a:xfrm>
            </p:grpSpPr>
            <p:sp>
              <p:nvSpPr>
                <p:cNvPr id="24" name="矩形 23"/>
                <p:cNvSpPr/>
                <p:nvPr/>
              </p:nvSpPr>
              <p:spPr>
                <a:xfrm>
                  <a:off x="1537842" y="1329876"/>
                  <a:ext cx="604653" cy="523220"/>
                </a:xfrm>
                <a:prstGeom prst="rect">
                  <a:avLst/>
                </a:prstGeom>
              </p:spPr>
              <p:txBody>
                <a:bodyPr wrap="none">
                  <a:spAutoFit/>
                </a:bodyPr>
                <a:lstStyle/>
                <a:p>
                  <a:r>
                    <a:rPr lang="en-US" altLang="zh-CN" sz="2800" kern="0" dirty="0">
                      <a:solidFill>
                        <a:schemeClr val="bg1"/>
                      </a:solidFill>
                      <a:latin typeface="微软雅黑" panose="020B0503020204020204" charset="-122"/>
                      <a:ea typeface="微软雅黑" panose="020B0503020204020204" charset="-122"/>
                      <a:cs typeface="Times New Roman" panose="02020603050405020304" pitchFamily="18" charset="0"/>
                    </a:rPr>
                    <a:t>03</a:t>
                  </a:r>
                  <a:endParaRPr lang="zh-CN" altLang="en-US" sz="2800" kern="0" dirty="0">
                    <a:solidFill>
                      <a:schemeClr val="bg1"/>
                    </a:solidFill>
                    <a:ea typeface="微软雅黑" panose="020B0503020204020204" charset="-122"/>
                  </a:endParaRPr>
                </a:p>
              </p:txBody>
            </p:sp>
            <p:sp>
              <p:nvSpPr>
                <p:cNvPr id="25" name="矩形 24"/>
                <p:cNvSpPr/>
                <p:nvPr/>
              </p:nvSpPr>
              <p:spPr>
                <a:xfrm>
                  <a:off x="1279424" y="1805075"/>
                  <a:ext cx="1206156" cy="414801"/>
                </a:xfrm>
                <a:prstGeom prst="rect">
                  <a:avLst/>
                </a:prstGeom>
              </p:spPr>
              <p:txBody>
                <a:bodyPr wrap="none">
                  <a:spAutoFit/>
                </a:bodyPr>
                <a:lstStyle/>
                <a:p>
                  <a:r>
                    <a:rPr lang="zh-CN" altLang="en-US" sz="2000" b="1" kern="0" dirty="0">
                      <a:solidFill>
                        <a:srgbClr val="0088FF"/>
                      </a:solidFill>
                      <a:latin typeface="微软雅黑" panose="020B0503020204020204" charset="-122"/>
                      <a:ea typeface="微软雅黑" panose="020B0503020204020204" charset="-122"/>
                      <a:cs typeface="Times New Roman" panose="02020603050405020304" pitchFamily="18" charset="0"/>
                    </a:rPr>
                    <a:t>学习版</a:t>
                  </a:r>
                  <a:endParaRPr lang="zh-CN" altLang="en-US" sz="2000" b="1" kern="0" dirty="0">
                    <a:solidFill>
                      <a:srgbClr val="0088FF"/>
                    </a:solidFill>
                    <a:latin typeface="微软雅黑" panose="020B0503020204020204" charset="-122"/>
                    <a:ea typeface="微软雅黑" panose="020B0503020204020204" charset="-122"/>
                    <a:cs typeface="Times New Roman" panose="02020603050405020304" pitchFamily="18" charset="0"/>
                  </a:endParaRPr>
                </a:p>
              </p:txBody>
            </p:sp>
          </p:grpSp>
        </p:grpSp>
        <p:sp>
          <p:nvSpPr>
            <p:cNvPr id="21" name="矩形 20"/>
            <p:cNvSpPr/>
            <p:nvPr/>
          </p:nvSpPr>
          <p:spPr>
            <a:xfrm>
              <a:off x="656809" y="4503070"/>
              <a:ext cx="2510322" cy="1198880"/>
            </a:xfrm>
            <a:prstGeom prst="rect">
              <a:avLst/>
            </a:prstGeom>
          </p:spPr>
          <p:txBody>
            <a:bodyPr wrap="square">
              <a:spAutoFit/>
            </a:bodyPr>
            <a:lstStyle/>
            <a:p>
              <a:pPr>
                <a:lnSpc>
                  <a:spcPct val="130000"/>
                </a:lnSpc>
                <a:spcBef>
                  <a:spcPts val="600"/>
                </a:spcBef>
              </a:pPr>
              <a:r>
                <a:rPr lang="zh-CN" altLang="en-US" sz="1400" kern="0" dirty="0">
                  <a:solidFill>
                    <a:schemeClr val="bg1"/>
                  </a:solidFill>
                  <a:ea typeface="微软雅黑" panose="020B0503020204020204" charset="-122"/>
                </a:rPr>
                <a:t>基于啃萝卜独有的Arduino线上仿真、实时视频互动、代码检查等技术研发的在线视频教育页面</a:t>
              </a:r>
              <a:endParaRPr lang="zh-CN" altLang="en-US" sz="1400" kern="0" dirty="0">
                <a:solidFill>
                  <a:schemeClr val="bg1"/>
                </a:solidFill>
                <a:ea typeface="微软雅黑" panose="020B0503020204020204" charset="-122"/>
              </a:endParaRPr>
            </a:p>
          </p:txBody>
        </p:sp>
      </p:grpSp>
      <p:grpSp>
        <p:nvGrpSpPr>
          <p:cNvPr id="26" name="组合 25"/>
          <p:cNvGrpSpPr/>
          <p:nvPr/>
        </p:nvGrpSpPr>
        <p:grpSpPr>
          <a:xfrm>
            <a:off x="9182368" y="1854992"/>
            <a:ext cx="2510317" cy="2334998"/>
            <a:chOff x="656808" y="2822037"/>
            <a:chExt cx="2510317" cy="2334998"/>
          </a:xfrm>
        </p:grpSpPr>
        <p:sp>
          <p:nvSpPr>
            <p:cNvPr id="27" name="矩形 26"/>
            <p:cNvSpPr/>
            <p:nvPr/>
          </p:nvSpPr>
          <p:spPr>
            <a:xfrm>
              <a:off x="656809" y="3705570"/>
              <a:ext cx="2510316" cy="387222"/>
            </a:xfrm>
            <a:prstGeom prst="rect">
              <a:avLst/>
            </a:prstGeom>
          </p:spPr>
          <p:txBody>
            <a:bodyPr wrap="square">
              <a:spAutoFit/>
            </a:bodyPr>
            <a:lstStyle/>
            <a:p>
              <a:pPr>
                <a:lnSpc>
                  <a:spcPct val="130000"/>
                </a:lnSpc>
                <a:spcBef>
                  <a:spcPts val="600"/>
                </a:spcBef>
              </a:pPr>
              <a:r>
                <a:rPr lang="en-US" altLang="zh-CN" sz="1600" kern="0" dirty="0">
                  <a:solidFill>
                    <a:schemeClr val="bg1"/>
                  </a:solidFill>
                  <a:ea typeface="微软雅黑" panose="020B0503020204020204" charset="-122"/>
                </a:rPr>
                <a:t>App.kenrobot.com</a:t>
              </a:r>
              <a:endParaRPr lang="zh-CN" altLang="en-US" sz="1600" kern="0" dirty="0">
                <a:solidFill>
                  <a:schemeClr val="bg1"/>
                </a:solidFill>
                <a:ea typeface="微软雅黑" panose="020B0503020204020204" charset="-122"/>
              </a:endParaRPr>
            </a:p>
          </p:txBody>
        </p:sp>
        <p:grpSp>
          <p:nvGrpSpPr>
            <p:cNvPr id="28" name="组合 27"/>
            <p:cNvGrpSpPr/>
            <p:nvPr/>
          </p:nvGrpSpPr>
          <p:grpSpPr>
            <a:xfrm>
              <a:off x="678541" y="2822037"/>
              <a:ext cx="944880" cy="938319"/>
              <a:chOff x="1062065" y="1863923"/>
              <a:chExt cx="944880" cy="938319"/>
            </a:xfrm>
          </p:grpSpPr>
          <p:sp>
            <p:nvSpPr>
              <p:cNvPr id="30" name="椭圆 29"/>
              <p:cNvSpPr/>
              <p:nvPr/>
            </p:nvSpPr>
            <p:spPr>
              <a:xfrm>
                <a:off x="1168083" y="1863923"/>
                <a:ext cx="408370" cy="408370"/>
              </a:xfrm>
              <a:prstGeom prst="ellipse">
                <a:avLst/>
              </a:prstGeom>
              <a:solidFill>
                <a:srgbClr val="0088FF">
                  <a:alpha val="90980"/>
                </a:srgbClr>
              </a:solidFill>
              <a:ln w="12700" cap="flat" cmpd="sng" algn="ctr">
                <a:noFill/>
                <a:prstDash val="solid"/>
                <a:miter lim="800000"/>
              </a:ln>
              <a:effectLst/>
            </p:spPr>
            <p:txBody>
              <a:bodyPr rtlCol="0" anchor="ctr"/>
              <a:lstStyle/>
              <a:p>
                <a:pPr algn="ctr"/>
                <a:endParaRPr lang="zh-CN" altLang="en-US" kern="0">
                  <a:solidFill>
                    <a:schemeClr val="bg1"/>
                  </a:solidFill>
                  <a:ea typeface="微软雅黑" panose="020B0503020204020204" charset="-122"/>
                </a:endParaRPr>
              </a:p>
            </p:txBody>
          </p:sp>
          <p:grpSp>
            <p:nvGrpSpPr>
              <p:cNvPr id="31" name="组合 30"/>
              <p:cNvGrpSpPr/>
              <p:nvPr/>
            </p:nvGrpSpPr>
            <p:grpSpPr>
              <a:xfrm>
                <a:off x="1062065" y="1909213"/>
                <a:ext cx="944880" cy="893029"/>
                <a:chOff x="1279424" y="1329876"/>
                <a:chExt cx="944880" cy="893029"/>
              </a:xfrm>
            </p:grpSpPr>
            <p:sp>
              <p:nvSpPr>
                <p:cNvPr id="32" name="矩形 31"/>
                <p:cNvSpPr/>
                <p:nvPr/>
              </p:nvSpPr>
              <p:spPr>
                <a:xfrm>
                  <a:off x="1537842" y="1329876"/>
                  <a:ext cx="604653" cy="523220"/>
                </a:xfrm>
                <a:prstGeom prst="rect">
                  <a:avLst/>
                </a:prstGeom>
              </p:spPr>
              <p:txBody>
                <a:bodyPr wrap="none">
                  <a:spAutoFit/>
                </a:bodyPr>
                <a:lstStyle/>
                <a:p>
                  <a:r>
                    <a:rPr lang="en-US" altLang="zh-CN" sz="2800" kern="0" dirty="0">
                      <a:solidFill>
                        <a:schemeClr val="bg1"/>
                      </a:solidFill>
                      <a:latin typeface="微软雅黑" panose="020B0503020204020204" charset="-122"/>
                      <a:ea typeface="微软雅黑" panose="020B0503020204020204" charset="-122"/>
                      <a:cs typeface="Times New Roman" panose="02020603050405020304" pitchFamily="18" charset="0"/>
                    </a:rPr>
                    <a:t>04</a:t>
                  </a:r>
                  <a:endParaRPr lang="zh-CN" altLang="en-US" sz="2800" kern="0" dirty="0">
                    <a:solidFill>
                      <a:schemeClr val="bg1"/>
                    </a:solidFill>
                    <a:ea typeface="微软雅黑" panose="020B0503020204020204" charset="-122"/>
                  </a:endParaRPr>
                </a:p>
              </p:txBody>
            </p:sp>
            <p:sp>
              <p:nvSpPr>
                <p:cNvPr id="33" name="矩形 32"/>
                <p:cNvSpPr/>
                <p:nvPr/>
              </p:nvSpPr>
              <p:spPr>
                <a:xfrm>
                  <a:off x="1279424" y="1805075"/>
                  <a:ext cx="944880" cy="417830"/>
                </a:xfrm>
                <a:prstGeom prst="rect">
                  <a:avLst/>
                </a:prstGeom>
              </p:spPr>
              <p:txBody>
                <a:bodyPr wrap="none">
                  <a:spAutoFit/>
                </a:bodyPr>
                <a:lstStyle/>
                <a:p>
                  <a:r>
                    <a:rPr lang="zh-CN" altLang="en-US" sz="2000" b="1" kern="0" dirty="0">
                      <a:solidFill>
                        <a:srgbClr val="0088FF"/>
                      </a:solidFill>
                      <a:latin typeface="微软雅黑" panose="020B0503020204020204" charset="-122"/>
                      <a:ea typeface="微软雅黑" panose="020B0503020204020204" charset="-122"/>
                      <a:cs typeface="Times New Roman" panose="02020603050405020304" pitchFamily="18" charset="0"/>
                    </a:rPr>
                    <a:t>移动版</a:t>
                  </a:r>
                  <a:endParaRPr lang="zh-CN" altLang="en-US" sz="2000" b="1" kern="0" dirty="0">
                    <a:solidFill>
                      <a:srgbClr val="0088FF"/>
                    </a:solidFill>
                    <a:latin typeface="微软雅黑" panose="020B0503020204020204" charset="-122"/>
                    <a:ea typeface="微软雅黑" panose="020B0503020204020204" charset="-122"/>
                    <a:cs typeface="Times New Roman" panose="02020603050405020304" pitchFamily="18" charset="0"/>
                  </a:endParaRPr>
                </a:p>
              </p:txBody>
            </p:sp>
          </p:grpSp>
        </p:grpSp>
        <p:sp>
          <p:nvSpPr>
            <p:cNvPr id="29" name="矩形 28"/>
            <p:cNvSpPr/>
            <p:nvPr/>
          </p:nvSpPr>
          <p:spPr>
            <a:xfrm>
              <a:off x="656808" y="4511875"/>
              <a:ext cx="2510317" cy="645160"/>
            </a:xfrm>
            <a:prstGeom prst="rect">
              <a:avLst/>
            </a:prstGeom>
          </p:spPr>
          <p:txBody>
            <a:bodyPr wrap="square">
              <a:spAutoFit/>
            </a:bodyPr>
            <a:lstStyle/>
            <a:p>
              <a:pPr>
                <a:lnSpc>
                  <a:spcPct val="130000"/>
                </a:lnSpc>
                <a:spcBef>
                  <a:spcPts val="600"/>
                </a:spcBef>
              </a:pPr>
              <a:r>
                <a:rPr lang="zh-CN" altLang="en-US" sz="1400" kern="0" dirty="0">
                  <a:solidFill>
                    <a:schemeClr val="bg1"/>
                  </a:solidFill>
                  <a:ea typeface="微软雅黑" panose="020B0503020204020204" charset="-122"/>
                </a:rPr>
                <a:t>基于啃萝卜扩展板实现无线烧写黑科技，手机也能写代码了。</a:t>
              </a:r>
              <a:endParaRPr lang="zh-CN" altLang="en-US" sz="1400" kern="0" dirty="0">
                <a:solidFill>
                  <a:schemeClr val="bg1"/>
                </a:solidFill>
                <a:ea typeface="微软雅黑" panose="020B0503020204020204" charset="-122"/>
              </a:endParaRPr>
            </a:p>
          </p:txBody>
        </p:sp>
      </p:grpSp>
      <p:cxnSp>
        <p:nvCxnSpPr>
          <p:cNvPr id="34" name="直接连接符 33"/>
          <p:cNvCxnSpPr/>
          <p:nvPr/>
        </p:nvCxnSpPr>
        <p:spPr>
          <a:xfrm>
            <a:off x="3195745" y="1900282"/>
            <a:ext cx="0" cy="3132081"/>
          </a:xfrm>
          <a:prstGeom prst="line">
            <a:avLst/>
          </a:prstGeom>
          <a:noFill/>
          <a:ln w="6350" cap="flat" cmpd="sng" algn="ctr">
            <a:solidFill>
              <a:schemeClr val="tx1">
                <a:lumMod val="50000"/>
                <a:lumOff val="50000"/>
              </a:schemeClr>
            </a:solidFill>
            <a:prstDash val="solid"/>
            <a:miter lim="800000"/>
          </a:ln>
          <a:effectLst/>
        </p:spPr>
      </p:cxnSp>
      <p:cxnSp>
        <p:nvCxnSpPr>
          <p:cNvPr id="35" name="直接连接符 34"/>
          <p:cNvCxnSpPr/>
          <p:nvPr/>
        </p:nvCxnSpPr>
        <p:spPr>
          <a:xfrm>
            <a:off x="6106382" y="1900282"/>
            <a:ext cx="0" cy="3132081"/>
          </a:xfrm>
          <a:prstGeom prst="line">
            <a:avLst/>
          </a:prstGeom>
          <a:noFill/>
          <a:ln w="6350" cap="flat" cmpd="sng" algn="ctr">
            <a:solidFill>
              <a:schemeClr val="tx1">
                <a:lumMod val="50000"/>
                <a:lumOff val="50000"/>
              </a:schemeClr>
            </a:solidFill>
            <a:prstDash val="solid"/>
            <a:miter lim="800000"/>
          </a:ln>
          <a:effectLst/>
        </p:spPr>
      </p:cxnSp>
      <p:cxnSp>
        <p:nvCxnSpPr>
          <p:cNvPr id="36" name="直接连接符 35"/>
          <p:cNvCxnSpPr/>
          <p:nvPr/>
        </p:nvCxnSpPr>
        <p:spPr>
          <a:xfrm>
            <a:off x="8993815" y="1900282"/>
            <a:ext cx="0" cy="3132081"/>
          </a:xfrm>
          <a:prstGeom prst="line">
            <a:avLst/>
          </a:prstGeom>
          <a:noFill/>
          <a:ln w="6350" cap="flat" cmpd="sng" algn="ctr">
            <a:solidFill>
              <a:schemeClr val="tx1">
                <a:lumMod val="50000"/>
                <a:lumOff val="50000"/>
              </a:schemeClr>
            </a:solidFill>
            <a:prstDash val="solid"/>
            <a:miter lim="800000"/>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60670" y="1869743"/>
            <a:ext cx="4653280" cy="762000"/>
          </a:xfrm>
          <a:prstGeom prst="rect">
            <a:avLst/>
          </a:prstGeom>
          <a:noFill/>
        </p:spPr>
        <p:txBody>
          <a:bodyPr wrap="none" rtlCol="0">
            <a:spAutoFit/>
          </a:bodyPr>
          <a:lstStyle/>
          <a:p>
            <a:r>
              <a:rPr lang="zh-CN" altLang="en-US" sz="4400" dirty="0">
                <a:solidFill>
                  <a:schemeClr val="bg1"/>
                </a:solidFill>
                <a:latin typeface="方正兰亭粗黑简体" panose="02000000000000000000" pitchFamily="2" charset="-122"/>
                <a:ea typeface="方正兰亭粗黑简体" panose="02000000000000000000" pitchFamily="2" charset="-122"/>
              </a:rPr>
              <a:t>四款产品打造体系</a:t>
            </a:r>
            <a:endParaRPr lang="zh-CN" altLang="en-US" sz="4400" dirty="0">
              <a:solidFill>
                <a:schemeClr val="bg1"/>
              </a:solidFill>
              <a:latin typeface="方正兰亭粗黑简体" panose="02000000000000000000" pitchFamily="2" charset="-122"/>
              <a:ea typeface="方正兰亭粗黑简体" panose="02000000000000000000" pitchFamily="2" charset="-122"/>
            </a:endParaRPr>
          </a:p>
        </p:txBody>
      </p:sp>
      <p:sp>
        <p:nvSpPr>
          <p:cNvPr id="4" name="文本框 3"/>
          <p:cNvSpPr txBox="1"/>
          <p:nvPr/>
        </p:nvSpPr>
        <p:spPr>
          <a:xfrm>
            <a:off x="1523913" y="3002963"/>
            <a:ext cx="9526137" cy="1188720"/>
          </a:xfrm>
          <a:prstGeom prst="rect">
            <a:avLst/>
          </a:prstGeom>
          <a:noFill/>
        </p:spPr>
        <p:txBody>
          <a:bodyPr wrap="square" rtlCol="0">
            <a:spAutoFit/>
          </a:bodyPr>
          <a:lstStyle/>
          <a:p>
            <a:pPr algn="r">
              <a:lnSpc>
                <a:spcPct val="150000"/>
              </a:lnSpc>
            </a:pPr>
            <a:r>
              <a:rPr lang="en-US" altLang="zh-CN" sz="1600" dirty="0">
                <a:solidFill>
                  <a:schemeClr val="bg1"/>
                </a:solidFill>
                <a:latin typeface="方正兰亭黑简体" panose="02000000000000000000" pitchFamily="2" charset="-122"/>
                <a:ea typeface="方正兰亭黑简体" panose="02000000000000000000" pitchFamily="2" charset="-122"/>
                <a:sym typeface="+mn-ea"/>
              </a:rPr>
              <a:t>——</a:t>
            </a:r>
            <a:r>
              <a:rPr lang="zh-CN" altLang="en-US" sz="1600" dirty="0">
                <a:solidFill>
                  <a:schemeClr val="bg1"/>
                </a:solidFill>
                <a:latin typeface="方正兰亭黑简体" panose="02000000000000000000" pitchFamily="2" charset="-122"/>
                <a:ea typeface="方正兰亭黑简体" panose="02000000000000000000" pitchFamily="2" charset="-122"/>
                <a:sym typeface="+mn-ea"/>
              </a:rPr>
              <a:t>四款产品组成</a:t>
            </a:r>
            <a:r>
              <a:rPr lang="en-US" altLang="zh-CN" sz="1600" dirty="0">
                <a:solidFill>
                  <a:schemeClr val="bg1"/>
                </a:solidFill>
                <a:latin typeface="方正兰亭黑简体" panose="02000000000000000000" pitchFamily="2" charset="-122"/>
                <a:ea typeface="方正兰亭黑简体" panose="02000000000000000000" pitchFamily="2" charset="-122"/>
                <a:sym typeface="+mn-ea"/>
              </a:rPr>
              <a:t>Arduino</a:t>
            </a:r>
            <a:r>
              <a:rPr lang="zh-CN" altLang="en-US" sz="1600" dirty="0">
                <a:solidFill>
                  <a:schemeClr val="bg1"/>
                </a:solidFill>
                <a:latin typeface="方正兰亭黑简体" panose="02000000000000000000" pitchFamily="2" charset="-122"/>
                <a:ea typeface="方正兰亭黑简体" panose="02000000000000000000" pitchFamily="2" charset="-122"/>
                <a:sym typeface="+mn-ea"/>
              </a:rPr>
              <a:t>云平台。</a:t>
            </a:r>
            <a:endParaRPr lang="zh-CN" altLang="en-US" sz="1600" dirty="0">
              <a:solidFill>
                <a:schemeClr val="bg1"/>
              </a:solidFill>
              <a:latin typeface="方正兰亭黑简体" panose="02000000000000000000" pitchFamily="2" charset="-122"/>
              <a:ea typeface="方正兰亭黑简体" panose="02000000000000000000" pitchFamily="2" charset="-122"/>
              <a:sym typeface="+mn-ea"/>
            </a:endParaRPr>
          </a:p>
          <a:p>
            <a:pPr>
              <a:lnSpc>
                <a:spcPct val="150000"/>
              </a:lnSpc>
            </a:pPr>
            <a:r>
              <a:rPr lang="zh-CN" altLang="en-US" sz="1600" dirty="0">
                <a:solidFill>
                  <a:schemeClr val="bg1"/>
                </a:solidFill>
                <a:latin typeface="方正兰亭黑简体" panose="02000000000000000000" pitchFamily="2" charset="-122"/>
                <a:ea typeface="方正兰亭黑简体" panose="02000000000000000000" pitchFamily="2" charset="-122"/>
              </a:rPr>
              <a:t>四款产品为Arduino等智能硬件的学习提供系统的课程，从入门、进阶到高级、应用，完整的提供优质的学习方案，力争成为最好的智能硬件学习平台，填补市场这一空白，去形成完善的智能硬件教育体系。</a:t>
            </a:r>
            <a:endParaRPr lang="zh-CN" altLang="en-US" sz="1600" dirty="0">
              <a:solidFill>
                <a:schemeClr val="bg1"/>
              </a:solidFill>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7135" y="1938323"/>
            <a:ext cx="2418080" cy="762000"/>
          </a:xfrm>
          <a:prstGeom prst="rect">
            <a:avLst/>
          </a:prstGeom>
          <a:noFill/>
        </p:spPr>
        <p:txBody>
          <a:bodyPr wrap="none" rtlCol="0">
            <a:spAutoFit/>
          </a:bodyPr>
          <a:lstStyle/>
          <a:p>
            <a:r>
              <a:rPr lang="zh-CN" altLang="en-US" sz="4400" dirty="0">
                <a:solidFill>
                  <a:schemeClr val="bg1"/>
                </a:solidFill>
                <a:latin typeface="方正兰亭粗黑简体" panose="02000000000000000000" pitchFamily="2" charset="-122"/>
                <a:ea typeface="方正兰亭粗黑简体" panose="02000000000000000000" pitchFamily="2" charset="-122"/>
              </a:rPr>
              <a:t>商业验证</a:t>
            </a:r>
            <a:endParaRPr lang="zh-CN" altLang="en-US" sz="4400" dirty="0">
              <a:solidFill>
                <a:schemeClr val="bg1"/>
              </a:solidFill>
              <a:latin typeface="方正兰亭粗黑简体" panose="02000000000000000000" pitchFamily="2" charset="-122"/>
              <a:ea typeface="方正兰亭粗黑简体" panose="02000000000000000000" pitchFamily="2" charset="-122"/>
            </a:endParaRPr>
          </a:p>
        </p:txBody>
      </p:sp>
      <p:sp>
        <p:nvSpPr>
          <p:cNvPr id="4" name="文本框 3"/>
          <p:cNvSpPr txBox="1"/>
          <p:nvPr/>
        </p:nvSpPr>
        <p:spPr>
          <a:xfrm>
            <a:off x="1523913" y="3147743"/>
            <a:ext cx="9526137" cy="822960"/>
          </a:xfrm>
          <a:prstGeom prst="rect">
            <a:avLst/>
          </a:prstGeom>
          <a:noFill/>
        </p:spPr>
        <p:txBody>
          <a:bodyPr wrap="square" rtlCol="0">
            <a:spAutoFit/>
          </a:bodyPr>
          <a:lstStyle/>
          <a:p>
            <a:pPr>
              <a:lnSpc>
                <a:spcPct val="150000"/>
              </a:lnSpc>
            </a:pPr>
            <a:r>
              <a:rPr lang="zh-CN" altLang="en-US" sz="1600" dirty="0">
                <a:solidFill>
                  <a:schemeClr val="bg1"/>
                </a:solidFill>
                <a:latin typeface="方正兰亭黑简体" panose="02000000000000000000" pitchFamily="2" charset="-122"/>
                <a:ea typeface="方正兰亭黑简体" panose="02000000000000000000" pitchFamily="2" charset="-122"/>
              </a:rPr>
              <a:t>萝卜学习版将采取部分课程收费模式，验证toE市场，并开始搭建硬件商城与课程商城，吸引各大硬件厂商及课程设计人员入住平台，验证平台商业模式。</a:t>
            </a:r>
            <a:endParaRPr lang="zh-CN" altLang="en-US" sz="1600" dirty="0">
              <a:solidFill>
                <a:schemeClr val="bg1"/>
              </a:solidFill>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7135" y="1938323"/>
            <a:ext cx="2697480" cy="762000"/>
          </a:xfrm>
          <a:prstGeom prst="rect">
            <a:avLst/>
          </a:prstGeom>
          <a:noFill/>
        </p:spPr>
        <p:txBody>
          <a:bodyPr wrap="none" rtlCol="0">
            <a:spAutoFit/>
          </a:bodyPr>
          <a:lstStyle/>
          <a:p>
            <a:pPr algn="l"/>
            <a:r>
              <a:rPr lang="zh-CN" altLang="en-US" sz="4400" dirty="0">
                <a:solidFill>
                  <a:schemeClr val="bg1"/>
                </a:solidFill>
                <a:latin typeface="方正兰亭粗黑简体" panose="02000000000000000000" pitchFamily="2" charset="-122"/>
                <a:ea typeface="方正兰亭粗黑简体" panose="02000000000000000000" pitchFamily="2" charset="-122"/>
              </a:rPr>
              <a:t>未来3年内</a:t>
            </a:r>
            <a:endParaRPr lang="zh-CN" altLang="en-US" sz="4400" dirty="0">
              <a:solidFill>
                <a:schemeClr val="bg1"/>
              </a:solidFill>
              <a:latin typeface="方正兰亭粗黑简体" panose="02000000000000000000" pitchFamily="2" charset="-122"/>
              <a:ea typeface="方正兰亭粗黑简体" panose="02000000000000000000" pitchFamily="2" charset="-122"/>
            </a:endParaRPr>
          </a:p>
        </p:txBody>
      </p:sp>
      <p:sp>
        <p:nvSpPr>
          <p:cNvPr id="4" name="文本框 3"/>
          <p:cNvSpPr txBox="1"/>
          <p:nvPr/>
        </p:nvSpPr>
        <p:spPr>
          <a:xfrm>
            <a:off x="1523913" y="3147743"/>
            <a:ext cx="9526137" cy="1188720"/>
          </a:xfrm>
          <a:prstGeom prst="rect">
            <a:avLst/>
          </a:prstGeom>
          <a:noFill/>
        </p:spPr>
        <p:txBody>
          <a:bodyPr wrap="square" rtlCol="0">
            <a:spAutoFit/>
          </a:bodyPr>
          <a:lstStyle/>
          <a:p>
            <a:pPr>
              <a:lnSpc>
                <a:spcPct val="150000"/>
              </a:lnSpc>
            </a:pPr>
            <a:r>
              <a:rPr lang="zh-CN" altLang="en-US" sz="1600" dirty="0">
                <a:solidFill>
                  <a:schemeClr val="bg1"/>
                </a:solidFill>
                <a:latin typeface="方正兰亭黑简体" panose="02000000000000000000" pitchFamily="2" charset="-122"/>
                <a:ea typeface="方正兰亭黑简体" panose="02000000000000000000" pitchFamily="2" charset="-122"/>
              </a:rPr>
              <a:t>啃萝卜将凭借着平台积累的大量课程、案例及教学经验，形成完善的智能硬件教育方案（包括体系大纲，教材，实验，视频教程，考察方式，资质认证等等）回归toB和toC市场，力争以通用技术课等形式进入广大中小学的课堂当中，届时将形成完整的生态架构</a:t>
            </a:r>
            <a:endParaRPr lang="zh-CN" altLang="en-US" sz="1600" dirty="0">
              <a:solidFill>
                <a:schemeClr val="bg1"/>
              </a:solidFill>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50031" y="1969902"/>
            <a:ext cx="1527276" cy="1527276"/>
          </a:xfrm>
          <a:prstGeom prst="ellipse">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D</a:t>
            </a:r>
            <a:r>
              <a:rPr lang="zh-CN" altLang="en-US" sz="4000" dirty="0"/>
              <a:t>端</a:t>
            </a:r>
            <a:endParaRPr lang="zh-CN" altLang="en-US" sz="4000" dirty="0"/>
          </a:p>
        </p:txBody>
      </p:sp>
      <p:sp>
        <p:nvSpPr>
          <p:cNvPr id="38" name="文本框 37"/>
          <p:cNvSpPr txBox="1"/>
          <p:nvPr/>
        </p:nvSpPr>
        <p:spPr>
          <a:xfrm>
            <a:off x="3389117" y="893125"/>
            <a:ext cx="792480" cy="457200"/>
          </a:xfrm>
          <a:prstGeom prst="rect">
            <a:avLst/>
          </a:prstGeom>
          <a:noFill/>
        </p:spPr>
        <p:txBody>
          <a:bodyPr wrap="none" rtlCol="0">
            <a:spAutoFit/>
          </a:bodyPr>
          <a:lstStyle/>
          <a:p>
            <a:r>
              <a:rPr lang="en-US" altLang="zh-CN" sz="2400" dirty="0">
                <a:solidFill>
                  <a:srgbClr val="0088FF"/>
                </a:solidFill>
                <a:latin typeface="方正兰亭粗黑简体" panose="02000000000000000000" pitchFamily="2" charset="-122"/>
                <a:ea typeface="方正兰亭粗黑简体" panose="02000000000000000000" pitchFamily="2" charset="-122"/>
              </a:rPr>
              <a:t>2017</a:t>
            </a:r>
            <a:endParaRPr lang="en-US" altLang="zh-CN" sz="2400" dirty="0">
              <a:solidFill>
                <a:srgbClr val="0088FF"/>
              </a:solidFill>
              <a:latin typeface="方正兰亭粗黑简体" panose="02000000000000000000" pitchFamily="2" charset="-122"/>
              <a:ea typeface="方正兰亭粗黑简体" panose="02000000000000000000" pitchFamily="2" charset="-122"/>
            </a:endParaRPr>
          </a:p>
        </p:txBody>
      </p:sp>
      <p:sp>
        <p:nvSpPr>
          <p:cNvPr id="6" name="椭圆 5"/>
          <p:cNvSpPr/>
          <p:nvPr/>
        </p:nvSpPr>
        <p:spPr>
          <a:xfrm>
            <a:off x="5006950" y="1769663"/>
            <a:ext cx="1927754" cy="1927754"/>
          </a:xfrm>
          <a:prstGeom prst="ellipse">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B</a:t>
            </a:r>
            <a:r>
              <a:rPr lang="zh-CN" altLang="en-US" sz="4400" dirty="0"/>
              <a:t>端</a:t>
            </a:r>
            <a:endParaRPr lang="zh-CN" altLang="en-US" sz="4400" dirty="0"/>
          </a:p>
        </p:txBody>
      </p:sp>
      <p:sp>
        <p:nvSpPr>
          <p:cNvPr id="7" name="椭圆 6"/>
          <p:cNvSpPr/>
          <p:nvPr/>
        </p:nvSpPr>
        <p:spPr>
          <a:xfrm>
            <a:off x="9263430" y="1969902"/>
            <a:ext cx="1529107" cy="1529107"/>
          </a:xfrm>
          <a:prstGeom prst="ellipse">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C</a:t>
            </a:r>
            <a:r>
              <a:rPr lang="zh-CN" altLang="en-US" sz="4000" dirty="0"/>
              <a:t>端</a:t>
            </a:r>
            <a:endParaRPr lang="zh-CN" altLang="en-US" sz="4000" dirty="0"/>
          </a:p>
        </p:txBody>
      </p:sp>
      <p:sp>
        <p:nvSpPr>
          <p:cNvPr id="19" name="矩形 18"/>
          <p:cNvSpPr/>
          <p:nvPr/>
        </p:nvSpPr>
        <p:spPr>
          <a:xfrm>
            <a:off x="1" y="4916953"/>
            <a:ext cx="12192000" cy="1941047"/>
          </a:xfrm>
          <a:prstGeom prst="rect">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02865" y="4706148"/>
            <a:ext cx="421609" cy="421609"/>
          </a:xfrm>
          <a:prstGeom prst="ellipse">
            <a:avLst/>
          </a:prstGeom>
          <a:solidFill>
            <a:schemeClr val="tx1">
              <a:lumMod val="85000"/>
              <a:lumOff val="15000"/>
            </a:schemeClr>
          </a:solidFill>
          <a:ln w="19050">
            <a:solidFill>
              <a:srgbClr val="008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760022" y="4706147"/>
            <a:ext cx="421609" cy="421609"/>
          </a:xfrm>
          <a:prstGeom prst="ellipse">
            <a:avLst/>
          </a:prstGeom>
          <a:solidFill>
            <a:schemeClr val="tx1">
              <a:lumMod val="85000"/>
              <a:lumOff val="15000"/>
            </a:schemeClr>
          </a:solidFill>
          <a:ln w="19050">
            <a:solidFill>
              <a:srgbClr val="008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817179" y="4706146"/>
            <a:ext cx="421609" cy="421609"/>
          </a:xfrm>
          <a:prstGeom prst="ellipse">
            <a:avLst/>
          </a:prstGeom>
          <a:solidFill>
            <a:schemeClr val="tx1">
              <a:lumMod val="85000"/>
              <a:lumOff val="15000"/>
            </a:schemeClr>
          </a:solidFill>
          <a:ln w="19050">
            <a:solidFill>
              <a:srgbClr val="008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0" idx="0"/>
            <a:endCxn id="2" idx="4"/>
          </p:cNvCxnSpPr>
          <p:nvPr/>
        </p:nvCxnSpPr>
        <p:spPr>
          <a:xfrm flipH="1" flipV="1">
            <a:off x="1913669" y="3497178"/>
            <a:ext cx="1" cy="1208970"/>
          </a:xfrm>
          <a:prstGeom prst="line">
            <a:avLst/>
          </a:prstGeom>
          <a:ln w="19050">
            <a:solidFill>
              <a:srgbClr val="0088F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3" idx="0"/>
            <a:endCxn id="7" idx="4"/>
          </p:cNvCxnSpPr>
          <p:nvPr/>
        </p:nvCxnSpPr>
        <p:spPr>
          <a:xfrm flipV="1">
            <a:off x="10027984" y="3499009"/>
            <a:ext cx="0" cy="1207137"/>
          </a:xfrm>
          <a:prstGeom prst="line">
            <a:avLst/>
          </a:prstGeom>
          <a:ln w="19050">
            <a:solidFill>
              <a:srgbClr val="0088FF"/>
            </a:solidFill>
          </a:ln>
        </p:spPr>
        <p:style>
          <a:lnRef idx="1">
            <a:schemeClr val="accent1"/>
          </a:lnRef>
          <a:fillRef idx="0">
            <a:schemeClr val="accent1"/>
          </a:fillRef>
          <a:effectRef idx="0">
            <a:schemeClr val="accent1"/>
          </a:effectRef>
          <a:fontRef idx="minor">
            <a:schemeClr val="tx1"/>
          </a:fontRef>
        </p:style>
      </p:cxnSp>
      <p:cxnSp>
        <p:nvCxnSpPr>
          <p:cNvPr id="2048" name="直接连接符 2047"/>
          <p:cNvCxnSpPr>
            <a:stCxn id="22" idx="0"/>
            <a:endCxn id="6" idx="4"/>
          </p:cNvCxnSpPr>
          <p:nvPr/>
        </p:nvCxnSpPr>
        <p:spPr>
          <a:xfrm flipV="1">
            <a:off x="5970827" y="3697767"/>
            <a:ext cx="0" cy="1008380"/>
          </a:xfrm>
          <a:prstGeom prst="line">
            <a:avLst/>
          </a:prstGeom>
          <a:ln w="19050">
            <a:solidFill>
              <a:srgbClr val="0088FF"/>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83428" y="5492303"/>
            <a:ext cx="2460484" cy="859155"/>
          </a:xfrm>
          <a:prstGeom prst="rect">
            <a:avLst/>
          </a:prstGeom>
          <a:noFill/>
        </p:spPr>
        <p:txBody>
          <a:bodyPr wrap="square" rtlCol="0">
            <a:spAutoFit/>
          </a:bodyPr>
          <a:lstStyle/>
          <a:p>
            <a:pPr algn="just">
              <a:lnSpc>
                <a:spcPct val="120000"/>
              </a:lnSpc>
            </a:pPr>
            <a:r>
              <a:rPr lang="zh-CN" altLang="en-US" sz="1400" dirty="0">
                <a:solidFill>
                  <a:schemeClr val="bg1"/>
                </a:solidFill>
                <a:latin typeface="方正兰亭黑简体" panose="02000000000000000000" pitchFamily="2" charset="-122"/>
                <a:ea typeface="方正兰亭黑简体" panose="02000000000000000000" pitchFamily="2" charset="-122"/>
              </a:rPr>
              <a:t>D端用户将提供优质的案例和推广，我们为D端用户提供需要付费的会员业务。</a:t>
            </a:r>
            <a:endParaRPr lang="zh-CN" altLang="en-US" sz="1400" dirty="0">
              <a:solidFill>
                <a:schemeClr val="bg1"/>
              </a:solidFill>
              <a:latin typeface="方正兰亭黑简体" panose="02000000000000000000" pitchFamily="2" charset="-122"/>
              <a:ea typeface="方正兰亭黑简体" panose="02000000000000000000" pitchFamily="2" charset="-122"/>
            </a:endParaRPr>
          </a:p>
        </p:txBody>
      </p:sp>
      <p:sp>
        <p:nvSpPr>
          <p:cNvPr id="36" name="文本框 35"/>
          <p:cNvSpPr txBox="1"/>
          <p:nvPr/>
        </p:nvSpPr>
        <p:spPr>
          <a:xfrm>
            <a:off x="4740584" y="5492303"/>
            <a:ext cx="2460484" cy="859155"/>
          </a:xfrm>
          <a:prstGeom prst="rect">
            <a:avLst/>
          </a:prstGeom>
          <a:noFill/>
        </p:spPr>
        <p:txBody>
          <a:bodyPr wrap="square" rtlCol="0">
            <a:spAutoFit/>
          </a:bodyPr>
          <a:lstStyle/>
          <a:p>
            <a:pPr algn="just">
              <a:lnSpc>
                <a:spcPct val="120000"/>
              </a:lnSpc>
            </a:pPr>
            <a:r>
              <a:rPr lang="zh-CN" altLang="en-US" sz="1400" dirty="0">
                <a:solidFill>
                  <a:schemeClr val="bg1"/>
                </a:solidFill>
                <a:latin typeface="方正兰亭黑简体" panose="02000000000000000000" pitchFamily="2" charset="-122"/>
                <a:ea typeface="方正兰亭黑简体" panose="02000000000000000000" pitchFamily="2" charset="-122"/>
              </a:rPr>
              <a:t>硬件厂商为提供大量硬件支持和服务，学校提供教学环境。相应的基于平台费用。</a:t>
            </a:r>
            <a:endParaRPr lang="zh-CN" altLang="en-US" sz="1400" dirty="0">
              <a:solidFill>
                <a:schemeClr val="bg1"/>
              </a:solidFill>
              <a:latin typeface="方正兰亭黑简体" panose="02000000000000000000" pitchFamily="2" charset="-122"/>
              <a:ea typeface="方正兰亭黑简体" panose="02000000000000000000" pitchFamily="2" charset="-122"/>
            </a:endParaRPr>
          </a:p>
        </p:txBody>
      </p:sp>
      <p:sp>
        <p:nvSpPr>
          <p:cNvPr id="37" name="文本框 36"/>
          <p:cNvSpPr txBox="1"/>
          <p:nvPr/>
        </p:nvSpPr>
        <p:spPr>
          <a:xfrm>
            <a:off x="8797740" y="5492303"/>
            <a:ext cx="2460484" cy="859155"/>
          </a:xfrm>
          <a:prstGeom prst="rect">
            <a:avLst/>
          </a:prstGeom>
          <a:noFill/>
        </p:spPr>
        <p:txBody>
          <a:bodyPr wrap="square" rtlCol="0">
            <a:spAutoFit/>
          </a:bodyPr>
          <a:lstStyle/>
          <a:p>
            <a:pPr algn="just">
              <a:lnSpc>
                <a:spcPct val="120000"/>
              </a:lnSpc>
            </a:pPr>
            <a:r>
              <a:rPr lang="zh-CN" altLang="en-US" sz="1400" dirty="0">
                <a:solidFill>
                  <a:schemeClr val="bg1"/>
                </a:solidFill>
                <a:latin typeface="方正兰亭黑简体" panose="02000000000000000000" pitchFamily="2" charset="-122"/>
                <a:ea typeface="方正兰亭黑简体" panose="02000000000000000000" pitchFamily="2" charset="-122"/>
              </a:rPr>
              <a:t>个人学习者通过课程付费，硬件购买等方式给予平台支持。</a:t>
            </a:r>
            <a:endParaRPr lang="zh-CN" altLang="en-US" sz="1400" dirty="0">
              <a:solidFill>
                <a:schemeClr val="bg1"/>
              </a:solidFill>
              <a:latin typeface="方正兰亭黑简体" panose="02000000000000000000" pitchFamily="2" charset="-122"/>
              <a:ea typeface="方正兰亭黑简体" panose="02000000000000000000" pitchFamily="2" charset="-122"/>
            </a:endParaRPr>
          </a:p>
        </p:txBody>
      </p:sp>
      <p:sp>
        <p:nvSpPr>
          <p:cNvPr id="39" name="文本框 38"/>
          <p:cNvSpPr txBox="1"/>
          <p:nvPr/>
        </p:nvSpPr>
        <p:spPr>
          <a:xfrm>
            <a:off x="5269390" y="710046"/>
            <a:ext cx="1402080" cy="822960"/>
          </a:xfrm>
          <a:prstGeom prst="rect">
            <a:avLst/>
          </a:prstGeom>
          <a:noFill/>
        </p:spPr>
        <p:txBody>
          <a:bodyPr wrap="none" rtlCol="0">
            <a:spAutoFit/>
          </a:bodyPr>
          <a:lstStyle/>
          <a:p>
            <a:r>
              <a:rPr lang="en-US" altLang="zh-CN" sz="4800" dirty="0">
                <a:solidFill>
                  <a:schemeClr val="bg1"/>
                </a:solidFill>
                <a:latin typeface="方正兰亭粗黑简体" panose="02000000000000000000" pitchFamily="2" charset="-122"/>
                <a:ea typeface="方正兰亭粗黑简体" panose="02000000000000000000" pitchFamily="2" charset="-122"/>
              </a:rPr>
              <a:t>2018</a:t>
            </a:r>
            <a:endParaRPr lang="en-US" altLang="zh-CN" sz="4800" dirty="0">
              <a:solidFill>
                <a:schemeClr val="bg1"/>
              </a:solidFill>
              <a:latin typeface="方正兰亭粗黑简体" panose="02000000000000000000" pitchFamily="2" charset="-122"/>
              <a:ea typeface="方正兰亭粗黑简体" panose="02000000000000000000" pitchFamily="2" charset="-122"/>
            </a:endParaRPr>
          </a:p>
        </p:txBody>
      </p:sp>
      <p:sp>
        <p:nvSpPr>
          <p:cNvPr id="40" name="文本框 39"/>
          <p:cNvSpPr txBox="1"/>
          <p:nvPr/>
        </p:nvSpPr>
        <p:spPr>
          <a:xfrm>
            <a:off x="7702485" y="892553"/>
            <a:ext cx="792480" cy="457200"/>
          </a:xfrm>
          <a:prstGeom prst="rect">
            <a:avLst/>
          </a:prstGeom>
          <a:noFill/>
        </p:spPr>
        <p:txBody>
          <a:bodyPr wrap="none" rtlCol="0">
            <a:spAutoFit/>
          </a:bodyPr>
          <a:lstStyle/>
          <a:p>
            <a:r>
              <a:rPr lang="en-US" altLang="zh-CN" sz="2400" dirty="0">
                <a:solidFill>
                  <a:srgbClr val="0088FF"/>
                </a:solidFill>
                <a:latin typeface="方正兰亭粗黑简体" panose="02000000000000000000" pitchFamily="2" charset="-122"/>
                <a:ea typeface="方正兰亭粗黑简体" panose="02000000000000000000" pitchFamily="2" charset="-122"/>
              </a:rPr>
              <a:t>2019</a:t>
            </a:r>
            <a:endParaRPr lang="en-US" altLang="zh-CN" sz="2400" dirty="0">
              <a:solidFill>
                <a:srgbClr val="0088FF"/>
              </a:solidFill>
              <a:latin typeface="方正兰亭粗黑简体" panose="02000000000000000000" pitchFamily="2" charset="-122"/>
              <a:ea typeface="方正兰亭粗黑简体" panose="02000000000000000000"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30247" y="2210936"/>
            <a:ext cx="4531506" cy="1370499"/>
          </a:xfrm>
          <a:prstGeom prst="rect">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rPr>
              <a:t>Part 05</a:t>
            </a:r>
            <a:endParaRPr lang="zh-CN" altLang="en-US" sz="8800" dirty="0">
              <a:solidFill>
                <a:schemeClr val="tx1">
                  <a:lumMod val="85000"/>
                  <a:lumOff val="15000"/>
                </a:schemeClr>
              </a:solidFill>
              <a:latin typeface="Segoe UI Black" panose="020B0A02040204020203" pitchFamily="34" charset="0"/>
              <a:ea typeface="DFPKanTingLiu-B5" panose="03000800000000000000" pitchFamily="66" charset="-120"/>
              <a:cs typeface="Segoe UI Black" panose="020B0A02040204020203" pitchFamily="34" charset="0"/>
            </a:endParaRPr>
          </a:p>
        </p:txBody>
      </p:sp>
      <p:sp>
        <p:nvSpPr>
          <p:cNvPr id="6" name="文本框 5"/>
          <p:cNvSpPr txBox="1"/>
          <p:nvPr/>
        </p:nvSpPr>
        <p:spPr>
          <a:xfrm>
            <a:off x="3830247" y="3794977"/>
            <a:ext cx="4531506" cy="830997"/>
          </a:xfrm>
          <a:prstGeom prst="rect">
            <a:avLst/>
          </a:prstGeom>
          <a:noFill/>
        </p:spPr>
        <p:txBody>
          <a:bodyPr wrap="square" rtlCol="0">
            <a:spAutoFit/>
          </a:bodyPr>
          <a:lstStyle/>
          <a:p>
            <a:pPr algn="ctr"/>
            <a:r>
              <a:rPr lang="zh-CN" altLang="en-US" sz="4800" spc="600" dirty="0">
                <a:solidFill>
                  <a:srgbClr val="0088FF"/>
                </a:solidFill>
                <a:latin typeface="方正兰亭粗黑简体" panose="02000000000000000000" pitchFamily="2" charset="-122"/>
                <a:ea typeface="方正兰亭粗黑简体" panose="02000000000000000000" pitchFamily="2" charset="-122"/>
              </a:rPr>
              <a:t>融资</a:t>
            </a:r>
            <a:endParaRPr lang="zh-CN" altLang="en-US" sz="4800" spc="600" dirty="0">
              <a:solidFill>
                <a:srgbClr val="0088FF"/>
              </a:solidFill>
              <a:latin typeface="方正兰亭粗黑简体" panose="02000000000000000000" pitchFamily="2" charset="-122"/>
              <a:ea typeface="方正兰亭粗黑简体" panose="02000000000000000000"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02650" y="3970020"/>
            <a:ext cx="2540000" cy="914400"/>
          </a:xfrm>
          <a:prstGeom prst="rect">
            <a:avLst/>
          </a:prstGeom>
          <a:noFill/>
        </p:spPr>
        <p:txBody>
          <a:bodyPr wrap="square" rtlCol="0" anchor="t">
            <a:spAutoFit/>
          </a:bodyPr>
          <a:p>
            <a:pPr marL="342900" indent="-342900">
              <a:lnSpc>
                <a:spcPct val="150000"/>
              </a:lnSpc>
              <a:buFont typeface="Wingdings" panose="05000000000000000000" pitchFamily="2" charset="2"/>
              <a:buChar char="u"/>
            </a:pPr>
            <a:r>
              <a:rPr lang="en-US" altLang="zh-CN" dirty="0">
                <a:solidFill>
                  <a:schemeClr val="bg1"/>
                </a:solidFill>
                <a:sym typeface="+mn-ea"/>
              </a:rPr>
              <a:t>500</a:t>
            </a:r>
            <a:r>
              <a:rPr lang="zh-CN" altLang="en-US" dirty="0">
                <a:solidFill>
                  <a:schemeClr val="bg1"/>
                </a:solidFill>
                <a:sym typeface="+mn-ea"/>
              </a:rPr>
              <a:t>万 </a:t>
            </a:r>
            <a:r>
              <a:rPr lang="en-US" altLang="zh-CN" dirty="0">
                <a:solidFill>
                  <a:schemeClr val="bg1"/>
                </a:solidFill>
                <a:sym typeface="+mn-ea"/>
              </a:rPr>
              <a:t>- 5%</a:t>
            </a:r>
            <a:endParaRPr lang="en-US" altLang="zh-CN" dirty="0">
              <a:solidFill>
                <a:schemeClr val="bg1"/>
              </a:solidFill>
            </a:endParaRPr>
          </a:p>
          <a:p>
            <a:pPr marL="342900" indent="-342900">
              <a:lnSpc>
                <a:spcPct val="150000"/>
              </a:lnSpc>
              <a:buFont typeface="Wingdings" panose="05000000000000000000" pitchFamily="2" charset="2"/>
              <a:buChar char="u"/>
            </a:pPr>
            <a:r>
              <a:rPr lang="en-US" altLang="zh-CN" dirty="0">
                <a:solidFill>
                  <a:schemeClr val="bg1"/>
                </a:solidFill>
                <a:sym typeface="+mn-ea"/>
              </a:rPr>
              <a:t>1000</a:t>
            </a:r>
            <a:r>
              <a:rPr lang="zh-CN" altLang="en-US" dirty="0">
                <a:solidFill>
                  <a:schemeClr val="bg1"/>
                </a:solidFill>
                <a:sym typeface="+mn-ea"/>
              </a:rPr>
              <a:t>万 </a:t>
            </a:r>
            <a:r>
              <a:rPr lang="en-US" altLang="zh-CN" dirty="0">
                <a:solidFill>
                  <a:schemeClr val="bg1"/>
                </a:solidFill>
                <a:sym typeface="+mn-ea"/>
              </a:rPr>
              <a:t>-10%</a:t>
            </a:r>
            <a:endParaRPr lang="zh-CN" altLang="en-US"/>
          </a:p>
        </p:txBody>
      </p:sp>
      <p:graphicFrame>
        <p:nvGraphicFramePr>
          <p:cNvPr id="3" name="图表 2"/>
          <p:cNvGraphicFramePr/>
          <p:nvPr/>
        </p:nvGraphicFramePr>
        <p:xfrm>
          <a:off x="2460625" y="1420495"/>
          <a:ext cx="4892040" cy="3225165"/>
        </p:xfrm>
        <a:graphic>
          <a:graphicData uri="http://schemas.openxmlformats.org/drawingml/2006/chart">
            <c:chart xmlns:c="http://schemas.openxmlformats.org/drawingml/2006/chart" xmlns:r="http://schemas.openxmlformats.org/officeDocument/2006/relationships" r:id="rId1"/>
          </a:graphicData>
        </a:graphic>
      </p:graphicFrame>
      <p:sp>
        <p:nvSpPr>
          <p:cNvPr id="4" name="文本框 3"/>
          <p:cNvSpPr txBox="1"/>
          <p:nvPr/>
        </p:nvSpPr>
        <p:spPr>
          <a:xfrm>
            <a:off x="1311910" y="1512570"/>
            <a:ext cx="1679575" cy="914400"/>
          </a:xfrm>
          <a:prstGeom prst="rect">
            <a:avLst/>
          </a:prstGeom>
          <a:noFill/>
        </p:spPr>
        <p:txBody>
          <a:bodyPr wrap="square" rtlCol="0">
            <a:spAutoFit/>
          </a:bodyPr>
          <a:p>
            <a:r>
              <a:rPr lang="zh-CN" altLang="en-US">
                <a:solidFill>
                  <a:schemeClr val="bg1"/>
                </a:solidFill>
              </a:rPr>
              <a:t>公司股份比例</a:t>
            </a:r>
            <a:endParaRPr lang="zh-CN" altLang="en-US">
              <a:solidFill>
                <a:schemeClr val="bg1"/>
              </a:solidFill>
            </a:endParaRPr>
          </a:p>
          <a:p>
            <a:r>
              <a:rPr lang="zh-CN" altLang="en-US">
                <a:solidFill>
                  <a:schemeClr val="bg1"/>
                </a:solidFill>
              </a:rPr>
              <a:t>没具体数值</a:t>
            </a:r>
            <a:endParaRPr lang="zh-CN" altLang="en-US">
              <a:solidFill>
                <a:schemeClr val="bg1"/>
              </a:solidFill>
            </a:endParaRPr>
          </a:p>
          <a:p>
            <a:r>
              <a:rPr lang="zh-CN" altLang="en-US">
                <a:solidFill>
                  <a:schemeClr val="bg1"/>
                </a:solidFill>
              </a:rPr>
              <a:t>没做</a:t>
            </a:r>
            <a:endParaRPr lang="zh-CN"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2379" y="3360401"/>
            <a:ext cx="1365763" cy="3081527"/>
          </a:xfrm>
          <a:prstGeom prst="rect">
            <a:avLst/>
          </a:prstGeom>
          <a:solidFill>
            <a:srgbClr val="33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endParaRPr lang="zh-CN" altLang="en-US" sz="1600" dirty="0"/>
          </a:p>
        </p:txBody>
      </p:sp>
      <p:sp>
        <p:nvSpPr>
          <p:cNvPr id="5" name="矩形 4"/>
          <p:cNvSpPr/>
          <p:nvPr/>
        </p:nvSpPr>
        <p:spPr>
          <a:xfrm>
            <a:off x="2780109" y="3366333"/>
            <a:ext cx="1365763" cy="3081527"/>
          </a:xfrm>
          <a:prstGeom prst="rect">
            <a:avLst/>
          </a:prstGeom>
          <a:solidFill>
            <a:srgbClr val="3FC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4511" y="3366334"/>
            <a:ext cx="1365763" cy="3081527"/>
          </a:xfrm>
          <a:prstGeom prst="rect">
            <a:avLst/>
          </a:prstGeom>
          <a:solidFill>
            <a:srgbClr val="36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376886" y="3366333"/>
            <a:ext cx="1365763" cy="3081527"/>
          </a:xfrm>
          <a:prstGeom prst="rect">
            <a:avLst/>
          </a:prstGeom>
          <a:solidFill>
            <a:srgbClr val="E8B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2379" y="1968719"/>
            <a:ext cx="1365763" cy="55669"/>
          </a:xfrm>
          <a:prstGeom prst="rect">
            <a:avLst/>
          </a:prstGeom>
          <a:solidFill>
            <a:srgbClr val="33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80109" y="1974651"/>
            <a:ext cx="1365763" cy="55669"/>
          </a:xfrm>
          <a:prstGeom prst="rect">
            <a:avLst/>
          </a:prstGeom>
          <a:solidFill>
            <a:srgbClr val="3FC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574511" y="1974652"/>
            <a:ext cx="1365763" cy="55669"/>
          </a:xfrm>
          <a:prstGeom prst="rect">
            <a:avLst/>
          </a:prstGeom>
          <a:solidFill>
            <a:srgbClr val="36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376886" y="1974651"/>
            <a:ext cx="1365763" cy="55669"/>
          </a:xfrm>
          <a:prstGeom prst="rect">
            <a:avLst/>
          </a:prstGeom>
          <a:solidFill>
            <a:srgbClr val="E8B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98788" y="1165556"/>
            <a:ext cx="1014915" cy="830997"/>
          </a:xfrm>
          <a:prstGeom prst="rect">
            <a:avLst/>
          </a:prstGeom>
          <a:noFill/>
        </p:spPr>
        <p:txBody>
          <a:bodyPr wrap="square" rtlCol="0">
            <a:spAutoFit/>
          </a:bodyPr>
          <a:lstStyle/>
          <a:p>
            <a:r>
              <a:rPr lang="en-US" altLang="zh-CN" sz="4800" dirty="0">
                <a:solidFill>
                  <a:srgbClr val="0088FF"/>
                </a:solidFill>
                <a:latin typeface="方正兰亭特黑长繁体" panose="02000000000000000000" pitchFamily="2" charset="-122"/>
                <a:ea typeface="方正兰亭特黑长繁体" panose="02000000000000000000" pitchFamily="2" charset="-122"/>
              </a:rPr>
              <a:t>01</a:t>
            </a:r>
            <a:endParaRPr lang="zh-CN" altLang="en-US" sz="4800" dirty="0">
              <a:solidFill>
                <a:srgbClr val="0088FF"/>
              </a:solidFill>
              <a:latin typeface="方正兰亭特黑长繁体" panose="02000000000000000000" pitchFamily="2" charset="-122"/>
              <a:ea typeface="方正兰亭特黑长繁体" panose="02000000000000000000" pitchFamily="2" charset="-122"/>
            </a:endParaRPr>
          </a:p>
        </p:txBody>
      </p:sp>
      <p:sp>
        <p:nvSpPr>
          <p:cNvPr id="13" name="文本框 12"/>
          <p:cNvSpPr txBox="1"/>
          <p:nvPr/>
        </p:nvSpPr>
        <p:spPr>
          <a:xfrm>
            <a:off x="6273764" y="1167551"/>
            <a:ext cx="897034" cy="830997"/>
          </a:xfrm>
          <a:prstGeom prst="rect">
            <a:avLst/>
          </a:prstGeom>
          <a:noFill/>
        </p:spPr>
        <p:txBody>
          <a:bodyPr wrap="square" rtlCol="0">
            <a:spAutoFit/>
          </a:bodyPr>
          <a:lstStyle/>
          <a:p>
            <a:r>
              <a:rPr lang="en-US" altLang="zh-CN" sz="4800" dirty="0">
                <a:solidFill>
                  <a:srgbClr val="E8BB18"/>
                </a:solidFill>
                <a:latin typeface="方正兰亭特黑长繁体" panose="02000000000000000000" pitchFamily="2" charset="-122"/>
                <a:ea typeface="方正兰亭特黑长繁体" panose="02000000000000000000" pitchFamily="2" charset="-122"/>
              </a:rPr>
              <a:t>04</a:t>
            </a:r>
            <a:endParaRPr lang="zh-CN" altLang="en-US" sz="4800" dirty="0">
              <a:solidFill>
                <a:srgbClr val="E8BB18"/>
              </a:solidFill>
              <a:latin typeface="方正兰亭特黑长繁体" panose="02000000000000000000" pitchFamily="2" charset="-122"/>
              <a:ea typeface="方正兰亭特黑长繁体" panose="02000000000000000000" pitchFamily="2" charset="-122"/>
            </a:endParaRPr>
          </a:p>
        </p:txBody>
      </p:sp>
      <p:sp>
        <p:nvSpPr>
          <p:cNvPr id="14" name="文本框 13"/>
          <p:cNvSpPr txBox="1"/>
          <p:nvPr/>
        </p:nvSpPr>
        <p:spPr>
          <a:xfrm>
            <a:off x="4496013" y="1199324"/>
            <a:ext cx="925106" cy="830997"/>
          </a:xfrm>
          <a:prstGeom prst="rect">
            <a:avLst/>
          </a:prstGeom>
          <a:noFill/>
        </p:spPr>
        <p:txBody>
          <a:bodyPr wrap="square" rtlCol="0">
            <a:spAutoFit/>
          </a:bodyPr>
          <a:lstStyle/>
          <a:p>
            <a:r>
              <a:rPr lang="en-US" altLang="zh-CN" sz="4800" dirty="0">
                <a:solidFill>
                  <a:srgbClr val="36CACA"/>
                </a:solidFill>
                <a:latin typeface="方正兰亭特黑长繁体" panose="02000000000000000000" pitchFamily="2" charset="-122"/>
                <a:ea typeface="方正兰亭特黑长繁体" panose="02000000000000000000" pitchFamily="2" charset="-122"/>
              </a:rPr>
              <a:t>03</a:t>
            </a:r>
            <a:endParaRPr lang="zh-CN" altLang="en-US" sz="4800" dirty="0">
              <a:solidFill>
                <a:srgbClr val="36CACA"/>
              </a:solidFill>
              <a:latin typeface="方正兰亭特黑长繁体" panose="02000000000000000000" pitchFamily="2" charset="-122"/>
              <a:ea typeface="方正兰亭特黑长繁体" panose="02000000000000000000" pitchFamily="2" charset="-122"/>
            </a:endParaRPr>
          </a:p>
        </p:txBody>
      </p:sp>
      <p:sp>
        <p:nvSpPr>
          <p:cNvPr id="15" name="文本框 14"/>
          <p:cNvSpPr txBox="1"/>
          <p:nvPr/>
        </p:nvSpPr>
        <p:spPr>
          <a:xfrm>
            <a:off x="2658337" y="1180607"/>
            <a:ext cx="1067457" cy="830997"/>
          </a:xfrm>
          <a:prstGeom prst="rect">
            <a:avLst/>
          </a:prstGeom>
          <a:noFill/>
        </p:spPr>
        <p:txBody>
          <a:bodyPr wrap="square" rtlCol="0">
            <a:spAutoFit/>
          </a:bodyPr>
          <a:lstStyle/>
          <a:p>
            <a:r>
              <a:rPr lang="en-US" altLang="zh-CN" sz="4800" dirty="0">
                <a:solidFill>
                  <a:srgbClr val="3FC16A"/>
                </a:solidFill>
                <a:latin typeface="方正兰亭特黑长繁体" panose="02000000000000000000" pitchFamily="2" charset="-122"/>
                <a:ea typeface="方正兰亭特黑长繁体" panose="02000000000000000000" pitchFamily="2" charset="-122"/>
              </a:rPr>
              <a:t>02</a:t>
            </a:r>
            <a:endParaRPr lang="zh-CN" altLang="en-US" sz="4800" dirty="0">
              <a:solidFill>
                <a:srgbClr val="3FC16A"/>
              </a:solidFill>
              <a:latin typeface="方正兰亭特黑长繁体" panose="02000000000000000000" pitchFamily="2" charset="-122"/>
              <a:ea typeface="方正兰亭特黑长繁体" panose="02000000000000000000" pitchFamily="2" charset="-122"/>
            </a:endParaRPr>
          </a:p>
        </p:txBody>
      </p:sp>
      <p:sp>
        <p:nvSpPr>
          <p:cNvPr id="16" name="文本框 15"/>
          <p:cNvSpPr txBox="1"/>
          <p:nvPr/>
        </p:nvSpPr>
        <p:spPr>
          <a:xfrm>
            <a:off x="747361" y="295675"/>
            <a:ext cx="2797561" cy="646331"/>
          </a:xfrm>
          <a:prstGeom prst="rect">
            <a:avLst/>
          </a:prstGeom>
          <a:noFill/>
        </p:spPr>
        <p:txBody>
          <a:bodyPr wrap="none" rtlCol="0">
            <a:spAutoFit/>
          </a:bodyPr>
          <a:lstStyle/>
          <a:p>
            <a:r>
              <a:rPr lang="zh-CN" altLang="en-US" sz="3600" b="1" dirty="0">
                <a:solidFill>
                  <a:schemeClr val="bg1"/>
                </a:solidFill>
                <a:latin typeface="方正兰亭刊黑_GBK" panose="02000000000000000000" pitchFamily="2" charset="-122"/>
                <a:ea typeface="方正兰亭刊黑_GBK" panose="02000000000000000000" pitchFamily="2" charset="-122"/>
              </a:rPr>
              <a:t>目录</a:t>
            </a:r>
            <a:r>
              <a:rPr lang="en-US" altLang="zh-CN" sz="3600" b="1" dirty="0">
                <a:solidFill>
                  <a:schemeClr val="bg1"/>
                </a:solidFill>
                <a:latin typeface="方正兰亭刊黑_GBK" panose="02000000000000000000" pitchFamily="2" charset="-122"/>
                <a:ea typeface="方正兰亭刊黑_GBK" panose="02000000000000000000" pitchFamily="2" charset="-122"/>
              </a:rPr>
              <a:t> </a:t>
            </a:r>
            <a:r>
              <a:rPr lang="en-US" altLang="zh-CN" sz="2000" b="1" dirty="0">
                <a:solidFill>
                  <a:schemeClr val="bg1"/>
                </a:solidFill>
                <a:latin typeface="方正兰亭刊黑_GBK" panose="02000000000000000000" pitchFamily="2" charset="-122"/>
                <a:ea typeface="方正兰亭刊黑_GBK" panose="02000000000000000000" pitchFamily="2" charset="-122"/>
              </a:rPr>
              <a:t>CONTENTS</a:t>
            </a:r>
            <a:endParaRPr lang="zh-CN" altLang="en-US" sz="2000" b="1" dirty="0">
              <a:solidFill>
                <a:schemeClr val="bg1"/>
              </a:solidFill>
              <a:latin typeface="方正兰亭刊黑_GBK" panose="02000000000000000000" pitchFamily="2" charset="-122"/>
              <a:ea typeface="方正兰亭刊黑_GBK" panose="02000000000000000000" pitchFamily="2" charset="-122"/>
            </a:endParaRPr>
          </a:p>
        </p:txBody>
      </p:sp>
      <p:sp>
        <p:nvSpPr>
          <p:cNvPr id="17" name="文本框 16"/>
          <p:cNvSpPr txBox="1"/>
          <p:nvPr/>
        </p:nvSpPr>
        <p:spPr>
          <a:xfrm>
            <a:off x="823821" y="2176062"/>
            <a:ext cx="1365763" cy="369332"/>
          </a:xfrm>
          <a:prstGeom prst="rect">
            <a:avLst/>
          </a:prstGeom>
          <a:noFill/>
        </p:spPr>
        <p:txBody>
          <a:bodyPr wrap="square" rtlCol="0">
            <a:spAutoFit/>
          </a:bodyPr>
          <a:lstStyle/>
          <a:p>
            <a:pPr algn="just"/>
            <a:r>
              <a:rPr lang="zh-CN" altLang="en-US" dirty="0">
                <a:solidFill>
                  <a:srgbClr val="0088FF"/>
                </a:solidFill>
                <a:latin typeface="方正兰亭刊黑_GBK" panose="02000000000000000000" pitchFamily="2" charset="-122"/>
                <a:ea typeface="方正兰亭刊黑_GBK" panose="02000000000000000000" pitchFamily="2" charset="-122"/>
              </a:rPr>
              <a:t>市场</a:t>
            </a:r>
            <a:endParaRPr lang="zh-CN" altLang="en-US" dirty="0">
              <a:solidFill>
                <a:srgbClr val="0088FF"/>
              </a:solidFill>
              <a:latin typeface="方正兰亭刊黑_GBK" panose="02000000000000000000" pitchFamily="2" charset="-122"/>
              <a:ea typeface="方正兰亭刊黑_GBK" panose="02000000000000000000" pitchFamily="2" charset="-122"/>
            </a:endParaRPr>
          </a:p>
        </p:txBody>
      </p:sp>
      <p:sp>
        <p:nvSpPr>
          <p:cNvPr id="18" name="文本框 17"/>
          <p:cNvSpPr txBox="1"/>
          <p:nvPr/>
        </p:nvSpPr>
        <p:spPr>
          <a:xfrm>
            <a:off x="2674462" y="2156852"/>
            <a:ext cx="1365763" cy="369332"/>
          </a:xfrm>
          <a:prstGeom prst="rect">
            <a:avLst/>
          </a:prstGeom>
          <a:noFill/>
        </p:spPr>
        <p:txBody>
          <a:bodyPr wrap="square" rtlCol="0">
            <a:spAutoFit/>
          </a:bodyPr>
          <a:lstStyle/>
          <a:p>
            <a:pPr algn="just"/>
            <a:r>
              <a:rPr lang="zh-CN" altLang="en-US" dirty="0">
                <a:solidFill>
                  <a:srgbClr val="3FC16A"/>
                </a:solidFill>
                <a:latin typeface="方正兰亭刊黑_GBK" panose="02000000000000000000" pitchFamily="2" charset="-122"/>
                <a:ea typeface="方正兰亭刊黑_GBK" panose="02000000000000000000" pitchFamily="2" charset="-122"/>
              </a:rPr>
              <a:t>合作</a:t>
            </a:r>
            <a:endParaRPr lang="zh-CN" altLang="en-US" dirty="0">
              <a:solidFill>
                <a:srgbClr val="3FC16A"/>
              </a:solidFill>
              <a:latin typeface="方正兰亭刊黑_GBK" panose="02000000000000000000" pitchFamily="2" charset="-122"/>
              <a:ea typeface="方正兰亭刊黑_GBK" panose="02000000000000000000" pitchFamily="2" charset="-122"/>
            </a:endParaRPr>
          </a:p>
        </p:txBody>
      </p:sp>
      <p:sp>
        <p:nvSpPr>
          <p:cNvPr id="19" name="文本框 18"/>
          <p:cNvSpPr txBox="1"/>
          <p:nvPr/>
        </p:nvSpPr>
        <p:spPr>
          <a:xfrm>
            <a:off x="4474113" y="2162001"/>
            <a:ext cx="1365763" cy="369332"/>
          </a:xfrm>
          <a:prstGeom prst="rect">
            <a:avLst/>
          </a:prstGeom>
          <a:noFill/>
        </p:spPr>
        <p:txBody>
          <a:bodyPr wrap="square" rtlCol="0">
            <a:spAutoFit/>
          </a:bodyPr>
          <a:lstStyle/>
          <a:p>
            <a:pPr algn="just"/>
            <a:r>
              <a:rPr lang="zh-CN" altLang="en-US" dirty="0">
                <a:solidFill>
                  <a:srgbClr val="36CACA"/>
                </a:solidFill>
                <a:latin typeface="方正兰亭刊黑_GBK" panose="02000000000000000000" pitchFamily="2" charset="-122"/>
                <a:ea typeface="方正兰亭刊黑_GBK" panose="02000000000000000000" pitchFamily="2" charset="-122"/>
              </a:rPr>
              <a:t>场景</a:t>
            </a:r>
            <a:endParaRPr lang="zh-CN" altLang="en-US" dirty="0">
              <a:solidFill>
                <a:srgbClr val="36CACA"/>
              </a:solidFill>
              <a:latin typeface="方正兰亭刊黑_GBK" panose="02000000000000000000" pitchFamily="2" charset="-122"/>
              <a:ea typeface="方正兰亭刊黑_GBK" panose="02000000000000000000" pitchFamily="2" charset="-122"/>
            </a:endParaRPr>
          </a:p>
        </p:txBody>
      </p:sp>
      <p:sp>
        <p:nvSpPr>
          <p:cNvPr id="20" name="文本框 19"/>
          <p:cNvSpPr txBox="1"/>
          <p:nvPr/>
        </p:nvSpPr>
        <p:spPr>
          <a:xfrm>
            <a:off x="6283101" y="2167150"/>
            <a:ext cx="1365763" cy="369332"/>
          </a:xfrm>
          <a:prstGeom prst="rect">
            <a:avLst/>
          </a:prstGeom>
          <a:noFill/>
        </p:spPr>
        <p:txBody>
          <a:bodyPr wrap="square" rtlCol="0">
            <a:spAutoFit/>
          </a:bodyPr>
          <a:lstStyle/>
          <a:p>
            <a:pPr algn="just"/>
            <a:r>
              <a:rPr lang="zh-CN" altLang="en-US" dirty="0">
                <a:solidFill>
                  <a:srgbClr val="E8BB18"/>
                </a:solidFill>
                <a:latin typeface="方正兰亭刊黑_GBK" panose="02000000000000000000" pitchFamily="2" charset="-122"/>
                <a:ea typeface="方正兰亭刊黑_GBK" panose="02000000000000000000" pitchFamily="2" charset="-122"/>
              </a:rPr>
              <a:t>产品</a:t>
            </a:r>
            <a:endParaRPr lang="zh-CN" altLang="en-US" dirty="0">
              <a:solidFill>
                <a:srgbClr val="E8BB18"/>
              </a:solidFill>
              <a:latin typeface="方正兰亭刊黑_GBK" panose="02000000000000000000" pitchFamily="2" charset="-122"/>
              <a:ea typeface="方正兰亭刊黑_GBK" panose="02000000000000000000" pitchFamily="2" charset="-122"/>
            </a:endParaRPr>
          </a:p>
        </p:txBody>
      </p:sp>
      <p:sp>
        <p:nvSpPr>
          <p:cNvPr id="21" name="文本框 20"/>
          <p:cNvSpPr txBox="1"/>
          <p:nvPr/>
        </p:nvSpPr>
        <p:spPr>
          <a:xfrm>
            <a:off x="834771" y="2767409"/>
            <a:ext cx="693925" cy="523220"/>
          </a:xfrm>
          <a:prstGeom prst="rect">
            <a:avLst/>
          </a:prstGeom>
          <a:noFill/>
        </p:spPr>
        <p:txBody>
          <a:bodyPr wrap="square" rtlCol="0">
            <a:spAutoFit/>
          </a:bodyPr>
          <a:lstStyle/>
          <a:p>
            <a:r>
              <a:rPr lang="en-US" altLang="zh-CN" sz="1400" dirty="0">
                <a:solidFill>
                  <a:schemeClr val="tx1">
                    <a:lumMod val="65000"/>
                    <a:lumOff val="35000"/>
                  </a:schemeClr>
                </a:solidFill>
                <a:latin typeface="Open Sans" charset="0"/>
                <a:ea typeface="Open Sans" charset="0"/>
                <a:cs typeface="Open Sans" charset="0"/>
              </a:rPr>
              <a:t>Page 2~3</a:t>
            </a:r>
            <a:endParaRPr lang="zh-CN" altLang="en-US" sz="1400" dirty="0">
              <a:solidFill>
                <a:schemeClr val="tx1">
                  <a:lumMod val="65000"/>
                  <a:lumOff val="35000"/>
                </a:schemeClr>
              </a:solidFill>
              <a:latin typeface="Open Sans" charset="0"/>
              <a:ea typeface="方正兰亭刊黑_GBK" panose="02000000000000000000" pitchFamily="2" charset="-122"/>
              <a:cs typeface="Open Sans" charset="0"/>
            </a:endParaRPr>
          </a:p>
        </p:txBody>
      </p:sp>
      <p:sp>
        <p:nvSpPr>
          <p:cNvPr id="22" name="文本框 21"/>
          <p:cNvSpPr txBox="1"/>
          <p:nvPr/>
        </p:nvSpPr>
        <p:spPr>
          <a:xfrm>
            <a:off x="2675461" y="2778976"/>
            <a:ext cx="693925" cy="523220"/>
          </a:xfrm>
          <a:prstGeom prst="rect">
            <a:avLst/>
          </a:prstGeom>
          <a:noFill/>
        </p:spPr>
        <p:txBody>
          <a:bodyPr wrap="square" rtlCol="0">
            <a:spAutoFit/>
          </a:bodyPr>
          <a:lstStyle/>
          <a:p>
            <a:r>
              <a:rPr lang="en-US" altLang="zh-CN" sz="1400" dirty="0">
                <a:solidFill>
                  <a:schemeClr val="tx1">
                    <a:lumMod val="65000"/>
                    <a:lumOff val="35000"/>
                  </a:schemeClr>
                </a:solidFill>
                <a:latin typeface="Open Sans" charset="0"/>
                <a:ea typeface="Open Sans" charset="0"/>
                <a:cs typeface="Open Sans" charset="0"/>
              </a:rPr>
              <a:t>Page 2~3</a:t>
            </a:r>
            <a:endParaRPr lang="zh-CN" altLang="en-US" sz="1400" dirty="0">
              <a:solidFill>
                <a:schemeClr val="tx1">
                  <a:lumMod val="65000"/>
                  <a:lumOff val="35000"/>
                </a:schemeClr>
              </a:solidFill>
              <a:latin typeface="Open Sans" charset="0"/>
              <a:ea typeface="方正兰亭刊黑_GBK" panose="02000000000000000000" pitchFamily="2" charset="-122"/>
              <a:cs typeface="Open Sans" charset="0"/>
            </a:endParaRPr>
          </a:p>
        </p:txBody>
      </p:sp>
      <p:sp>
        <p:nvSpPr>
          <p:cNvPr id="23" name="文本框 22"/>
          <p:cNvSpPr txBox="1"/>
          <p:nvPr/>
        </p:nvSpPr>
        <p:spPr>
          <a:xfrm>
            <a:off x="4498700" y="2777487"/>
            <a:ext cx="693925" cy="523220"/>
          </a:xfrm>
          <a:prstGeom prst="rect">
            <a:avLst/>
          </a:prstGeom>
          <a:noFill/>
        </p:spPr>
        <p:txBody>
          <a:bodyPr wrap="square" rtlCol="0">
            <a:spAutoFit/>
          </a:bodyPr>
          <a:lstStyle/>
          <a:p>
            <a:r>
              <a:rPr lang="en-US" altLang="zh-CN" sz="1400" dirty="0">
                <a:solidFill>
                  <a:schemeClr val="tx1">
                    <a:lumMod val="65000"/>
                    <a:lumOff val="35000"/>
                  </a:schemeClr>
                </a:solidFill>
                <a:latin typeface="Open Sans" charset="0"/>
                <a:ea typeface="Open Sans" charset="0"/>
                <a:cs typeface="Open Sans" charset="0"/>
              </a:rPr>
              <a:t>Page 2~3</a:t>
            </a:r>
            <a:endParaRPr lang="zh-CN" altLang="en-US" sz="1400" dirty="0">
              <a:solidFill>
                <a:schemeClr val="tx1">
                  <a:lumMod val="65000"/>
                  <a:lumOff val="35000"/>
                </a:schemeClr>
              </a:solidFill>
              <a:latin typeface="Open Sans" charset="0"/>
              <a:ea typeface="方正兰亭刊黑_GBK" panose="02000000000000000000" pitchFamily="2" charset="-122"/>
              <a:cs typeface="Open Sans" charset="0"/>
            </a:endParaRPr>
          </a:p>
        </p:txBody>
      </p:sp>
      <p:sp>
        <p:nvSpPr>
          <p:cNvPr id="24" name="文本框 23"/>
          <p:cNvSpPr txBox="1"/>
          <p:nvPr/>
        </p:nvSpPr>
        <p:spPr>
          <a:xfrm>
            <a:off x="6331276" y="2775998"/>
            <a:ext cx="693925" cy="523220"/>
          </a:xfrm>
          <a:prstGeom prst="rect">
            <a:avLst/>
          </a:prstGeom>
          <a:noFill/>
        </p:spPr>
        <p:txBody>
          <a:bodyPr wrap="square" rtlCol="0">
            <a:spAutoFit/>
          </a:bodyPr>
          <a:lstStyle/>
          <a:p>
            <a:r>
              <a:rPr lang="en-US" altLang="zh-CN" sz="1400" dirty="0">
                <a:solidFill>
                  <a:schemeClr val="tx1">
                    <a:lumMod val="65000"/>
                    <a:lumOff val="35000"/>
                  </a:schemeClr>
                </a:solidFill>
                <a:latin typeface="Open Sans" charset="0"/>
                <a:ea typeface="Open Sans" charset="0"/>
                <a:cs typeface="Open Sans" charset="0"/>
              </a:rPr>
              <a:t>Page 2~3</a:t>
            </a:r>
            <a:endParaRPr lang="zh-CN" altLang="en-US" sz="1400" dirty="0">
              <a:solidFill>
                <a:schemeClr val="tx1">
                  <a:lumMod val="65000"/>
                  <a:lumOff val="35000"/>
                </a:schemeClr>
              </a:solidFill>
              <a:latin typeface="Open Sans" charset="0"/>
              <a:ea typeface="方正兰亭刊黑_GBK" panose="02000000000000000000" pitchFamily="2" charset="-122"/>
              <a:cs typeface="Open Sans" charset="0"/>
            </a:endParaRPr>
          </a:p>
        </p:txBody>
      </p:sp>
      <p:sp>
        <p:nvSpPr>
          <p:cNvPr id="28" name="文本框 27"/>
          <p:cNvSpPr txBox="1"/>
          <p:nvPr/>
        </p:nvSpPr>
        <p:spPr>
          <a:xfrm>
            <a:off x="922378" y="3437912"/>
            <a:ext cx="1365763" cy="1264920"/>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en-US" altLang="zh-CN" sz="1400" dirty="0">
                <a:solidFill>
                  <a:schemeClr val="bg1"/>
                </a:solidFill>
              </a:rPr>
              <a:t>K12</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智能硬件</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市场当量</a:t>
            </a:r>
            <a:endParaRPr lang="zh-CN" altLang="en-US" sz="1400" dirty="0">
              <a:solidFill>
                <a:schemeClr val="bg1"/>
              </a:solidFill>
            </a:endParaRPr>
          </a:p>
          <a:p>
            <a:pPr marL="285750" indent="-285750">
              <a:buFont typeface="Wingdings" panose="05000000000000000000" pitchFamily="2" charset="2"/>
              <a:buChar char="u"/>
            </a:pPr>
            <a:endParaRPr lang="zh-CN" altLang="en-US" sz="1400" dirty="0">
              <a:solidFill>
                <a:schemeClr val="bg1"/>
              </a:solidFill>
            </a:endParaRPr>
          </a:p>
        </p:txBody>
      </p:sp>
      <p:sp>
        <p:nvSpPr>
          <p:cNvPr id="29" name="文本框 28"/>
          <p:cNvSpPr txBox="1"/>
          <p:nvPr/>
        </p:nvSpPr>
        <p:spPr>
          <a:xfrm>
            <a:off x="2780109" y="3446404"/>
            <a:ext cx="1365764" cy="1584960"/>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en-US" altLang="zh-CN" sz="1400" dirty="0">
                <a:solidFill>
                  <a:schemeClr val="bg1"/>
                </a:solidFill>
              </a:rPr>
              <a:t>Arduino.org</a:t>
            </a:r>
            <a:endParaRPr lang="en-US" altLang="zh-CN" sz="1400" dirty="0">
              <a:solidFill>
                <a:schemeClr val="bg1"/>
              </a:solidFill>
            </a:endParaRPr>
          </a:p>
          <a:p>
            <a:pPr marL="342900" indent="-342900">
              <a:lnSpc>
                <a:spcPct val="150000"/>
              </a:lnSpc>
              <a:buFont typeface="Wingdings" panose="05000000000000000000" pitchFamily="2" charset="2"/>
              <a:buChar char="u"/>
            </a:pPr>
            <a:r>
              <a:rPr lang="en-US" altLang="zh-CN" sz="1400" dirty="0">
                <a:solidFill>
                  <a:schemeClr val="bg1"/>
                </a:solidFill>
              </a:rPr>
              <a:t>Arduino.cn</a:t>
            </a:r>
            <a:endParaRPr lang="en-US" altLang="zh-CN" sz="1400" dirty="0">
              <a:solidFill>
                <a:schemeClr val="bg1"/>
              </a:solidFill>
            </a:endParaRPr>
          </a:p>
          <a:p>
            <a:pPr marL="342900" indent="-342900">
              <a:lnSpc>
                <a:spcPct val="150000"/>
              </a:lnSpc>
              <a:buFont typeface="Wingdings" panose="05000000000000000000" pitchFamily="2" charset="2"/>
              <a:buChar char="u"/>
            </a:pPr>
            <a:r>
              <a:rPr lang="en-US" altLang="zh-CN" sz="1400" dirty="0" err="1">
                <a:solidFill>
                  <a:schemeClr val="bg1"/>
                </a:solidFill>
              </a:rPr>
              <a:t>Micrduino</a:t>
            </a:r>
            <a:endParaRPr lang="zh-CN" altLang="en-US" sz="1400" dirty="0">
              <a:solidFill>
                <a:schemeClr val="bg1"/>
              </a:solidFill>
            </a:endParaRPr>
          </a:p>
          <a:p>
            <a:pPr marL="285750" indent="-285750">
              <a:buFont typeface="Wingdings" panose="05000000000000000000" pitchFamily="2" charset="2"/>
              <a:buChar char="u"/>
            </a:pPr>
            <a:endParaRPr lang="zh-CN" altLang="en-US" sz="1400" dirty="0">
              <a:solidFill>
                <a:schemeClr val="bg1"/>
              </a:solidFill>
            </a:endParaRPr>
          </a:p>
        </p:txBody>
      </p:sp>
      <p:sp>
        <p:nvSpPr>
          <p:cNvPr id="30" name="文本框 29"/>
          <p:cNvSpPr txBox="1"/>
          <p:nvPr/>
        </p:nvSpPr>
        <p:spPr>
          <a:xfrm>
            <a:off x="4574512" y="3450968"/>
            <a:ext cx="1365762" cy="1923604"/>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1400" dirty="0">
                <a:solidFill>
                  <a:schemeClr val="bg1"/>
                </a:solidFill>
              </a:rPr>
              <a:t>线上分享交流</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开发</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学习</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线下</a:t>
            </a:r>
            <a:endParaRPr lang="zh-CN" altLang="en-US" sz="1400" dirty="0">
              <a:solidFill>
                <a:schemeClr val="bg1"/>
              </a:solidFill>
            </a:endParaRPr>
          </a:p>
          <a:p>
            <a:pPr marL="285750" indent="-285750">
              <a:buFont typeface="Wingdings" panose="05000000000000000000" pitchFamily="2" charset="2"/>
              <a:buChar char="u"/>
            </a:pPr>
            <a:endParaRPr lang="zh-CN" altLang="en-US" sz="1400" dirty="0">
              <a:solidFill>
                <a:schemeClr val="bg1"/>
              </a:solidFill>
            </a:endParaRPr>
          </a:p>
        </p:txBody>
      </p:sp>
      <p:sp>
        <p:nvSpPr>
          <p:cNvPr id="31" name="文本框 30"/>
          <p:cNvSpPr txBox="1"/>
          <p:nvPr/>
        </p:nvSpPr>
        <p:spPr>
          <a:xfrm>
            <a:off x="6376887" y="3447316"/>
            <a:ext cx="1365762" cy="3505200"/>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1400" dirty="0">
                <a:solidFill>
                  <a:schemeClr val="bg1"/>
                </a:solidFill>
              </a:rPr>
              <a:t>线上开发平台</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教育版</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开发版</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学习平台（开发）</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移动端（待完善</a:t>
            </a:r>
            <a:r>
              <a:rPr lang="zh-CN" altLang="en-US" sz="1400" dirty="0">
                <a:solidFill>
                  <a:schemeClr val="bg1"/>
                </a:solidFill>
              </a:rPr>
              <a:t>）</a:t>
            </a:r>
            <a:endParaRPr lang="en-US" altLang="zh-CN" sz="1400" dirty="0">
              <a:solidFill>
                <a:schemeClr val="bg1"/>
              </a:solidFill>
            </a:endParaRPr>
          </a:p>
          <a:p>
            <a:pPr marL="342900" indent="-342900">
              <a:lnSpc>
                <a:spcPct val="150000"/>
              </a:lnSpc>
              <a:buFont typeface="Wingdings" panose="05000000000000000000" pitchFamily="2" charset="2"/>
              <a:buChar char="u"/>
            </a:pPr>
            <a:endParaRPr lang="en-US" altLang="zh-CN" sz="1400" dirty="0">
              <a:solidFill>
                <a:schemeClr val="bg1"/>
              </a:solidFill>
            </a:endParaRPr>
          </a:p>
          <a:p>
            <a:pPr marL="342900" indent="-342900">
              <a:lnSpc>
                <a:spcPct val="150000"/>
              </a:lnSpc>
              <a:buFont typeface="Wingdings" panose="05000000000000000000" pitchFamily="2" charset="2"/>
              <a:buChar char="u"/>
            </a:pPr>
            <a:endParaRPr lang="zh-CN" altLang="en-US" sz="1400" dirty="0">
              <a:solidFill>
                <a:schemeClr val="bg1"/>
              </a:solidFill>
            </a:endParaRPr>
          </a:p>
          <a:p>
            <a:pPr marL="285750" indent="-285750">
              <a:buFont typeface="Wingdings" panose="05000000000000000000" pitchFamily="2" charset="2"/>
              <a:buChar char="u"/>
            </a:pPr>
            <a:endParaRPr lang="zh-CN" altLang="en-US" sz="1400" dirty="0">
              <a:solidFill>
                <a:schemeClr val="bg1"/>
              </a:solidFill>
            </a:endParaRPr>
          </a:p>
        </p:txBody>
      </p:sp>
      <p:sp>
        <p:nvSpPr>
          <p:cNvPr id="32" name="矩形 31"/>
          <p:cNvSpPr/>
          <p:nvPr/>
        </p:nvSpPr>
        <p:spPr>
          <a:xfrm>
            <a:off x="8152701" y="3360401"/>
            <a:ext cx="1365763" cy="3081527"/>
          </a:xfrm>
          <a:prstGeom prst="rect">
            <a:avLst/>
          </a:prstGeom>
          <a:solidFill>
            <a:srgbClr val="E45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955076" y="3360400"/>
            <a:ext cx="1365763" cy="3081527"/>
          </a:xfrm>
          <a:prstGeom prst="rect">
            <a:avLst/>
          </a:prstGeom>
          <a:solidFill>
            <a:srgbClr val="626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152701" y="1968719"/>
            <a:ext cx="1365763" cy="55669"/>
          </a:xfrm>
          <a:prstGeom prst="rect">
            <a:avLst/>
          </a:prstGeom>
          <a:solidFill>
            <a:srgbClr val="E45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955076" y="1968718"/>
            <a:ext cx="1365763" cy="55669"/>
          </a:xfrm>
          <a:prstGeom prst="rect">
            <a:avLst/>
          </a:prstGeom>
          <a:solidFill>
            <a:srgbClr val="626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9851954" y="1161618"/>
            <a:ext cx="897034" cy="830997"/>
          </a:xfrm>
          <a:prstGeom prst="rect">
            <a:avLst/>
          </a:prstGeom>
          <a:noFill/>
        </p:spPr>
        <p:txBody>
          <a:bodyPr wrap="square" rtlCol="0">
            <a:spAutoFit/>
          </a:bodyPr>
          <a:lstStyle/>
          <a:p>
            <a:r>
              <a:rPr lang="en-US" altLang="zh-CN" sz="4800" dirty="0">
                <a:solidFill>
                  <a:srgbClr val="6260A0"/>
                </a:solidFill>
                <a:latin typeface="方正兰亭特黑长繁体" panose="02000000000000000000" pitchFamily="2" charset="-122"/>
                <a:ea typeface="方正兰亭特黑长繁体" panose="02000000000000000000" pitchFamily="2" charset="-122"/>
              </a:rPr>
              <a:t>06</a:t>
            </a:r>
            <a:endParaRPr lang="zh-CN" altLang="en-US" sz="4800" dirty="0">
              <a:solidFill>
                <a:srgbClr val="6260A0"/>
              </a:solidFill>
              <a:latin typeface="方正兰亭特黑长繁体" panose="02000000000000000000" pitchFamily="2" charset="-122"/>
              <a:ea typeface="方正兰亭特黑长繁体" panose="02000000000000000000" pitchFamily="2" charset="-122"/>
            </a:endParaRPr>
          </a:p>
        </p:txBody>
      </p:sp>
      <p:sp>
        <p:nvSpPr>
          <p:cNvPr id="37" name="文本框 36"/>
          <p:cNvSpPr txBox="1"/>
          <p:nvPr/>
        </p:nvSpPr>
        <p:spPr>
          <a:xfrm>
            <a:off x="8074203" y="1193391"/>
            <a:ext cx="925106" cy="830997"/>
          </a:xfrm>
          <a:prstGeom prst="rect">
            <a:avLst/>
          </a:prstGeom>
          <a:noFill/>
        </p:spPr>
        <p:txBody>
          <a:bodyPr wrap="square" rtlCol="0">
            <a:spAutoFit/>
          </a:bodyPr>
          <a:lstStyle/>
          <a:p>
            <a:r>
              <a:rPr lang="en-US" altLang="zh-CN" sz="4800" dirty="0">
                <a:solidFill>
                  <a:srgbClr val="E45A1C"/>
                </a:solidFill>
                <a:latin typeface="方正兰亭特黑长繁体" panose="02000000000000000000" pitchFamily="2" charset="-122"/>
                <a:ea typeface="方正兰亭特黑长繁体" panose="02000000000000000000" pitchFamily="2" charset="-122"/>
              </a:rPr>
              <a:t>05</a:t>
            </a:r>
            <a:endParaRPr lang="zh-CN" altLang="en-US" sz="4800" dirty="0">
              <a:solidFill>
                <a:srgbClr val="E45A1C"/>
              </a:solidFill>
              <a:latin typeface="方正兰亭特黑长繁体" panose="02000000000000000000" pitchFamily="2" charset="-122"/>
              <a:ea typeface="方正兰亭特黑长繁体" panose="02000000000000000000" pitchFamily="2" charset="-122"/>
            </a:endParaRPr>
          </a:p>
        </p:txBody>
      </p:sp>
      <p:sp>
        <p:nvSpPr>
          <p:cNvPr id="38" name="文本框 37"/>
          <p:cNvSpPr txBox="1"/>
          <p:nvPr/>
        </p:nvSpPr>
        <p:spPr>
          <a:xfrm>
            <a:off x="8052303" y="2156068"/>
            <a:ext cx="1365763" cy="369332"/>
          </a:xfrm>
          <a:prstGeom prst="rect">
            <a:avLst/>
          </a:prstGeom>
          <a:noFill/>
        </p:spPr>
        <p:txBody>
          <a:bodyPr wrap="square" rtlCol="0">
            <a:spAutoFit/>
          </a:bodyPr>
          <a:lstStyle/>
          <a:p>
            <a:pPr algn="just"/>
            <a:r>
              <a:rPr lang="zh-CN" altLang="en-US" dirty="0">
                <a:solidFill>
                  <a:srgbClr val="E45A1C"/>
                </a:solidFill>
                <a:latin typeface="方正兰亭刊黑_GBK" panose="02000000000000000000" pitchFamily="2" charset="-122"/>
                <a:ea typeface="方正兰亭刊黑_GBK" panose="02000000000000000000" pitchFamily="2" charset="-122"/>
              </a:rPr>
              <a:t>融资</a:t>
            </a:r>
            <a:endParaRPr lang="zh-CN" altLang="en-US" dirty="0">
              <a:solidFill>
                <a:srgbClr val="E45A1C"/>
              </a:solidFill>
              <a:latin typeface="方正兰亭刊黑_GBK" panose="02000000000000000000" pitchFamily="2" charset="-122"/>
              <a:ea typeface="方正兰亭刊黑_GBK" panose="02000000000000000000" pitchFamily="2" charset="-122"/>
            </a:endParaRPr>
          </a:p>
        </p:txBody>
      </p:sp>
      <p:sp>
        <p:nvSpPr>
          <p:cNvPr id="39" name="文本框 38"/>
          <p:cNvSpPr txBox="1"/>
          <p:nvPr/>
        </p:nvSpPr>
        <p:spPr>
          <a:xfrm>
            <a:off x="9861291" y="2161217"/>
            <a:ext cx="1365763" cy="369332"/>
          </a:xfrm>
          <a:prstGeom prst="rect">
            <a:avLst/>
          </a:prstGeom>
          <a:noFill/>
        </p:spPr>
        <p:txBody>
          <a:bodyPr wrap="square" rtlCol="0">
            <a:spAutoFit/>
          </a:bodyPr>
          <a:lstStyle/>
          <a:p>
            <a:pPr algn="just"/>
            <a:r>
              <a:rPr lang="zh-CN" altLang="en-US" dirty="0">
                <a:solidFill>
                  <a:srgbClr val="6260A0"/>
                </a:solidFill>
                <a:latin typeface="方正兰亭刊黑_GBK" panose="02000000000000000000" pitchFamily="2" charset="-122"/>
                <a:ea typeface="方正兰亭刊黑_GBK" panose="02000000000000000000" pitchFamily="2" charset="-122"/>
              </a:rPr>
              <a:t>团队</a:t>
            </a:r>
            <a:endParaRPr lang="zh-CN" altLang="en-US" dirty="0">
              <a:solidFill>
                <a:srgbClr val="6260A0"/>
              </a:solidFill>
              <a:latin typeface="方正兰亭刊黑_GBK" panose="02000000000000000000" pitchFamily="2" charset="-122"/>
              <a:ea typeface="方正兰亭刊黑_GBK" panose="02000000000000000000" pitchFamily="2" charset="-122"/>
            </a:endParaRPr>
          </a:p>
        </p:txBody>
      </p:sp>
      <p:sp>
        <p:nvSpPr>
          <p:cNvPr id="40" name="文本框 39"/>
          <p:cNvSpPr txBox="1"/>
          <p:nvPr/>
        </p:nvSpPr>
        <p:spPr>
          <a:xfrm>
            <a:off x="8076890" y="2771554"/>
            <a:ext cx="693925" cy="523220"/>
          </a:xfrm>
          <a:prstGeom prst="rect">
            <a:avLst/>
          </a:prstGeom>
          <a:noFill/>
        </p:spPr>
        <p:txBody>
          <a:bodyPr wrap="square" rtlCol="0">
            <a:spAutoFit/>
          </a:bodyPr>
          <a:lstStyle/>
          <a:p>
            <a:r>
              <a:rPr lang="en-US" altLang="zh-CN" sz="1400" dirty="0">
                <a:solidFill>
                  <a:schemeClr val="tx1">
                    <a:lumMod val="65000"/>
                    <a:lumOff val="35000"/>
                  </a:schemeClr>
                </a:solidFill>
                <a:latin typeface="Open Sans" charset="0"/>
                <a:ea typeface="Open Sans" charset="0"/>
                <a:cs typeface="Open Sans" charset="0"/>
              </a:rPr>
              <a:t>Page 2~3</a:t>
            </a:r>
            <a:endParaRPr lang="zh-CN" altLang="en-US" sz="1400" dirty="0">
              <a:solidFill>
                <a:schemeClr val="tx1">
                  <a:lumMod val="65000"/>
                  <a:lumOff val="35000"/>
                </a:schemeClr>
              </a:solidFill>
              <a:latin typeface="Open Sans" charset="0"/>
              <a:ea typeface="方正兰亭刊黑_GBK" panose="02000000000000000000" pitchFamily="2" charset="-122"/>
              <a:cs typeface="Open Sans" charset="0"/>
            </a:endParaRPr>
          </a:p>
        </p:txBody>
      </p:sp>
      <p:sp>
        <p:nvSpPr>
          <p:cNvPr id="41" name="文本框 40"/>
          <p:cNvSpPr txBox="1"/>
          <p:nvPr/>
        </p:nvSpPr>
        <p:spPr>
          <a:xfrm>
            <a:off x="9909466" y="2770065"/>
            <a:ext cx="693925" cy="523220"/>
          </a:xfrm>
          <a:prstGeom prst="rect">
            <a:avLst/>
          </a:prstGeom>
          <a:noFill/>
        </p:spPr>
        <p:txBody>
          <a:bodyPr wrap="square" rtlCol="0">
            <a:spAutoFit/>
          </a:bodyPr>
          <a:lstStyle/>
          <a:p>
            <a:r>
              <a:rPr lang="en-US" altLang="zh-CN" sz="1400" dirty="0">
                <a:solidFill>
                  <a:schemeClr val="tx1">
                    <a:lumMod val="65000"/>
                    <a:lumOff val="35000"/>
                  </a:schemeClr>
                </a:solidFill>
                <a:latin typeface="Open Sans" charset="0"/>
                <a:ea typeface="Open Sans" charset="0"/>
                <a:cs typeface="Open Sans" charset="0"/>
              </a:rPr>
              <a:t>Page 2~3</a:t>
            </a:r>
            <a:endParaRPr lang="zh-CN" altLang="en-US" sz="1400" dirty="0">
              <a:solidFill>
                <a:schemeClr val="tx1">
                  <a:lumMod val="65000"/>
                  <a:lumOff val="35000"/>
                </a:schemeClr>
              </a:solidFill>
              <a:latin typeface="Open Sans" charset="0"/>
              <a:ea typeface="方正兰亭刊黑_GBK" panose="02000000000000000000" pitchFamily="2" charset="-122"/>
              <a:cs typeface="Open Sans" charset="0"/>
            </a:endParaRPr>
          </a:p>
        </p:txBody>
      </p:sp>
      <p:sp>
        <p:nvSpPr>
          <p:cNvPr id="42" name="文本框 41"/>
          <p:cNvSpPr txBox="1"/>
          <p:nvPr/>
        </p:nvSpPr>
        <p:spPr>
          <a:xfrm>
            <a:off x="8152702" y="3445035"/>
            <a:ext cx="1365762" cy="1061829"/>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en-US" altLang="zh-CN" sz="1400" dirty="0">
                <a:solidFill>
                  <a:schemeClr val="bg1"/>
                </a:solidFill>
              </a:rPr>
              <a:t>500</a:t>
            </a:r>
            <a:r>
              <a:rPr lang="zh-CN" altLang="en-US" sz="1400" dirty="0">
                <a:solidFill>
                  <a:schemeClr val="bg1"/>
                </a:solidFill>
              </a:rPr>
              <a:t>万 </a:t>
            </a:r>
            <a:r>
              <a:rPr lang="en-US" altLang="zh-CN" sz="1400" dirty="0">
                <a:solidFill>
                  <a:schemeClr val="bg1"/>
                </a:solidFill>
              </a:rPr>
              <a:t>- 5%</a:t>
            </a:r>
            <a:endParaRPr lang="en-US" altLang="zh-CN" sz="1400" dirty="0">
              <a:solidFill>
                <a:schemeClr val="bg1"/>
              </a:solidFill>
            </a:endParaRPr>
          </a:p>
          <a:p>
            <a:pPr marL="342900" indent="-342900">
              <a:lnSpc>
                <a:spcPct val="150000"/>
              </a:lnSpc>
              <a:buFont typeface="Wingdings" panose="05000000000000000000" pitchFamily="2" charset="2"/>
              <a:buChar char="u"/>
            </a:pPr>
            <a:r>
              <a:rPr lang="en-US" altLang="zh-CN" sz="1400" dirty="0">
                <a:solidFill>
                  <a:schemeClr val="bg1"/>
                </a:solidFill>
              </a:rPr>
              <a:t>1000</a:t>
            </a:r>
            <a:r>
              <a:rPr lang="zh-CN" altLang="en-US" sz="1400" dirty="0">
                <a:solidFill>
                  <a:schemeClr val="bg1"/>
                </a:solidFill>
              </a:rPr>
              <a:t>万 </a:t>
            </a:r>
            <a:r>
              <a:rPr lang="en-US" altLang="zh-CN" sz="1400" dirty="0">
                <a:solidFill>
                  <a:schemeClr val="bg1"/>
                </a:solidFill>
              </a:rPr>
              <a:t>-10%</a:t>
            </a:r>
            <a:endParaRPr lang="en-US" altLang="zh-CN" sz="1400" dirty="0">
              <a:solidFill>
                <a:schemeClr val="bg1"/>
              </a:solidFill>
            </a:endParaRPr>
          </a:p>
        </p:txBody>
      </p:sp>
      <p:sp>
        <p:nvSpPr>
          <p:cNvPr id="43" name="文本框 42"/>
          <p:cNvSpPr txBox="1"/>
          <p:nvPr/>
        </p:nvSpPr>
        <p:spPr>
          <a:xfrm>
            <a:off x="9955077" y="3441383"/>
            <a:ext cx="1365762" cy="1371600"/>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1400" dirty="0">
                <a:solidFill>
                  <a:schemeClr val="bg1"/>
                </a:solidFill>
              </a:rPr>
              <a:t>市场</a:t>
            </a:r>
            <a:r>
              <a:rPr lang="zh-CN" altLang="en-US" sz="1400" dirty="0">
                <a:solidFill>
                  <a:schemeClr val="bg1"/>
                </a:solidFill>
              </a:rPr>
              <a:t> </a:t>
            </a:r>
            <a:r>
              <a:rPr lang="en-US" altLang="zh-CN" sz="1400" dirty="0">
                <a:solidFill>
                  <a:schemeClr val="bg1"/>
                </a:solidFill>
              </a:rPr>
              <a:t>- 2</a:t>
            </a:r>
            <a:r>
              <a:rPr lang="zh-CN" altLang="en-US" sz="1400" dirty="0">
                <a:solidFill>
                  <a:schemeClr val="bg1"/>
                </a:solidFill>
              </a:rPr>
              <a:t>人</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开发 </a:t>
            </a:r>
            <a:r>
              <a:rPr lang="en-US" altLang="zh-CN" sz="1400" dirty="0">
                <a:solidFill>
                  <a:schemeClr val="bg1"/>
                </a:solidFill>
              </a:rPr>
              <a:t>- 5</a:t>
            </a:r>
            <a:r>
              <a:rPr lang="zh-CN" altLang="en-US" sz="1400" dirty="0">
                <a:solidFill>
                  <a:schemeClr val="bg1"/>
                </a:solidFill>
              </a:rPr>
              <a:t>人</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行政 </a:t>
            </a:r>
            <a:r>
              <a:rPr lang="en-US" altLang="zh-CN" sz="1400" dirty="0">
                <a:solidFill>
                  <a:schemeClr val="bg1"/>
                </a:solidFill>
              </a:rPr>
              <a:t>- 1</a:t>
            </a:r>
            <a:r>
              <a:rPr lang="zh-CN" altLang="en-US" sz="1400" dirty="0">
                <a:solidFill>
                  <a:schemeClr val="bg1"/>
                </a:solidFill>
              </a:rPr>
              <a:t>人</a:t>
            </a:r>
            <a:endParaRPr lang="en-US" altLang="zh-CN" sz="1400" dirty="0">
              <a:solidFill>
                <a:schemeClr val="bg1"/>
              </a:solidFill>
            </a:endParaRPr>
          </a:p>
          <a:p>
            <a:pPr marL="342900" indent="-342900">
              <a:lnSpc>
                <a:spcPct val="150000"/>
              </a:lnSpc>
              <a:buFont typeface="Wingdings" panose="05000000000000000000" pitchFamily="2" charset="2"/>
              <a:buChar char="u"/>
            </a:pPr>
            <a:r>
              <a:rPr lang="zh-CN" altLang="en-US" sz="1400" dirty="0">
                <a:solidFill>
                  <a:schemeClr val="bg1"/>
                </a:solidFill>
              </a:rPr>
              <a:t>财政 </a:t>
            </a:r>
            <a:r>
              <a:rPr lang="en-US" altLang="zh-CN" sz="1400" dirty="0">
                <a:solidFill>
                  <a:schemeClr val="bg1"/>
                </a:solidFill>
              </a:rPr>
              <a:t>- 1</a:t>
            </a:r>
            <a:r>
              <a:rPr lang="zh-CN" altLang="en-US" sz="1400" dirty="0">
                <a:solidFill>
                  <a:schemeClr val="bg1"/>
                </a:solidFill>
              </a:rPr>
              <a:t>人</a:t>
            </a:r>
            <a:endParaRPr lang="zh-CN" altLang="en-US" sz="1400" dirty="0">
              <a:solidFill>
                <a:schemeClr val="bg1"/>
              </a:solidFill>
            </a:endParaRPr>
          </a:p>
        </p:txBody>
      </p:sp>
      <p:cxnSp>
        <p:nvCxnSpPr>
          <p:cNvPr id="3" name="直接连接符 2"/>
          <p:cNvCxnSpPr/>
          <p:nvPr/>
        </p:nvCxnSpPr>
        <p:spPr>
          <a:xfrm>
            <a:off x="895082" y="942006"/>
            <a:ext cx="32507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21180" y="1477645"/>
            <a:ext cx="3749040" cy="518160"/>
          </a:xfrm>
          <a:prstGeom prst="rect">
            <a:avLst/>
          </a:prstGeom>
          <a:noFill/>
        </p:spPr>
        <p:txBody>
          <a:bodyPr wrap="square" rtlCol="0">
            <a:spAutoFit/>
          </a:bodyPr>
          <a:p>
            <a:pPr algn="ctr"/>
            <a:r>
              <a:rPr lang="zh-CN" altLang="en-US" sz="2800">
                <a:solidFill>
                  <a:schemeClr val="bg1"/>
                </a:solidFill>
              </a:rPr>
              <a:t>资金使用方向</a:t>
            </a:r>
            <a:endParaRPr lang="zh-CN" altLang="en-US" sz="2800">
              <a:solidFill>
                <a:schemeClr val="bg1"/>
              </a:solidFill>
            </a:endParaRPr>
          </a:p>
        </p:txBody>
      </p:sp>
      <p:sp>
        <p:nvSpPr>
          <p:cNvPr id="3" name="文本框 2"/>
          <p:cNvSpPr txBox="1"/>
          <p:nvPr/>
        </p:nvSpPr>
        <p:spPr>
          <a:xfrm>
            <a:off x="2192655" y="2569210"/>
            <a:ext cx="3732530" cy="1463040"/>
          </a:xfrm>
          <a:prstGeom prst="rect">
            <a:avLst/>
          </a:prstGeom>
          <a:noFill/>
        </p:spPr>
        <p:txBody>
          <a:bodyPr wrap="square" rtlCol="0">
            <a:spAutoFit/>
          </a:bodyPr>
          <a:p>
            <a:r>
              <a:rPr lang="en-US" altLang="zh-CN">
                <a:solidFill>
                  <a:schemeClr val="bg1"/>
                </a:solidFill>
              </a:rPr>
              <a:t>1.</a:t>
            </a:r>
            <a:r>
              <a:rPr lang="zh-CN" altLang="en-US">
                <a:solidFill>
                  <a:schemeClr val="bg1"/>
                </a:solidFill>
              </a:rPr>
              <a:t>产品的完善升级，新产品研发</a:t>
            </a:r>
            <a:endParaRPr lang="zh-CN" altLang="en-US">
              <a:solidFill>
                <a:schemeClr val="bg1"/>
              </a:solidFill>
            </a:endParaRPr>
          </a:p>
          <a:p>
            <a:r>
              <a:rPr lang="en-US" altLang="zh-CN">
                <a:solidFill>
                  <a:schemeClr val="bg1"/>
                </a:solidFill>
              </a:rPr>
              <a:t>2.</a:t>
            </a:r>
            <a:r>
              <a:rPr lang="zh-CN" altLang="en-US">
                <a:solidFill>
                  <a:schemeClr val="bg1"/>
                </a:solidFill>
              </a:rPr>
              <a:t>人力资源需求</a:t>
            </a:r>
            <a:endParaRPr lang="zh-CN" altLang="en-US">
              <a:solidFill>
                <a:schemeClr val="bg1"/>
              </a:solidFill>
            </a:endParaRPr>
          </a:p>
          <a:p>
            <a:r>
              <a:rPr lang="en-US" altLang="zh-CN">
                <a:solidFill>
                  <a:schemeClr val="bg1"/>
                </a:solidFill>
              </a:rPr>
              <a:t>3.</a:t>
            </a:r>
            <a:r>
              <a:rPr lang="zh-CN" altLang="en-US">
                <a:solidFill>
                  <a:schemeClr val="bg1"/>
                </a:solidFill>
                <a:sym typeface="+mn-ea"/>
              </a:rPr>
              <a:t>市场活动的展开</a:t>
            </a:r>
            <a:endParaRPr lang="zh-CN" altLang="en-US">
              <a:solidFill>
                <a:schemeClr val="bg1"/>
              </a:solidFill>
              <a:sym typeface="+mn-ea"/>
            </a:endParaRPr>
          </a:p>
          <a:p>
            <a:r>
              <a:rPr lang="en-US" altLang="zh-CN">
                <a:solidFill>
                  <a:schemeClr val="bg1"/>
                </a:solidFill>
              </a:rPr>
              <a:t>4.</a:t>
            </a:r>
            <a:r>
              <a:rPr lang="zh-CN" altLang="en-US">
                <a:solidFill>
                  <a:schemeClr val="bg1"/>
                </a:solidFill>
              </a:rPr>
              <a:t>课程视频的扩充</a:t>
            </a:r>
            <a:endParaRPr lang="zh-CN" altLang="en-US">
              <a:solidFill>
                <a:schemeClr val="bg1"/>
              </a:solidFill>
            </a:endParaRPr>
          </a:p>
          <a:p>
            <a:endParaRPr lang="en-US" altLang="zh-CN">
              <a:solidFill>
                <a:schemeClr val="bg1"/>
              </a:solidFill>
            </a:endParaRPr>
          </a:p>
        </p:txBody>
      </p:sp>
      <p:sp>
        <p:nvSpPr>
          <p:cNvPr id="4" name="文本框 3"/>
          <p:cNvSpPr txBox="1"/>
          <p:nvPr/>
        </p:nvSpPr>
        <p:spPr>
          <a:xfrm>
            <a:off x="6717665" y="1477645"/>
            <a:ext cx="3749040" cy="518160"/>
          </a:xfrm>
          <a:prstGeom prst="rect">
            <a:avLst/>
          </a:prstGeom>
          <a:noFill/>
        </p:spPr>
        <p:txBody>
          <a:bodyPr wrap="square" rtlCol="0">
            <a:spAutoFit/>
          </a:bodyPr>
          <a:p>
            <a:pPr algn="ctr"/>
            <a:r>
              <a:rPr lang="zh-CN" altLang="en-US" sz="2800">
                <a:solidFill>
                  <a:schemeClr val="bg1"/>
                </a:solidFill>
              </a:rPr>
              <a:t>目标</a:t>
            </a:r>
            <a:endParaRPr lang="zh-CN" altLang="en-US" sz="2800">
              <a:solidFill>
                <a:schemeClr val="bg1"/>
              </a:solidFill>
            </a:endParaRPr>
          </a:p>
        </p:txBody>
      </p:sp>
      <p:sp>
        <p:nvSpPr>
          <p:cNvPr id="5" name="文本框 4"/>
          <p:cNvSpPr txBox="1"/>
          <p:nvPr/>
        </p:nvSpPr>
        <p:spPr>
          <a:xfrm>
            <a:off x="6734175" y="2569210"/>
            <a:ext cx="4251325" cy="2011680"/>
          </a:xfrm>
          <a:prstGeom prst="rect">
            <a:avLst/>
          </a:prstGeom>
          <a:noFill/>
        </p:spPr>
        <p:txBody>
          <a:bodyPr wrap="square" rtlCol="0">
            <a:spAutoFit/>
          </a:bodyPr>
          <a:p>
            <a:r>
              <a:rPr lang="zh-CN" altLang="en-US">
                <a:solidFill>
                  <a:schemeClr val="bg1"/>
                </a:solidFill>
              </a:rPr>
              <a:t>开发版完善升级，</a:t>
            </a:r>
            <a:r>
              <a:rPr lang="en-US" altLang="zh-CN">
                <a:solidFill>
                  <a:schemeClr val="bg1"/>
                </a:solidFill>
              </a:rPr>
              <a:t>pc</a:t>
            </a:r>
            <a:r>
              <a:rPr lang="zh-CN" altLang="en-US">
                <a:solidFill>
                  <a:schemeClr val="bg1"/>
                </a:solidFill>
              </a:rPr>
              <a:t>版、学习版</a:t>
            </a:r>
            <a:r>
              <a:rPr lang="zh-CN" altLang="en-US">
                <a:solidFill>
                  <a:schemeClr val="bg1"/>
                </a:solidFill>
              </a:rPr>
              <a:t>研发</a:t>
            </a:r>
            <a:endParaRPr lang="zh-CN" altLang="en-US">
              <a:solidFill>
                <a:schemeClr val="bg1"/>
              </a:solidFill>
            </a:endParaRPr>
          </a:p>
          <a:p>
            <a:r>
              <a:rPr lang="zh-CN" altLang="en-US">
                <a:solidFill>
                  <a:schemeClr val="bg1"/>
                </a:solidFill>
              </a:rPr>
              <a:t>招聘</a:t>
            </a:r>
            <a:r>
              <a:rPr lang="en-US" altLang="zh-CN">
                <a:solidFill>
                  <a:schemeClr val="bg1"/>
                </a:solidFill>
              </a:rPr>
              <a:t>T4</a:t>
            </a:r>
            <a:r>
              <a:rPr lang="zh-CN" altLang="en-US">
                <a:solidFill>
                  <a:schemeClr val="bg1"/>
                </a:solidFill>
              </a:rPr>
              <a:t>级别以上前端后端各一名</a:t>
            </a:r>
            <a:endParaRPr lang="zh-CN" altLang="en-US">
              <a:solidFill>
                <a:schemeClr val="bg1"/>
              </a:solidFill>
            </a:endParaRPr>
          </a:p>
          <a:p>
            <a:r>
              <a:rPr lang="zh-CN" altLang="en-US">
                <a:solidFill>
                  <a:schemeClr val="bg1"/>
                </a:solidFill>
              </a:rPr>
              <a:t>用户量增长到</a:t>
            </a:r>
            <a:r>
              <a:rPr lang="en-US" altLang="zh-CN">
                <a:solidFill>
                  <a:schemeClr val="bg1"/>
                </a:solidFill>
              </a:rPr>
              <a:t>30</a:t>
            </a:r>
            <a:r>
              <a:rPr lang="zh-CN" altLang="en-US">
                <a:solidFill>
                  <a:schemeClr val="bg1"/>
                </a:solidFill>
              </a:rPr>
              <a:t>万</a:t>
            </a:r>
            <a:endParaRPr lang="zh-CN" altLang="en-US">
              <a:solidFill>
                <a:schemeClr val="bg1"/>
              </a:solidFill>
            </a:endParaRPr>
          </a:p>
          <a:p>
            <a:r>
              <a:rPr lang="zh-CN" altLang="en-US">
                <a:solidFill>
                  <a:schemeClr val="bg1"/>
                </a:solidFill>
              </a:rPr>
              <a:t>课程视频点击量达到一百万次，课程消费二</a:t>
            </a:r>
            <a:r>
              <a:rPr lang="zh-CN" altLang="en-US">
                <a:solidFill>
                  <a:schemeClr val="bg1"/>
                </a:solidFill>
              </a:rPr>
              <a:t>十</a:t>
            </a:r>
            <a:r>
              <a:rPr lang="zh-CN" altLang="en-US">
                <a:solidFill>
                  <a:schemeClr val="bg1"/>
                </a:solidFill>
              </a:rPr>
              <a:t>万</a:t>
            </a:r>
            <a:endParaRPr lang="zh-CN" altLang="en-US">
              <a:solidFill>
                <a:schemeClr val="bg1"/>
              </a:solidFill>
            </a:endParaRPr>
          </a:p>
          <a:p>
            <a:endParaRPr lang="en-US" altLang="zh-CN">
              <a:solidFill>
                <a:schemeClr val="bg1"/>
              </a:solidFill>
            </a:endParaRPr>
          </a:p>
          <a:p>
            <a:endParaRPr lang="en-US" altLang="zh-CN">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30247" y="2210936"/>
            <a:ext cx="4531506" cy="1370499"/>
          </a:xfrm>
          <a:prstGeom prst="rect">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rPr>
              <a:t>Part 06</a:t>
            </a:r>
            <a:endParaRPr lang="zh-CN" altLang="en-US" sz="8800" dirty="0">
              <a:solidFill>
                <a:schemeClr val="tx1">
                  <a:lumMod val="85000"/>
                  <a:lumOff val="15000"/>
                </a:schemeClr>
              </a:solidFill>
              <a:latin typeface="Segoe UI Black" panose="020B0A02040204020203" pitchFamily="34" charset="0"/>
              <a:ea typeface="DFPKanTingLiu-B5" panose="03000800000000000000" pitchFamily="66" charset="-120"/>
              <a:cs typeface="Segoe UI Black" panose="020B0A02040204020203" pitchFamily="34" charset="0"/>
            </a:endParaRPr>
          </a:p>
        </p:txBody>
      </p:sp>
      <p:sp>
        <p:nvSpPr>
          <p:cNvPr id="6" name="文本框 5"/>
          <p:cNvSpPr txBox="1"/>
          <p:nvPr/>
        </p:nvSpPr>
        <p:spPr>
          <a:xfrm>
            <a:off x="3830247" y="3794977"/>
            <a:ext cx="4531506" cy="830997"/>
          </a:xfrm>
          <a:prstGeom prst="rect">
            <a:avLst/>
          </a:prstGeom>
          <a:noFill/>
        </p:spPr>
        <p:txBody>
          <a:bodyPr wrap="square" rtlCol="0">
            <a:spAutoFit/>
          </a:bodyPr>
          <a:lstStyle/>
          <a:p>
            <a:pPr algn="ctr"/>
            <a:r>
              <a:rPr lang="zh-CN" altLang="en-US" sz="4800" spc="600" dirty="0">
                <a:solidFill>
                  <a:srgbClr val="0088FF"/>
                </a:solidFill>
                <a:latin typeface="方正兰亭粗黑简体" panose="02000000000000000000" pitchFamily="2" charset="-122"/>
                <a:ea typeface="方正兰亭粗黑简体" panose="02000000000000000000" pitchFamily="2" charset="-122"/>
              </a:rPr>
              <a:t>团队人数</a:t>
            </a:r>
            <a:endParaRPr lang="zh-CN" altLang="en-US" sz="4800" spc="600" dirty="0">
              <a:solidFill>
                <a:srgbClr val="0088FF"/>
              </a:solidFill>
              <a:latin typeface="方正兰亭粗黑简体" panose="02000000000000000000" pitchFamily="2" charset="-122"/>
              <a:ea typeface="方正兰亭粗黑简体" panose="02000000000000000000"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94805" y="2849245"/>
            <a:ext cx="4189730" cy="2560320"/>
          </a:xfrm>
          <a:prstGeom prst="rect">
            <a:avLst/>
          </a:prstGeom>
          <a:noFill/>
        </p:spPr>
        <p:txBody>
          <a:bodyPr wrap="square" rtlCol="0" anchor="t">
            <a:spAutoFit/>
          </a:bodyPr>
          <a:p>
            <a:pPr marL="342900" indent="-342900">
              <a:lnSpc>
                <a:spcPct val="150000"/>
              </a:lnSpc>
              <a:buFont typeface="Wingdings" panose="05000000000000000000" pitchFamily="2" charset="2"/>
              <a:buChar char="u"/>
            </a:pPr>
            <a:r>
              <a:rPr lang="zh-CN" altLang="en-US" dirty="0">
                <a:solidFill>
                  <a:schemeClr val="bg1"/>
                </a:solidFill>
                <a:sym typeface="+mn-ea"/>
              </a:rPr>
              <a:t>市场</a:t>
            </a:r>
            <a:r>
              <a:rPr lang="zh-CN" altLang="en-US" dirty="0">
                <a:solidFill>
                  <a:schemeClr val="bg1"/>
                </a:solidFill>
                <a:sym typeface="+mn-ea"/>
              </a:rPr>
              <a:t> </a:t>
            </a:r>
            <a:r>
              <a:rPr lang="en-US" altLang="zh-CN" dirty="0">
                <a:solidFill>
                  <a:schemeClr val="bg1"/>
                </a:solidFill>
                <a:sym typeface="+mn-ea"/>
              </a:rPr>
              <a:t>- 2</a:t>
            </a:r>
            <a:r>
              <a:rPr lang="zh-CN" altLang="en-US" dirty="0">
                <a:solidFill>
                  <a:schemeClr val="bg1"/>
                </a:solidFill>
                <a:sym typeface="+mn-ea"/>
              </a:rPr>
              <a:t>人</a:t>
            </a:r>
            <a:endParaRPr lang="en-US" altLang="zh-CN" dirty="0">
              <a:solidFill>
                <a:schemeClr val="bg1"/>
              </a:solidFill>
            </a:endParaRPr>
          </a:p>
          <a:p>
            <a:pPr marL="342900" indent="-342900">
              <a:lnSpc>
                <a:spcPct val="150000"/>
              </a:lnSpc>
              <a:buFont typeface="Wingdings" panose="05000000000000000000" pitchFamily="2" charset="2"/>
              <a:buChar char="u"/>
            </a:pPr>
            <a:r>
              <a:rPr lang="zh-CN" altLang="en-US" dirty="0">
                <a:solidFill>
                  <a:schemeClr val="bg1"/>
                </a:solidFill>
                <a:sym typeface="+mn-ea"/>
              </a:rPr>
              <a:t>开发 </a:t>
            </a:r>
            <a:r>
              <a:rPr lang="en-US" altLang="zh-CN" dirty="0">
                <a:solidFill>
                  <a:schemeClr val="bg1"/>
                </a:solidFill>
                <a:sym typeface="+mn-ea"/>
              </a:rPr>
              <a:t>- 5</a:t>
            </a:r>
            <a:r>
              <a:rPr lang="zh-CN" altLang="en-US" dirty="0">
                <a:solidFill>
                  <a:schemeClr val="bg1"/>
                </a:solidFill>
                <a:sym typeface="+mn-ea"/>
              </a:rPr>
              <a:t>人：   设计</a:t>
            </a:r>
            <a:r>
              <a:rPr lang="zh-CN" altLang="en-US" dirty="0">
                <a:solidFill>
                  <a:schemeClr val="bg1"/>
                </a:solidFill>
                <a:sym typeface="+mn-ea"/>
              </a:rPr>
              <a:t>×</a:t>
            </a:r>
            <a:r>
              <a:rPr lang="en-US" altLang="zh-CN" dirty="0">
                <a:solidFill>
                  <a:schemeClr val="bg1"/>
                </a:solidFill>
                <a:sym typeface="+mn-ea"/>
              </a:rPr>
              <a:t>1</a:t>
            </a:r>
            <a:endParaRPr lang="en-US" altLang="zh-CN" dirty="0">
              <a:solidFill>
                <a:schemeClr val="bg1"/>
              </a:solidFill>
              <a:sym typeface="+mn-ea"/>
            </a:endParaRPr>
          </a:p>
          <a:p>
            <a:pPr indent="0">
              <a:lnSpc>
                <a:spcPct val="150000"/>
              </a:lnSpc>
              <a:buFont typeface="Wingdings" panose="05000000000000000000" pitchFamily="2" charset="2"/>
              <a:buNone/>
            </a:pPr>
            <a:r>
              <a:rPr lang="en-US" altLang="zh-CN" dirty="0">
                <a:solidFill>
                  <a:schemeClr val="bg1"/>
                </a:solidFill>
                <a:sym typeface="+mn-ea"/>
              </a:rPr>
              <a:t>		</a:t>
            </a:r>
            <a:r>
              <a:rPr lang="zh-CN" altLang="en-US" dirty="0">
                <a:solidFill>
                  <a:schemeClr val="bg1"/>
                </a:solidFill>
                <a:sym typeface="+mn-ea"/>
              </a:rPr>
              <a:t>前端×</a:t>
            </a:r>
            <a:r>
              <a:rPr lang="en-US" altLang="zh-CN" dirty="0">
                <a:solidFill>
                  <a:schemeClr val="bg1"/>
                </a:solidFill>
                <a:sym typeface="+mn-ea"/>
              </a:rPr>
              <a:t>2</a:t>
            </a:r>
            <a:r>
              <a:rPr lang="zh-CN" altLang="en-US" dirty="0">
                <a:solidFill>
                  <a:schemeClr val="bg1"/>
                </a:solidFill>
                <a:sym typeface="+mn-ea"/>
              </a:rPr>
              <a:t>：欠一名</a:t>
            </a:r>
            <a:endParaRPr lang="zh-CN" altLang="en-US" dirty="0">
              <a:solidFill>
                <a:schemeClr val="bg1"/>
              </a:solidFill>
              <a:sym typeface="+mn-ea"/>
            </a:endParaRPr>
          </a:p>
          <a:p>
            <a:pPr indent="0">
              <a:lnSpc>
                <a:spcPct val="150000"/>
              </a:lnSpc>
              <a:buFont typeface="Wingdings" panose="05000000000000000000" pitchFamily="2" charset="2"/>
              <a:buNone/>
            </a:pPr>
            <a:r>
              <a:rPr lang="en-US" altLang="zh-CN" dirty="0">
                <a:solidFill>
                  <a:schemeClr val="bg1"/>
                </a:solidFill>
                <a:sym typeface="+mn-ea"/>
              </a:rPr>
              <a:t>		</a:t>
            </a:r>
            <a:r>
              <a:rPr lang="zh-CN" altLang="en-US" dirty="0">
                <a:solidFill>
                  <a:schemeClr val="bg1"/>
                </a:solidFill>
                <a:sym typeface="+mn-ea"/>
              </a:rPr>
              <a:t>后端</a:t>
            </a:r>
            <a:r>
              <a:rPr lang="zh-CN" altLang="en-US" dirty="0">
                <a:solidFill>
                  <a:schemeClr val="bg1"/>
                </a:solidFill>
                <a:sym typeface="+mn-ea"/>
              </a:rPr>
              <a:t>×</a:t>
            </a:r>
            <a:r>
              <a:rPr lang="en-US" altLang="zh-CN" dirty="0">
                <a:solidFill>
                  <a:schemeClr val="bg1"/>
                </a:solidFill>
                <a:sym typeface="+mn-ea"/>
              </a:rPr>
              <a:t>2</a:t>
            </a:r>
            <a:r>
              <a:rPr lang="zh-CN" altLang="en-US" dirty="0">
                <a:solidFill>
                  <a:schemeClr val="bg1"/>
                </a:solidFill>
                <a:sym typeface="+mn-ea"/>
              </a:rPr>
              <a:t>：欠一名</a:t>
            </a:r>
            <a:endParaRPr lang="zh-CN" altLang="en-US" dirty="0">
              <a:solidFill>
                <a:schemeClr val="bg1"/>
              </a:solidFill>
              <a:sym typeface="+mn-ea"/>
            </a:endParaRPr>
          </a:p>
          <a:p>
            <a:pPr marL="342900" indent="-342900">
              <a:lnSpc>
                <a:spcPct val="150000"/>
              </a:lnSpc>
              <a:buFont typeface="Wingdings" panose="05000000000000000000" pitchFamily="2" charset="2"/>
              <a:buChar char="u"/>
            </a:pPr>
            <a:r>
              <a:rPr lang="zh-CN" altLang="en-US" dirty="0">
                <a:solidFill>
                  <a:schemeClr val="bg1"/>
                </a:solidFill>
                <a:sym typeface="+mn-ea"/>
              </a:rPr>
              <a:t>行政 </a:t>
            </a:r>
            <a:r>
              <a:rPr lang="en-US" altLang="zh-CN" dirty="0">
                <a:solidFill>
                  <a:schemeClr val="bg1"/>
                </a:solidFill>
                <a:sym typeface="+mn-ea"/>
              </a:rPr>
              <a:t>- 1</a:t>
            </a:r>
            <a:r>
              <a:rPr lang="zh-CN" altLang="en-US" dirty="0">
                <a:solidFill>
                  <a:schemeClr val="bg1"/>
                </a:solidFill>
                <a:sym typeface="+mn-ea"/>
              </a:rPr>
              <a:t>人</a:t>
            </a:r>
            <a:endParaRPr lang="en-US" altLang="zh-CN" dirty="0">
              <a:solidFill>
                <a:schemeClr val="bg1"/>
              </a:solidFill>
            </a:endParaRPr>
          </a:p>
          <a:p>
            <a:pPr marL="342900" indent="-342900">
              <a:lnSpc>
                <a:spcPct val="150000"/>
              </a:lnSpc>
              <a:buFont typeface="Wingdings" panose="05000000000000000000" pitchFamily="2" charset="2"/>
              <a:buChar char="u"/>
            </a:pPr>
            <a:r>
              <a:rPr lang="zh-CN" altLang="en-US" dirty="0">
                <a:solidFill>
                  <a:schemeClr val="bg1"/>
                </a:solidFill>
                <a:sym typeface="+mn-ea"/>
              </a:rPr>
              <a:t>财政 </a:t>
            </a:r>
            <a:r>
              <a:rPr lang="en-US" altLang="zh-CN" dirty="0">
                <a:solidFill>
                  <a:schemeClr val="bg1"/>
                </a:solidFill>
                <a:sym typeface="+mn-ea"/>
              </a:rPr>
              <a:t>- 1</a:t>
            </a:r>
            <a:r>
              <a:rPr lang="zh-CN" altLang="en-US" dirty="0">
                <a:solidFill>
                  <a:schemeClr val="bg1"/>
                </a:solidFill>
                <a:sym typeface="+mn-ea"/>
              </a:rPr>
              <a:t>人</a:t>
            </a:r>
            <a:endParaRPr lang="zh-CN" altLang="en-US"/>
          </a:p>
        </p:txBody>
      </p:sp>
      <p:sp>
        <p:nvSpPr>
          <p:cNvPr id="3" name="文本框 2"/>
          <p:cNvSpPr txBox="1"/>
          <p:nvPr/>
        </p:nvSpPr>
        <p:spPr>
          <a:xfrm>
            <a:off x="1801495" y="1951355"/>
            <a:ext cx="3822700" cy="365760"/>
          </a:xfrm>
          <a:prstGeom prst="rect">
            <a:avLst/>
          </a:prstGeom>
          <a:noFill/>
        </p:spPr>
        <p:txBody>
          <a:bodyPr wrap="square" rtlCol="0">
            <a:spAutoFit/>
          </a:bodyPr>
          <a:p>
            <a:r>
              <a:rPr lang="zh-CN" altLang="en-US">
                <a:solidFill>
                  <a:schemeClr val="bg1"/>
                </a:solidFill>
              </a:rPr>
              <a:t>这里缺个组织架构图</a:t>
            </a:r>
            <a:endParaRPr lang="zh-CN" altLang="en-US">
              <a:solidFill>
                <a:schemeClr val="bg1"/>
              </a:solidFill>
            </a:endParaRPr>
          </a:p>
        </p:txBody>
      </p:sp>
      <p:pic>
        <p:nvPicPr>
          <p:cNvPr id="4" name="图片 3" descr="IMG_20161124_181449"/>
          <p:cNvPicPr>
            <a:picLocks noChangeAspect="1"/>
          </p:cNvPicPr>
          <p:nvPr/>
        </p:nvPicPr>
        <p:blipFill>
          <a:blip r:embed="rId1"/>
          <a:stretch>
            <a:fillRect/>
          </a:stretch>
        </p:blipFill>
        <p:spPr>
          <a:xfrm rot="16200000">
            <a:off x="1801495" y="2070735"/>
            <a:ext cx="3120390" cy="41617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336486" y="2583617"/>
            <a:ext cx="318725" cy="215043"/>
          </a:xfrm>
          <a:prstGeom prs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336486" y="2485445"/>
            <a:ext cx="318725" cy="215043"/>
          </a:xfrm>
          <a:prstGeom prst="triangle">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670689" y="2367972"/>
            <a:ext cx="3017173" cy="523220"/>
          </a:xfrm>
          <a:prstGeom prst="rect">
            <a:avLst/>
          </a:prstGeom>
          <a:noFill/>
        </p:spPr>
        <p:txBody>
          <a:bodyPr wrap="none" rtlCol="0">
            <a:spAutoFit/>
          </a:bodyPr>
          <a:lstStyle/>
          <a:p>
            <a:r>
              <a:rPr lang="en-US" altLang="zh-CN" sz="2800" dirty="0" err="1">
                <a:solidFill>
                  <a:schemeClr val="bg1"/>
                </a:solidFill>
                <a:latin typeface="DFPHeiUBold-B5" panose="020B0C00000000000000" pitchFamily="34" charset="-120"/>
                <a:ea typeface="DFPHeiUBold-B5" panose="020B0C00000000000000" pitchFamily="34" charset="-120"/>
                <a:cs typeface="Open Sans" charset="0"/>
              </a:rPr>
              <a:t>Kenrobot</a:t>
            </a:r>
            <a:r>
              <a:rPr lang="en-US" altLang="zh-CN" sz="2800" dirty="0">
                <a:solidFill>
                  <a:schemeClr val="bg1"/>
                </a:solidFill>
                <a:latin typeface="Open Sans" charset="0"/>
                <a:ea typeface="Open Sans" charset="0"/>
                <a:cs typeface="Open Sans" charset="0"/>
              </a:rPr>
              <a:t> </a:t>
            </a:r>
            <a:r>
              <a:rPr lang="zh-CN" altLang="en-US" sz="2800" dirty="0">
                <a:solidFill>
                  <a:schemeClr val="bg1"/>
                </a:solidFill>
                <a:latin typeface="方正兰亭粗黑简体" panose="02000000000000000000" pitchFamily="2" charset="-122"/>
                <a:ea typeface="方正兰亭粗黑简体" panose="02000000000000000000" pitchFamily="2" charset="-122"/>
              </a:rPr>
              <a:t>啃萝卜</a:t>
            </a:r>
            <a:endParaRPr lang="zh-CN" altLang="en-US" sz="2800" dirty="0">
              <a:solidFill>
                <a:schemeClr val="bg1"/>
              </a:solidFill>
              <a:latin typeface="方正兰亭粗黑简体" panose="02000000000000000000" pitchFamily="2" charset="-122"/>
              <a:ea typeface="方正兰亭粗黑简体" panose="02000000000000000000" pitchFamily="2" charset="-122"/>
            </a:endParaRPr>
          </a:p>
        </p:txBody>
      </p:sp>
      <p:sp>
        <p:nvSpPr>
          <p:cNvPr id="5" name="文本框 4"/>
          <p:cNvSpPr txBox="1"/>
          <p:nvPr/>
        </p:nvSpPr>
        <p:spPr>
          <a:xfrm>
            <a:off x="3270523" y="2881353"/>
            <a:ext cx="5301451" cy="1015663"/>
          </a:xfrm>
          <a:prstGeom prst="rect">
            <a:avLst/>
          </a:prstGeom>
          <a:noFill/>
        </p:spPr>
        <p:txBody>
          <a:bodyPr wrap="none" rtlCol="0">
            <a:spAutoFit/>
          </a:bodyPr>
          <a:lstStyle/>
          <a:p>
            <a:r>
              <a:rPr lang="zh-CN" altLang="en-US" sz="6000" spc="-300" dirty="0">
                <a:solidFill>
                  <a:schemeClr val="bg1"/>
                </a:solidFill>
                <a:latin typeface="方正兰亭粗黑简体" panose="02000000000000000000" pitchFamily="2" charset="-122"/>
                <a:ea typeface="方正兰亭粗黑简体" panose="02000000000000000000" pitchFamily="2" charset="-122"/>
              </a:rPr>
              <a:t>啃萝卜公司简介</a:t>
            </a:r>
            <a:endParaRPr lang="zh-CN" altLang="en-US" sz="6000" spc="-300" dirty="0">
              <a:solidFill>
                <a:schemeClr val="bg1"/>
              </a:solidFill>
              <a:latin typeface="方正兰亭粗黑简体" panose="02000000000000000000" pitchFamily="2" charset="-122"/>
              <a:ea typeface="方正兰亭粗黑简体" panose="02000000000000000000" pitchFamily="2" charset="-122"/>
            </a:endParaRPr>
          </a:p>
        </p:txBody>
      </p:sp>
      <p:sp>
        <p:nvSpPr>
          <p:cNvPr id="6" name="等腰三角形 5"/>
          <p:cNvSpPr/>
          <p:nvPr/>
        </p:nvSpPr>
        <p:spPr>
          <a:xfrm rot="16200000">
            <a:off x="8531420" y="3361511"/>
            <a:ext cx="318725" cy="215043"/>
          </a:xfrm>
          <a:prstGeom prs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8531420" y="3263339"/>
            <a:ext cx="318725" cy="215043"/>
          </a:xfrm>
          <a:prstGeom prst="triangle">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388327" y="3969946"/>
            <a:ext cx="588753" cy="4571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3977080" y="3828465"/>
            <a:ext cx="2970685" cy="338554"/>
          </a:xfrm>
          <a:prstGeom prst="rect">
            <a:avLst/>
          </a:prstGeom>
          <a:noFill/>
        </p:spPr>
        <p:txBody>
          <a:bodyPr wrap="none" rtlCol="0">
            <a:spAutoFit/>
          </a:bodyPr>
          <a:lstStyle/>
          <a:p>
            <a:pPr algn="ctr"/>
            <a:r>
              <a:rPr lang="en-US" altLang="zh-CN" sz="1600" dirty="0">
                <a:solidFill>
                  <a:schemeClr val="bg1">
                    <a:lumMod val="50000"/>
                  </a:schemeClr>
                </a:solidFill>
                <a:latin typeface="Open Sans" charset="0"/>
                <a:ea typeface="Open Sans" charset="0"/>
                <a:cs typeface="Open Sans" charset="0"/>
              </a:rPr>
              <a:t>August</a:t>
            </a:r>
            <a:r>
              <a:rPr lang="zh-CN" altLang="en-US" sz="1600" dirty="0">
                <a:solidFill>
                  <a:schemeClr val="bg1">
                    <a:lumMod val="50000"/>
                  </a:schemeClr>
                </a:solidFill>
                <a:latin typeface="Open Sans" charset="0"/>
                <a:cs typeface="Open Sans" charset="0"/>
              </a:rPr>
              <a:t> </a:t>
            </a:r>
            <a:r>
              <a:rPr lang="en-US" altLang="zh-CN" sz="1600" dirty="0">
                <a:solidFill>
                  <a:schemeClr val="bg1">
                    <a:lumMod val="50000"/>
                  </a:schemeClr>
                </a:solidFill>
                <a:latin typeface="Open Sans" charset="0"/>
                <a:ea typeface="Open Sans" charset="0"/>
                <a:cs typeface="Open Sans" charset="0"/>
              </a:rPr>
              <a:t>2016</a:t>
            </a:r>
            <a:r>
              <a:rPr lang="zh-CN" altLang="en-US" sz="1600" dirty="0">
                <a:solidFill>
                  <a:schemeClr val="bg1">
                    <a:lumMod val="50000"/>
                  </a:schemeClr>
                </a:solidFill>
                <a:latin typeface="Open Sans" charset="0"/>
                <a:cs typeface="Open Sans" charset="0"/>
              </a:rPr>
              <a:t>，</a:t>
            </a:r>
            <a:r>
              <a:rPr lang="en-US" altLang="zh-CN" sz="1600" dirty="0">
                <a:solidFill>
                  <a:schemeClr val="bg1">
                    <a:lumMod val="50000"/>
                  </a:schemeClr>
                </a:solidFill>
                <a:latin typeface="Open Sans" charset="0"/>
                <a:ea typeface="Open Sans" charset="0"/>
                <a:cs typeface="Open Sans" charset="0"/>
              </a:rPr>
              <a:t>Beijing</a:t>
            </a:r>
            <a:r>
              <a:rPr lang="zh-CN" altLang="en-US" sz="1600" dirty="0">
                <a:solidFill>
                  <a:schemeClr val="bg1">
                    <a:lumMod val="50000"/>
                  </a:schemeClr>
                </a:solidFill>
                <a:latin typeface="Open Sans" charset="0"/>
                <a:cs typeface="Open Sans" charset="0"/>
              </a:rPr>
              <a:t>，</a:t>
            </a:r>
            <a:r>
              <a:rPr lang="en-US" altLang="zh-CN" sz="1600" dirty="0">
                <a:solidFill>
                  <a:schemeClr val="bg1">
                    <a:lumMod val="50000"/>
                  </a:schemeClr>
                </a:solidFill>
                <a:latin typeface="Open Sans" charset="0"/>
                <a:ea typeface="Open Sans" charset="0"/>
                <a:cs typeface="Open Sans" charset="0"/>
              </a:rPr>
              <a:t>China</a:t>
            </a:r>
            <a:endParaRPr lang="zh-CN" altLang="en-US" sz="1600" dirty="0">
              <a:solidFill>
                <a:schemeClr val="bg1">
                  <a:lumMod val="50000"/>
                </a:schemeClr>
              </a:solidFill>
              <a:latin typeface="Open Sans" charset="0"/>
              <a:cs typeface="Open Sans" charset="0"/>
            </a:endParaRPr>
          </a:p>
        </p:txBody>
      </p:sp>
      <p:sp>
        <p:nvSpPr>
          <p:cNvPr id="13" name="矩形 12"/>
          <p:cNvSpPr/>
          <p:nvPr/>
        </p:nvSpPr>
        <p:spPr>
          <a:xfrm>
            <a:off x="6947765" y="3969946"/>
            <a:ext cx="588753" cy="4571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189727" y="2820816"/>
            <a:ext cx="3812547" cy="648229"/>
            <a:chOff x="4178131" y="2864855"/>
            <a:chExt cx="3812547" cy="648229"/>
          </a:xfrm>
        </p:grpSpPr>
        <p:sp>
          <p:nvSpPr>
            <p:cNvPr id="2" name="椭圆 1"/>
            <p:cNvSpPr/>
            <p:nvPr/>
          </p:nvSpPr>
          <p:spPr>
            <a:xfrm>
              <a:off x="4178131" y="2864855"/>
              <a:ext cx="648229" cy="648229"/>
            </a:xfrm>
            <a:prstGeom prst="ellipse">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218176" y="2904900"/>
              <a:ext cx="568139" cy="568139"/>
            </a:xfrm>
            <a:prstGeom prst="ellipse">
              <a:avLst/>
            </a:prstGeom>
            <a:solidFill>
              <a:srgbClr val="0088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275740" y="2962464"/>
              <a:ext cx="453010" cy="453010"/>
            </a:xfrm>
            <a:prstGeom prst="ellipse">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36023" y="2866753"/>
              <a:ext cx="2954655" cy="646331"/>
            </a:xfrm>
            <a:prstGeom prst="rect">
              <a:avLst/>
            </a:prstGeom>
            <a:noFill/>
          </p:spPr>
          <p:txBody>
            <a:bodyPr wrap="none" rtlCol="0">
              <a:spAutoFit/>
            </a:bodyPr>
            <a:lstStyle/>
            <a:p>
              <a:r>
                <a:rPr lang="zh-CN" altLang="en-US" sz="3600" dirty="0">
                  <a:solidFill>
                    <a:schemeClr val="bg1"/>
                  </a:solidFill>
                  <a:latin typeface="方正兰亭粗黑简体" panose="02000000000000000000" pitchFamily="2" charset="-122"/>
                  <a:ea typeface="方正兰亭粗黑简体" panose="02000000000000000000" pitchFamily="2" charset="-122"/>
                </a:rPr>
                <a:t>牛逼的标题？</a:t>
              </a:r>
              <a:endParaRPr lang="zh-CN" altLang="en-US" sz="3600" dirty="0">
                <a:solidFill>
                  <a:schemeClr val="bg1"/>
                </a:solidFill>
                <a:latin typeface="方正兰亭粗黑简体" panose="02000000000000000000" pitchFamily="2" charset="-122"/>
                <a:ea typeface="方正兰亭粗黑简体" panose="02000000000000000000"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30247" y="2210936"/>
            <a:ext cx="4531506" cy="1370499"/>
          </a:xfrm>
          <a:prstGeom prst="rect">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rPr>
              <a:t>Part 01</a:t>
            </a:r>
            <a:endParaRPr lang="zh-CN" altLang="en-US" sz="8800" dirty="0">
              <a:solidFill>
                <a:schemeClr val="tx1">
                  <a:lumMod val="85000"/>
                  <a:lumOff val="15000"/>
                </a:schemeClr>
              </a:solidFill>
              <a:latin typeface="Segoe UI Black" panose="020B0A02040204020203" pitchFamily="34" charset="0"/>
              <a:ea typeface="DFPKanTingLiu-B5" panose="03000800000000000000" pitchFamily="66" charset="-120"/>
              <a:cs typeface="Segoe UI Black" panose="020B0A02040204020203" pitchFamily="34" charset="0"/>
            </a:endParaRPr>
          </a:p>
        </p:txBody>
      </p:sp>
      <p:sp>
        <p:nvSpPr>
          <p:cNvPr id="6" name="文本框 5"/>
          <p:cNvSpPr txBox="1"/>
          <p:nvPr/>
        </p:nvSpPr>
        <p:spPr>
          <a:xfrm>
            <a:off x="3830247" y="3794977"/>
            <a:ext cx="4531506" cy="830997"/>
          </a:xfrm>
          <a:prstGeom prst="rect">
            <a:avLst/>
          </a:prstGeom>
          <a:noFill/>
        </p:spPr>
        <p:txBody>
          <a:bodyPr wrap="square" rtlCol="0">
            <a:spAutoFit/>
          </a:bodyPr>
          <a:lstStyle/>
          <a:p>
            <a:pPr algn="ctr"/>
            <a:r>
              <a:rPr lang="zh-CN" altLang="en-US" sz="4800" spc="600" dirty="0">
                <a:solidFill>
                  <a:srgbClr val="0088FF"/>
                </a:solidFill>
                <a:latin typeface="方正兰亭粗黑简体" panose="02000000000000000000" pitchFamily="2" charset="-122"/>
                <a:ea typeface="方正兰亭粗黑简体" panose="02000000000000000000" pitchFamily="2" charset="-122"/>
              </a:rPr>
              <a:t>现有市场分析</a:t>
            </a:r>
            <a:endParaRPr lang="zh-CN" altLang="en-US" sz="4800" spc="600" dirty="0">
              <a:solidFill>
                <a:srgbClr val="0088FF"/>
              </a:solidFill>
              <a:latin typeface="方正兰亭粗黑简体" panose="02000000000000000000" pitchFamily="2" charset="-122"/>
              <a:ea typeface="方正兰亭粗黑简体" panose="02000000000000000000"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11295" y="1058545"/>
            <a:ext cx="4168775" cy="518160"/>
          </a:xfrm>
          <a:prstGeom prst="rect">
            <a:avLst/>
          </a:prstGeom>
          <a:noFill/>
        </p:spPr>
        <p:txBody>
          <a:bodyPr wrap="square" rtlCol="0">
            <a:spAutoFit/>
          </a:bodyPr>
          <a:p>
            <a:pPr algn="ctr"/>
            <a:r>
              <a:rPr lang="en-US" altLang="zh-CN" sz="2800">
                <a:solidFill>
                  <a:schemeClr val="bg1"/>
                </a:solidFill>
              </a:rPr>
              <a:t>K12</a:t>
            </a:r>
            <a:r>
              <a:rPr lang="zh-CN" altLang="en-US" sz="2800">
                <a:solidFill>
                  <a:schemeClr val="bg1"/>
                </a:solidFill>
              </a:rPr>
              <a:t>教育</a:t>
            </a:r>
            <a:endParaRPr lang="zh-CN" altLang="en-US" sz="2800">
              <a:solidFill>
                <a:schemeClr val="bg1"/>
              </a:solidFill>
            </a:endParaRPr>
          </a:p>
        </p:txBody>
      </p:sp>
      <p:sp>
        <p:nvSpPr>
          <p:cNvPr id="3" name="文本框 2"/>
          <p:cNvSpPr txBox="1"/>
          <p:nvPr/>
        </p:nvSpPr>
        <p:spPr>
          <a:xfrm>
            <a:off x="239395" y="2328545"/>
            <a:ext cx="6068060" cy="518160"/>
          </a:xfrm>
          <a:prstGeom prst="rect">
            <a:avLst/>
          </a:prstGeom>
          <a:noFill/>
        </p:spPr>
        <p:txBody>
          <a:bodyPr wrap="square" rtlCol="0">
            <a:spAutoFit/>
          </a:bodyPr>
          <a:p>
            <a:pPr algn="ctr"/>
            <a:r>
              <a:rPr lang="en-US" altLang="zh-CN" sz="2800">
                <a:solidFill>
                  <a:schemeClr val="bg1"/>
                </a:solidFill>
              </a:rPr>
              <a:t>K12</a:t>
            </a:r>
            <a:r>
              <a:rPr lang="zh-CN" altLang="en-US" sz="2800">
                <a:solidFill>
                  <a:schemeClr val="bg1"/>
                </a:solidFill>
              </a:rPr>
              <a:t>教育不了解，所以没写</a:t>
            </a:r>
            <a:endParaRPr lang="zh-CN" altLang="en-US" sz="28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677160" y="2622550"/>
            <a:ext cx="153035" cy="36576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endParaRPr lang="zh-CN" altLang="en-US"/>
          </a:p>
        </p:txBody>
      </p:sp>
      <p:sp>
        <p:nvSpPr>
          <p:cNvPr id="4" name="文本框 3"/>
          <p:cNvSpPr txBox="1"/>
          <p:nvPr/>
        </p:nvSpPr>
        <p:spPr>
          <a:xfrm>
            <a:off x="1778000" y="1862455"/>
            <a:ext cx="8636000" cy="3383280"/>
          </a:xfrm>
          <a:prstGeom prst="rect">
            <a:avLst/>
          </a:prstGeom>
          <a:noFill/>
        </p:spPr>
        <p:txBody>
          <a:bodyPr wrap="square" rtlCol="0">
            <a:spAutoFit/>
          </a:bodyPr>
          <a:p>
            <a:pPr algn="l"/>
            <a:r>
              <a:rPr lang="zh-CN" altLang="en-US">
                <a:solidFill>
                  <a:schemeClr val="bg1"/>
                </a:solidFill>
              </a:rPr>
              <a:t>    我们从用户刚需切入分析，不论是用于DIY，研发还是产品生产，目前最合适的智能硬件就是Arduino，对于Arduino所衍生出来的需求包括硬件产品、编译环境、学习教程、交流平台等等，啃萝卜全部解决！所以很多硬件厂商、教育机构、推广平台都来与我们合作。但是我们的啃萝卜平台尚处于蓝海未推广阶段，所以现阶段我们需要做的任务是3个：推广啃萝卜知名度、培养用户习惯、加深技术壁垒。为了实现这些目标，我们需要money加强我们已有的团队。随着时间的发展，智能硬件市场会扩大、用户数量激增、啃萝卜在用户中的使用比例占据第一位，自然而然的会生成市场和利润点，例如：硬件商城，广告利润，教育课程等等等等，我们就有足够的利润回报给投资人了。未来我们将向着“深”、“广”、“精”的方向发展。“深”是指依靠已有的用户习惯和技术壁垒占领市场；“广”是指兼容更多的智能硬件，如stm、树莓派等；“深”是指开发更智能、更便捷的生活方式和学习方式。我们相信啃萝卜将会影响未来生活。</a:t>
            </a:r>
            <a:endParaRPr lang="zh-CN" altLang="en-US">
              <a:solidFill>
                <a:schemeClr val="bg1"/>
              </a:solidFill>
            </a:endParaRPr>
          </a:p>
        </p:txBody>
      </p:sp>
      <p:sp>
        <p:nvSpPr>
          <p:cNvPr id="2" name="文本框 1"/>
          <p:cNvSpPr txBox="1"/>
          <p:nvPr/>
        </p:nvSpPr>
        <p:spPr>
          <a:xfrm>
            <a:off x="4410710" y="982980"/>
            <a:ext cx="3371215" cy="518160"/>
          </a:xfrm>
          <a:prstGeom prst="rect">
            <a:avLst/>
          </a:prstGeom>
          <a:noFill/>
        </p:spPr>
        <p:txBody>
          <a:bodyPr wrap="square" rtlCol="0">
            <a:spAutoFit/>
          </a:bodyPr>
          <a:p>
            <a:pPr algn="ctr"/>
            <a:r>
              <a:rPr lang="zh-CN" altLang="en-US" sz="2800">
                <a:solidFill>
                  <a:schemeClr val="bg1"/>
                </a:solidFill>
                <a:uFillTx/>
              </a:rPr>
              <a:t>智能硬件</a:t>
            </a:r>
            <a:endParaRPr lang="zh-CN" altLang="en-US" sz="2800">
              <a:solidFill>
                <a:schemeClr val="bg1"/>
              </a:solidFill>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1095375" y="1228725"/>
          <a:ext cx="10297795" cy="4834890"/>
        </p:xfrm>
        <a:graphic>
          <a:graphicData uri="http://schemas.openxmlformats.org/drawingml/2006/table">
            <a:tbl>
              <a:tblPr firstRow="1" bandRow="1">
                <a:tableStyleId>{5C22544A-7EE6-4342-B048-85BDC9FD1C3A}</a:tableStyleId>
              </a:tblPr>
              <a:tblGrid>
                <a:gridCol w="2059305"/>
                <a:gridCol w="2059940"/>
                <a:gridCol w="2059305"/>
                <a:gridCol w="2059940"/>
                <a:gridCol w="2059305"/>
              </a:tblGrid>
              <a:tr h="1208405">
                <a:tc>
                  <a:txBody>
                    <a:bodyPr/>
                    <a:p>
                      <a:pPr algn="ctr">
                        <a:buNone/>
                      </a:pPr>
                      <a:r>
                        <a:rPr lang="zh-CN" altLang="en-US"/>
                        <a:t>智能硬件组成部分</a:t>
                      </a:r>
                      <a:endParaRPr lang="zh-CN" altLang="en-US"/>
                    </a:p>
                  </a:txBody>
                  <a:tcPr/>
                </a:tc>
                <a:tc>
                  <a:txBody>
                    <a:bodyPr/>
                    <a:p>
                      <a:pPr algn="ctr">
                        <a:buNone/>
                      </a:pPr>
                      <a:r>
                        <a:rPr lang="zh-CN" altLang="en-US"/>
                        <a:t>硬件</a:t>
                      </a:r>
                      <a:endParaRPr lang="zh-CN" altLang="en-US"/>
                    </a:p>
                  </a:txBody>
                  <a:tcPr/>
                </a:tc>
                <a:tc>
                  <a:txBody>
                    <a:bodyPr/>
                    <a:p>
                      <a:pPr algn="ctr">
                        <a:buNone/>
                      </a:pPr>
                      <a:r>
                        <a:rPr lang="zh-CN" altLang="en-US"/>
                        <a:t>编程语言环境</a:t>
                      </a:r>
                      <a:endParaRPr lang="zh-CN" altLang="en-US"/>
                    </a:p>
                  </a:txBody>
                  <a:tcPr/>
                </a:tc>
                <a:tc>
                  <a:txBody>
                    <a:bodyPr/>
                    <a:p>
                      <a:pPr algn="ctr">
                        <a:buNone/>
                      </a:pPr>
                      <a:r>
                        <a:rPr lang="zh-CN" altLang="en-US"/>
                        <a:t>编译软件</a:t>
                      </a:r>
                      <a:endParaRPr lang="zh-CN" altLang="en-US"/>
                    </a:p>
                  </a:txBody>
                  <a:tcPr/>
                </a:tc>
                <a:tc>
                  <a:txBody>
                    <a:bodyPr/>
                    <a:p>
                      <a:pPr algn="ctr">
                        <a:buNone/>
                      </a:pPr>
                      <a:r>
                        <a:rPr lang="zh-CN" altLang="en-US"/>
                        <a:t>交流平台</a:t>
                      </a:r>
                      <a:endParaRPr lang="zh-CN" altLang="en-US"/>
                    </a:p>
                  </a:txBody>
                  <a:tcPr/>
                </a:tc>
              </a:tr>
              <a:tr h="1209675">
                <a:tc>
                  <a:txBody>
                    <a:bodyPr/>
                    <a:p>
                      <a:pPr algn="ctr">
                        <a:buNone/>
                      </a:pPr>
                      <a:r>
                        <a:rPr lang="zh-CN" altLang="en-US"/>
                        <a:t>当前市场状况</a:t>
                      </a:r>
                      <a:endParaRPr lang="zh-CN" altLang="en-US"/>
                    </a:p>
                  </a:txBody>
                  <a:tcPr/>
                </a:tc>
                <a:tc>
                  <a:txBody>
                    <a:bodyPr/>
                    <a:p>
                      <a:pPr algn="ctr">
                        <a:buNone/>
                      </a:pPr>
                      <a:r>
                        <a:rPr lang="zh-CN" altLang="en-US"/>
                        <a:t>红海</a:t>
                      </a:r>
                      <a:endParaRPr lang="zh-CN" altLang="en-US"/>
                    </a:p>
                  </a:txBody>
                  <a:tcPr/>
                </a:tc>
                <a:tc>
                  <a:txBody>
                    <a:bodyPr/>
                    <a:p>
                      <a:pPr algn="ctr">
                        <a:buNone/>
                      </a:pPr>
                      <a:r>
                        <a:rPr lang="en-US" altLang="zh-CN"/>
                        <a:t>C</a:t>
                      </a:r>
                      <a:r>
                        <a:rPr lang="zh-CN" altLang="en-US"/>
                        <a:t>、</a:t>
                      </a:r>
                      <a:r>
                        <a:rPr lang="en-US" altLang="zh-CN" sz="1800">
                          <a:sym typeface="+mn-ea"/>
                        </a:rPr>
                        <a:t>C++</a:t>
                      </a:r>
                      <a:r>
                        <a:rPr lang="zh-CN" altLang="en-US" sz="1800">
                          <a:sym typeface="+mn-ea"/>
                        </a:rPr>
                        <a:t>、</a:t>
                      </a:r>
                      <a:r>
                        <a:rPr lang="en-US" altLang="zh-CN" sz="1800">
                          <a:sym typeface="+mn-ea"/>
                        </a:rPr>
                        <a:t>Arduino</a:t>
                      </a:r>
                      <a:r>
                        <a:rPr lang="zh-CN" altLang="en-US" sz="1800">
                          <a:sym typeface="+mn-ea"/>
                        </a:rPr>
                        <a:t>、</a:t>
                      </a:r>
                      <a:endParaRPr lang="zh-CN" altLang="en-US" sz="1800">
                        <a:sym typeface="+mn-ea"/>
                      </a:endParaRPr>
                    </a:p>
                    <a:p>
                      <a:pPr algn="ctr">
                        <a:buNone/>
                      </a:pPr>
                      <a:r>
                        <a:rPr lang="zh-CN" altLang="en-US" sz="1800">
                          <a:sym typeface="+mn-ea"/>
                        </a:rPr>
                        <a:t>类</a:t>
                      </a:r>
                      <a:r>
                        <a:rPr lang="en-US" altLang="zh-CN" sz="1800">
                          <a:sym typeface="+mn-ea"/>
                        </a:rPr>
                        <a:t>Scratch</a:t>
                      </a:r>
                      <a:r>
                        <a:rPr lang="zh-CN" altLang="en-US" sz="1800">
                          <a:sym typeface="+mn-ea"/>
                        </a:rPr>
                        <a:t>图形化语言</a:t>
                      </a:r>
                      <a:endParaRPr lang="zh-CN" altLang="en-US"/>
                    </a:p>
                  </a:txBody>
                  <a:tcPr/>
                </a:tc>
                <a:tc>
                  <a:txBody>
                    <a:bodyPr/>
                    <a:p>
                      <a:pPr algn="ctr">
                        <a:buNone/>
                      </a:pPr>
                      <a:r>
                        <a:rPr lang="zh-CN" altLang="en-US"/>
                        <a:t>单一</a:t>
                      </a:r>
                      <a:r>
                        <a:rPr lang="zh-CN" altLang="en-US" sz="1800">
                          <a:sym typeface="+mn-ea"/>
                        </a:rPr>
                        <a:t>、低效</a:t>
                      </a:r>
                      <a:endParaRPr lang="zh-CN" altLang="en-US" sz="1800">
                        <a:sym typeface="+mn-ea"/>
                      </a:endParaRPr>
                    </a:p>
                    <a:p>
                      <a:pPr algn="ctr">
                        <a:buNone/>
                      </a:pPr>
                      <a:r>
                        <a:rPr lang="en-US" altLang="zh-CN" sz="1800">
                          <a:sym typeface="+mn-ea"/>
                        </a:rPr>
                        <a:t>ArduinoIDE</a:t>
                      </a:r>
                      <a:r>
                        <a:rPr lang="zh-CN" altLang="en-US" sz="1800">
                          <a:sym typeface="+mn-ea"/>
                        </a:rPr>
                        <a:t>、</a:t>
                      </a:r>
                      <a:r>
                        <a:rPr lang="en-US" altLang="zh-CN" sz="1800">
                          <a:sym typeface="+mn-ea"/>
                        </a:rPr>
                        <a:t>VS</a:t>
                      </a:r>
                      <a:endParaRPr lang="en-US" altLang="zh-CN" sz="1800">
                        <a:sym typeface="+mn-ea"/>
                      </a:endParaRPr>
                    </a:p>
                  </a:txBody>
                  <a:tcPr/>
                </a:tc>
                <a:tc>
                  <a:txBody>
                    <a:bodyPr/>
                    <a:p>
                      <a:pPr algn="ctr">
                        <a:buNone/>
                      </a:pPr>
                      <a:r>
                        <a:rPr lang="en-US" altLang="zh-CN"/>
                        <a:t>Arduino</a:t>
                      </a:r>
                      <a:r>
                        <a:rPr lang="zh-CN" altLang="en-US"/>
                        <a:t>中文论坛</a:t>
                      </a:r>
                      <a:endParaRPr lang="zh-CN" altLang="en-US"/>
                    </a:p>
                    <a:p>
                      <a:pPr algn="ctr">
                        <a:buNone/>
                      </a:pPr>
                      <a:r>
                        <a:rPr lang="en-US" altLang="zh-CN"/>
                        <a:t>Arduino</a:t>
                      </a:r>
                      <a:r>
                        <a:rPr lang="zh-CN" altLang="en-US"/>
                        <a:t>官网</a:t>
                      </a:r>
                      <a:endParaRPr lang="zh-CN" altLang="en-US"/>
                    </a:p>
                    <a:p>
                      <a:pPr algn="ctr">
                        <a:buNone/>
                      </a:pPr>
                      <a:r>
                        <a:rPr lang="en-US" altLang="zh-CN"/>
                        <a:t>Geek-workshop</a:t>
                      </a:r>
                      <a:endParaRPr lang="en-US" altLang="zh-CN"/>
                    </a:p>
                  </a:txBody>
                  <a:tcPr/>
                </a:tc>
              </a:tr>
              <a:tr h="1208405">
                <a:tc>
                  <a:txBody>
                    <a:bodyPr/>
                    <a:p>
                      <a:pPr algn="ctr">
                        <a:buNone/>
                      </a:pPr>
                      <a:r>
                        <a:rPr lang="zh-CN" altLang="en-US"/>
                        <a:t>痛点</a:t>
                      </a:r>
                      <a:endParaRPr lang="zh-CN" altLang="en-US"/>
                    </a:p>
                  </a:txBody>
                  <a:tcPr/>
                </a:tc>
                <a:tc>
                  <a:txBody>
                    <a:bodyPr/>
                    <a:p>
                      <a:pPr algn="ctr">
                        <a:buNone/>
                      </a:pPr>
                      <a:r>
                        <a:rPr lang="zh-CN" altLang="en-US"/>
                        <a:t>价格战</a:t>
                      </a:r>
                      <a:endParaRPr lang="zh-CN" altLang="en-US"/>
                    </a:p>
                    <a:p>
                      <a:pPr algn="ctr">
                        <a:buNone/>
                      </a:pPr>
                      <a:r>
                        <a:rPr lang="zh-CN" altLang="en-US"/>
                        <a:t>兼容低</a:t>
                      </a:r>
                      <a:endParaRPr lang="zh-CN" altLang="en-US"/>
                    </a:p>
                    <a:p>
                      <a:pPr algn="ctr">
                        <a:buNone/>
                      </a:pPr>
                      <a:r>
                        <a:rPr lang="zh-CN" altLang="en-US"/>
                        <a:t>利润低</a:t>
                      </a:r>
                      <a:endParaRPr lang="zh-CN" altLang="en-US"/>
                    </a:p>
                  </a:txBody>
                  <a:tcPr/>
                </a:tc>
                <a:tc>
                  <a:txBody>
                    <a:bodyPr/>
                    <a:p>
                      <a:pPr algn="ctr">
                        <a:buNone/>
                      </a:pPr>
                      <a:r>
                        <a:rPr lang="en-US" altLang="zh-CN" sz="1800">
                          <a:sym typeface="+mn-ea"/>
                        </a:rPr>
                        <a:t>C</a:t>
                      </a:r>
                      <a:r>
                        <a:rPr lang="zh-CN" altLang="en-US" sz="1800">
                          <a:sym typeface="+mn-ea"/>
                        </a:rPr>
                        <a:t>、</a:t>
                      </a:r>
                      <a:r>
                        <a:rPr lang="en-US" altLang="zh-CN" sz="1800">
                          <a:sym typeface="+mn-ea"/>
                        </a:rPr>
                        <a:t>C++</a:t>
                      </a:r>
                      <a:r>
                        <a:rPr lang="zh-CN" altLang="en-US" sz="1800">
                          <a:sym typeface="+mn-ea"/>
                        </a:rPr>
                        <a:t>太难，学习成本高</a:t>
                      </a:r>
                      <a:endParaRPr lang="zh-CN" altLang="en-US" sz="1800">
                        <a:sym typeface="+mn-ea"/>
                      </a:endParaRPr>
                    </a:p>
                    <a:p>
                      <a:pPr algn="ctr">
                        <a:buNone/>
                      </a:pPr>
                      <a:r>
                        <a:rPr lang="en-US" altLang="zh-CN"/>
                        <a:t>scratch</a:t>
                      </a:r>
                      <a:r>
                        <a:rPr lang="zh-CN" altLang="en-US"/>
                        <a:t>对智能硬件的兼容不好</a:t>
                      </a:r>
                      <a:endParaRPr lang="zh-CN" altLang="en-US"/>
                    </a:p>
                  </a:txBody>
                  <a:tcPr/>
                </a:tc>
                <a:tc>
                  <a:txBody>
                    <a:bodyPr/>
                    <a:p>
                      <a:pPr algn="ctr">
                        <a:buNone/>
                      </a:pPr>
                      <a:r>
                        <a:rPr lang="zh-CN" altLang="en-US"/>
                        <a:t>对用户不友好</a:t>
                      </a:r>
                      <a:endParaRPr lang="zh-CN" altLang="en-US"/>
                    </a:p>
                    <a:p>
                      <a:pPr algn="ctr">
                        <a:buNone/>
                      </a:pPr>
                      <a:r>
                        <a:rPr lang="zh-CN" altLang="en-US"/>
                        <a:t>智能程度不够</a:t>
                      </a:r>
                      <a:endParaRPr lang="zh-CN" altLang="en-US"/>
                    </a:p>
                    <a:p>
                      <a:pPr algn="ctr">
                        <a:buNone/>
                      </a:pPr>
                      <a:r>
                        <a:rPr lang="zh-CN" altLang="en-US"/>
                        <a:t>项目保存提交分享没有云支持</a:t>
                      </a:r>
                      <a:endParaRPr lang="zh-CN" altLang="en-US"/>
                    </a:p>
                  </a:txBody>
                  <a:tcPr/>
                </a:tc>
                <a:tc>
                  <a:txBody>
                    <a:bodyPr/>
                    <a:p>
                      <a:pPr algn="ctr">
                        <a:buNone/>
                      </a:pPr>
                      <a:r>
                        <a:rPr lang="zh-CN" altLang="en-US" sz="1800">
                          <a:sym typeface="+mn-ea"/>
                        </a:rPr>
                        <a:t>用户</a:t>
                      </a:r>
                      <a:r>
                        <a:rPr lang="zh-CN" altLang="en-US"/>
                        <a:t>针对偏开发者</a:t>
                      </a:r>
                      <a:endParaRPr lang="zh-CN" altLang="en-US"/>
                    </a:p>
                    <a:p>
                      <a:pPr algn="ctr">
                        <a:buNone/>
                      </a:pPr>
                      <a:r>
                        <a:rPr lang="zh-CN" altLang="en-US"/>
                        <a:t>分享渠道单一</a:t>
                      </a:r>
                      <a:endParaRPr lang="zh-CN" altLang="en-US"/>
                    </a:p>
                  </a:txBody>
                  <a:tcPr/>
                </a:tc>
              </a:tr>
              <a:tr h="1208405">
                <a:tc>
                  <a:txBody>
                    <a:bodyPr/>
                    <a:p>
                      <a:pPr algn="ctr">
                        <a:buNone/>
                      </a:pPr>
                      <a:r>
                        <a:rPr lang="zh-CN" altLang="en-US"/>
                        <a:t>啃萝卜的</a:t>
                      </a:r>
                      <a:endParaRPr lang="zh-CN" altLang="en-US"/>
                    </a:p>
                    <a:p>
                      <a:pPr algn="ctr">
                        <a:buNone/>
                      </a:pPr>
                      <a:r>
                        <a:rPr lang="zh-CN" altLang="en-US"/>
                        <a:t>解决方案</a:t>
                      </a:r>
                      <a:endParaRPr lang="zh-CN" altLang="en-US"/>
                    </a:p>
                  </a:txBody>
                  <a:tcPr/>
                </a:tc>
                <a:tc>
                  <a:txBody>
                    <a:bodyPr/>
                    <a:p>
                      <a:pPr algn="ctr">
                        <a:buNone/>
                      </a:pPr>
                      <a:r>
                        <a:rPr lang="zh-CN" altLang="en-US"/>
                        <a:t>不生产只合作兼容</a:t>
                      </a:r>
                      <a:endParaRPr lang="zh-CN" altLang="en-US"/>
                    </a:p>
                    <a:p>
                      <a:pPr algn="ctr">
                        <a:buNone/>
                      </a:pPr>
                      <a:r>
                        <a:rPr lang="zh-CN" altLang="en-US"/>
                        <a:t>提供平台和商城</a:t>
                      </a:r>
                      <a:endParaRPr lang="zh-CN" altLang="en-US"/>
                    </a:p>
                    <a:p>
                      <a:pPr algn="ctr">
                        <a:buNone/>
                      </a:pPr>
                      <a:r>
                        <a:rPr lang="zh-CN" altLang="en-US"/>
                        <a:t>相互借力宣传推广</a:t>
                      </a:r>
                      <a:endParaRPr lang="zh-CN" altLang="en-US"/>
                    </a:p>
                    <a:p>
                      <a:pPr algn="ctr">
                        <a:buNone/>
                      </a:pPr>
                      <a:endParaRPr lang="zh-CN" altLang="en-US"/>
                    </a:p>
                  </a:txBody>
                  <a:tcPr/>
                </a:tc>
                <a:tc>
                  <a:txBody>
                    <a:bodyPr/>
                    <a:p>
                      <a:pPr algn="ctr">
                        <a:buNone/>
                      </a:pPr>
                      <a:r>
                        <a:rPr lang="zh-CN" altLang="en-US"/>
                        <a:t>库</a:t>
                      </a:r>
                      <a:r>
                        <a:rPr lang="zh-CN" altLang="en-US" sz="1800">
                          <a:sym typeface="+mn-ea"/>
                        </a:rPr>
                        <a:t>、</a:t>
                      </a:r>
                      <a:r>
                        <a:rPr lang="en-US" altLang="zh-CN" sz="1800">
                          <a:sym typeface="+mn-ea"/>
                        </a:rPr>
                        <a:t>api</a:t>
                      </a:r>
                      <a:r>
                        <a:rPr lang="zh-CN" altLang="en-US" sz="1800">
                          <a:sym typeface="+mn-ea"/>
                        </a:rPr>
                        <a:t>的封装</a:t>
                      </a:r>
                      <a:endParaRPr lang="zh-CN" altLang="en-US" sz="1800">
                        <a:sym typeface="+mn-ea"/>
                      </a:endParaRPr>
                    </a:p>
                    <a:p>
                      <a:pPr algn="ctr">
                        <a:buNone/>
                      </a:pPr>
                      <a:r>
                        <a:rPr lang="zh-CN" altLang="en-US"/>
                        <a:t>图形化编程</a:t>
                      </a:r>
                      <a:endParaRPr lang="zh-CN" altLang="en-US"/>
                    </a:p>
                    <a:p>
                      <a:pPr algn="ctr">
                        <a:buNone/>
                      </a:pPr>
                      <a:r>
                        <a:rPr lang="zh-CN" altLang="en-US"/>
                        <a:t>视频</a:t>
                      </a:r>
                      <a:r>
                        <a:rPr lang="zh-CN" altLang="en-US" sz="1800">
                          <a:sym typeface="+mn-ea"/>
                        </a:rPr>
                        <a:t>、</a:t>
                      </a:r>
                      <a:r>
                        <a:rPr lang="zh-CN" altLang="en-US"/>
                        <a:t>仿真学习</a:t>
                      </a:r>
                      <a:endParaRPr lang="zh-CN" altLang="en-US"/>
                    </a:p>
                  </a:txBody>
                  <a:tcPr/>
                </a:tc>
                <a:tc>
                  <a:txBody>
                    <a:bodyPr/>
                    <a:p>
                      <a:pPr algn="ctr">
                        <a:buNone/>
                      </a:pPr>
                      <a:r>
                        <a:rPr lang="zh-CN" altLang="en-US"/>
                        <a:t>智能联想自动补全</a:t>
                      </a:r>
                      <a:endParaRPr lang="zh-CN" altLang="en-US"/>
                    </a:p>
                    <a:p>
                      <a:pPr algn="ctr">
                        <a:buNone/>
                      </a:pPr>
                      <a:r>
                        <a:rPr lang="zh-CN" altLang="en-US"/>
                        <a:t>连线图模拟</a:t>
                      </a:r>
                      <a:endParaRPr lang="zh-CN" altLang="en-US"/>
                    </a:p>
                    <a:p>
                      <a:pPr algn="ctr">
                        <a:buNone/>
                      </a:pPr>
                      <a:r>
                        <a:rPr lang="zh-CN" altLang="en-US"/>
                        <a:t>云保存</a:t>
                      </a:r>
                      <a:r>
                        <a:rPr lang="zh-CN" altLang="en-US" sz="1800">
                          <a:sym typeface="+mn-ea"/>
                        </a:rPr>
                        <a:t>、多端分享</a:t>
                      </a:r>
                      <a:endParaRPr lang="zh-CN" altLang="en-US" sz="1800">
                        <a:sym typeface="+mn-ea"/>
                      </a:endParaRPr>
                    </a:p>
                  </a:txBody>
                  <a:tcPr/>
                </a:tc>
                <a:tc>
                  <a:txBody>
                    <a:bodyPr/>
                    <a:p>
                      <a:pPr algn="ctr">
                        <a:buNone/>
                      </a:pPr>
                      <a:r>
                        <a:rPr lang="zh-CN" altLang="en-US"/>
                        <a:t>设置教学身份</a:t>
                      </a:r>
                      <a:endParaRPr lang="zh-CN" altLang="en-US"/>
                    </a:p>
                    <a:p>
                      <a:pPr algn="ctr">
                        <a:buNone/>
                      </a:pPr>
                      <a:r>
                        <a:rPr lang="zh-CN" altLang="en-US"/>
                        <a:t>云分享</a:t>
                      </a:r>
                      <a:r>
                        <a:rPr lang="zh-CN" altLang="en-US" sz="1800">
                          <a:sym typeface="+mn-ea"/>
                        </a:rPr>
                        <a:t>、代码评价</a:t>
                      </a:r>
                      <a:endParaRPr lang="zh-CN" altLang="en-US" sz="1800">
                        <a:sym typeface="+mn-ea"/>
                      </a:endParaRPr>
                    </a:p>
                    <a:p>
                      <a:pPr algn="ctr">
                        <a:buNone/>
                      </a:pPr>
                      <a:r>
                        <a:rPr lang="zh-CN" altLang="en-US" sz="1800">
                          <a:sym typeface="+mn-ea"/>
                        </a:rPr>
                        <a:t>用户打通</a:t>
                      </a:r>
                      <a:endParaRPr lang="zh-CN" altLang="en-US" sz="1800">
                        <a:sym typeface="+mn-ea"/>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5264785" y="657225"/>
            <a:ext cx="1663065" cy="518160"/>
          </a:xfrm>
          <a:prstGeom prst="rect">
            <a:avLst/>
          </a:prstGeom>
          <a:noFill/>
        </p:spPr>
        <p:txBody>
          <a:bodyPr wrap="square" rtlCol="0">
            <a:spAutoFit/>
          </a:bodyPr>
          <a:p>
            <a:r>
              <a:rPr lang="zh-CN" altLang="en-US" sz="2800">
                <a:solidFill>
                  <a:schemeClr val="bg1"/>
                </a:solidFill>
                <a:uFillTx/>
              </a:rPr>
              <a:t>市场当量</a:t>
            </a:r>
            <a:endParaRPr lang="zh-CN" altLang="en-US" sz="2800">
              <a:solidFill>
                <a:schemeClr val="bg1"/>
              </a:solidFill>
              <a:uFillTx/>
            </a:endParaRPr>
          </a:p>
        </p:txBody>
      </p:sp>
      <p:sp>
        <p:nvSpPr>
          <p:cNvPr id="3" name="文本框 2"/>
          <p:cNvSpPr txBox="1"/>
          <p:nvPr/>
        </p:nvSpPr>
        <p:spPr>
          <a:xfrm>
            <a:off x="3326765" y="1572260"/>
            <a:ext cx="1470025" cy="1798320"/>
          </a:xfrm>
          <a:prstGeom prst="rect">
            <a:avLst/>
          </a:prstGeom>
          <a:noFill/>
        </p:spPr>
        <p:txBody>
          <a:bodyPr wrap="square" rtlCol="0">
            <a:spAutoFit/>
          </a:bodyPr>
          <a:p>
            <a:r>
              <a:rPr lang="zh-CN" altLang="en-US" sz="2800">
                <a:solidFill>
                  <a:schemeClr val="bg1"/>
                </a:solidFill>
                <a:uFillTx/>
              </a:rPr>
              <a:t>奥松</a:t>
            </a:r>
            <a:endParaRPr lang="zh-CN" altLang="en-US" sz="2800">
              <a:solidFill>
                <a:schemeClr val="bg1"/>
              </a:solidFill>
              <a:uFillTx/>
            </a:endParaRPr>
          </a:p>
          <a:p>
            <a:r>
              <a:rPr lang="zh-CN" altLang="en-US" sz="2800">
                <a:solidFill>
                  <a:schemeClr val="bg1"/>
                </a:solidFill>
                <a:uFillTx/>
              </a:rPr>
              <a:t>美科</a:t>
            </a:r>
            <a:endParaRPr lang="zh-CN" altLang="en-US" sz="2800">
              <a:solidFill>
                <a:schemeClr val="bg1"/>
              </a:solidFill>
              <a:uFillTx/>
            </a:endParaRPr>
          </a:p>
          <a:p>
            <a:r>
              <a:rPr lang="en-US" altLang="zh-CN" sz="2800">
                <a:solidFill>
                  <a:schemeClr val="bg1"/>
                </a:solidFill>
                <a:uFillTx/>
              </a:rPr>
              <a:t>D F</a:t>
            </a:r>
            <a:endParaRPr lang="en-US" altLang="zh-CN" sz="2800">
              <a:solidFill>
                <a:schemeClr val="bg1"/>
              </a:solidFill>
              <a:uFillTx/>
            </a:endParaRPr>
          </a:p>
          <a:p>
            <a:r>
              <a:rPr lang="zh-CN" altLang="en-US" sz="2800">
                <a:solidFill>
                  <a:schemeClr val="bg1"/>
                </a:solidFill>
                <a:uFillTx/>
              </a:rPr>
              <a:t>销冠</a:t>
            </a:r>
            <a:endParaRPr lang="zh-CN" altLang="en-US" sz="2800">
              <a:solidFill>
                <a:schemeClr val="bg1"/>
              </a:solidFill>
              <a:uFillTx/>
            </a:endParaRPr>
          </a:p>
        </p:txBody>
      </p:sp>
      <p:sp>
        <p:nvSpPr>
          <p:cNvPr id="4" name="文本框 3"/>
          <p:cNvSpPr txBox="1"/>
          <p:nvPr/>
        </p:nvSpPr>
        <p:spPr>
          <a:xfrm>
            <a:off x="4410075" y="3703320"/>
            <a:ext cx="3371215" cy="518160"/>
          </a:xfrm>
          <a:prstGeom prst="rect">
            <a:avLst/>
          </a:prstGeom>
          <a:noFill/>
        </p:spPr>
        <p:txBody>
          <a:bodyPr wrap="square" rtlCol="0">
            <a:spAutoFit/>
          </a:bodyPr>
          <a:p>
            <a:pPr algn="ctr"/>
            <a:r>
              <a:rPr lang="zh-CN" altLang="en-US" sz="2800">
                <a:solidFill>
                  <a:schemeClr val="bg1"/>
                </a:solidFill>
                <a:uFillTx/>
              </a:rPr>
              <a:t>中小学教育</a:t>
            </a:r>
            <a:endParaRPr lang="zh-CN" altLang="en-US" sz="2800">
              <a:solidFill>
                <a:schemeClr val="bg1"/>
              </a:solidFill>
              <a:uFillTx/>
            </a:endParaRPr>
          </a:p>
        </p:txBody>
      </p:sp>
      <p:sp>
        <p:nvSpPr>
          <p:cNvPr id="5" name="文本框 4"/>
          <p:cNvSpPr txBox="1"/>
          <p:nvPr/>
        </p:nvSpPr>
        <p:spPr>
          <a:xfrm>
            <a:off x="3326765" y="5664835"/>
            <a:ext cx="5673090" cy="518160"/>
          </a:xfrm>
          <a:prstGeom prst="rect">
            <a:avLst/>
          </a:prstGeom>
          <a:noFill/>
        </p:spPr>
        <p:txBody>
          <a:bodyPr wrap="square" rtlCol="0">
            <a:spAutoFit/>
          </a:bodyPr>
          <a:p>
            <a:pPr algn="ctr"/>
            <a:r>
              <a:rPr lang="zh-CN" altLang="en-US" sz="2800">
                <a:solidFill>
                  <a:schemeClr val="bg1"/>
                </a:solidFill>
                <a:uFillTx/>
              </a:rPr>
              <a:t>卖硬件远不如做</a:t>
            </a:r>
            <a:r>
              <a:rPr lang="zh-CN" altLang="en-US" sz="2800">
                <a:solidFill>
                  <a:schemeClr val="bg1"/>
                </a:solidFill>
                <a:uFillTx/>
              </a:rPr>
              <a:t>教育</a:t>
            </a:r>
            <a:endParaRPr lang="zh-CN" altLang="en-US" sz="2800">
              <a:solidFill>
                <a:schemeClr val="bg1"/>
              </a:solidFill>
              <a:uFillTx/>
            </a:endParaRPr>
          </a:p>
        </p:txBody>
      </p:sp>
      <p:sp>
        <p:nvSpPr>
          <p:cNvPr id="6" name="文本框 5"/>
          <p:cNvSpPr txBox="1"/>
          <p:nvPr/>
        </p:nvSpPr>
        <p:spPr>
          <a:xfrm>
            <a:off x="5264150" y="1572260"/>
            <a:ext cx="6034405" cy="1798320"/>
          </a:xfrm>
          <a:prstGeom prst="rect">
            <a:avLst/>
          </a:prstGeom>
          <a:noFill/>
        </p:spPr>
        <p:txBody>
          <a:bodyPr wrap="square" rtlCol="0">
            <a:spAutoFit/>
          </a:bodyPr>
          <a:p>
            <a:r>
              <a:rPr lang="zh-CN" altLang="en-US" sz="2800">
                <a:solidFill>
                  <a:schemeClr val="bg1"/>
                </a:solidFill>
                <a:uFillTx/>
              </a:rPr>
              <a:t>新三板上市，</a:t>
            </a:r>
            <a:r>
              <a:rPr lang="en-US" altLang="zh-CN" sz="2800">
                <a:solidFill>
                  <a:schemeClr val="bg1"/>
                </a:solidFill>
                <a:uFillTx/>
              </a:rPr>
              <a:t>15</a:t>
            </a:r>
            <a:r>
              <a:rPr lang="zh-CN" altLang="en-US" sz="2800">
                <a:solidFill>
                  <a:schemeClr val="bg1"/>
                </a:solidFill>
                <a:uFillTx/>
              </a:rPr>
              <a:t>年数据月销售额</a:t>
            </a:r>
            <a:r>
              <a:rPr lang="en-US" altLang="zh-CN" sz="2800">
                <a:solidFill>
                  <a:schemeClr val="bg1"/>
                </a:solidFill>
                <a:uFillTx/>
              </a:rPr>
              <a:t>234w</a:t>
            </a:r>
            <a:endParaRPr lang="en-US" altLang="zh-CN" sz="2800">
              <a:solidFill>
                <a:schemeClr val="bg1"/>
              </a:solidFill>
              <a:uFillTx/>
            </a:endParaRPr>
          </a:p>
          <a:p>
            <a:r>
              <a:rPr lang="en-US" altLang="zh-CN" sz="2800">
                <a:solidFill>
                  <a:schemeClr val="bg1"/>
                </a:solidFill>
                <a:uFillTx/>
              </a:rPr>
              <a:t>kickstarter</a:t>
            </a:r>
            <a:r>
              <a:rPr lang="zh-CN" altLang="en-US" sz="2800">
                <a:solidFill>
                  <a:schemeClr val="bg1"/>
                </a:solidFill>
                <a:uFillTx/>
              </a:rPr>
              <a:t>众筹</a:t>
            </a:r>
            <a:r>
              <a:rPr lang="en-US" altLang="zh-CN" sz="2800">
                <a:solidFill>
                  <a:schemeClr val="bg1"/>
                </a:solidFill>
                <a:uFillTx/>
              </a:rPr>
              <a:t>13.5</a:t>
            </a:r>
            <a:r>
              <a:rPr lang="zh-CN" altLang="en-US" sz="2800">
                <a:solidFill>
                  <a:schemeClr val="bg1"/>
                </a:solidFill>
                <a:uFillTx/>
              </a:rPr>
              <a:t>万美元</a:t>
            </a:r>
            <a:endParaRPr lang="zh-CN" altLang="en-US" sz="2800">
              <a:solidFill>
                <a:schemeClr val="bg1"/>
              </a:solidFill>
              <a:uFillTx/>
            </a:endParaRPr>
          </a:p>
          <a:p>
            <a:r>
              <a:rPr lang="zh-CN" altLang="en-US" sz="2800">
                <a:solidFill>
                  <a:schemeClr val="bg1"/>
                </a:solidFill>
                <a:uFillTx/>
              </a:rPr>
              <a:t>淘宝月销</a:t>
            </a:r>
            <a:r>
              <a:rPr lang="en-US" altLang="zh-CN" sz="2800">
                <a:solidFill>
                  <a:schemeClr val="bg1"/>
                </a:solidFill>
                <a:uFillTx/>
              </a:rPr>
              <a:t>10</a:t>
            </a:r>
            <a:r>
              <a:rPr lang="zh-CN" altLang="en-US" sz="2800">
                <a:solidFill>
                  <a:schemeClr val="bg1"/>
                </a:solidFill>
                <a:uFillTx/>
              </a:rPr>
              <a:t>万元</a:t>
            </a:r>
            <a:endParaRPr lang="zh-CN" altLang="en-US" sz="2800">
              <a:solidFill>
                <a:schemeClr val="bg1"/>
              </a:solidFill>
              <a:uFillTx/>
            </a:endParaRPr>
          </a:p>
          <a:p>
            <a:r>
              <a:rPr lang="zh-CN" altLang="en-US" sz="2800">
                <a:solidFill>
                  <a:schemeClr val="bg1"/>
                </a:solidFill>
                <a:uFillTx/>
              </a:rPr>
              <a:t>仅</a:t>
            </a:r>
            <a:r>
              <a:rPr lang="en-US" altLang="zh-CN" sz="2800">
                <a:solidFill>
                  <a:schemeClr val="bg1"/>
                </a:solidFill>
                <a:uFillTx/>
              </a:rPr>
              <a:t>uno</a:t>
            </a:r>
            <a:r>
              <a:rPr lang="zh-CN" altLang="en-US" sz="2800">
                <a:solidFill>
                  <a:schemeClr val="bg1"/>
                </a:solidFill>
                <a:uFillTx/>
              </a:rPr>
              <a:t>套件月销</a:t>
            </a:r>
            <a:r>
              <a:rPr lang="en-US" altLang="zh-CN" sz="2800">
                <a:solidFill>
                  <a:schemeClr val="bg1"/>
                </a:solidFill>
                <a:uFillTx/>
              </a:rPr>
              <a:t>13</a:t>
            </a:r>
            <a:r>
              <a:rPr lang="zh-CN" altLang="en-US" sz="2800">
                <a:solidFill>
                  <a:schemeClr val="bg1"/>
                </a:solidFill>
                <a:uFillTx/>
              </a:rPr>
              <a:t>万元</a:t>
            </a:r>
            <a:endParaRPr lang="zh-CN" altLang="en-US" sz="2800">
              <a:solidFill>
                <a:schemeClr val="bg1"/>
              </a:solidFill>
              <a:uFillTx/>
            </a:endParaRPr>
          </a:p>
        </p:txBody>
      </p:sp>
      <p:sp>
        <p:nvSpPr>
          <p:cNvPr id="7" name="文本框 6"/>
          <p:cNvSpPr txBox="1"/>
          <p:nvPr/>
        </p:nvSpPr>
        <p:spPr>
          <a:xfrm>
            <a:off x="3661410" y="4502150"/>
            <a:ext cx="5421630" cy="914400"/>
          </a:xfrm>
          <a:prstGeom prst="rect">
            <a:avLst/>
          </a:prstGeom>
          <a:noFill/>
        </p:spPr>
        <p:txBody>
          <a:bodyPr wrap="square" rtlCol="0">
            <a:spAutoFit/>
          </a:bodyPr>
          <a:p>
            <a:pPr algn="l"/>
            <a:r>
              <a:rPr lang="en-US" altLang="zh-CN">
                <a:solidFill>
                  <a:schemeClr val="bg1"/>
                </a:solidFill>
              </a:rPr>
              <a:t>16</a:t>
            </a:r>
            <a:r>
              <a:rPr lang="zh-CN" altLang="en-US">
                <a:solidFill>
                  <a:schemeClr val="bg1"/>
                </a:solidFill>
              </a:rPr>
              <a:t>年教育部的数据为1.40亿中小学生，光明网</a:t>
            </a:r>
            <a:r>
              <a:rPr lang="en-US" altLang="zh-CN">
                <a:solidFill>
                  <a:schemeClr val="bg1"/>
                </a:solidFill>
              </a:rPr>
              <a:t>12</a:t>
            </a:r>
            <a:r>
              <a:rPr lang="zh-CN" altLang="en-US">
                <a:solidFill>
                  <a:schemeClr val="bg1"/>
                </a:solidFill>
              </a:rPr>
              <a:t>年76.0%的家庭支付课外培训费平均支出为一年3820.2元。</a:t>
            </a:r>
            <a:r>
              <a:rPr lang="en-US" altLang="zh-CN">
                <a:solidFill>
                  <a:schemeClr val="bg1"/>
                </a:solidFill>
              </a:rPr>
              <a:t>arduino</a:t>
            </a:r>
            <a:r>
              <a:rPr lang="zh-CN" altLang="en-US">
                <a:solidFill>
                  <a:schemeClr val="bg1"/>
                </a:solidFill>
              </a:rPr>
              <a:t>教育市场绝对是亿级单位的。</a:t>
            </a:r>
            <a:endParaRPr lang="zh-CN" alt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30247" y="2210936"/>
            <a:ext cx="4531506" cy="1370499"/>
          </a:xfrm>
          <a:prstGeom prst="rect">
            <a:avLst/>
          </a:prstGeom>
          <a:solidFill>
            <a:srgbClr val="008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rPr>
              <a:t>Part 02</a:t>
            </a:r>
            <a:endParaRPr lang="zh-CN" altLang="en-US" sz="8800" dirty="0">
              <a:solidFill>
                <a:schemeClr val="tx1">
                  <a:lumMod val="85000"/>
                  <a:lumOff val="15000"/>
                </a:schemeClr>
              </a:solidFill>
              <a:latin typeface="Segoe UI Black" panose="020B0A02040204020203" pitchFamily="34" charset="0"/>
              <a:ea typeface="DFPKanTingLiu-B5" panose="03000800000000000000" pitchFamily="66" charset="-120"/>
              <a:cs typeface="Segoe UI Black" panose="020B0A02040204020203" pitchFamily="34" charset="0"/>
            </a:endParaRPr>
          </a:p>
        </p:txBody>
      </p:sp>
      <p:sp>
        <p:nvSpPr>
          <p:cNvPr id="6" name="文本框 5"/>
          <p:cNvSpPr txBox="1"/>
          <p:nvPr/>
        </p:nvSpPr>
        <p:spPr>
          <a:xfrm>
            <a:off x="3830247" y="3794977"/>
            <a:ext cx="4531506" cy="830997"/>
          </a:xfrm>
          <a:prstGeom prst="rect">
            <a:avLst/>
          </a:prstGeom>
          <a:noFill/>
        </p:spPr>
        <p:txBody>
          <a:bodyPr wrap="square" rtlCol="0">
            <a:spAutoFit/>
          </a:bodyPr>
          <a:lstStyle/>
          <a:p>
            <a:pPr algn="ctr"/>
            <a:r>
              <a:rPr lang="zh-CN" altLang="en-US" sz="4800" spc="600" dirty="0">
                <a:solidFill>
                  <a:srgbClr val="0088FF"/>
                </a:solidFill>
                <a:latin typeface="方正兰亭粗黑简体" panose="02000000000000000000" pitchFamily="2" charset="-122"/>
                <a:ea typeface="方正兰亭粗黑简体" panose="02000000000000000000" pitchFamily="2" charset="-122"/>
              </a:rPr>
              <a:t>现有合作</a:t>
            </a:r>
            <a:endParaRPr lang="zh-CN" altLang="en-US" sz="4800" spc="600" dirty="0">
              <a:solidFill>
                <a:srgbClr val="0088FF"/>
              </a:solidFill>
              <a:latin typeface="方正兰亭粗黑简体" panose="02000000000000000000" pitchFamily="2" charset="-122"/>
              <a:ea typeface="方正兰亭粗黑简体" panose="02000000000000000000"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partner1"/>
          <p:cNvPicPr>
            <a:picLocks noChangeAspect="1"/>
          </p:cNvPicPr>
          <p:nvPr/>
        </p:nvPicPr>
        <p:blipFill>
          <a:blip r:embed="rId1"/>
          <a:stretch>
            <a:fillRect/>
          </a:stretch>
        </p:blipFill>
        <p:spPr>
          <a:xfrm>
            <a:off x="1760855" y="884555"/>
            <a:ext cx="2000885" cy="1067435"/>
          </a:xfrm>
          <a:prstGeom prst="rect">
            <a:avLst/>
          </a:prstGeom>
        </p:spPr>
      </p:pic>
      <p:sp>
        <p:nvSpPr>
          <p:cNvPr id="3" name="文本框 2"/>
          <p:cNvSpPr txBox="1"/>
          <p:nvPr/>
        </p:nvSpPr>
        <p:spPr>
          <a:xfrm>
            <a:off x="173355" y="979805"/>
            <a:ext cx="1470025" cy="518160"/>
          </a:xfrm>
          <a:prstGeom prst="rect">
            <a:avLst/>
          </a:prstGeom>
          <a:noFill/>
        </p:spPr>
        <p:txBody>
          <a:bodyPr wrap="square" rtlCol="0">
            <a:spAutoFit/>
          </a:bodyPr>
          <a:p>
            <a:r>
              <a:rPr lang="zh-CN" altLang="en-US" sz="2800">
                <a:solidFill>
                  <a:schemeClr val="bg1"/>
                </a:solidFill>
                <a:uFillTx/>
              </a:rPr>
              <a:t>论 坛</a:t>
            </a:r>
            <a:endParaRPr lang="zh-CN" altLang="en-US" sz="2800">
              <a:solidFill>
                <a:schemeClr val="bg1"/>
              </a:solidFill>
              <a:uFillTx/>
            </a:endParaRPr>
          </a:p>
        </p:txBody>
      </p:sp>
      <p:pic>
        <p:nvPicPr>
          <p:cNvPr id="4" name="图片 3" descr="partner2"/>
          <p:cNvPicPr>
            <a:picLocks noChangeAspect="1"/>
          </p:cNvPicPr>
          <p:nvPr/>
        </p:nvPicPr>
        <p:blipFill>
          <a:blip r:embed="rId2"/>
          <a:stretch>
            <a:fillRect/>
          </a:stretch>
        </p:blipFill>
        <p:spPr>
          <a:xfrm>
            <a:off x="4576445" y="694055"/>
            <a:ext cx="2357755" cy="1257935"/>
          </a:xfrm>
          <a:prstGeom prst="rect">
            <a:avLst/>
          </a:prstGeom>
        </p:spPr>
      </p:pic>
      <p:pic>
        <p:nvPicPr>
          <p:cNvPr id="5" name="图片 4" descr="partner3"/>
          <p:cNvPicPr>
            <a:picLocks noChangeAspect="1"/>
          </p:cNvPicPr>
          <p:nvPr/>
        </p:nvPicPr>
        <p:blipFill>
          <a:blip r:embed="rId3"/>
          <a:stretch>
            <a:fillRect/>
          </a:stretch>
        </p:blipFill>
        <p:spPr>
          <a:xfrm>
            <a:off x="8121650" y="884555"/>
            <a:ext cx="2199640" cy="1173480"/>
          </a:xfrm>
          <a:prstGeom prst="rect">
            <a:avLst/>
          </a:prstGeom>
        </p:spPr>
      </p:pic>
      <p:pic>
        <p:nvPicPr>
          <p:cNvPr id="6" name="图片 5" descr="partner5"/>
          <p:cNvPicPr>
            <a:picLocks noChangeAspect="1"/>
          </p:cNvPicPr>
          <p:nvPr/>
        </p:nvPicPr>
        <p:blipFill>
          <a:blip r:embed="rId4"/>
          <a:stretch>
            <a:fillRect/>
          </a:stretch>
        </p:blipFill>
        <p:spPr>
          <a:xfrm>
            <a:off x="2113280" y="2298065"/>
            <a:ext cx="1864360" cy="994410"/>
          </a:xfrm>
          <a:prstGeom prst="rect">
            <a:avLst/>
          </a:prstGeom>
        </p:spPr>
      </p:pic>
      <p:pic>
        <p:nvPicPr>
          <p:cNvPr id="7" name="图片 6" descr="partner8"/>
          <p:cNvPicPr>
            <a:picLocks noChangeAspect="1"/>
          </p:cNvPicPr>
          <p:nvPr/>
        </p:nvPicPr>
        <p:blipFill>
          <a:blip r:embed="rId5"/>
          <a:stretch>
            <a:fillRect/>
          </a:stretch>
        </p:blipFill>
        <p:spPr>
          <a:xfrm>
            <a:off x="4576445" y="2176145"/>
            <a:ext cx="2092325" cy="1116330"/>
          </a:xfrm>
          <a:prstGeom prst="rect">
            <a:avLst/>
          </a:prstGeom>
        </p:spPr>
      </p:pic>
      <p:pic>
        <p:nvPicPr>
          <p:cNvPr id="8" name="图片 7" descr="partner9"/>
          <p:cNvPicPr>
            <a:picLocks noChangeAspect="1"/>
          </p:cNvPicPr>
          <p:nvPr/>
        </p:nvPicPr>
        <p:blipFill>
          <a:blip r:embed="rId6"/>
          <a:stretch>
            <a:fillRect/>
          </a:stretch>
        </p:blipFill>
        <p:spPr>
          <a:xfrm>
            <a:off x="8031480" y="2293620"/>
            <a:ext cx="2192655" cy="1169670"/>
          </a:xfrm>
          <a:prstGeom prst="rect">
            <a:avLst/>
          </a:prstGeom>
        </p:spPr>
      </p:pic>
      <p:pic>
        <p:nvPicPr>
          <p:cNvPr id="9" name="图片 8" descr="partner10"/>
          <p:cNvPicPr>
            <a:picLocks noChangeAspect="1"/>
          </p:cNvPicPr>
          <p:nvPr/>
        </p:nvPicPr>
        <p:blipFill>
          <a:blip r:embed="rId7"/>
          <a:stretch>
            <a:fillRect/>
          </a:stretch>
        </p:blipFill>
        <p:spPr>
          <a:xfrm>
            <a:off x="8171180" y="3430270"/>
            <a:ext cx="2052955" cy="1095375"/>
          </a:xfrm>
          <a:prstGeom prst="rect">
            <a:avLst/>
          </a:prstGeom>
        </p:spPr>
      </p:pic>
      <p:sp>
        <p:nvSpPr>
          <p:cNvPr id="11" name="文本框 10"/>
          <p:cNvSpPr txBox="1"/>
          <p:nvPr/>
        </p:nvSpPr>
        <p:spPr>
          <a:xfrm>
            <a:off x="173355" y="3169920"/>
            <a:ext cx="1470025" cy="518160"/>
          </a:xfrm>
          <a:prstGeom prst="rect">
            <a:avLst/>
          </a:prstGeom>
          <a:noFill/>
        </p:spPr>
        <p:txBody>
          <a:bodyPr wrap="square" rtlCol="0">
            <a:spAutoFit/>
          </a:bodyPr>
          <a:p>
            <a:r>
              <a:rPr lang="zh-CN" altLang="en-US" sz="2800">
                <a:solidFill>
                  <a:schemeClr val="bg1"/>
                </a:solidFill>
                <a:uFillTx/>
              </a:rPr>
              <a:t>硬 件</a:t>
            </a:r>
            <a:endParaRPr lang="zh-CN" altLang="en-US" sz="2800">
              <a:solidFill>
                <a:schemeClr val="bg1"/>
              </a:solidFill>
              <a:uFillTx/>
            </a:endParaRPr>
          </a:p>
        </p:txBody>
      </p:sp>
      <p:sp>
        <p:nvSpPr>
          <p:cNvPr id="12" name="文本框 11"/>
          <p:cNvSpPr txBox="1"/>
          <p:nvPr/>
        </p:nvSpPr>
        <p:spPr>
          <a:xfrm>
            <a:off x="173355" y="4890135"/>
            <a:ext cx="1470025" cy="518160"/>
          </a:xfrm>
          <a:prstGeom prst="rect">
            <a:avLst/>
          </a:prstGeom>
          <a:noFill/>
        </p:spPr>
        <p:txBody>
          <a:bodyPr wrap="square" rtlCol="0">
            <a:spAutoFit/>
          </a:bodyPr>
          <a:p>
            <a:r>
              <a:rPr lang="zh-CN" altLang="en-US" sz="2800">
                <a:solidFill>
                  <a:schemeClr val="bg1"/>
                </a:solidFill>
                <a:uFillTx/>
              </a:rPr>
              <a:t>高 校</a:t>
            </a:r>
            <a:endParaRPr lang="zh-CN" altLang="en-US" sz="2800">
              <a:solidFill>
                <a:schemeClr val="bg1"/>
              </a:solidFill>
              <a:uFillTx/>
            </a:endParaRPr>
          </a:p>
        </p:txBody>
      </p:sp>
      <p:pic>
        <p:nvPicPr>
          <p:cNvPr id="13" name="图片 12" descr="partner13"/>
          <p:cNvPicPr>
            <a:picLocks noChangeAspect="1"/>
          </p:cNvPicPr>
          <p:nvPr/>
        </p:nvPicPr>
        <p:blipFill>
          <a:blip r:embed="rId8"/>
          <a:stretch>
            <a:fillRect/>
          </a:stretch>
        </p:blipFill>
        <p:spPr>
          <a:xfrm>
            <a:off x="2008505" y="3430270"/>
            <a:ext cx="2192655" cy="1169670"/>
          </a:xfrm>
          <a:prstGeom prst="rect">
            <a:avLst/>
          </a:prstGeom>
        </p:spPr>
      </p:pic>
      <p:pic>
        <p:nvPicPr>
          <p:cNvPr id="14" name="图片 13" descr="partner14"/>
          <p:cNvPicPr>
            <a:picLocks noChangeAspect="1"/>
          </p:cNvPicPr>
          <p:nvPr/>
        </p:nvPicPr>
        <p:blipFill>
          <a:blip r:embed="rId9"/>
          <a:stretch>
            <a:fillRect/>
          </a:stretch>
        </p:blipFill>
        <p:spPr>
          <a:xfrm>
            <a:off x="1828800" y="4525645"/>
            <a:ext cx="2432685" cy="1297940"/>
          </a:xfrm>
          <a:prstGeom prst="rect">
            <a:avLst/>
          </a:prstGeom>
        </p:spPr>
      </p:pic>
      <p:pic>
        <p:nvPicPr>
          <p:cNvPr id="15" name="图片 14" descr="partner15"/>
          <p:cNvPicPr>
            <a:picLocks noChangeAspect="1"/>
          </p:cNvPicPr>
          <p:nvPr/>
        </p:nvPicPr>
        <p:blipFill>
          <a:blip r:embed="rId10"/>
          <a:stretch>
            <a:fillRect/>
          </a:stretch>
        </p:blipFill>
        <p:spPr>
          <a:xfrm>
            <a:off x="8121650" y="4509770"/>
            <a:ext cx="2397125" cy="1278890"/>
          </a:xfrm>
          <a:prstGeom prst="rect">
            <a:avLst/>
          </a:prstGeom>
        </p:spPr>
      </p:pic>
      <p:pic>
        <p:nvPicPr>
          <p:cNvPr id="16" name="图片 15" descr="partner16"/>
          <p:cNvPicPr>
            <a:picLocks noChangeAspect="1"/>
          </p:cNvPicPr>
          <p:nvPr/>
        </p:nvPicPr>
        <p:blipFill>
          <a:blip r:embed="rId11"/>
          <a:stretch>
            <a:fillRect/>
          </a:stretch>
        </p:blipFill>
        <p:spPr>
          <a:xfrm>
            <a:off x="5114290" y="4667250"/>
            <a:ext cx="2101850" cy="1121410"/>
          </a:xfrm>
          <a:prstGeom prst="rect">
            <a:avLst/>
          </a:prstGeom>
        </p:spPr>
      </p:pic>
      <p:pic>
        <p:nvPicPr>
          <p:cNvPr id="18" name="图片 17" descr="partner11"/>
          <p:cNvPicPr>
            <a:picLocks noChangeAspect="1"/>
          </p:cNvPicPr>
          <p:nvPr/>
        </p:nvPicPr>
        <p:blipFill>
          <a:blip r:embed="rId12"/>
          <a:stretch>
            <a:fillRect/>
          </a:stretch>
        </p:blipFill>
        <p:spPr>
          <a:xfrm>
            <a:off x="4855845" y="3353435"/>
            <a:ext cx="2480310" cy="1323340"/>
          </a:xfrm>
          <a:prstGeom prst="rect">
            <a:avLst/>
          </a:prstGeom>
        </p:spPr>
      </p:pic>
      <p:sp>
        <p:nvSpPr>
          <p:cNvPr id="19" name="文本框 18"/>
          <p:cNvSpPr txBox="1"/>
          <p:nvPr/>
        </p:nvSpPr>
        <p:spPr>
          <a:xfrm>
            <a:off x="173355" y="5895340"/>
            <a:ext cx="1470025" cy="518160"/>
          </a:xfrm>
          <a:prstGeom prst="rect">
            <a:avLst/>
          </a:prstGeom>
          <a:noFill/>
        </p:spPr>
        <p:txBody>
          <a:bodyPr wrap="square" rtlCol="0">
            <a:spAutoFit/>
          </a:bodyPr>
          <a:p>
            <a:r>
              <a:rPr lang="zh-CN" altLang="en-US" sz="2800">
                <a:solidFill>
                  <a:schemeClr val="bg1"/>
                </a:solidFill>
                <a:uFillTx/>
              </a:rPr>
              <a:t>平 台</a:t>
            </a:r>
            <a:endParaRPr lang="zh-CN" altLang="en-US" sz="2800">
              <a:solidFill>
                <a:schemeClr val="bg1"/>
              </a:solidFill>
              <a:uFillTx/>
            </a:endParaRPr>
          </a:p>
        </p:txBody>
      </p:sp>
      <p:pic>
        <p:nvPicPr>
          <p:cNvPr id="20" name="图片 19" descr="partner4"/>
          <p:cNvPicPr>
            <a:picLocks noChangeAspect="1"/>
          </p:cNvPicPr>
          <p:nvPr/>
        </p:nvPicPr>
        <p:blipFill>
          <a:blip r:embed="rId13"/>
          <a:stretch>
            <a:fillRect/>
          </a:stretch>
        </p:blipFill>
        <p:spPr>
          <a:xfrm>
            <a:off x="1914525" y="5471160"/>
            <a:ext cx="2631440" cy="1403985"/>
          </a:xfrm>
          <a:prstGeom prst="rect">
            <a:avLst/>
          </a:prstGeom>
        </p:spPr>
      </p:pic>
      <p:pic>
        <p:nvPicPr>
          <p:cNvPr id="21" name="图片 20" descr="partner6"/>
          <p:cNvPicPr>
            <a:picLocks noChangeAspect="1"/>
          </p:cNvPicPr>
          <p:nvPr/>
        </p:nvPicPr>
        <p:blipFill>
          <a:blip r:embed="rId14"/>
          <a:stretch>
            <a:fillRect/>
          </a:stretch>
        </p:blipFill>
        <p:spPr>
          <a:xfrm>
            <a:off x="5114290" y="5798185"/>
            <a:ext cx="1962785" cy="1047115"/>
          </a:xfrm>
          <a:prstGeom prst="rect">
            <a:avLst/>
          </a:prstGeom>
        </p:spPr>
      </p:pic>
      <p:pic>
        <p:nvPicPr>
          <p:cNvPr id="22" name="图片 21" descr="partner7"/>
          <p:cNvPicPr>
            <a:picLocks noChangeAspect="1"/>
          </p:cNvPicPr>
          <p:nvPr/>
        </p:nvPicPr>
        <p:blipFill>
          <a:blip r:embed="rId15"/>
          <a:stretch>
            <a:fillRect/>
          </a:stretch>
        </p:blipFill>
        <p:spPr>
          <a:xfrm>
            <a:off x="7800340" y="5500370"/>
            <a:ext cx="2520950" cy="134493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2203</Words>
  <Application>WPS 演示</Application>
  <PresentationFormat>宽屏</PresentationFormat>
  <Paragraphs>305</Paragraphs>
  <Slides>24</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24</vt:i4>
      </vt:variant>
    </vt:vector>
  </HeadingPairs>
  <TitlesOfParts>
    <vt:vector size="47" baseType="lpstr">
      <vt:lpstr>Arial</vt:lpstr>
      <vt:lpstr>宋体</vt:lpstr>
      <vt:lpstr>Wingdings</vt:lpstr>
      <vt:lpstr>Arial</vt:lpstr>
      <vt:lpstr>方正兰亭粗黑简体</vt:lpstr>
      <vt:lpstr>Hiragino Sans GB W6</vt:lpstr>
      <vt:lpstr>Open Sans</vt:lpstr>
      <vt:lpstr>方正兰亭刊黑_GBK</vt:lpstr>
      <vt:lpstr>Hiragino Sans GB W3</vt:lpstr>
      <vt:lpstr>方正兰亭特黑长繁体</vt:lpstr>
      <vt:lpstr>Segoe UI Black</vt:lpstr>
      <vt:lpstr>DFPKanTingLiu-B5</vt:lpstr>
      <vt:lpstr>微软雅黑</vt:lpstr>
      <vt:lpstr>Times New Roman</vt:lpstr>
      <vt:lpstr>方正兰亭黑简体</vt:lpstr>
      <vt:lpstr>DFPHeiUBold-B5</vt:lpstr>
      <vt:lpstr>黑体</vt:lpstr>
      <vt:lpstr>Segoe Print</vt:lpstr>
      <vt:lpstr>等线 Light</vt:lpstr>
      <vt:lpstr>等线</vt:lpstr>
      <vt:lpstr>Calibri</vt:lpstr>
      <vt:lpstr>MingLiU-ExtB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啃</dc:title>
  <dc:creator>Lee Hummer</dc:creator>
  <cp:lastModifiedBy>windo</cp:lastModifiedBy>
  <cp:revision>72</cp:revision>
  <dcterms:created xsi:type="dcterms:W3CDTF">2016-08-05T03:45:00Z</dcterms:created>
  <dcterms:modified xsi:type="dcterms:W3CDTF">2016-11-24T11:02:32Z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