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FC9047F-9530-4BF1-896D-E76984F77D07}">
          <p14:sldIdLst>
            <p14:sldId id="256"/>
            <p14:sldId id="257"/>
            <p14:sldId id="258"/>
            <p14:sldId id="260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56ACC-F33A-4EBE-905A-B86E4C7DE878}" v="38" dt="2024-12-27T18:46:14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7FDAE-73B7-3B78-C43A-36FA40246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Онлайн-калькулятор для инженерных расчётов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045159-CD9C-8FDF-0C84-C622FD70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1527" y="4832350"/>
            <a:ext cx="4662488" cy="882112"/>
          </a:xfrm>
        </p:spPr>
        <p:txBody>
          <a:bodyPr>
            <a:norm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Авторы: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Филенков Никита Сергеевич, Панин Даниил </a:t>
            </a:r>
            <a:r>
              <a:rPr lang="ru-RU" sz="11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Арифович</a:t>
            </a:r>
            <a:r>
              <a:rPr lang="ru-RU" sz="1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Орлов Алексей Михайлович</a:t>
            </a: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класс; ГБОУ Школа №654 им. А.Д. Фридмана</a:t>
            </a: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Гришина Арина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51180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5CF70-FBC5-E641-7AF2-DE2739CA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этап: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FA197-70A0-7CD6-BE1D-734E8AD6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>
            <a:norm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Для реализации конвертера необходимо создать выпадающие списки и для каждых единиц прописать коэффициенты. Список реализуется с помощью тегов &lt;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select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&gt; и &lt;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option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&gt;. На рисунке 11 показан код выпадающего списка на примере длины:</a:t>
            </a:r>
            <a:endParaRPr lang="en-US" sz="16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Коэффициенты единиц измерения задаются постоянными переменными, на рисунке 12 показаны коэффициенты на том же примере физической величины длины:</a:t>
            </a:r>
            <a:endParaRPr lang="ru-RU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70D0FB-FBD6-9D98-9686-558907A5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07" y="1072758"/>
            <a:ext cx="4886334" cy="2378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A5D88-40B8-4E75-7E40-31E44BE59219}"/>
              </a:ext>
            </a:extLst>
          </p:cNvPr>
          <p:cNvSpPr txBox="1"/>
          <p:nvPr/>
        </p:nvSpPr>
        <p:spPr>
          <a:xfrm>
            <a:off x="7070960" y="3429000"/>
            <a:ext cx="4005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Рисунок 11 – выпадающий список для единиц длины конвертера</a:t>
            </a:r>
            <a:endParaRPr lang="ru-R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7B979E-D603-6DA5-6D11-856ACEBB1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07" y="3890146"/>
            <a:ext cx="5578131" cy="1782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A5074-2A49-9C2E-0ECA-59C47A9F607F}"/>
              </a:ext>
            </a:extLst>
          </p:cNvPr>
          <p:cNvSpPr txBox="1"/>
          <p:nvPr/>
        </p:nvSpPr>
        <p:spPr>
          <a:xfrm>
            <a:off x="7070961" y="5672415"/>
            <a:ext cx="4005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Рисунок 12 – общепринятые коэффициенты для единиц длины</a:t>
            </a:r>
            <a:endParaRPr lang="ru-R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83651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E1D7B-92B7-1FCB-7E31-A6A42CDD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этап: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ECEB2-3E2F-2506-DCB0-C3DF91DD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>
            <a:norm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После прописанных списков и коэффициентов для конвертера, необходимо прописать саму функцию конвертации. Для этого требуется принять входное значение и умножить его на коэффициент выбранной величины. Это показано на рисунке 13:</a:t>
            </a:r>
            <a:endParaRPr lang="en-US" sz="16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Остаётся прописать заключительную часть кода конвертера – код предназначенный для создания функциональности конвертации различных единиц измерения (длина, скорость, масса, время, площадь и объем). Этот фрагмент кода представлен на рисунке 14:</a:t>
            </a:r>
            <a:endParaRPr lang="ru-RU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F962B-C701-4137-8EE8-AFF0F2F0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428750"/>
            <a:ext cx="5728282" cy="673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F2022-0FA2-B284-75F0-D68D5C289909}"/>
              </a:ext>
            </a:extLst>
          </p:cNvPr>
          <p:cNvSpPr txBox="1"/>
          <p:nvPr/>
        </p:nvSpPr>
        <p:spPr>
          <a:xfrm>
            <a:off x="6349999" y="2102820"/>
            <a:ext cx="5728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Рисунок 13 – функция конвертации</a:t>
            </a:r>
            <a:endParaRPr lang="ru-R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8DEA96-20A6-5A25-984D-D6C85DD4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28" y="2490483"/>
            <a:ext cx="4764602" cy="2984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37C6E3-B5ED-9818-4DEB-84530E6948B6}"/>
              </a:ext>
            </a:extLst>
          </p:cNvPr>
          <p:cNvSpPr txBox="1"/>
          <p:nvPr/>
        </p:nvSpPr>
        <p:spPr>
          <a:xfrm>
            <a:off x="7321550" y="5464601"/>
            <a:ext cx="4091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Рисунок 14 – обработка изменений во всех конвертерах</a:t>
            </a:r>
            <a:endParaRPr lang="ru-R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2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198A-95C2-80C7-9208-F9ED19F0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DengXian Light" panose="020B0503020204020204" pitchFamily="2" charset="-122"/>
                <a:cs typeface="Times New Roman" panose="02020603050405020304" pitchFamily="18" charset="0"/>
              </a:rPr>
              <a:t>Функциональное тестирование</a:t>
            </a:r>
            <a:r>
              <a:rPr lang="ru-RU" sz="4000" b="1" dirty="0">
                <a:latin typeface="Times New Roman" panose="02020603050405020304" pitchFamily="18" charset="0"/>
                <a:ea typeface="DengXian Light" panose="020B0503020204020204" pitchFamily="2" charset="-122"/>
                <a:cs typeface="Times New Roman" panose="02020603050405020304" pitchFamily="18" charset="0"/>
              </a:rPr>
              <a:t>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927A48-C83E-E359-67FD-7CD5E048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После успешного написания кода, необходимо провести тестирование. Оно будет подразделяться на функциональное и оценочное.</a:t>
            </a:r>
            <a:endParaRPr lang="ru-RU" sz="18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Функциональное тестирование проверяет работоспособность калькулятора и конвертера, то есть правильность работы кнопок, отвечающих за ввод и вывод значений, кнопок арифметических операций и т.д. 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Оценочное тестирование, показывает обратную связь нескольких пользователей об удобстве пользования и удобстве эксплуатации сайтом. Данные о функциональном и оценочном тестировании показаны </a:t>
            </a:r>
            <a:r>
              <a:rPr lang="ru-RU" sz="18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в документации.</a:t>
            </a:r>
            <a:endParaRPr lang="ru-RU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20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B9C71-94F2-4BBB-71FC-64D0D591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D72EF-0690-8E85-2859-3CF686A39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 итоге был создан сайт с рабочими инженерным калькулятором и конвертером физических величин, который поможет проводить арифметические и инженерные расчёты, а также переводить из одних физических единиц в другие. Была продемонстрирована работа с дизайном сайта и его кодом. Можно сделать вывод о том, что была проделана трудоёмкая и время затратная работа по написанию кода и реализации большого количества функций калькулятора, а также конвертера. Подводя к итогам, можно сказать, что задачи проекта выполнены, а цель проекта достигнута.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0525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34D02-6184-2980-E925-A1BB84EE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и ее актуальность: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2FCAE-9675-3A7C-7539-59FC0F83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Сегодня, в современном мире, инженерные онлайн-калькуляторы становятся все более актуальными. Это инновационные программы, которые облегчают жизнь специалистам в технической сфере, позволяя им быстро и точно производить необходимые расчеты.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Онлайн калькуляторы для инженерных расчетов предоставляют возможность быстро решать сложные математические задачи. Благодаря встроенному конвертеру физических величин можно легко переводить одни единицы измерения в другие.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Одним из основных преимуществ онлайн калькуляторов является их доступность. </a:t>
            </a:r>
            <a:r>
              <a:rPr lang="ru-RU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О</a:t>
            </a:r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ни доступны через любой браузер с доступом в интернет. Это позволяет использовать такие калькуляторы в любом месте и в любое время.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Данный онлайн калькулятор для инженерных расчетов с встроенным конвертером физических величин облегчит процесс работы, увеличит производительность и точность результатов. Использование таких калькуляторов позволяет быть более эффективным и успешным в своей профессиональной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4204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CC447-66CB-789A-CE8D-279B1955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F9BD4-26B1-B15E-69D2-6789CEC2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255250" cy="3581400"/>
          </a:xfrm>
        </p:spPr>
        <p:txBody>
          <a:bodyPr>
            <a:normAutofit fontScale="92500" lnSpcReduction="20000"/>
          </a:bodyPr>
          <a:lstStyle/>
          <a:p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</a:p>
          <a:p>
            <a:pPr marL="0" indent="0">
              <a:buNone/>
            </a:pPr>
            <a:r>
              <a:rPr lang="ru-RU" sz="1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Создать сайт с инженерным калькулятором и конвертером физических величин.</a:t>
            </a:r>
            <a:endParaRPr lang="ru-RU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>
              <a:buFont typeface="+mj-lt"/>
              <a:buAutoNum type="arabicPeriod"/>
            </a:pPr>
            <a:r>
              <a:rPr lang="ru-RU" sz="1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Продумать функционал сайта</a:t>
            </a:r>
          </a:p>
          <a:p>
            <a:pPr>
              <a:buFont typeface="+mj-lt"/>
              <a:buAutoNum type="arabicPeriod"/>
            </a:pPr>
            <a:r>
              <a:rPr lang="ru-RU" sz="1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Создать дизайн для калькулятора</a:t>
            </a:r>
          </a:p>
          <a:p>
            <a:pPr>
              <a:buFont typeface="+mj-lt"/>
              <a:buAutoNum type="arabicPeriod"/>
            </a:pPr>
            <a:r>
              <a:rPr lang="ru-RU" sz="1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Написать код, в котором будет прописан весь функционал сайта</a:t>
            </a:r>
          </a:p>
          <a:p>
            <a:pPr>
              <a:buFont typeface="+mj-lt"/>
              <a:buAutoNum type="arabicPeriod"/>
            </a:pPr>
            <a:r>
              <a:rPr lang="ru-RU" sz="1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Провести тестирование работоспособности функционирования сайта</a:t>
            </a:r>
          </a:p>
          <a:p>
            <a:r>
              <a:rPr lang="ru-RU" sz="25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Конечным продуктом данного проекта является: </a:t>
            </a:r>
          </a:p>
          <a:p>
            <a:pPr marL="0" indent="0">
              <a:buNone/>
            </a:pPr>
            <a:r>
              <a:rPr lang="ru-RU" sz="17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</a:t>
            </a:r>
            <a:r>
              <a:rPr lang="ru-RU" sz="1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айт с инженерный калькулятором и универсальным конвертером единиц измерения. Этот сайт станет отличным инструментом для облегчения сложных арифметических и инженерных вычислений.</a:t>
            </a:r>
            <a:endParaRPr lang="ru-RU" sz="17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4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D1D22-8AAA-3C1E-8FEC-F5B071E5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 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этап: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009B1-F176-4339-3CCD-23691B30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86050"/>
            <a:ext cx="9601200" cy="1485900"/>
          </a:xfrm>
        </p:spPr>
        <p:txBody>
          <a:bodyPr/>
          <a:lstStyle/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Опираясь на задачи, поставленные перед этим проектом, первым этапом необходимо продумать функционал сайта и внедрить в онлайн-калькулятор, то, чего нет у аналогов. Так как калькулятор</a:t>
            </a:r>
            <a:r>
              <a:rPr lang="ru-RU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b="0" i="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инженерный, было принято решение встроить конвертер физических величин. Получается, что сайт состоит из двух страниц: калькулятора и конвертера, переход между которыми осуществляется, по кнопке в верхнем левом углу страниц.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CB066-88F0-5A7F-D0ED-9DD5CF0F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этап: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5D833-99D9-7178-3E7D-7A234F8C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251" y="1543050"/>
            <a:ext cx="4724400" cy="1257300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Далее необходимо создать дизайн сайта. На рисунках 1 и 2 представлен готовый дизайн сайта, то есть то, как он будет выглядеть при его работе:</a:t>
            </a:r>
            <a:endParaRPr lang="ru-RU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2A79E8-5820-CCCB-D398-F05A3E1E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03" y="2795735"/>
            <a:ext cx="5599651" cy="2760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50EEC-E86E-1755-DF60-BC6F3FA247A8}"/>
              </a:ext>
            </a:extLst>
          </p:cNvPr>
          <p:cNvSpPr txBox="1"/>
          <p:nvPr/>
        </p:nvSpPr>
        <p:spPr>
          <a:xfrm>
            <a:off x="2243935" y="5555990"/>
            <a:ext cx="2893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Рисунок 1 - Страница с калькулятором</a:t>
            </a:r>
            <a:endParaRPr lang="ru-RU" sz="11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4E3E93-E575-9735-5092-2425208AE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04" y="2795735"/>
            <a:ext cx="5372364" cy="2759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6FCAD-0042-CCA9-2734-67F2FCC8A6C3}"/>
              </a:ext>
            </a:extLst>
          </p:cNvPr>
          <p:cNvSpPr txBox="1"/>
          <p:nvPr/>
        </p:nvSpPr>
        <p:spPr>
          <a:xfrm>
            <a:off x="7935743" y="5555030"/>
            <a:ext cx="2868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Рисунок 2 – Страница с конвертером единиц измерения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33217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7EB82-FD96-8D6E-6086-5D720805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этап: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886C-C384-7F80-7352-06219E470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Следующим шагом было написание кода. Программа написана на языке 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с помощью фреймворка 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Django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и 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Сначала нужно создать папку проекта, на рисунке 3 представлена структура проекта в 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Visual Studio Code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941813-A96F-F639-2C1A-58E4E950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237" y="593982"/>
            <a:ext cx="2110242" cy="5160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B55B2-C175-3759-278D-A7678403CA3F}"/>
              </a:ext>
            </a:extLst>
          </p:cNvPr>
          <p:cNvSpPr txBox="1"/>
          <p:nvPr/>
        </p:nvSpPr>
        <p:spPr>
          <a:xfrm>
            <a:off x="8043408" y="5754236"/>
            <a:ext cx="275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Рисунок 3 – Структура проекта в </a:t>
            </a:r>
            <a:r>
              <a:rPr lang="en-US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Visual Studio Code</a:t>
            </a:r>
            <a:endParaRPr lang="ru-R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2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4D902-B19E-CE81-A96D-BDD04ADC6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CA7B6-32B0-7321-6D29-78BA17BE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этап: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917F0-E12F-7D10-557B-7CB28E2A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2400301"/>
          </a:xfrm>
        </p:spPr>
        <p:txBody>
          <a:bodyPr/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Затем в каждом файле необходимо прописать несколько строчек кода для того, чтобы сайт функционировал. Рассмотрим файлы 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views.py 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 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urls.py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Первый файл отвечает за представление сайта, а второй за маршрутизацию, то есть за переход между страницами сайта. Содержание этих файлов показаны на рисунках 4 и 5:</a:t>
            </a:r>
            <a:endParaRPr lang="ru-RU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F3AC97-A1C3-B84E-3944-DD29EBCD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2286000"/>
            <a:ext cx="5194300" cy="1177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D2DAC-EBCB-F840-4EFB-BB2234774ACD}"/>
              </a:ext>
            </a:extLst>
          </p:cNvPr>
          <p:cNvSpPr txBox="1"/>
          <p:nvPr/>
        </p:nvSpPr>
        <p:spPr>
          <a:xfrm>
            <a:off x="6572250" y="3463231"/>
            <a:ext cx="5194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Рисунок 4 – Файл </a:t>
            </a:r>
            <a:r>
              <a:rPr lang="en-US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views</a:t>
            </a:r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py</a:t>
            </a:r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он определяет функции, которые получают запросы пользователей, обрабатывают их и возвращают ответ</a:t>
            </a:r>
            <a:endParaRPr lang="ru-R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B63C3D-A588-6228-BC35-BAC4ADD8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9" y="4076700"/>
            <a:ext cx="5189756" cy="1098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D74E93-205E-175D-070E-500B6EF6DC9D}"/>
              </a:ext>
            </a:extLst>
          </p:cNvPr>
          <p:cNvSpPr txBox="1"/>
          <p:nvPr/>
        </p:nvSpPr>
        <p:spPr>
          <a:xfrm>
            <a:off x="6572249" y="5175250"/>
            <a:ext cx="5189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Рисунок 5 – Файл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urls</a:t>
            </a:r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py</a:t>
            </a:r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позволяет сопоставить маршруты с представлениями, которые будут обрабатывать запрос по этим маршрутам.</a:t>
            </a:r>
            <a:endParaRPr lang="ru-R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7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53DD8-B507-B01B-1E3C-D3DBF69F7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B6903-C25F-965B-A090-B21FDFB7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211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этап: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094D6A-7A11-3C64-21DD-1DC3F580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918"/>
            <a:ext cx="4305300" cy="2590800"/>
          </a:xfrm>
        </p:spPr>
        <p:txBody>
          <a:bodyPr>
            <a:normAutofit lnSpcReduction="10000"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Теперь нужно перенести код из 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Figma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в проект и отредактировать его, так чтобы сайт имел вид и благополучно функционировал. Чтобы это сделать, необходимо в папке 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templates 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создать несколько файлов: 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и с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onverter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Первый файл отвечает за визуализацию дизайна и функционал калькулятора, а второй за конвертер соответственно. На рисунках 6-8 представлены несколько фрагментов кода калькулятора и конвертера:</a:t>
            </a:r>
            <a:endParaRPr lang="ru-RU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751DE-BC5A-92EC-2D68-7761A278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7917"/>
            <a:ext cx="5499100" cy="1457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F0128-5B04-4A18-87AB-6BF9F84FB1D8}"/>
              </a:ext>
            </a:extLst>
          </p:cNvPr>
          <p:cNvSpPr txBox="1"/>
          <p:nvPr/>
        </p:nvSpPr>
        <p:spPr>
          <a:xfrm>
            <a:off x="6096000" y="3055440"/>
            <a:ext cx="5499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Рисунок 6 – прописанный стиль для содержимого страницы</a:t>
            </a:r>
            <a:endParaRPr lang="ru-RU" sz="11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DCAC5B-0566-D132-EA60-3DBB00241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49" y="3429000"/>
            <a:ext cx="4724401" cy="2623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0DF6AF-7245-5AB3-5391-81F06A14D5B1}"/>
              </a:ext>
            </a:extLst>
          </p:cNvPr>
          <p:cNvSpPr txBox="1"/>
          <p:nvPr/>
        </p:nvSpPr>
        <p:spPr>
          <a:xfrm>
            <a:off x="6203949" y="6052872"/>
            <a:ext cx="4724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Рисунок 7 – ввод некоторых кнопок для калькулятора</a:t>
            </a:r>
            <a:endParaRPr lang="ru-R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ru-RU" sz="11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1DB3A1-9969-0827-7403-4B29F32E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25" y="4506380"/>
            <a:ext cx="3587750" cy="15464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7683D-4090-A1AF-4CAD-FD088A7DB65E}"/>
              </a:ext>
            </a:extLst>
          </p:cNvPr>
          <p:cNvSpPr txBox="1"/>
          <p:nvPr/>
        </p:nvSpPr>
        <p:spPr>
          <a:xfrm>
            <a:off x="1711325" y="6019334"/>
            <a:ext cx="3587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Рисунок 8 – кнопки тригонометрических функций, которые возвращают значения в радианах</a:t>
            </a:r>
            <a:endParaRPr lang="ru-R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7290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802A0-4BEE-D35A-46C7-803676DB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672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этап: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B9BDB-6D60-04BA-0385-5D1F4048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550"/>
            <a:ext cx="4724400" cy="4438650"/>
          </a:xfrm>
        </p:spPr>
        <p:txBody>
          <a:bodyPr>
            <a:norm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Далее необходимо прописать остальные функции калькулятора (логарифм, возведение в квадрат, квадратный корень и т.д.). Рассмотрим реализацию функции памяти, чтобы калькулятор мог запоминать последние полученные значения, и проводить операции с ними. На рисунке 9 представлен код, реализующий память для калькулятора:</a:t>
            </a:r>
            <a:endParaRPr lang="en-US" sz="16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После этого нужно создать функцию</a:t>
            </a:r>
            <a:r>
              <a:rPr lang="ru-RU" sz="160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DengXian" panose="02010600030101010101" pitchFamily="2" charset="-122"/>
              </a:rPr>
              <a:t>, </a:t>
            </a:r>
            <a:r>
              <a:rPr lang="ru-RU" sz="16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которая </a:t>
            </a:r>
            <a:r>
              <a:rPr lang="ru-RU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отвечает за выполнение математических операций в калькуляторе, обрабатывает случаи с ошибками и обновляет интерфейс пользователя в зависимости от результатов вычислений. Эта функция показана на рисунке 10: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73948E-2269-A94D-A6A4-B0ABA241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27" y="1209160"/>
            <a:ext cx="5354631" cy="2300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E834A-223A-EF3E-6E4D-A230130C860B}"/>
              </a:ext>
            </a:extLst>
          </p:cNvPr>
          <p:cNvSpPr txBox="1"/>
          <p:nvPr/>
        </p:nvSpPr>
        <p:spPr>
          <a:xfrm>
            <a:off x="6796808" y="3463159"/>
            <a:ext cx="45011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Рисунок 9 – функции памяти для калькулятора</a:t>
            </a:r>
            <a:endParaRPr lang="ru-R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D5CC15-ACDB-5AD8-1D07-A798325D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27" y="3732463"/>
            <a:ext cx="5354631" cy="2476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666656-7C66-C6B2-B27B-FA8A87C05719}"/>
              </a:ext>
            </a:extLst>
          </p:cNvPr>
          <p:cNvSpPr txBox="1"/>
          <p:nvPr/>
        </p:nvSpPr>
        <p:spPr>
          <a:xfrm>
            <a:off x="6770669" y="6172200"/>
            <a:ext cx="45273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Рисунок 10 – главная функция калькулятора</a:t>
            </a:r>
            <a:endParaRPr lang="ru-R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91715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223</TotalTime>
  <Words>1043</Words>
  <Application>Microsoft Office PowerPoint</Application>
  <PresentationFormat>Широкоэкранный</PresentationFormat>
  <Paragraphs>58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Noto Sans</vt:lpstr>
      <vt:lpstr>Times New Roman</vt:lpstr>
      <vt:lpstr>Уголки</vt:lpstr>
      <vt:lpstr>Онлайн-калькулятор для инженерных расчётов</vt:lpstr>
      <vt:lpstr>Работа и ее актуальность:</vt:lpstr>
      <vt:lpstr>Цель и задачи:</vt:lpstr>
      <vt:lpstr>Основная часть   Первый этап:</vt:lpstr>
      <vt:lpstr>Второй этап:</vt:lpstr>
      <vt:lpstr>Третий этап:</vt:lpstr>
      <vt:lpstr>Третий этап:</vt:lpstr>
      <vt:lpstr>Третий этап:</vt:lpstr>
      <vt:lpstr>Третий этап:</vt:lpstr>
      <vt:lpstr>Третий этап:</vt:lpstr>
      <vt:lpstr>Третий этап:</vt:lpstr>
      <vt:lpstr>Функциональное тестирование: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Онлайн-калькулятор для инженерных расчётов</dc:title>
  <dc:creator>. klient</dc:creator>
  <cp:lastModifiedBy>Никита</cp:lastModifiedBy>
  <cp:revision>9</cp:revision>
  <dcterms:created xsi:type="dcterms:W3CDTF">2024-12-27T15:46:46Z</dcterms:created>
  <dcterms:modified xsi:type="dcterms:W3CDTF">2024-12-27T19:44:17Z</dcterms:modified>
</cp:coreProperties>
</file>