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09" r:id="rId7"/>
    <p:sldId id="310" r:id="rId8"/>
    <p:sldId id="311" r:id="rId9"/>
    <p:sldId id="312" r:id="rId10"/>
    <p:sldId id="313" r:id="rId11"/>
    <p:sldId id="314" r:id="rId12"/>
    <p:sldId id="315" r:id="rId13"/>
    <p:sldId id="316" r:id="rId14"/>
    <p:sldId id="317"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0" y="1031125"/>
            <a:ext cx="5288280" cy="3494791"/>
          </a:xfrm>
        </p:spPr>
        <p:txBody>
          <a:bodyPr>
            <a:normAutofit fontScale="90000"/>
          </a:bodyPr>
          <a:lstStyle/>
          <a:p>
            <a:pPr algn="ctr"/>
            <a:r>
              <a:rPr lang="en-US" dirty="0"/>
              <a:t>Malicious URL Analysis Tool</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450" y="4757078"/>
            <a:ext cx="4829101" cy="1238616"/>
          </a:xfrm>
        </p:spPr>
        <p:txBody>
          <a:bodyPr>
            <a:normAutofit fontScale="92500"/>
          </a:bodyPr>
          <a:lstStyle/>
          <a:p>
            <a:r>
              <a:rPr lang="en-US" b="1" dirty="0"/>
              <a:t>Adham Ansari(22BCE8873)</a:t>
            </a:r>
          </a:p>
          <a:p>
            <a:r>
              <a:rPr lang="en-US" b="1" dirty="0"/>
              <a:t>Kshitij Pathak(22BCE20232)</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58DB-E452-6395-4D21-5B1C6401C844}"/>
              </a:ext>
            </a:extLst>
          </p:cNvPr>
          <p:cNvSpPr>
            <a:spLocks noGrp="1"/>
          </p:cNvSpPr>
          <p:nvPr>
            <p:ph type="title"/>
          </p:nvPr>
        </p:nvSpPr>
        <p:spPr/>
        <p:txBody>
          <a:bodyPr/>
          <a:lstStyle/>
          <a:p>
            <a:r>
              <a:rPr lang="en-US" dirty="0"/>
              <a:t>Results &amp; Observations</a:t>
            </a:r>
            <a:endParaRPr lang="en-IN" dirty="0"/>
          </a:p>
        </p:txBody>
      </p:sp>
      <p:sp>
        <p:nvSpPr>
          <p:cNvPr id="3" name="Content Placeholder 2">
            <a:extLst>
              <a:ext uri="{FF2B5EF4-FFF2-40B4-BE49-F238E27FC236}">
                <a16:creationId xmlns:a16="http://schemas.microsoft.com/office/drawing/2014/main" id="{324B78C3-5108-89DC-61DE-973F41FCF9CA}"/>
              </a:ext>
            </a:extLst>
          </p:cNvPr>
          <p:cNvSpPr>
            <a:spLocks noGrp="1"/>
          </p:cNvSpPr>
          <p:nvPr>
            <p:ph idx="1"/>
          </p:nvPr>
        </p:nvSpPr>
        <p:spPr/>
        <p:txBody>
          <a:bodyPr/>
          <a:lstStyle/>
          <a:p>
            <a:pPr rtl="0" fontAlgn="base">
              <a:spcBef>
                <a:spcPts val="1200"/>
              </a:spcBef>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The tool effectively flags phishing and malware-hosting URLs.</a:t>
            </a:r>
          </a:p>
          <a:p>
            <a:pPr rtl="0" fontAlgn="base">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It detects suspicious domain features such as short domain age and unusual DNS records.</a:t>
            </a:r>
          </a:p>
          <a:p>
            <a:pPr rtl="0" fontAlgn="base">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The results provide actionable insights for cybersecurity assessments.</a:t>
            </a:r>
          </a:p>
          <a:p>
            <a:pPr rtl="0" fontAlgn="base">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The GUI enhances usability, making it accessible to non-technical users.</a:t>
            </a:r>
          </a:p>
          <a:p>
            <a:pPr rtl="0" fontAlgn="base">
              <a:spcAft>
                <a:spcPts val="1200"/>
              </a:spcAft>
              <a:buFont typeface="Wingdings" panose="05000000000000000000" pitchFamily="2" charset="2"/>
              <a:buChar char="v"/>
            </a:pPr>
            <a:r>
              <a:rPr lang="en-US" sz="1800" b="0" i="0" u="none" strike="noStrike" dirty="0">
                <a:solidFill>
                  <a:srgbClr val="000000"/>
                </a:solidFill>
                <a:effectLst/>
                <a:latin typeface="Arial" panose="020B0604020202020204" pitchFamily="34" charset="0"/>
              </a:rPr>
              <a:t>Some flagged URLs required further verification, highlighting the need for cross-checking with multiple sources.</a:t>
            </a:r>
          </a:p>
        </p:txBody>
      </p:sp>
    </p:spTree>
    <p:extLst>
      <p:ext uri="{BB962C8B-B14F-4D97-AF65-F5344CB8AC3E}">
        <p14:creationId xmlns:p14="http://schemas.microsoft.com/office/powerpoint/2010/main" val="249095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7CCE-4F84-1401-5013-7B3397B32AC8}"/>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0EAF22E-4F73-B049-666B-88C2C81D59B7}"/>
              </a:ext>
            </a:extLst>
          </p:cNvPr>
          <p:cNvSpPr>
            <a:spLocks noGrp="1"/>
          </p:cNvSpPr>
          <p:nvPr>
            <p:ph idx="1"/>
          </p:nvPr>
        </p:nvSpPr>
        <p:spPr>
          <a:xfrm>
            <a:off x="1170432" y="1975104"/>
            <a:ext cx="10753344" cy="4370832"/>
          </a:xfrm>
        </p:spPr>
        <p:txBody>
          <a:bodyPr>
            <a:normAutofit fontScale="47500" lnSpcReduction="20000"/>
          </a:bodyPr>
          <a:lstStyle/>
          <a:p>
            <a:pPr rtl="0">
              <a:spcBef>
                <a:spcPts val="1200"/>
              </a:spcBef>
              <a:spcAft>
                <a:spcPts val="1200"/>
              </a:spcAft>
              <a:buNone/>
            </a:pPr>
            <a:r>
              <a:rPr lang="en-US" sz="3400" b="0" i="0" u="none" strike="noStrike" dirty="0">
                <a:solidFill>
                  <a:srgbClr val="000000"/>
                </a:solidFill>
                <a:effectLst/>
                <a:latin typeface="Arial" panose="020B0604020202020204" pitchFamily="34" charset="0"/>
              </a:rPr>
              <a:t>This project successfully implements a real-time URL threat analysis system, combining multiple threat intelligence sources to provide a comprehensive security assessment. By integrating APIs and domain analysis techniques, the tool ensures accurate and reliable detection of harmful URLs. The user-friendly interface enables individuals and security teams to assess URLs efficiently.</a:t>
            </a:r>
            <a:br>
              <a:rPr lang="en-US" sz="3400" dirty="0"/>
            </a:br>
            <a:endParaRPr lang="en-US" sz="3400" dirty="0"/>
          </a:p>
          <a:p>
            <a:pPr rtl="0">
              <a:spcBef>
                <a:spcPts val="1200"/>
              </a:spcBef>
              <a:spcAft>
                <a:spcPts val="1200"/>
              </a:spcAft>
              <a:buNone/>
            </a:pPr>
            <a:r>
              <a:rPr lang="en-US" sz="3400" b="1" dirty="0">
                <a:latin typeface="Arial Black" panose="020B0A04020102020204" pitchFamily="34" charset="0"/>
              </a:rPr>
              <a:t>Future Enhancements:</a:t>
            </a:r>
          </a:p>
          <a:p>
            <a:pPr rtl="0">
              <a:spcBef>
                <a:spcPts val="1200"/>
              </a:spcBef>
              <a:spcAft>
                <a:spcPts val="1200"/>
              </a:spcAft>
              <a:buFont typeface="Arial" panose="020B0604020202020204" pitchFamily="34" charset="0"/>
              <a:buChar char="•"/>
            </a:pPr>
            <a:r>
              <a:rPr lang="en-IN" sz="3400" b="0" i="0" u="none" strike="noStrike" dirty="0">
                <a:solidFill>
                  <a:srgbClr val="000000"/>
                </a:solidFill>
                <a:effectLst/>
                <a:latin typeface="Arial" panose="020B0604020202020204" pitchFamily="34" charset="0"/>
              </a:rPr>
              <a:t>Implementing machine learning to predict URL risks based on patterns.</a:t>
            </a:r>
          </a:p>
          <a:p>
            <a:pPr rtl="0" fontAlgn="base">
              <a:buFont typeface="Arial" panose="020B0604020202020204" pitchFamily="34" charset="0"/>
              <a:buChar char="•"/>
            </a:pPr>
            <a:r>
              <a:rPr lang="en-IN" sz="3400" b="0" i="0" u="none" strike="noStrike" dirty="0">
                <a:solidFill>
                  <a:srgbClr val="000000"/>
                </a:solidFill>
                <a:effectLst/>
                <a:latin typeface="Arial" panose="020B0604020202020204" pitchFamily="34" charset="0"/>
              </a:rPr>
              <a:t>Enhancing UI/UX with better visualization.</a:t>
            </a:r>
          </a:p>
          <a:p>
            <a:pPr rtl="0" fontAlgn="base">
              <a:buFont typeface="Arial" panose="020B0604020202020204" pitchFamily="34" charset="0"/>
              <a:buChar char="•"/>
            </a:pPr>
            <a:r>
              <a:rPr lang="en-IN" sz="3400" b="0" i="0" u="none" strike="noStrike" dirty="0">
                <a:solidFill>
                  <a:srgbClr val="000000"/>
                </a:solidFill>
                <a:effectLst/>
                <a:latin typeface="Arial" panose="020B0604020202020204" pitchFamily="34" charset="0"/>
              </a:rPr>
              <a:t>Expanding the database of flagged URLs for better detection.</a:t>
            </a:r>
          </a:p>
          <a:p>
            <a:pPr rtl="0" fontAlgn="base">
              <a:spcAft>
                <a:spcPts val="1200"/>
              </a:spcAft>
              <a:buFont typeface="Arial" panose="020B0604020202020204" pitchFamily="34" charset="0"/>
              <a:buChar char="•"/>
            </a:pPr>
            <a:r>
              <a:rPr lang="en-IN" sz="3400" b="0" i="0" u="none" strike="noStrike" dirty="0">
                <a:solidFill>
                  <a:srgbClr val="000000"/>
                </a:solidFill>
                <a:effectLst/>
                <a:latin typeface="Arial" panose="020B0604020202020204" pitchFamily="34" charset="0"/>
              </a:rPr>
              <a:t>Adding a browser extension for real-time URL verification.</a:t>
            </a:r>
          </a:p>
          <a:p>
            <a:pPr rtl="0" fontAlgn="base">
              <a:spcAft>
                <a:spcPts val="1200"/>
              </a:spcAft>
              <a:buFont typeface="Arial" panose="020B0604020202020204" pitchFamily="34" charset="0"/>
              <a:buChar char="•"/>
            </a:pPr>
            <a:r>
              <a:rPr lang="en-IN" sz="3400" b="0" i="0" u="none" strike="noStrike" dirty="0">
                <a:solidFill>
                  <a:srgbClr val="000000"/>
                </a:solidFill>
                <a:effectLst/>
                <a:latin typeface="Arial" panose="020B0604020202020204" pitchFamily="34" charset="0"/>
              </a:rPr>
              <a:t>Including sentiment analysis for identifying scam-based keywords in URLs.</a:t>
            </a:r>
          </a:p>
          <a:p>
            <a:pPr>
              <a:buNone/>
            </a:pPr>
            <a:endParaRPr lang="en-IN" dirty="0"/>
          </a:p>
        </p:txBody>
      </p:sp>
    </p:spTree>
    <p:extLst>
      <p:ext uri="{BB962C8B-B14F-4D97-AF65-F5344CB8AC3E}">
        <p14:creationId xmlns:p14="http://schemas.microsoft.com/office/powerpoint/2010/main" val="465387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C85-A3D6-3602-1905-E52E15798737}"/>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F504837B-C0BE-93D6-A273-F3C4AE1A9ABE}"/>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Google Safe Browsing API: https://developers.google.com/safe-browsing</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VirusTotal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API: https://www.virustotal.com/gui/home/search</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IOC Search: https://www.iocsearch.com/</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WHOIS Lookup: https://who.is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URLVoid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https://www.urlvoid.com/</a:t>
            </a:r>
          </a:p>
        </p:txBody>
      </p:sp>
    </p:spTree>
    <p:extLst>
      <p:ext uri="{BB962C8B-B14F-4D97-AF65-F5344CB8AC3E}">
        <p14:creationId xmlns:p14="http://schemas.microsoft.com/office/powerpoint/2010/main" val="25958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Introduction</a:t>
            </a:r>
          </a:p>
        </p:txBody>
      </p:sp>
      <p:sp>
        <p:nvSpPr>
          <p:cNvPr id="5" name="Content Placeholder 4">
            <a:extLst>
              <a:ext uri="{FF2B5EF4-FFF2-40B4-BE49-F238E27FC236}">
                <a16:creationId xmlns:a16="http://schemas.microsoft.com/office/drawing/2014/main" id="{8E7CC0A7-83E3-DD82-9C04-CF4948488173}"/>
              </a:ext>
            </a:extLst>
          </p:cNvPr>
          <p:cNvSpPr>
            <a:spLocks noGrp="1"/>
          </p:cNvSpPr>
          <p:nvPr>
            <p:ph idx="1"/>
          </p:nvPr>
        </p:nvSpPr>
        <p:spPr>
          <a:xfrm>
            <a:off x="1097280" y="2108201"/>
            <a:ext cx="10222992" cy="4027423"/>
          </a:xfrm>
        </p:spPr>
        <p:txBody>
          <a:bodyPr>
            <a:normAutofit fontScale="92500" lnSpcReduction="20000"/>
          </a:bodyPr>
          <a:lstStyle/>
          <a:p>
            <a:pPr rtl="0">
              <a:spcBef>
                <a:spcPts val="1200"/>
              </a:spcBef>
              <a:spcAft>
                <a:spcPts val="1200"/>
              </a:spcAft>
              <a:buNone/>
            </a:pPr>
            <a:r>
              <a:rPr lang="en-US" sz="1900" b="0" i="0" u="none" strike="noStrike" dirty="0">
                <a:solidFill>
                  <a:srgbClr val="000000"/>
                </a:solidFill>
                <a:effectLst/>
                <a:latin typeface="Arial" panose="020B0604020202020204" pitchFamily="34" charset="0"/>
              </a:rPr>
              <a:t>The URL Analysis Tool is designed to assess the security of a given URL by checking it against multiple security databases, analyzing domain and IP details, and identifying potential threats. This project integrates various APIs, including Google Safe Browsing, </a:t>
            </a:r>
            <a:r>
              <a:rPr lang="en-US" sz="1900" b="0" i="0" u="none" strike="noStrike" dirty="0" err="1">
                <a:solidFill>
                  <a:srgbClr val="000000"/>
                </a:solidFill>
                <a:effectLst/>
                <a:latin typeface="Arial" panose="020B0604020202020204" pitchFamily="34" charset="0"/>
              </a:rPr>
              <a:t>VirusTotal</a:t>
            </a:r>
            <a:r>
              <a:rPr lang="en-US" sz="1900" b="0" i="0" u="none" strike="noStrike" dirty="0">
                <a:solidFill>
                  <a:srgbClr val="000000"/>
                </a:solidFill>
                <a:effectLst/>
                <a:latin typeface="Arial" panose="020B0604020202020204" pitchFamily="34" charset="0"/>
              </a:rPr>
              <a:t>, and IOC Search, to provide comprehensive security evaluations.</a:t>
            </a:r>
          </a:p>
          <a:p>
            <a:pPr rtl="0">
              <a:spcBef>
                <a:spcPts val="1200"/>
              </a:spcBef>
              <a:spcAft>
                <a:spcPts val="1200"/>
              </a:spcAft>
              <a:buNone/>
            </a:pPr>
            <a:br>
              <a:rPr lang="en-US" sz="1900" dirty="0"/>
            </a:br>
            <a:r>
              <a:rPr lang="en-US" sz="1900" b="1" i="0" u="none" strike="noStrike" dirty="0">
                <a:solidFill>
                  <a:srgbClr val="000000"/>
                </a:solidFill>
                <a:effectLst/>
                <a:latin typeface="Arial" panose="020B0604020202020204" pitchFamily="34" charset="0"/>
              </a:rPr>
              <a:t>Why URL Security Matters</a:t>
            </a:r>
            <a:endParaRPr lang="en-US" sz="1900" b="1" dirty="0">
              <a:effectLst/>
            </a:endParaRPr>
          </a:p>
          <a:p>
            <a:pPr rtl="0">
              <a:spcBef>
                <a:spcPts val="1200"/>
              </a:spcBef>
              <a:spcAft>
                <a:spcPts val="1200"/>
              </a:spcAft>
              <a:buNone/>
            </a:pPr>
            <a:r>
              <a:rPr lang="en-US" sz="1900" b="0" i="0" u="none" strike="noStrike" dirty="0">
                <a:solidFill>
                  <a:srgbClr val="000000"/>
                </a:solidFill>
                <a:effectLst/>
                <a:latin typeface="Arial" panose="020B0604020202020204" pitchFamily="34" charset="0"/>
              </a:rPr>
              <a:t>With the increasing threat of phishing attacks, malware distribution, and malicious redirections, it is crucial to verify URLs before interacting with them. Many users unknowingly click on harmful links, leading to data breaches or system infections. This tool aims to mitigate such risks by providing an automated URL analysis mechanism.</a:t>
            </a:r>
            <a:endParaRPr lang="en-US" sz="1900" b="0" dirty="0">
              <a:effectLst/>
            </a:endParaRPr>
          </a:p>
          <a:p>
            <a:pPr>
              <a:buNone/>
            </a:pPr>
            <a:br>
              <a:rPr lang="en-US" dirty="0"/>
            </a:br>
            <a:endParaRPr lang="en-IN" dirty="0"/>
          </a:p>
        </p:txBody>
      </p:sp>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C3EA-14BF-B472-18F3-047388968FC9}"/>
              </a:ext>
            </a:extLst>
          </p:cNvPr>
          <p:cNvSpPr>
            <a:spLocks noGrp="1"/>
          </p:cNvSpPr>
          <p:nvPr>
            <p:ph type="title"/>
          </p:nvPr>
        </p:nvSpPr>
        <p:spPr/>
        <p:txBody>
          <a:bodyPr>
            <a:normAutofit/>
          </a:bodyPr>
          <a:lstStyle/>
          <a:p>
            <a:pPr rtl="0">
              <a:spcBef>
                <a:spcPts val="1800"/>
              </a:spcBef>
              <a:spcAft>
                <a:spcPts val="400"/>
              </a:spcAft>
            </a:pPr>
            <a:br>
              <a:rPr lang="en-US" b="1" dirty="0">
                <a:effectLst/>
              </a:rPr>
            </a:br>
            <a:r>
              <a:rPr lang="en-US" b="1" dirty="0">
                <a:effectLst/>
              </a:rPr>
              <a:t>Objective</a:t>
            </a:r>
            <a:endParaRPr lang="en-IN" dirty="0"/>
          </a:p>
        </p:txBody>
      </p:sp>
      <p:sp>
        <p:nvSpPr>
          <p:cNvPr id="3" name="Content Placeholder 2">
            <a:extLst>
              <a:ext uri="{FF2B5EF4-FFF2-40B4-BE49-F238E27FC236}">
                <a16:creationId xmlns:a16="http://schemas.microsoft.com/office/drawing/2014/main" id="{C8705A8F-1C0E-9A34-DC4C-6F3A658B4042}"/>
              </a:ext>
            </a:extLst>
          </p:cNvPr>
          <p:cNvSpPr>
            <a:spLocks noGrp="1"/>
          </p:cNvSpPr>
          <p:nvPr>
            <p:ph idx="1"/>
          </p:nvPr>
        </p:nvSpPr>
        <p:spPr>
          <a:xfrm>
            <a:off x="1036320" y="2126489"/>
            <a:ext cx="9689592" cy="3332479"/>
          </a:xfrm>
        </p:spPr>
        <p:txBody>
          <a:bodyPr>
            <a:normAutofit/>
          </a:bodyPr>
          <a:lstStyle/>
          <a:p>
            <a:pPr>
              <a:buFont typeface="Wingdings" panose="05000000000000000000" pitchFamily="2" charset="2"/>
              <a:buChar char="v"/>
            </a:pPr>
            <a:r>
              <a:rPr lang="en-US" b="0" i="0" u="none" strike="noStrike" dirty="0">
                <a:solidFill>
                  <a:srgbClr val="000000"/>
                </a:solidFill>
                <a:effectLst/>
                <a:latin typeface="Arial" panose="020B0604020202020204" pitchFamily="34" charset="0"/>
              </a:rPr>
              <a:t>Detect malicious URLs using threat intelligence APIs.</a:t>
            </a:r>
          </a:p>
          <a:p>
            <a:pPr>
              <a:buFont typeface="Wingdings" panose="05000000000000000000" pitchFamily="2" charset="2"/>
              <a:buChar char="v"/>
            </a:pPr>
            <a:r>
              <a:rPr lang="en-US" b="0" i="0" u="none" strike="noStrike" dirty="0">
                <a:solidFill>
                  <a:srgbClr val="000000"/>
                </a:solidFill>
                <a:effectLst/>
                <a:latin typeface="Arial" panose="020B0604020202020204" pitchFamily="34" charset="0"/>
              </a:rPr>
              <a:t>Extract and analyze domain details, including IP addresses and DNS records.</a:t>
            </a:r>
          </a:p>
          <a:p>
            <a:pPr>
              <a:buFont typeface="Wingdings" panose="05000000000000000000" pitchFamily="2" charset="2"/>
              <a:buChar char="v"/>
            </a:pPr>
            <a:r>
              <a:rPr lang="en-US" b="0" i="0" u="none" strike="noStrike" dirty="0">
                <a:solidFill>
                  <a:srgbClr val="000000"/>
                </a:solidFill>
                <a:effectLst/>
                <a:latin typeface="Arial" panose="020B0604020202020204" pitchFamily="34" charset="0"/>
              </a:rPr>
              <a:t>Verify domain age and check for suspicious patterns.</a:t>
            </a:r>
          </a:p>
          <a:p>
            <a:pPr>
              <a:buFont typeface="Wingdings" panose="05000000000000000000" pitchFamily="2" charset="2"/>
              <a:buChar char="v"/>
            </a:pPr>
            <a:r>
              <a:rPr lang="en-US" b="0" i="0" u="none" strike="noStrike" dirty="0">
                <a:solidFill>
                  <a:srgbClr val="000000"/>
                </a:solidFill>
                <a:effectLst/>
                <a:latin typeface="Arial" panose="020B0604020202020204" pitchFamily="34" charset="0"/>
              </a:rPr>
              <a:t>Provide a user-friendly interface for URL analysis.</a:t>
            </a:r>
          </a:p>
          <a:p>
            <a:pPr>
              <a:buFont typeface="Wingdings" panose="05000000000000000000" pitchFamily="2" charset="2"/>
              <a:buChar char="v"/>
            </a:pPr>
            <a:r>
              <a:rPr lang="en-US" b="0" i="0" u="none" strike="noStrike" dirty="0">
                <a:solidFill>
                  <a:srgbClr val="000000"/>
                </a:solidFill>
                <a:effectLst/>
                <a:latin typeface="Arial" panose="020B0604020202020204" pitchFamily="34" charset="0"/>
              </a:rPr>
              <a:t>Assist cybersecurity professionals and everyday users in identifying threats proactively.</a:t>
            </a:r>
            <a:endParaRPr lang="en-IN" dirty="0"/>
          </a:p>
        </p:txBody>
      </p:sp>
    </p:spTree>
    <p:extLst>
      <p:ext uri="{BB962C8B-B14F-4D97-AF65-F5344CB8AC3E}">
        <p14:creationId xmlns:p14="http://schemas.microsoft.com/office/powerpoint/2010/main" val="69593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39B7-A042-3EAB-23A4-7D190841D5EF}"/>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D37CCEC3-BB5F-B7BA-F127-5BD46EF7E171}"/>
              </a:ext>
            </a:extLst>
          </p:cNvPr>
          <p:cNvSpPr>
            <a:spLocks noGrp="1"/>
          </p:cNvSpPr>
          <p:nvPr>
            <p:ph idx="1"/>
          </p:nvPr>
        </p:nvSpPr>
        <p:spPr>
          <a:xfrm>
            <a:off x="1097280" y="2089913"/>
            <a:ext cx="10058400" cy="3679951"/>
          </a:xfrm>
        </p:spPr>
        <p:txBody>
          <a:bodyPr/>
          <a:lstStyle/>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The tool follows a structured approach:</a:t>
            </a:r>
            <a:endParaRPr lang="en-US" b="0" dirty="0">
              <a:effectLst/>
            </a:endParaRPr>
          </a:p>
          <a:p>
            <a:pPr marL="342900" indent="-342900">
              <a:buFont typeface="+mj-lt"/>
              <a:buAutoNum type="arabicPeriod"/>
            </a:pPr>
            <a:r>
              <a:rPr lang="en-US" sz="1800" b="1" i="0" u="none" strike="noStrike" dirty="0">
                <a:solidFill>
                  <a:srgbClr val="000000"/>
                </a:solidFill>
                <a:effectLst/>
                <a:latin typeface="Arial" panose="020B0604020202020204" pitchFamily="34" charset="0"/>
              </a:rPr>
              <a:t>User Input</a:t>
            </a:r>
            <a:r>
              <a:rPr lang="en-US" sz="1800" b="0" i="0" u="none" strike="noStrike" dirty="0">
                <a:solidFill>
                  <a:srgbClr val="000000"/>
                </a:solidFill>
                <a:effectLst/>
                <a:latin typeface="Arial" panose="020B0604020202020204" pitchFamily="34" charset="0"/>
              </a:rPr>
              <a:t>: The user enters a URL for analysis.</a:t>
            </a:r>
          </a:p>
          <a:p>
            <a:pPr marL="0" indent="0">
              <a:buNone/>
            </a:pPr>
            <a:endParaRPr lang="en-US" sz="1800" b="0" i="0" u="none" strike="noStrike" dirty="0">
              <a:solidFill>
                <a:srgbClr val="000000"/>
              </a:solidFill>
              <a:effectLst/>
              <a:latin typeface="Arial" panose="020B0604020202020204" pitchFamily="34" charset="0"/>
            </a:endParaRPr>
          </a:p>
          <a:p>
            <a:pPr>
              <a:buNone/>
            </a:pPr>
            <a:endParaRPr lang="en-IN" dirty="0"/>
          </a:p>
          <a:p>
            <a:pPr>
              <a:buNone/>
            </a:pPr>
            <a:endParaRPr lang="en-IN" dirty="0"/>
          </a:p>
          <a:p>
            <a:pPr>
              <a:buNone/>
            </a:pPr>
            <a:endParaRPr lang="en-US" sz="1800" b="0" i="0" u="none" strike="noStrike" dirty="0">
              <a:solidFill>
                <a:srgbClr val="000000"/>
              </a:solidFill>
              <a:effectLst/>
              <a:latin typeface="Arial" panose="020B0604020202020204" pitchFamily="34" charset="0"/>
            </a:endParaRPr>
          </a:p>
          <a:p>
            <a:pPr lvl="1">
              <a:buFont typeface="Arial" panose="020B0604020202020204" pitchFamily="34" charset="0"/>
              <a:buChar char="•"/>
            </a:pPr>
            <a:r>
              <a:rPr lang="en-US" sz="1600" b="0" i="0" u="none" strike="noStrike" dirty="0">
                <a:solidFill>
                  <a:srgbClr val="000000"/>
                </a:solidFill>
                <a:effectLst/>
                <a:latin typeface="Arial" panose="020B0604020202020204" pitchFamily="34" charset="0"/>
              </a:rPr>
              <a:t>The tool verifies the format of the input and ensures it is a valid URL.</a:t>
            </a:r>
            <a:endParaRPr lang="en-IN" dirty="0"/>
          </a:p>
          <a:p>
            <a:pPr>
              <a:buNone/>
            </a:pPr>
            <a:endParaRPr lang="en-IN" dirty="0"/>
          </a:p>
        </p:txBody>
      </p:sp>
      <p:pic>
        <p:nvPicPr>
          <p:cNvPr id="6" name="Picture 5">
            <a:extLst>
              <a:ext uri="{FF2B5EF4-FFF2-40B4-BE49-F238E27FC236}">
                <a16:creationId xmlns:a16="http://schemas.microsoft.com/office/drawing/2014/main" id="{C83485FE-D4F2-E37C-332F-FD10DFEB9772}"/>
              </a:ext>
            </a:extLst>
          </p:cNvPr>
          <p:cNvPicPr>
            <a:picLocks noChangeAspect="1"/>
          </p:cNvPicPr>
          <p:nvPr/>
        </p:nvPicPr>
        <p:blipFill>
          <a:blip r:embed="rId2"/>
          <a:stretch>
            <a:fillRect/>
          </a:stretch>
        </p:blipFill>
        <p:spPr>
          <a:xfrm>
            <a:off x="2002536" y="3188943"/>
            <a:ext cx="7827264" cy="1599732"/>
          </a:xfrm>
          <a:prstGeom prst="rect">
            <a:avLst/>
          </a:prstGeom>
        </p:spPr>
      </p:pic>
    </p:spTree>
    <p:extLst>
      <p:ext uri="{BB962C8B-B14F-4D97-AF65-F5344CB8AC3E}">
        <p14:creationId xmlns:p14="http://schemas.microsoft.com/office/powerpoint/2010/main" val="156769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57C3D-92CE-0359-35F8-3EE03E5B2AB8}"/>
              </a:ext>
            </a:extLst>
          </p:cNvPr>
          <p:cNvSpPr>
            <a:spLocks noGrp="1"/>
          </p:cNvSpPr>
          <p:nvPr>
            <p:ph type="title"/>
          </p:nvPr>
        </p:nvSpPr>
        <p:spPr>
          <a:xfrm>
            <a:off x="1097280" y="286603"/>
            <a:ext cx="10058400" cy="1002701"/>
          </a:xfrm>
        </p:spPr>
        <p:txBody>
          <a:bodyPr/>
          <a:lstStyle/>
          <a:p>
            <a:endParaRPr lang="en-IN" dirty="0"/>
          </a:p>
        </p:txBody>
      </p:sp>
      <p:sp>
        <p:nvSpPr>
          <p:cNvPr id="3" name="Content Placeholder 2">
            <a:extLst>
              <a:ext uri="{FF2B5EF4-FFF2-40B4-BE49-F238E27FC236}">
                <a16:creationId xmlns:a16="http://schemas.microsoft.com/office/drawing/2014/main" id="{16456EAF-81D2-3BBD-CFF2-8643B31775F7}"/>
              </a:ext>
            </a:extLst>
          </p:cNvPr>
          <p:cNvSpPr>
            <a:spLocks noGrp="1"/>
          </p:cNvSpPr>
          <p:nvPr>
            <p:ph idx="1"/>
          </p:nvPr>
        </p:nvSpPr>
        <p:spPr>
          <a:xfrm>
            <a:off x="1097280" y="2108201"/>
            <a:ext cx="4998720" cy="3760891"/>
          </a:xfrm>
        </p:spPr>
        <p:txBody>
          <a:bodyPr/>
          <a:lstStyle/>
          <a:p>
            <a:pPr marL="365760" indent="0" rtl="0" fontAlgn="base">
              <a:spcBef>
                <a:spcPts val="1200"/>
              </a:spcBef>
              <a:buNone/>
            </a:pPr>
            <a:r>
              <a:rPr lang="en-US" sz="1800" b="1" i="0" u="none" strike="noStrike" dirty="0">
                <a:solidFill>
                  <a:schemeClr val="accent1">
                    <a:lumMod val="75000"/>
                  </a:schemeClr>
                </a:solidFill>
                <a:effectLst/>
                <a:latin typeface="Arial" panose="020B0604020202020204" pitchFamily="34" charset="0"/>
              </a:rPr>
              <a:t>2. </a:t>
            </a:r>
            <a:r>
              <a:rPr lang="en-US" sz="1800" b="1" i="0" u="none" strike="noStrike" dirty="0">
                <a:solidFill>
                  <a:srgbClr val="000000"/>
                </a:solidFill>
                <a:effectLst/>
                <a:latin typeface="Arial" panose="020B0604020202020204" pitchFamily="34" charset="0"/>
              </a:rPr>
              <a:t>Threat Intelligence Checks</a:t>
            </a:r>
            <a:r>
              <a:rPr lang="en-US" sz="1800" b="0" i="0" u="none" strike="noStrike" dirty="0">
                <a:solidFill>
                  <a:srgbClr val="000000"/>
                </a:solidFill>
                <a:effectLst/>
                <a:latin typeface="Arial" panose="020B0604020202020204" pitchFamily="34" charset="0"/>
              </a:rPr>
              <a:t>: APIs such as Google Safe Browsing, </a:t>
            </a:r>
            <a:r>
              <a:rPr lang="en-US" sz="1800" b="0" i="0" u="none" strike="noStrike" dirty="0" err="1">
                <a:solidFill>
                  <a:srgbClr val="000000"/>
                </a:solidFill>
                <a:effectLst/>
                <a:latin typeface="Arial" panose="020B0604020202020204" pitchFamily="34" charset="0"/>
              </a:rPr>
              <a:t>VirusTotal</a:t>
            </a:r>
            <a:r>
              <a:rPr lang="en-US" sz="1800" b="0" i="0" u="none" strike="noStrike" dirty="0">
                <a:solidFill>
                  <a:srgbClr val="000000"/>
                </a:solidFill>
                <a:effectLst/>
                <a:latin typeface="Arial" panose="020B0604020202020204" pitchFamily="34" charset="0"/>
              </a:rPr>
              <a:t>, and IOC Search analyze the UR</a:t>
            </a:r>
            <a:r>
              <a:rPr lang="en-IN" sz="1800" b="0" i="0" u="none" strike="noStrike" dirty="0">
                <a:solidFill>
                  <a:srgbClr val="000000"/>
                </a:solidFill>
                <a:effectLst/>
                <a:latin typeface="Arial" panose="020B0604020202020204" pitchFamily="34" charset="0"/>
              </a:rPr>
              <a:t>L.</a:t>
            </a:r>
          </a:p>
          <a:p>
            <a:pPr marL="457200" rtl="0" fontAlgn="base">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Google Safe Browsing checks for known phishing or malicious links.</a:t>
            </a:r>
          </a:p>
          <a:p>
            <a:pPr marL="457200" rtl="0" fontAlgn="base">
              <a:spcAft>
                <a:spcPts val="1200"/>
              </a:spcAft>
              <a:buFont typeface="Arial" panose="020B0604020202020204" pitchFamily="34" charset="0"/>
              <a:buChar char="•"/>
            </a:pPr>
            <a:r>
              <a:rPr lang="en-US" sz="1800" b="0" i="0" u="none" strike="noStrike" dirty="0" err="1">
                <a:solidFill>
                  <a:srgbClr val="000000"/>
                </a:solidFill>
                <a:effectLst/>
                <a:latin typeface="Arial" panose="020B0604020202020204" pitchFamily="34" charset="0"/>
              </a:rPr>
              <a:t>VirusTotal</a:t>
            </a:r>
            <a:r>
              <a:rPr lang="en-US" sz="1800" b="0" i="0" u="none" strike="noStrike" dirty="0">
                <a:solidFill>
                  <a:srgbClr val="000000"/>
                </a:solidFill>
                <a:effectLst/>
                <a:latin typeface="Arial" panose="020B0604020202020204" pitchFamily="34" charset="0"/>
              </a:rPr>
              <a:t> scans against a vast database of reported threats.</a:t>
            </a:r>
          </a:p>
          <a:p>
            <a:pPr marL="457200" rtl="0" fontAlgn="base">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IOC Search cross-references the URL with threat intelligence sources.</a:t>
            </a:r>
          </a:p>
          <a:p>
            <a:pPr marL="0" indent="0">
              <a:buNone/>
            </a:pPr>
            <a:endParaRPr lang="en-US" sz="1800" b="0" i="0" u="none" strike="noStrike" dirty="0">
              <a:solidFill>
                <a:srgbClr val="000000"/>
              </a:solidFill>
              <a:effectLst/>
              <a:latin typeface="Arial" panose="020B0604020202020204" pitchFamily="34" charset="0"/>
            </a:endParaRPr>
          </a:p>
        </p:txBody>
      </p:sp>
      <p:pic>
        <p:nvPicPr>
          <p:cNvPr id="2054" name="Picture 6">
            <a:extLst>
              <a:ext uri="{FF2B5EF4-FFF2-40B4-BE49-F238E27FC236}">
                <a16:creationId xmlns:a16="http://schemas.microsoft.com/office/drawing/2014/main" id="{F30CAED7-8170-D776-04B5-BEE49772DC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412"/>
          <a:stretch/>
        </p:blipFill>
        <p:spPr bwMode="auto">
          <a:xfrm>
            <a:off x="8425762" y="2245361"/>
            <a:ext cx="3753387" cy="28479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BCD1ACF-1A6C-7740-411C-94B860E94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069" y="2108201"/>
            <a:ext cx="2111624" cy="3487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75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2DE98-41CC-1BB1-E25C-A02A671637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14145B4-4E77-D14D-37B1-F79F015F3C44}"/>
              </a:ext>
            </a:extLst>
          </p:cNvPr>
          <p:cNvSpPr>
            <a:spLocks noGrp="1"/>
          </p:cNvSpPr>
          <p:nvPr>
            <p:ph idx="1"/>
          </p:nvPr>
        </p:nvSpPr>
        <p:spPr>
          <a:xfrm>
            <a:off x="1097280" y="2108201"/>
            <a:ext cx="4754880" cy="4009135"/>
          </a:xfrm>
        </p:spPr>
        <p:txBody>
          <a:bodyPr/>
          <a:lstStyle/>
          <a:p>
            <a:pPr marL="0" indent="0">
              <a:buNone/>
            </a:pPr>
            <a:r>
              <a:rPr lang="en-US" sz="1800" b="1" i="0" u="none" strike="noStrike" dirty="0">
                <a:solidFill>
                  <a:schemeClr val="accent1">
                    <a:lumMod val="75000"/>
                  </a:schemeClr>
                </a:solidFill>
                <a:effectLst/>
                <a:latin typeface="Arial" panose="020B0604020202020204" pitchFamily="34" charset="0"/>
              </a:rPr>
              <a:t>3. </a:t>
            </a:r>
            <a:r>
              <a:rPr lang="en-US" sz="1800" b="1" i="0" u="none" strike="noStrike" dirty="0">
                <a:solidFill>
                  <a:srgbClr val="000000"/>
                </a:solidFill>
                <a:effectLst/>
                <a:latin typeface="Arial" panose="020B0604020202020204" pitchFamily="34" charset="0"/>
              </a:rPr>
              <a:t>Domain &amp; DNS Analysis</a:t>
            </a:r>
            <a:r>
              <a:rPr lang="en-US" sz="1800" b="0" i="0" u="none" strike="noStrike" dirty="0">
                <a:solidFill>
                  <a:srgbClr val="000000"/>
                </a:solidFill>
                <a:effectLst/>
                <a:latin typeface="Arial" panose="020B0604020202020204" pitchFamily="34" charset="0"/>
              </a:rPr>
              <a:t>: The tool extracts DNS records and resolves domain IPs.</a:t>
            </a:r>
          </a:p>
          <a:p>
            <a:pPr>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tool checks domain WHOIS records to retrieve owner information and domain age.</a:t>
            </a:r>
          </a:p>
          <a:p>
            <a:pPr marL="0" indent="0">
              <a:buNone/>
            </a:pPr>
            <a:endParaRPr lang="en-US" sz="1800" dirty="0">
              <a:solidFill>
                <a:srgbClr val="000000"/>
              </a:solidFill>
              <a:latin typeface="Arial" panose="020B0604020202020204" pitchFamily="34" charset="0"/>
            </a:endParaRPr>
          </a:p>
          <a:p>
            <a:pPr>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DNS lookup helps verify if the domain is linked to known malicious IPs.</a:t>
            </a:r>
            <a:endParaRPr lang="en-IN" dirty="0"/>
          </a:p>
        </p:txBody>
      </p:sp>
      <p:pic>
        <p:nvPicPr>
          <p:cNvPr id="3074" name="Picture 2">
            <a:extLst>
              <a:ext uri="{FF2B5EF4-FFF2-40B4-BE49-F238E27FC236}">
                <a16:creationId xmlns:a16="http://schemas.microsoft.com/office/drawing/2014/main" id="{6575DA4C-4C79-4BBB-FC75-109D82E381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9668" y="3909569"/>
            <a:ext cx="4957284" cy="235153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C630C38-E115-BCE9-6370-375BFBC59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6480" y="2514600"/>
            <a:ext cx="5943600"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29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4F36-ABA5-F1AD-B32F-44A2A11F25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699D7E-E93A-6581-0AC7-91F56AE7AD03}"/>
              </a:ext>
            </a:extLst>
          </p:cNvPr>
          <p:cNvSpPr>
            <a:spLocks noGrp="1"/>
          </p:cNvSpPr>
          <p:nvPr>
            <p:ph idx="1"/>
          </p:nvPr>
        </p:nvSpPr>
        <p:spPr>
          <a:xfrm>
            <a:off x="1097280" y="2108201"/>
            <a:ext cx="4343400" cy="3760891"/>
          </a:xfrm>
        </p:spPr>
        <p:txBody>
          <a:bodyPr/>
          <a:lstStyle/>
          <a:p>
            <a:r>
              <a:rPr lang="en-US" sz="1800" b="1" i="0" u="none" strike="noStrike" dirty="0">
                <a:solidFill>
                  <a:schemeClr val="accent1">
                    <a:lumMod val="75000"/>
                  </a:schemeClr>
                </a:solidFill>
                <a:effectLst/>
                <a:latin typeface="Arial" panose="020B0604020202020204" pitchFamily="34" charset="0"/>
              </a:rPr>
              <a:t>4. </a:t>
            </a:r>
            <a:r>
              <a:rPr lang="en-US" sz="1800" b="1" i="0" u="none" strike="noStrike" dirty="0">
                <a:solidFill>
                  <a:srgbClr val="000000"/>
                </a:solidFill>
                <a:effectLst/>
                <a:latin typeface="Arial" panose="020B0604020202020204" pitchFamily="34" charset="0"/>
              </a:rPr>
              <a:t>Verification of Flags</a:t>
            </a:r>
            <a:r>
              <a:rPr lang="en-US" sz="1800" b="0" i="0" u="none" strike="noStrike" dirty="0">
                <a:solidFill>
                  <a:srgbClr val="000000"/>
                </a:solidFill>
                <a:effectLst/>
                <a:latin typeface="Arial" panose="020B0604020202020204" pitchFamily="34" charset="0"/>
              </a:rPr>
              <a:t>: Cross-verification of flagged threats using multiple sources.</a:t>
            </a:r>
          </a:p>
          <a:p>
            <a:pPr>
              <a:buFont typeface="Arial" panose="020B0604020202020204" pitchFamily="34" charset="0"/>
              <a:buChar char="•"/>
            </a:pPr>
            <a:r>
              <a:rPr lang="en-US" sz="1800" b="0" i="0" u="none" strike="noStrike" dirty="0">
                <a:solidFill>
                  <a:srgbClr val="000000"/>
                </a:solidFill>
                <a:effectLst/>
                <a:latin typeface="Arial" panose="020B0604020202020204" pitchFamily="34" charset="0"/>
              </a:rPr>
              <a:t> The tool consolidates reports from different APIs to validate if a URL is genuinely harmful or if it has false positives.</a:t>
            </a:r>
          </a:p>
        </p:txBody>
      </p:sp>
      <p:pic>
        <p:nvPicPr>
          <p:cNvPr id="4098" name="Picture 2">
            <a:extLst>
              <a:ext uri="{FF2B5EF4-FFF2-40B4-BE49-F238E27FC236}">
                <a16:creationId xmlns:a16="http://schemas.microsoft.com/office/drawing/2014/main" id="{227022DA-B95A-1362-6431-1F5CE4420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990" y="2039112"/>
            <a:ext cx="6398586" cy="3640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4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B5BC-D4AA-9763-3752-1FF789012B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C4153F-5619-597F-2913-E5E6B20AA30F}"/>
              </a:ext>
            </a:extLst>
          </p:cNvPr>
          <p:cNvSpPr>
            <a:spLocks noGrp="1"/>
          </p:cNvSpPr>
          <p:nvPr>
            <p:ph idx="1"/>
          </p:nvPr>
        </p:nvSpPr>
        <p:spPr>
          <a:xfrm>
            <a:off x="1097280" y="2108201"/>
            <a:ext cx="4425696" cy="3760891"/>
          </a:xfrm>
        </p:spPr>
        <p:txBody>
          <a:bodyPr/>
          <a:lstStyle/>
          <a:p>
            <a:r>
              <a:rPr lang="en-US" sz="1800" b="1" i="0" u="none" strike="noStrike" dirty="0">
                <a:solidFill>
                  <a:schemeClr val="accent1">
                    <a:lumMod val="75000"/>
                  </a:schemeClr>
                </a:solidFill>
                <a:effectLst/>
                <a:latin typeface="Arial" panose="020B0604020202020204" pitchFamily="34" charset="0"/>
              </a:rPr>
              <a:t>5. </a:t>
            </a:r>
            <a:r>
              <a:rPr lang="en-US" sz="1800" b="1" i="0" u="none" strike="noStrike" dirty="0">
                <a:solidFill>
                  <a:srgbClr val="000000"/>
                </a:solidFill>
                <a:effectLst/>
                <a:latin typeface="Arial" panose="020B0604020202020204" pitchFamily="34" charset="0"/>
              </a:rPr>
              <a:t>Output</a:t>
            </a:r>
            <a:r>
              <a:rPr lang="en-US" sz="1800" b="0" i="0" u="none" strike="noStrike" dirty="0">
                <a:solidFill>
                  <a:srgbClr val="000000"/>
                </a:solidFill>
                <a:effectLst/>
                <a:latin typeface="Arial" panose="020B0604020202020204" pitchFamily="34" charset="0"/>
              </a:rPr>
              <a:t>: The tool displays a detailed security report.</a:t>
            </a:r>
          </a:p>
          <a:p>
            <a:pPr>
              <a:buFont typeface="Arial" panose="020B0604020202020204" pitchFamily="34" charset="0"/>
              <a:buChar char="•"/>
            </a:pPr>
            <a:r>
              <a:rPr lang="en-US" sz="1800" b="0" i="0" u="none" strike="noStrike" dirty="0">
                <a:solidFill>
                  <a:srgbClr val="000000"/>
                </a:solidFill>
                <a:effectLst/>
                <a:latin typeface="Arial" panose="020B0604020202020204" pitchFamily="34" charset="0"/>
              </a:rPr>
              <a:t>The final analysis includes risk scores, flagged reports, and recommendations for safe browsing.</a:t>
            </a:r>
            <a:endParaRPr lang="en-IN" dirty="0"/>
          </a:p>
        </p:txBody>
      </p:sp>
      <p:pic>
        <p:nvPicPr>
          <p:cNvPr id="5122" name="Picture 2">
            <a:extLst>
              <a:ext uri="{FF2B5EF4-FFF2-40B4-BE49-F238E27FC236}">
                <a16:creationId xmlns:a16="http://schemas.microsoft.com/office/drawing/2014/main" id="{50734328-8A8D-F37D-ACC9-C5699761F8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5688" y="2026496"/>
            <a:ext cx="5943600" cy="3924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85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2BB7-6C2A-4411-A25C-5D3D4526C6A3}"/>
              </a:ext>
            </a:extLst>
          </p:cNvPr>
          <p:cNvSpPr>
            <a:spLocks noGrp="1"/>
          </p:cNvSpPr>
          <p:nvPr>
            <p:ph type="title"/>
          </p:nvPr>
        </p:nvSpPr>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1830733A-C4F3-1E2C-BA0F-D13BF1B90215}"/>
              </a:ext>
            </a:extLst>
          </p:cNvPr>
          <p:cNvSpPr>
            <a:spLocks noGrp="1"/>
          </p:cNvSpPr>
          <p:nvPr>
            <p:ph idx="1"/>
          </p:nvPr>
        </p:nvSpPr>
        <p:spPr>
          <a:xfrm>
            <a:off x="1097280" y="2108201"/>
            <a:ext cx="7653528" cy="3760891"/>
          </a:xfrm>
        </p:spPr>
        <p:txBody>
          <a:bodyPr>
            <a:normAutofit/>
          </a:bodyPr>
          <a:lstStyle/>
          <a:p>
            <a:pPr rtl="0" fontAlgn="base">
              <a:spcBef>
                <a:spcPts val="1200"/>
              </a:spcBef>
              <a:buFont typeface="Arial" panose="020B0604020202020204" pitchFamily="34" charset="0"/>
              <a:buChar char="•"/>
            </a:pPr>
            <a:r>
              <a:rPr lang="en-IN" sz="1600" b="1" i="0" u="none" strike="noStrike" dirty="0">
                <a:solidFill>
                  <a:srgbClr val="000000"/>
                </a:solidFill>
                <a:effectLst/>
                <a:latin typeface="Arial" panose="020B0604020202020204" pitchFamily="34" charset="0"/>
              </a:rPr>
              <a:t>Programming Language</a:t>
            </a:r>
            <a:r>
              <a:rPr lang="en-IN" sz="1600" b="0" i="0" u="none" strike="noStrike" dirty="0">
                <a:solidFill>
                  <a:srgbClr val="000000"/>
                </a:solidFill>
                <a:effectLst/>
                <a:latin typeface="Arial" panose="020B0604020202020204" pitchFamily="34" charset="0"/>
              </a:rPr>
              <a:t>: Python</a:t>
            </a:r>
          </a:p>
          <a:p>
            <a:pPr rtl="0" fontAlgn="base">
              <a:buFont typeface="Arial" panose="020B0604020202020204" pitchFamily="34" charset="0"/>
              <a:buChar char="•"/>
            </a:pPr>
            <a:r>
              <a:rPr lang="en-IN" sz="1600" b="1" i="0" u="none" strike="noStrike" dirty="0">
                <a:solidFill>
                  <a:srgbClr val="000000"/>
                </a:solidFill>
                <a:effectLst/>
                <a:latin typeface="Arial" panose="020B0604020202020204" pitchFamily="34" charset="0"/>
              </a:rPr>
              <a:t>Libraries Used</a:t>
            </a:r>
            <a:r>
              <a:rPr lang="en-IN" sz="1600" b="0" i="0" u="none" strike="noStrike" dirty="0">
                <a:solidFill>
                  <a:srgbClr val="000000"/>
                </a:solidFill>
                <a:effectLst/>
                <a:latin typeface="Arial" panose="020B0604020202020204" pitchFamily="34" charset="0"/>
              </a:rPr>
              <a:t>: </a:t>
            </a:r>
            <a:r>
              <a:rPr lang="en-IN" sz="1600" b="0" i="0" u="none" strike="noStrike" dirty="0">
                <a:solidFill>
                  <a:srgbClr val="188038"/>
                </a:solidFill>
                <a:effectLst/>
                <a:latin typeface="Roboto Mono" panose="00000009000000000000" pitchFamily="49" charset="0"/>
              </a:rPr>
              <a:t>requests</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188038"/>
                </a:solidFill>
                <a:effectLst/>
                <a:latin typeface="Roboto Mono" panose="00000009000000000000" pitchFamily="49" charset="0"/>
              </a:rPr>
              <a:t>whois</a:t>
            </a:r>
            <a:r>
              <a:rPr lang="en-IN" sz="1600" b="0" i="0" u="none" strike="noStrike" dirty="0">
                <a:solidFill>
                  <a:srgbClr val="000000"/>
                </a:solidFill>
                <a:effectLst/>
                <a:latin typeface="Arial" panose="020B0604020202020204" pitchFamily="34" charset="0"/>
              </a:rPr>
              <a:t>, </a:t>
            </a:r>
            <a:r>
              <a:rPr lang="en-IN" sz="1600" b="0" i="0" u="none" strike="noStrike" dirty="0">
                <a:solidFill>
                  <a:srgbClr val="188038"/>
                </a:solidFill>
                <a:effectLst/>
                <a:latin typeface="Roboto Mono" panose="00000009000000000000" pitchFamily="49" charset="0"/>
              </a:rPr>
              <a:t>socket</a:t>
            </a:r>
            <a:r>
              <a:rPr lang="en-IN" sz="1600" b="0" i="0" u="none" strike="noStrike" dirty="0">
                <a:solidFill>
                  <a:srgbClr val="000000"/>
                </a:solidFill>
                <a:effectLst/>
                <a:latin typeface="Arial" panose="020B0604020202020204" pitchFamily="34" charset="0"/>
              </a:rPr>
              <a:t>, </a:t>
            </a:r>
            <a:r>
              <a:rPr lang="en-IN" sz="1600" b="0" i="0" u="none" strike="noStrike" dirty="0" err="1">
                <a:solidFill>
                  <a:srgbClr val="188038"/>
                </a:solidFill>
                <a:effectLst/>
                <a:latin typeface="Roboto Mono" panose="00000009000000000000" pitchFamily="49" charset="0"/>
              </a:rPr>
              <a:t>tkinter</a:t>
            </a:r>
            <a:endParaRPr lang="en-IN" sz="1600" b="0" i="0" u="none" strike="noStrike" dirty="0">
              <a:solidFill>
                <a:srgbClr val="000000"/>
              </a:solidFill>
              <a:effectLst/>
              <a:latin typeface="Arial" panose="020B0604020202020204" pitchFamily="34" charset="0"/>
            </a:endParaRPr>
          </a:p>
          <a:p>
            <a:pPr rtl="0" fontAlgn="base">
              <a:buFont typeface="Arial" panose="020B0604020202020204" pitchFamily="34" charset="0"/>
              <a:buChar char="•"/>
            </a:pPr>
            <a:r>
              <a:rPr lang="en-IN" sz="1600" b="1" i="0" u="none" strike="noStrike" dirty="0">
                <a:solidFill>
                  <a:srgbClr val="000000"/>
                </a:solidFill>
                <a:effectLst/>
                <a:latin typeface="Arial" panose="020B0604020202020204" pitchFamily="34" charset="0"/>
              </a:rPr>
              <a:t>APIs Integrated</a:t>
            </a:r>
            <a:r>
              <a:rPr lang="en-IN" sz="1600" b="0" i="0" u="none" strike="noStrike" dirty="0">
                <a:solidFill>
                  <a:srgbClr val="000000"/>
                </a:solidFill>
                <a:effectLst/>
                <a:latin typeface="Arial" panose="020B0604020202020204" pitchFamily="34" charset="0"/>
              </a:rPr>
              <a:t>:</a:t>
            </a:r>
          </a:p>
          <a:p>
            <a:pPr marL="742950" lvl="1" indent="-285750" rtl="0" fontAlgn="base">
              <a:buFont typeface="Arial" panose="020B0604020202020204" pitchFamily="34" charset="0"/>
              <a:buChar char="•"/>
            </a:pPr>
            <a:r>
              <a:rPr lang="en-IN" sz="1600" b="0" i="0" u="none" strike="noStrike" dirty="0">
                <a:solidFill>
                  <a:srgbClr val="000000"/>
                </a:solidFill>
                <a:effectLst/>
                <a:latin typeface="Arial" panose="020B0604020202020204" pitchFamily="34" charset="0"/>
              </a:rPr>
              <a:t>Google Safe Browsing</a:t>
            </a:r>
          </a:p>
          <a:p>
            <a:pPr marL="742950" lvl="1" indent="-285750" rtl="0" fontAlgn="base">
              <a:buFont typeface="Arial" panose="020B0604020202020204" pitchFamily="34" charset="0"/>
              <a:buChar char="•"/>
            </a:pPr>
            <a:r>
              <a:rPr lang="en-IN" sz="1600" b="0" i="0" u="none" strike="noStrike" dirty="0" err="1">
                <a:solidFill>
                  <a:srgbClr val="000000"/>
                </a:solidFill>
                <a:effectLst/>
                <a:latin typeface="Arial" panose="020B0604020202020204" pitchFamily="34" charset="0"/>
              </a:rPr>
              <a:t>VirusTotal</a:t>
            </a:r>
            <a:endParaRPr lang="en-IN" sz="1600" b="0" i="0" u="none" strike="noStrike" dirty="0">
              <a:solidFill>
                <a:srgbClr val="000000"/>
              </a:solidFill>
              <a:effectLst/>
              <a:latin typeface="Arial" panose="020B0604020202020204" pitchFamily="34" charset="0"/>
            </a:endParaRPr>
          </a:p>
          <a:p>
            <a:pPr marL="742950" lvl="1" indent="-285750" rtl="0" fontAlgn="base">
              <a:buFont typeface="Arial" panose="020B0604020202020204" pitchFamily="34" charset="0"/>
              <a:buChar char="•"/>
            </a:pPr>
            <a:r>
              <a:rPr lang="en-IN" sz="1600" b="0" i="0" u="none" strike="noStrike" dirty="0">
                <a:solidFill>
                  <a:srgbClr val="000000"/>
                </a:solidFill>
                <a:effectLst/>
                <a:latin typeface="Arial" panose="020B0604020202020204" pitchFamily="34" charset="0"/>
              </a:rPr>
              <a:t>IOC Search</a:t>
            </a:r>
          </a:p>
          <a:p>
            <a:pPr rtl="0" fontAlgn="base">
              <a:buFont typeface="Arial" panose="020B0604020202020204" pitchFamily="34" charset="0"/>
              <a:buChar char="•"/>
            </a:pPr>
            <a:r>
              <a:rPr lang="en-IN" sz="1600" b="1" i="0" u="none" strike="noStrike" dirty="0">
                <a:solidFill>
                  <a:srgbClr val="000000"/>
                </a:solidFill>
                <a:effectLst/>
                <a:latin typeface="Arial" panose="020B0604020202020204" pitchFamily="34" charset="0"/>
              </a:rPr>
              <a:t>Graphical User Interface</a:t>
            </a:r>
            <a:r>
              <a:rPr lang="en-IN" sz="1600" b="0" i="0" u="none" strike="noStrike" dirty="0">
                <a:solidFill>
                  <a:srgbClr val="000000"/>
                </a:solidFill>
                <a:effectLst/>
                <a:latin typeface="Arial" panose="020B0604020202020204" pitchFamily="34" charset="0"/>
              </a:rPr>
              <a:t>: Implemented using </a:t>
            </a:r>
            <a:r>
              <a:rPr lang="en-IN" sz="1600" b="0" i="0" u="none" strike="noStrike" dirty="0" err="1">
                <a:solidFill>
                  <a:srgbClr val="000000"/>
                </a:solidFill>
                <a:effectLst/>
                <a:latin typeface="Arial" panose="020B0604020202020204" pitchFamily="34" charset="0"/>
              </a:rPr>
              <a:t>Tkinter</a:t>
            </a:r>
            <a:r>
              <a:rPr lang="en-IN" sz="1600" b="0" i="0" u="none" strike="noStrike" dirty="0">
                <a:solidFill>
                  <a:srgbClr val="000000"/>
                </a:solidFill>
                <a:effectLst/>
                <a:latin typeface="Arial" panose="020B0604020202020204" pitchFamily="34" charset="0"/>
              </a:rPr>
              <a:t> for easy interaction.</a:t>
            </a:r>
          </a:p>
          <a:p>
            <a:pPr rtl="0" fontAlgn="base">
              <a:spcAft>
                <a:spcPts val="1200"/>
              </a:spcAft>
              <a:buFont typeface="Arial" panose="020B0604020202020204" pitchFamily="34" charset="0"/>
              <a:buChar char="•"/>
            </a:pPr>
            <a:r>
              <a:rPr lang="en-IN" sz="1600" b="1" i="0" u="none" strike="noStrike" dirty="0">
                <a:solidFill>
                  <a:srgbClr val="000000"/>
                </a:solidFill>
                <a:effectLst/>
                <a:latin typeface="Arial" panose="020B0604020202020204" pitchFamily="34" charset="0"/>
              </a:rPr>
              <a:t>Error Handling &amp; Logging</a:t>
            </a:r>
            <a:r>
              <a:rPr lang="en-IN" sz="1600" b="0" i="0" u="none" strike="noStrike" dirty="0">
                <a:solidFill>
                  <a:srgbClr val="000000"/>
                </a:solidFill>
                <a:effectLst/>
                <a:latin typeface="Arial" panose="020B0604020202020204" pitchFamily="34" charset="0"/>
              </a:rPr>
              <a:t>: The tool logs API failures, incorrect inputs, and analysis results for debugging and improvement.</a:t>
            </a:r>
          </a:p>
        </p:txBody>
      </p:sp>
    </p:spTree>
    <p:extLst>
      <p:ext uri="{BB962C8B-B14F-4D97-AF65-F5344CB8AC3E}">
        <p14:creationId xmlns:p14="http://schemas.microsoft.com/office/powerpoint/2010/main" val="224189138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{3863B125-0349-477F-A647-0450B88CBBF1}tf11437505_win32</Template>
  <TotalTime>30</TotalTime>
  <Words>674</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Georgia Pro Cond Light</vt:lpstr>
      <vt:lpstr>Roboto Mono</vt:lpstr>
      <vt:lpstr>Speak Pro</vt:lpstr>
      <vt:lpstr>Symbol</vt:lpstr>
      <vt:lpstr>Wingdings</vt:lpstr>
      <vt:lpstr>RetrospectVTI</vt:lpstr>
      <vt:lpstr>Malicious URL Analysis Tool</vt:lpstr>
      <vt:lpstr>Introduction</vt:lpstr>
      <vt:lpstr> Objective</vt:lpstr>
      <vt:lpstr>Methodology</vt:lpstr>
      <vt:lpstr>PowerPoint Presentation</vt:lpstr>
      <vt:lpstr>PowerPoint Presentation</vt:lpstr>
      <vt:lpstr>PowerPoint Presentation</vt:lpstr>
      <vt:lpstr>PowerPoint Presentation</vt:lpstr>
      <vt:lpstr>Implementation</vt:lpstr>
      <vt:lpstr>Results &amp; Observations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Kshitij Pathak</dc:creator>
  <cp:lastModifiedBy>Kshitij Pathak</cp:lastModifiedBy>
  <cp:revision>1</cp:revision>
  <dcterms:created xsi:type="dcterms:W3CDTF">2025-04-05T10:44:29Z</dcterms:created>
  <dcterms:modified xsi:type="dcterms:W3CDTF">2025-04-05T11:14:41Z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