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61" r:id="rId3"/>
    <p:sldId id="266" r:id="rId4"/>
    <p:sldId id="257" r:id="rId5"/>
    <p:sldId id="258" r:id="rId6"/>
    <p:sldId id="259" r:id="rId7"/>
    <p:sldId id="273" r:id="rId8"/>
    <p:sldId id="274" r:id="rId9"/>
    <p:sldId id="260" r:id="rId10"/>
    <p:sldId id="275" r:id="rId11"/>
    <p:sldId id="262" r:id="rId12"/>
    <p:sldId id="263" r:id="rId13"/>
    <p:sldId id="276" r:id="rId14"/>
    <p:sldId id="271" r:id="rId15"/>
    <p:sldId id="272" r:id="rId16"/>
    <p:sldId id="278" r:id="rId17"/>
    <p:sldId id="265" r:id="rId18"/>
    <p:sldId id="279" r:id="rId19"/>
    <p:sldId id="281" r:id="rId20"/>
    <p:sldId id="282" r:id="rId21"/>
    <p:sldId id="283" r:id="rId22"/>
    <p:sldId id="284" r:id="rId23"/>
    <p:sldId id="285" r:id="rId24"/>
    <p:sldId id="280" r:id="rId2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2E2E"/>
    <a:srgbClr val="7E0000"/>
    <a:srgbClr val="515151"/>
    <a:srgbClr val="242424"/>
    <a:srgbClr val="580000"/>
    <a:srgbClr val="1D00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7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08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A78E4-4896-4897-BE28-4AF6EA620E08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E3937-2379-4014-AA86-954A6A6FD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518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그릭스</a:t>
            </a:r>
            <a:endParaRPr lang="en-US" altLang="ko-KR" dirty="0"/>
          </a:p>
          <a:p>
            <a:r>
              <a:rPr lang="ko-KR" altLang="en-US" dirty="0"/>
              <a:t>테일러 근사</a:t>
            </a:r>
            <a:endParaRPr lang="en-US" altLang="ko-KR" dirty="0"/>
          </a:p>
          <a:p>
            <a:r>
              <a:rPr lang="ko-KR" altLang="en-US" dirty="0"/>
              <a:t>헤지 방법</a:t>
            </a:r>
            <a:endParaRPr lang="en-US" altLang="ko-KR" dirty="0"/>
          </a:p>
          <a:p>
            <a:r>
              <a:rPr lang="ko-KR" altLang="en-US" dirty="0"/>
              <a:t>데이터</a:t>
            </a:r>
            <a:r>
              <a:rPr lang="en-US" altLang="ko-KR" dirty="0"/>
              <a:t>+</a:t>
            </a:r>
            <a:r>
              <a:rPr lang="ko-KR" altLang="en-US" dirty="0"/>
              <a:t>코드</a:t>
            </a:r>
            <a:endParaRPr lang="en-US" altLang="ko-KR" dirty="0"/>
          </a:p>
          <a:p>
            <a:r>
              <a:rPr lang="ko-KR" altLang="en-US" dirty="0"/>
              <a:t>결과 비교</a:t>
            </a:r>
            <a:endParaRPr lang="en-US" altLang="ko-KR" dirty="0"/>
          </a:p>
          <a:p>
            <a:r>
              <a:rPr lang="ko-KR" altLang="en-US" dirty="0"/>
              <a:t>결론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BE3937-2379-4014-AA86-954A6A6FD5E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911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BE3937-2379-4014-AA86-954A6A6FD5E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672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9DA2-061A-4749-8E5C-53AA93900E36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DD39-83EE-4E03-90A7-A21614DAC5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697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9DA2-061A-4749-8E5C-53AA93900E36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DD39-83EE-4E03-90A7-A21614DAC5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191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9DA2-061A-4749-8E5C-53AA93900E36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DD39-83EE-4E03-90A7-A21614DAC5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78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9DA2-061A-4749-8E5C-53AA93900E36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DD39-83EE-4E03-90A7-A21614DAC5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760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9DA2-061A-4749-8E5C-53AA93900E36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DD39-83EE-4E03-90A7-A21614DAC5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9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9DA2-061A-4749-8E5C-53AA93900E36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DD39-83EE-4E03-90A7-A21614DAC5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037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9DA2-061A-4749-8E5C-53AA93900E36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DD39-83EE-4E03-90A7-A21614DAC5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754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9DA2-061A-4749-8E5C-53AA93900E36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DD39-83EE-4E03-90A7-A21614DAC5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470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9DA2-061A-4749-8E5C-53AA93900E36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DD39-83EE-4E03-90A7-A21614DAC5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139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9DA2-061A-4749-8E5C-53AA93900E36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DD39-83EE-4E03-90A7-A21614DAC5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272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9DA2-061A-4749-8E5C-53AA93900E36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DD39-83EE-4E03-90A7-A21614DAC5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168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99DA2-061A-4749-8E5C-53AA93900E36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DDD39-83EE-4E03-90A7-A21614DAC5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344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EC7A23F-3A57-40F4-85F8-1B90523865EF}"/>
              </a:ext>
            </a:extLst>
          </p:cNvPr>
          <p:cNvSpPr/>
          <p:nvPr/>
        </p:nvSpPr>
        <p:spPr>
          <a:xfrm>
            <a:off x="0" y="1310609"/>
            <a:ext cx="9906000" cy="335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0B90958-3DAE-4229-9E7E-0A4F928A8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49" y="1388376"/>
            <a:ext cx="8420100" cy="3197967"/>
          </a:xfrm>
        </p:spPr>
        <p:txBody>
          <a:bodyPr anchor="ctr">
            <a:normAutofit/>
          </a:bodyPr>
          <a:lstStyle/>
          <a:p>
            <a:r>
              <a:rPr lang="en-US" altLang="ko-KR" sz="5400" dirty="0">
                <a:solidFill>
                  <a:srgbClr val="7E0000"/>
                </a:solidFill>
                <a:latin typeface="Cooper Std Black" panose="0208090304030B020404" pitchFamily="18" charset="0"/>
              </a:rPr>
              <a:t>Hedging Strategy</a:t>
            </a:r>
            <a:br>
              <a:rPr lang="en-US" altLang="ko-KR" sz="4800" dirty="0">
                <a:latin typeface="Cooper Std Black" panose="0208090304030B020404" pitchFamily="18" charset="0"/>
              </a:rPr>
            </a:br>
            <a:r>
              <a:rPr lang="en-US" altLang="ko-KR" sz="4400" dirty="0">
                <a:solidFill>
                  <a:srgbClr val="2E2E2E"/>
                </a:solidFill>
                <a:latin typeface="Cooper Black" panose="0208090404030B020404" pitchFamily="18" charset="0"/>
              </a:rPr>
              <a:t>with</a:t>
            </a:r>
            <a:r>
              <a:rPr lang="en-US" altLang="ko-KR" sz="4800" dirty="0">
                <a:solidFill>
                  <a:srgbClr val="2E2E2E"/>
                </a:solidFill>
                <a:latin typeface="Cooper Black" panose="0208090404030B020404" pitchFamily="18" charset="0"/>
              </a:rPr>
              <a:t> Black-Scholes Equation’s</a:t>
            </a:r>
            <a:r>
              <a:rPr lang="en-US" altLang="ko-KR" sz="4800" dirty="0">
                <a:solidFill>
                  <a:srgbClr val="2E2E2E"/>
                </a:solidFill>
                <a:latin typeface="Cooper Std Black" panose="0208090304030B020404" pitchFamily="18" charset="0"/>
              </a:rPr>
              <a:t> </a:t>
            </a:r>
            <a:r>
              <a:rPr lang="en-US" altLang="ko-KR" sz="5400" dirty="0">
                <a:solidFill>
                  <a:srgbClr val="7E0000"/>
                </a:solidFill>
                <a:latin typeface="Cooper Std Black" panose="0208090304030B020404" pitchFamily="18" charset="0"/>
              </a:rPr>
              <a:t>Greeks</a:t>
            </a:r>
            <a:endParaRPr lang="ko-KR" altLang="en-US" sz="5400" dirty="0">
              <a:solidFill>
                <a:srgbClr val="7E0000"/>
              </a:solidFill>
              <a:latin typeface="Cooper Std Black" panose="0208090304030B020404" pitchFamily="18" charset="0"/>
            </a:endParaRP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AAD5FCA4-F2B2-4070-B73D-0590D532B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49" y="5091771"/>
            <a:ext cx="7429500" cy="911239"/>
          </a:xfrm>
        </p:spPr>
        <p:txBody>
          <a:bodyPr numCol="3">
            <a:norm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김수환</a:t>
            </a:r>
            <a:endParaRPr lang="en-US" altLang="ko-KR" sz="2000" b="1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r>
              <a:rPr lang="en-US" altLang="ko-KR" sz="20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201821536</a:t>
            </a:r>
          </a:p>
          <a:p>
            <a:r>
              <a:rPr lang="ko-KR" altLang="en-US" sz="20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이준형</a:t>
            </a:r>
            <a:endParaRPr lang="en-US" altLang="ko-KR" sz="2000" b="1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r>
              <a:rPr lang="en-US" altLang="ko-KR" sz="20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201821537</a:t>
            </a:r>
          </a:p>
          <a:p>
            <a:r>
              <a:rPr lang="ko-KR" altLang="en-US" sz="20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최노선</a:t>
            </a:r>
            <a:endParaRPr lang="en-US" altLang="ko-KR" sz="2000" b="1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r>
              <a:rPr lang="en-US" altLang="ko-KR" sz="20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201821525</a:t>
            </a:r>
            <a:endParaRPr lang="ko-KR" altLang="en-US" sz="2000" b="1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45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12D74CF-5B44-490E-AE29-C3B4E899C0FA}"/>
              </a:ext>
            </a:extLst>
          </p:cNvPr>
          <p:cNvSpPr/>
          <p:nvPr/>
        </p:nvSpPr>
        <p:spPr>
          <a:xfrm>
            <a:off x="0" y="0"/>
            <a:ext cx="9906000" cy="1486993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latin typeface="Cooper Std Black" panose="0208090304030B020404" pitchFamily="18" charset="0"/>
              </a:rPr>
              <a:t>How to Hedge</a:t>
            </a:r>
            <a:endParaRPr lang="ko-KR" altLang="en-US" sz="4800" dirty="0">
              <a:latin typeface="Cooper Std Black" panose="0208090304030B0204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F56B23-EAD4-45D1-82D4-3309E6529066}"/>
              </a:ext>
            </a:extLst>
          </p:cNvPr>
          <p:cNvSpPr txBox="1"/>
          <p:nvPr/>
        </p:nvSpPr>
        <p:spPr>
          <a:xfrm>
            <a:off x="536418" y="1981922"/>
            <a:ext cx="5097934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2E2E2E"/>
                </a:solidFill>
                <a:latin typeface="+mj-ea"/>
                <a:ea typeface="+mj-ea"/>
              </a:rPr>
              <a:t>How to remove each term,</a:t>
            </a:r>
            <a:endParaRPr lang="en-US" altLang="ko-KR" sz="2800" dirty="0">
              <a:solidFill>
                <a:srgbClr val="2E2E2E"/>
              </a:solidFill>
            </a:endParaRPr>
          </a:p>
          <a:p>
            <a:endParaRPr lang="en-US" altLang="ko-KR" sz="1000" dirty="0">
              <a:solidFill>
                <a:srgbClr val="2E2E2E"/>
              </a:solidFill>
            </a:endParaRPr>
          </a:p>
          <a:p>
            <a:r>
              <a:rPr lang="en-US" altLang="ko-KR" sz="2400" dirty="0"/>
              <a:t>to </a:t>
            </a:r>
            <a:r>
              <a:rPr lang="en-US" altLang="ko-KR" sz="2400" dirty="0">
                <a:solidFill>
                  <a:srgbClr val="7E0000"/>
                </a:solidFill>
                <a:latin typeface="+mj-lt"/>
              </a:rPr>
              <a:t>Delta(Δ)</a:t>
            </a:r>
            <a:r>
              <a:rPr lang="en-US" altLang="ko-KR" sz="2400" dirty="0"/>
              <a:t> Hedge?</a:t>
            </a:r>
            <a:endParaRPr lang="en-US" altLang="ko-KR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138772-7AB0-4B80-BDFF-08EFE3970A81}"/>
              </a:ext>
            </a:extLst>
          </p:cNvPr>
          <p:cNvSpPr txBox="1"/>
          <p:nvPr/>
        </p:nvSpPr>
        <p:spPr>
          <a:xfrm>
            <a:off x="536418" y="4323430"/>
            <a:ext cx="5353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to </a:t>
            </a:r>
            <a:r>
              <a:rPr lang="en-US" altLang="ko-KR" sz="2400" dirty="0">
                <a:solidFill>
                  <a:srgbClr val="7E0000"/>
                </a:solidFill>
                <a:latin typeface="+mj-ea"/>
                <a:ea typeface="+mj-ea"/>
              </a:rPr>
              <a:t>Gamma(Γ)</a:t>
            </a:r>
            <a:r>
              <a:rPr lang="en-US" altLang="ko-KR" sz="2400" dirty="0"/>
              <a:t> &amp; </a:t>
            </a:r>
            <a:r>
              <a:rPr lang="en-US" altLang="ko-KR" sz="2400" dirty="0">
                <a:solidFill>
                  <a:srgbClr val="7E0000"/>
                </a:solidFill>
                <a:latin typeface="+mj-ea"/>
                <a:ea typeface="+mj-ea"/>
              </a:rPr>
              <a:t>Vega(ν)</a:t>
            </a:r>
            <a:r>
              <a:rPr lang="en-US" altLang="ko-KR" sz="2400" dirty="0"/>
              <a:t> Hedge?</a:t>
            </a:r>
            <a:endParaRPr lang="ko-KR" alt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C50F1C-D7E9-41C9-BF8A-604BC68B24C0}"/>
              </a:ext>
            </a:extLst>
          </p:cNvPr>
          <p:cNvSpPr txBox="1"/>
          <p:nvPr/>
        </p:nvSpPr>
        <p:spPr>
          <a:xfrm>
            <a:off x="642950" y="3138478"/>
            <a:ext cx="3079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With </a:t>
            </a:r>
            <a:r>
              <a:rPr lang="en-US" altLang="ko-KR" sz="2000" dirty="0">
                <a:solidFill>
                  <a:srgbClr val="2E2E2E"/>
                </a:solidFill>
                <a:latin typeface="+mj-ea"/>
                <a:ea typeface="+mj-ea"/>
              </a:rPr>
              <a:t>Underlying Asset</a:t>
            </a:r>
            <a:endParaRPr lang="ko-KR" altLang="en-US" sz="2000" dirty="0">
              <a:solidFill>
                <a:srgbClr val="2E2E2E"/>
              </a:solidFill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95EFB5-8F5E-47D9-8919-0D3E3685CEF6}"/>
              </a:ext>
            </a:extLst>
          </p:cNvPr>
          <p:cNvSpPr txBox="1"/>
          <p:nvPr/>
        </p:nvSpPr>
        <p:spPr>
          <a:xfrm>
            <a:off x="642950" y="4930131"/>
            <a:ext cx="6783717" cy="810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With two other </a:t>
            </a:r>
            <a:r>
              <a:rPr lang="en-US" altLang="ko-KR" sz="2000" dirty="0">
                <a:solidFill>
                  <a:srgbClr val="2E2E2E"/>
                </a:solidFill>
                <a:latin typeface="+mj-ea"/>
                <a:ea typeface="+mj-ea"/>
              </a:rPr>
              <a:t>Options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ea typeface="+mj-ea"/>
              </a:rPr>
              <a:t>By solving </a:t>
            </a:r>
            <a:r>
              <a:rPr lang="en-US" altLang="ko-KR" sz="2000" dirty="0">
                <a:solidFill>
                  <a:srgbClr val="2E2E2E"/>
                </a:solidFill>
                <a:latin typeface="+mj-ea"/>
                <a:ea typeface="+mj-ea"/>
              </a:rPr>
              <a:t>Simultaneous Equation </a:t>
            </a:r>
            <a:r>
              <a:rPr lang="en-US" altLang="ko-KR" sz="2000" dirty="0">
                <a:ea typeface="+mj-ea"/>
              </a:rPr>
              <a:t>of Gamma &amp; Vega</a:t>
            </a:r>
            <a:endParaRPr lang="ko-KR" altLang="en-US" sz="2000" dirty="0">
              <a:ea typeface="+mj-ea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5F42C6E-7654-4D9C-9A77-B35DA22E7DDC}"/>
              </a:ext>
            </a:extLst>
          </p:cNvPr>
          <p:cNvCxnSpPr>
            <a:cxnSpLocks/>
          </p:cNvCxnSpPr>
          <p:nvPr/>
        </p:nvCxnSpPr>
        <p:spPr>
          <a:xfrm>
            <a:off x="637972" y="4744202"/>
            <a:ext cx="8456103" cy="0"/>
          </a:xfrm>
          <a:prstGeom prst="line">
            <a:avLst/>
          </a:prstGeom>
          <a:ln w="12700" cap="rnd">
            <a:solidFill>
              <a:srgbClr val="7E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F1049A1-2E3F-4A03-95FF-245F12DBD918}"/>
              </a:ext>
            </a:extLst>
          </p:cNvPr>
          <p:cNvCxnSpPr>
            <a:cxnSpLocks/>
          </p:cNvCxnSpPr>
          <p:nvPr/>
        </p:nvCxnSpPr>
        <p:spPr>
          <a:xfrm>
            <a:off x="637972" y="2986425"/>
            <a:ext cx="8456103" cy="0"/>
          </a:xfrm>
          <a:prstGeom prst="line">
            <a:avLst/>
          </a:prstGeom>
          <a:ln w="12700" cap="rnd">
            <a:solidFill>
              <a:srgbClr val="7E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524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12D74CF-5B44-490E-AE29-C3B4E899C0FA}"/>
              </a:ext>
            </a:extLst>
          </p:cNvPr>
          <p:cNvSpPr/>
          <p:nvPr/>
        </p:nvSpPr>
        <p:spPr>
          <a:xfrm>
            <a:off x="0" y="0"/>
            <a:ext cx="9906000" cy="1486993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latin typeface="Cooper Std Black" panose="0208090304030B020404" pitchFamily="18" charset="0"/>
              </a:rPr>
              <a:t>How to Hedge</a:t>
            </a:r>
            <a:endParaRPr lang="ko-KR" altLang="en-US" sz="4800" dirty="0">
              <a:latin typeface="Cooper Std Black" panose="0208090304030B0204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BBEE35-87C7-4AE1-80FC-2EB3F1D3BD2F}"/>
              </a:ext>
            </a:extLst>
          </p:cNvPr>
          <p:cNvSpPr txBox="1"/>
          <p:nvPr/>
        </p:nvSpPr>
        <p:spPr>
          <a:xfrm>
            <a:off x="548640" y="2509491"/>
            <a:ext cx="8723376" cy="1518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0" i="0" dirty="0">
                <a:solidFill>
                  <a:srgbClr val="000000"/>
                </a:solidFill>
                <a:effectLst/>
              </a:rPr>
              <a:t>We chose the ‘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ea typeface="+mj-ea"/>
              </a:rPr>
              <a:t>Kospi200 Call 202105 </a:t>
            </a:r>
            <a:r>
              <a:rPr lang="en-US" altLang="ko-KR" sz="2400" b="0" i="0" dirty="0">
                <a:solidFill>
                  <a:srgbClr val="7E0000"/>
                </a:solidFill>
                <a:effectLst/>
                <a:latin typeface="+mj-ea"/>
                <a:ea typeface="+mj-ea"/>
              </a:rPr>
              <a:t>435.0</a:t>
            </a:r>
            <a:r>
              <a:rPr lang="en-US" altLang="ko-KR" sz="2400" b="0" i="0" dirty="0">
                <a:effectLst/>
                <a:ea typeface="+mj-ea"/>
              </a:rPr>
              <a:t>’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Noto Sans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000" b="0" i="0" dirty="0">
                <a:solidFill>
                  <a:srgbClr val="000000"/>
                </a:solidFill>
                <a:effectLst/>
              </a:rPr>
              <a:t>which has the closest Strike price to the Kospi200 price on April 15.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000000"/>
                </a:solidFill>
              </a:rPr>
              <a:t>April 15 is </a:t>
            </a:r>
            <a:r>
              <a:rPr lang="en-US" altLang="ko-KR" sz="2000" dirty="0">
                <a:solidFill>
                  <a:srgbClr val="7E0000"/>
                </a:solidFill>
                <a:latin typeface="+mj-ea"/>
                <a:ea typeface="+mj-ea"/>
              </a:rPr>
              <a:t>four weeks</a:t>
            </a:r>
            <a:r>
              <a:rPr lang="en-US" altLang="ko-KR" sz="2000" dirty="0">
                <a:solidFill>
                  <a:srgbClr val="000000"/>
                </a:solidFill>
              </a:rPr>
              <a:t> before the </a:t>
            </a:r>
            <a:r>
              <a:rPr lang="en-US" altLang="ko-KR" sz="2000" dirty="0">
                <a:solidFill>
                  <a:srgbClr val="7E0000"/>
                </a:solidFill>
                <a:latin typeface="+mj-ea"/>
                <a:ea typeface="+mj-ea"/>
              </a:rPr>
              <a:t>Option Expiration Date</a:t>
            </a:r>
            <a:r>
              <a:rPr lang="en-US" altLang="ko-KR" sz="2000" dirty="0">
                <a:solidFill>
                  <a:srgbClr val="000000"/>
                </a:solidFill>
              </a:rPr>
              <a:t>, May 13.</a:t>
            </a:r>
            <a:endParaRPr lang="ko-KR" alt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466FE9-B2F4-465C-8521-BBEB7DBFC15B}"/>
              </a:ext>
            </a:extLst>
          </p:cNvPr>
          <p:cNvSpPr txBox="1"/>
          <p:nvPr/>
        </p:nvSpPr>
        <p:spPr>
          <a:xfrm>
            <a:off x="548640" y="1978921"/>
            <a:ext cx="3941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2E2E2E"/>
                </a:solidFill>
                <a:latin typeface="+mj-ea"/>
                <a:ea typeface="+mj-ea"/>
              </a:rPr>
              <a:t>Option to be Hedged</a:t>
            </a:r>
            <a:endParaRPr lang="ko-KR" altLang="en-US" sz="2800" dirty="0">
              <a:solidFill>
                <a:srgbClr val="2E2E2E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DD05DF-CE42-48D1-8773-AED31FF04562}"/>
              </a:ext>
            </a:extLst>
          </p:cNvPr>
          <p:cNvSpPr txBox="1"/>
          <p:nvPr/>
        </p:nvSpPr>
        <p:spPr>
          <a:xfrm>
            <a:off x="548640" y="4395123"/>
            <a:ext cx="6080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2E2E2E"/>
                </a:solidFill>
                <a:latin typeface="+mj-ea"/>
                <a:ea typeface="+mj-ea"/>
              </a:rPr>
              <a:t>Option to Hedge </a:t>
            </a:r>
            <a:r>
              <a:rPr lang="en-US" altLang="ko-KR" sz="2800" dirty="0">
                <a:solidFill>
                  <a:srgbClr val="7E0000"/>
                </a:solidFill>
                <a:latin typeface="+mj-ea"/>
                <a:ea typeface="+mj-ea"/>
              </a:rPr>
              <a:t>Gamma &amp; Vega</a:t>
            </a:r>
            <a:endParaRPr lang="ko-KR" altLang="en-US" sz="2800" dirty="0">
              <a:solidFill>
                <a:srgbClr val="7E0000"/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AA829D-79A3-4A52-85A8-68B8BD7C2E2E}"/>
              </a:ext>
            </a:extLst>
          </p:cNvPr>
          <p:cNvSpPr txBox="1"/>
          <p:nvPr/>
        </p:nvSpPr>
        <p:spPr>
          <a:xfrm>
            <a:off x="548640" y="5005595"/>
            <a:ext cx="8723376" cy="967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0" i="0" dirty="0">
                <a:solidFill>
                  <a:srgbClr val="000000"/>
                </a:solidFill>
                <a:effectLst/>
                <a:ea typeface="+mj-ea"/>
              </a:rPr>
              <a:t>‘Kospi200 Call 202105 </a:t>
            </a:r>
            <a:r>
              <a:rPr lang="en-US" altLang="ko-KR" sz="2000" b="0" i="0" dirty="0">
                <a:solidFill>
                  <a:srgbClr val="7E0000"/>
                </a:solidFill>
                <a:effectLst/>
                <a:latin typeface="+mj-ea"/>
                <a:ea typeface="+mj-ea"/>
              </a:rPr>
              <a:t>440.0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ea typeface="+mj-ea"/>
              </a:rPr>
              <a:t>’</a:t>
            </a:r>
            <a:endParaRPr lang="en-US" altLang="ko-KR" sz="2000" dirty="0">
              <a:solidFill>
                <a:srgbClr val="000000"/>
              </a:solidFill>
              <a:latin typeface="Noto Sans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0" i="0" dirty="0">
                <a:solidFill>
                  <a:srgbClr val="000000"/>
                </a:solidFill>
                <a:effectLst/>
                <a:ea typeface="+mj-ea"/>
              </a:rPr>
              <a:t>‘Kospi200 Call 202105 </a:t>
            </a:r>
            <a:r>
              <a:rPr lang="en-US" altLang="ko-KR" sz="2000" b="0" i="0" dirty="0">
                <a:solidFill>
                  <a:srgbClr val="7E0000"/>
                </a:solidFill>
                <a:effectLst/>
                <a:latin typeface="+mj-ea"/>
                <a:ea typeface="+mj-ea"/>
              </a:rPr>
              <a:t>445.0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ea typeface="+mj-ea"/>
              </a:rPr>
              <a:t>’</a:t>
            </a:r>
            <a:endParaRPr lang="en-US" altLang="ko-KR" sz="2000" dirty="0">
              <a:solidFill>
                <a:srgbClr val="000000"/>
              </a:solidFill>
              <a:latin typeface="Noto Sans"/>
              <a:ea typeface="+mj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A423D52-4E33-4ACE-9E7B-443DEB0E417F}"/>
              </a:ext>
            </a:extLst>
          </p:cNvPr>
          <p:cNvCxnSpPr>
            <a:cxnSpLocks/>
          </p:cNvCxnSpPr>
          <p:nvPr/>
        </p:nvCxnSpPr>
        <p:spPr>
          <a:xfrm>
            <a:off x="478173" y="2471524"/>
            <a:ext cx="8456103" cy="0"/>
          </a:xfrm>
          <a:prstGeom prst="line">
            <a:avLst/>
          </a:prstGeom>
          <a:ln w="12700" cap="rnd">
            <a:solidFill>
              <a:srgbClr val="7E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C5A6A45-8185-46C2-8B68-57124F33B5C0}"/>
              </a:ext>
            </a:extLst>
          </p:cNvPr>
          <p:cNvCxnSpPr>
            <a:cxnSpLocks/>
          </p:cNvCxnSpPr>
          <p:nvPr/>
        </p:nvCxnSpPr>
        <p:spPr>
          <a:xfrm>
            <a:off x="478173" y="4886249"/>
            <a:ext cx="8456103" cy="0"/>
          </a:xfrm>
          <a:prstGeom prst="line">
            <a:avLst/>
          </a:prstGeom>
          <a:ln w="12700" cap="rnd">
            <a:solidFill>
              <a:srgbClr val="7E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987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12D74CF-5B44-490E-AE29-C3B4E899C0FA}"/>
              </a:ext>
            </a:extLst>
          </p:cNvPr>
          <p:cNvSpPr/>
          <p:nvPr/>
        </p:nvSpPr>
        <p:spPr>
          <a:xfrm>
            <a:off x="0" y="0"/>
            <a:ext cx="9906000" cy="1486993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latin typeface="Cooper Std Black" panose="0208090304030B020404" pitchFamily="18" charset="0"/>
              </a:rPr>
              <a:t>Data &amp; Code</a:t>
            </a:r>
            <a:endParaRPr lang="ko-KR" altLang="en-US" sz="4800" dirty="0">
              <a:latin typeface="Cooper Std Black" panose="0208090304030B0204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EC563F-9A2A-4ECB-8CBE-F03F3CAF4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776" y="2031632"/>
            <a:ext cx="8975456" cy="43159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2E2E2E"/>
                </a:solidFill>
                <a:latin typeface="+mj-lt"/>
              </a:rPr>
              <a:t>Call Option &amp; Kospi200 price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Using </a:t>
            </a:r>
            <a:r>
              <a:rPr lang="ko-KR" altLang="en-US" sz="2400" dirty="0">
                <a:solidFill>
                  <a:srgbClr val="2E2E2E"/>
                </a:solidFill>
                <a:latin typeface="+mj-ea"/>
                <a:ea typeface="+mj-ea"/>
              </a:rPr>
              <a:t>한국증권거래소</a:t>
            </a:r>
            <a:r>
              <a:rPr lang="en-US" altLang="ko-KR" sz="2400" dirty="0">
                <a:solidFill>
                  <a:srgbClr val="2E2E2E"/>
                </a:solidFill>
                <a:latin typeface="+mj-lt"/>
              </a:rPr>
              <a:t>(KRX) </a:t>
            </a:r>
            <a:r>
              <a:rPr lang="en-US" altLang="ko-KR" sz="2400" dirty="0"/>
              <a:t>data service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- Kospi200 C 202105 </a:t>
            </a:r>
            <a:r>
              <a:rPr lang="en-US" altLang="ko-KR" sz="2000" dirty="0">
                <a:solidFill>
                  <a:srgbClr val="7E0000"/>
                </a:solidFill>
                <a:latin typeface="+mj-lt"/>
              </a:rPr>
              <a:t>435.0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- Kospi200 C 202105 </a:t>
            </a:r>
            <a:r>
              <a:rPr lang="en-US" altLang="ko-KR" sz="2000" dirty="0">
                <a:solidFill>
                  <a:srgbClr val="7E0000"/>
                </a:solidFill>
                <a:latin typeface="+mj-lt"/>
              </a:rPr>
              <a:t>440.0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altLang="ko-KR" sz="2000" dirty="0"/>
              <a:t>Kospi200 C 202105 </a:t>
            </a:r>
            <a:r>
              <a:rPr lang="en-US" altLang="ko-KR" sz="2000" dirty="0">
                <a:solidFill>
                  <a:srgbClr val="7E0000"/>
                </a:solidFill>
                <a:latin typeface="+mj-lt"/>
              </a:rPr>
              <a:t>445.0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altLang="ko-KR" sz="2000" dirty="0"/>
              <a:t>Kospi200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solidFill>
                  <a:srgbClr val="2E2E2E"/>
                </a:solidFill>
                <a:latin typeface="+mj-lt"/>
              </a:rPr>
              <a:t>2021.04.15~2021.05.13</a:t>
            </a:r>
            <a:r>
              <a:rPr lang="en-US" altLang="ko-KR" sz="2000" dirty="0">
                <a:solidFill>
                  <a:srgbClr val="2E2E2E"/>
                </a:solidFill>
              </a:rPr>
              <a:t> </a:t>
            </a:r>
            <a:r>
              <a:rPr lang="en-US" altLang="ko-KR" sz="2000" dirty="0"/>
              <a:t>price data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7E0000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*2021.05.13 – Option Expiration Date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47435BF-CBBD-45CC-B568-7285715C938F}"/>
              </a:ext>
            </a:extLst>
          </p:cNvPr>
          <p:cNvCxnSpPr>
            <a:cxnSpLocks/>
          </p:cNvCxnSpPr>
          <p:nvPr/>
        </p:nvCxnSpPr>
        <p:spPr>
          <a:xfrm>
            <a:off x="495930" y="2462637"/>
            <a:ext cx="8456103" cy="0"/>
          </a:xfrm>
          <a:prstGeom prst="line">
            <a:avLst/>
          </a:prstGeom>
          <a:ln w="12700" cap="rnd">
            <a:solidFill>
              <a:srgbClr val="7E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341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12D74CF-5B44-490E-AE29-C3B4E899C0FA}"/>
              </a:ext>
            </a:extLst>
          </p:cNvPr>
          <p:cNvSpPr/>
          <p:nvPr/>
        </p:nvSpPr>
        <p:spPr>
          <a:xfrm>
            <a:off x="0" y="0"/>
            <a:ext cx="9906000" cy="1486993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latin typeface="Cooper Std Black" panose="0208090304030B020404" pitchFamily="18" charset="0"/>
              </a:rPr>
              <a:t>Data &amp; Code</a:t>
            </a:r>
            <a:endParaRPr lang="ko-KR" altLang="en-US" sz="4800" dirty="0">
              <a:latin typeface="Cooper Std Black" panose="0208090304030B0204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AEC563F-9A2A-4ECB-8CBE-F03F3CAF46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3776" y="1907345"/>
                <a:ext cx="8975456" cy="4289271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ko-KR" dirty="0">
                    <a:solidFill>
                      <a:srgbClr val="2E2E2E"/>
                    </a:solidFill>
                    <a:latin typeface="+mj-lt"/>
                  </a:rPr>
                  <a:t>Volatility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ko-KR" sz="8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𝑉𝑎𝑙𝑢𝑒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𝑜𝑝𝑡𝑖𝑜𝑛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𝑎𝑠𝑠𝑒𝑡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𝑝𝑟𝑖𝑐𝑒</m:t>
                          </m:r>
                        </m:e>
                      </m:acc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̅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𝑟𝑖𝑠𝑘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𝑓𝑟𝑒𝑒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𝑟𝑎𝑡𝑒</m:t>
                          </m:r>
                        </m:e>
                      </m:acc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̅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𝑡𝑎𝑢</m:t>
                          </m:r>
                        </m:e>
                      </m:acc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̅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𝑠𝑡𝑟𝑖𝑘𝑒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𝑝𝑟𝑖𝑐𝑒</m:t>
                          </m:r>
                        </m:e>
                      </m:acc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𝑣𝑜𝑙𝑎𝑡𝑖𝑙𝑖𝑡𝑦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ko-KR" sz="8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sz="2000" dirty="0"/>
                  <a:t>We have </a:t>
                </a:r>
                <a:r>
                  <a:rPr lang="en-US" altLang="ko-KR" sz="2000" dirty="0">
                    <a:solidFill>
                      <a:srgbClr val="2E2E2E"/>
                    </a:solidFill>
                    <a:latin typeface="+mj-ea"/>
                    <a:ea typeface="+mj-ea"/>
                  </a:rPr>
                  <a:t>Call option price</a:t>
                </a:r>
                <a:r>
                  <a:rPr lang="en-US" altLang="ko-KR" sz="2000" dirty="0">
                    <a:solidFill>
                      <a:srgbClr val="2E2E2E"/>
                    </a:solidFill>
                  </a:rPr>
                  <a:t>, </a:t>
                </a:r>
                <a:r>
                  <a:rPr lang="en-US" altLang="ko-KR" sz="2000" dirty="0">
                    <a:solidFill>
                      <a:srgbClr val="2E2E2E"/>
                    </a:solidFill>
                    <a:latin typeface="+mj-ea"/>
                    <a:ea typeface="+mj-ea"/>
                  </a:rPr>
                  <a:t>Kospi200</a:t>
                </a:r>
                <a:r>
                  <a:rPr lang="en-US" altLang="ko-KR" sz="2000" dirty="0">
                    <a:solidFill>
                      <a:srgbClr val="2E2E2E"/>
                    </a:solidFill>
                  </a:rPr>
                  <a:t> </a:t>
                </a:r>
                <a:r>
                  <a:rPr lang="en-US" altLang="ko-KR" sz="2000" dirty="0"/>
                  <a:t>data.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sz="2000" dirty="0"/>
                  <a:t>And we already know </a:t>
                </a:r>
                <a:r>
                  <a:rPr lang="en-US" altLang="ko-KR" sz="2000" dirty="0">
                    <a:solidFill>
                      <a:srgbClr val="2E2E2E"/>
                    </a:solidFill>
                    <a:latin typeface="+mj-ea"/>
                    <a:ea typeface="+mj-ea"/>
                  </a:rPr>
                  <a:t>tau, Strike price, Risk-free Yield</a:t>
                </a:r>
                <a:r>
                  <a:rPr lang="en-US" altLang="ko-KR" sz="2000" dirty="0">
                    <a:solidFill>
                      <a:srgbClr val="2E2E2E"/>
                    </a:solidFill>
                  </a:rPr>
                  <a:t>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sz="2000" dirty="0"/>
                  <a:t>Therefore, we can calculate Volatility with </a:t>
                </a:r>
                <a:r>
                  <a:rPr lang="en-US" altLang="ko-KR" dirty="0" err="1">
                    <a:solidFill>
                      <a:srgbClr val="7E0000"/>
                    </a:solidFill>
                    <a:latin typeface="+mj-ea"/>
                    <a:ea typeface="+mj-ea"/>
                  </a:rPr>
                  <a:t>Newton_Method</a:t>
                </a:r>
                <a:r>
                  <a:rPr lang="en-US" altLang="ko-KR" dirty="0">
                    <a:solidFill>
                      <a:srgbClr val="7E0000"/>
                    </a:solidFill>
                    <a:latin typeface="+mj-ea"/>
                    <a:ea typeface="+mj-ea"/>
                  </a:rPr>
                  <a:t>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AEC563F-9A2A-4ECB-8CBE-F03F3CAF46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3776" y="1907345"/>
                <a:ext cx="8975456" cy="4289271"/>
              </a:xfrm>
              <a:blipFill>
                <a:blip r:embed="rId2"/>
                <a:stretch>
                  <a:fillRect l="-1358" t="-2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47435BF-CBBD-45CC-B568-7285715C938F}"/>
              </a:ext>
            </a:extLst>
          </p:cNvPr>
          <p:cNvCxnSpPr>
            <a:cxnSpLocks/>
          </p:cNvCxnSpPr>
          <p:nvPr/>
        </p:nvCxnSpPr>
        <p:spPr>
          <a:xfrm>
            <a:off x="522563" y="2347233"/>
            <a:ext cx="8456103" cy="0"/>
          </a:xfrm>
          <a:prstGeom prst="line">
            <a:avLst/>
          </a:prstGeom>
          <a:ln w="12700" cap="rnd">
            <a:solidFill>
              <a:srgbClr val="7E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773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12D74CF-5B44-490E-AE29-C3B4E899C0FA}"/>
              </a:ext>
            </a:extLst>
          </p:cNvPr>
          <p:cNvSpPr/>
          <p:nvPr/>
        </p:nvSpPr>
        <p:spPr>
          <a:xfrm>
            <a:off x="0" y="0"/>
            <a:ext cx="9906000" cy="1486993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latin typeface="Cooper Std Black" panose="0208090304030B020404" pitchFamily="18" charset="0"/>
              </a:rPr>
              <a:t>Data &amp; Code</a:t>
            </a:r>
            <a:endParaRPr lang="ko-KR" altLang="en-US" sz="4800" dirty="0">
              <a:latin typeface="Cooper Std Black" panose="0208090304030B0204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EC563F-9A2A-4ECB-8CBE-F03F3CAF4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898" y="1862956"/>
            <a:ext cx="8975456" cy="14869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2E2E2E"/>
                </a:solidFill>
                <a:latin typeface="+mj-lt"/>
              </a:rPr>
              <a:t>Hedging Code (Gamma Γ, Vega ν)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47435BF-CBBD-45CC-B568-7285715C938F}"/>
              </a:ext>
            </a:extLst>
          </p:cNvPr>
          <p:cNvCxnSpPr>
            <a:cxnSpLocks/>
          </p:cNvCxnSpPr>
          <p:nvPr/>
        </p:nvCxnSpPr>
        <p:spPr>
          <a:xfrm>
            <a:off x="513685" y="2302844"/>
            <a:ext cx="8456103" cy="0"/>
          </a:xfrm>
          <a:prstGeom prst="line">
            <a:avLst/>
          </a:prstGeom>
          <a:ln w="12700" cap="rnd">
            <a:solidFill>
              <a:srgbClr val="7E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BA462AAE-4E40-4F46-9C71-28AAF7B4C6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35" t="25125" r="5720" b="14002"/>
          <a:stretch/>
        </p:blipFill>
        <p:spPr>
          <a:xfrm>
            <a:off x="513685" y="2393395"/>
            <a:ext cx="8771138" cy="24732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5C620A9-0831-44AA-B037-91E93451AB2B}"/>
                  </a:ext>
                </a:extLst>
              </p:cNvPr>
              <p:cNvSpPr txBox="1"/>
              <p:nvPr/>
            </p:nvSpPr>
            <p:spPr>
              <a:xfrm>
                <a:off x="354472" y="5522337"/>
                <a:ext cx="9116308" cy="8737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𝑎𝑚𝑚𝑎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𝑜𝑓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 440</m:t>
                                    </m:r>
                                  </m:e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𝐺𝑎𝑚𝑚𝑎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𝑜𝑓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 445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𝑉𝑒𝑔𝑎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𝑜𝑓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 440</m:t>
                                    </m:r>
                                  </m:e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𝑉𝑒𝑔𝑎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𝑜𝑓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 445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𝐺𝑎𝑚𝑚𝑎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𝑜𝑓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 435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𝑉𝑒𝑔𝑎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𝑜𝑓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 435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2400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5C620A9-0831-44AA-B037-91E93451A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72" y="5522337"/>
                <a:ext cx="9116308" cy="8737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12087616-E806-4E8A-9E26-A7C7B4163162}"/>
              </a:ext>
            </a:extLst>
          </p:cNvPr>
          <p:cNvSpPr txBox="1"/>
          <p:nvPr/>
        </p:nvSpPr>
        <p:spPr>
          <a:xfrm>
            <a:off x="513685" y="4994452"/>
            <a:ext cx="5265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This code is same as solving this equation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49786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12D74CF-5B44-490E-AE29-C3B4E899C0FA}"/>
              </a:ext>
            </a:extLst>
          </p:cNvPr>
          <p:cNvSpPr/>
          <p:nvPr/>
        </p:nvSpPr>
        <p:spPr>
          <a:xfrm>
            <a:off x="0" y="0"/>
            <a:ext cx="9906000" cy="1486993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latin typeface="Cooper Std Black" panose="0208090304030B020404" pitchFamily="18" charset="0"/>
              </a:rPr>
              <a:t>Data &amp; Code</a:t>
            </a:r>
            <a:endParaRPr lang="ko-KR" altLang="en-US" sz="4800" dirty="0">
              <a:latin typeface="Cooper Std Black" panose="0208090304030B0204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EC563F-9A2A-4ECB-8CBE-F03F3CAF4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410" y="1871833"/>
            <a:ext cx="8975456" cy="7427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2E2E2E"/>
                </a:solidFill>
                <a:latin typeface="+mj-lt"/>
              </a:rPr>
              <a:t>Hedging Code (Delta Δ)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47435BF-CBBD-45CC-B568-7285715C938F}"/>
              </a:ext>
            </a:extLst>
          </p:cNvPr>
          <p:cNvCxnSpPr>
            <a:cxnSpLocks/>
          </p:cNvCxnSpPr>
          <p:nvPr/>
        </p:nvCxnSpPr>
        <p:spPr>
          <a:xfrm>
            <a:off x="549197" y="2311721"/>
            <a:ext cx="8456103" cy="0"/>
          </a:xfrm>
          <a:prstGeom prst="line">
            <a:avLst/>
          </a:prstGeom>
          <a:ln w="12700" cap="rnd">
            <a:solidFill>
              <a:srgbClr val="7E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AD3D7063-ABF7-46DC-A94B-0AAA18CA31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53" t="25263" r="6976" b="17995"/>
          <a:stretch/>
        </p:blipFill>
        <p:spPr>
          <a:xfrm>
            <a:off x="549197" y="2414647"/>
            <a:ext cx="8575829" cy="22940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2504E1-8E5C-487C-BEE4-9EAE7A897056}"/>
              </a:ext>
            </a:extLst>
          </p:cNvPr>
          <p:cNvSpPr txBox="1"/>
          <p:nvPr/>
        </p:nvSpPr>
        <p:spPr>
          <a:xfrm>
            <a:off x="549197" y="4808015"/>
            <a:ext cx="4598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This code is same as this calculation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B6E4B9-9F90-48BE-88A4-435F835126EE}"/>
                  </a:ext>
                </a:extLst>
              </p:cNvPr>
              <p:cNvSpPr txBox="1"/>
              <p:nvPr/>
            </p:nvSpPr>
            <p:spPr>
              <a:xfrm>
                <a:off x="391246" y="5267863"/>
                <a:ext cx="8891730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(435−445−450)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435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2400" b="0" i="1" smtClean="0">
                                      <a:latin typeface="Cambria Math" panose="02040503050406030204" pitchFamily="18" charset="0"/>
                                    </a:rPr>
                                    <m:t>𝜐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435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2400" i="1">
                        <a:latin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435−445−450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𝑜𝑛𝑔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𝐾𝑜𝑠𝑝𝑖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200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24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B6E4B9-9F90-48BE-88A4-435F83512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46" y="5267863"/>
                <a:ext cx="8891730" cy="12661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3627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12D74CF-5B44-490E-AE29-C3B4E899C0FA}"/>
              </a:ext>
            </a:extLst>
          </p:cNvPr>
          <p:cNvSpPr/>
          <p:nvPr/>
        </p:nvSpPr>
        <p:spPr>
          <a:xfrm>
            <a:off x="0" y="0"/>
            <a:ext cx="9906000" cy="1486993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latin typeface="Cooper Std Black" panose="0208090304030B020404" pitchFamily="18" charset="0"/>
              </a:rPr>
              <a:t>Conclusion</a:t>
            </a:r>
            <a:endParaRPr lang="ko-KR" altLang="en-US" sz="4800" dirty="0">
              <a:latin typeface="Cooper Std Black" panose="0208090304030B0204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3559C87-6FA2-47FF-AB0B-5A899B1142FF}"/>
                  </a:ext>
                </a:extLst>
              </p:cNvPr>
              <p:cNvSpPr txBox="1"/>
              <p:nvPr/>
            </p:nvSpPr>
            <p:spPr>
              <a:xfrm>
                <a:off x="548640" y="2367446"/>
                <a:ext cx="8723376" cy="964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b="0" i="0" dirty="0">
                    <a:solidFill>
                      <a:srgbClr val="000000"/>
                    </a:solidFill>
                    <a:effectLst/>
                  </a:rPr>
                  <a:t>We sold </a:t>
                </a:r>
                <a:r>
                  <a:rPr lang="en-US" altLang="ko-KR" sz="2000" b="0" i="0" dirty="0">
                    <a:solidFill>
                      <a:srgbClr val="2E2E2E"/>
                    </a:solidFill>
                    <a:effectLst/>
                    <a:latin typeface="+mj-ea"/>
                    <a:ea typeface="+mj-ea"/>
                  </a:rPr>
                  <a:t>100,000 ‘Kospi200 Call 202105 </a:t>
                </a:r>
                <a:r>
                  <a:rPr lang="en-US" altLang="ko-KR" sz="2000" b="0" i="0" dirty="0">
                    <a:solidFill>
                      <a:srgbClr val="7E0000"/>
                    </a:solidFill>
                    <a:effectLst/>
                    <a:latin typeface="+mj-ea"/>
                    <a:ea typeface="+mj-ea"/>
                  </a:rPr>
                  <a:t>435.0</a:t>
                </a:r>
                <a:r>
                  <a:rPr lang="en-US" altLang="ko-KR" sz="2000" b="0" i="0" dirty="0">
                    <a:effectLst/>
                    <a:latin typeface="+mj-ea"/>
                    <a:ea typeface="+mj-ea"/>
                  </a:rPr>
                  <a:t>’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b="0" i="0" dirty="0">
                    <a:solidFill>
                      <a:srgbClr val="000000"/>
                    </a:solidFill>
                    <a:effectLst/>
                    <a:ea typeface="+mj-ea"/>
                  </a:rPr>
                  <a:t>So, we made a pay-off of </a:t>
                </a:r>
                <a:r>
                  <a:rPr lang="en-US" altLang="ko-KR" sz="2000" b="0" i="0" dirty="0">
                    <a:solidFill>
                      <a:srgbClr val="7E0000"/>
                    </a:solidFill>
                    <a:effectLst/>
                    <a:latin typeface="+mj-ea"/>
                    <a:ea typeface="+mj-ea"/>
                  </a:rPr>
                  <a:t>+5.87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7E0000"/>
                        </a:solidFill>
                        <a:effectLst/>
                        <a:latin typeface="Cambria Math" panose="02040503050406030204" pitchFamily="18" charset="0"/>
                        <a:ea typeface="+mj-ea"/>
                      </a:rPr>
                      <m:t>×</m:t>
                    </m:r>
                  </m:oMath>
                </a14:m>
                <a:r>
                  <a:rPr lang="en-US" altLang="ko-KR" sz="2000" b="0" i="0" dirty="0">
                    <a:solidFill>
                      <a:srgbClr val="7E0000"/>
                    </a:solidFill>
                    <a:effectLst/>
                    <a:latin typeface="+mj-ea"/>
                    <a:ea typeface="+mj-ea"/>
                  </a:rPr>
                  <a:t>100,000 </a:t>
                </a:r>
                <a:r>
                  <a:rPr lang="en-US" altLang="ko-KR" sz="2000" b="0" i="0" dirty="0">
                    <a:solidFill>
                      <a:srgbClr val="000000"/>
                    </a:solidFill>
                    <a:effectLst/>
                    <a:ea typeface="+mj-ea"/>
                  </a:rPr>
                  <a:t>on April 15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3559C87-6FA2-47FF-AB0B-5A899B114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" y="2367446"/>
                <a:ext cx="8723376" cy="964303"/>
              </a:xfrm>
              <a:prstGeom prst="rect">
                <a:avLst/>
              </a:prstGeom>
              <a:blipFill>
                <a:blip r:embed="rId2"/>
                <a:stretch>
                  <a:fillRect l="-699" b="-94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97A5BCDC-149E-40F9-AE70-F6FD3A5A9A88}"/>
              </a:ext>
            </a:extLst>
          </p:cNvPr>
          <p:cNvSpPr txBox="1"/>
          <p:nvPr/>
        </p:nvSpPr>
        <p:spPr>
          <a:xfrm>
            <a:off x="548640" y="1836876"/>
            <a:ext cx="1644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2E2E2E"/>
                </a:solidFill>
                <a:latin typeface="+mj-ea"/>
                <a:ea typeface="+mj-ea"/>
              </a:rPr>
              <a:t>Process</a:t>
            </a:r>
            <a:endParaRPr lang="ko-KR" altLang="en-US" sz="2800" dirty="0">
              <a:solidFill>
                <a:srgbClr val="2E2E2E"/>
              </a:solidFill>
              <a:latin typeface="+mj-ea"/>
              <a:ea typeface="+mj-ea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22E3859-8F8A-470D-A4DC-88200F93E59D}"/>
              </a:ext>
            </a:extLst>
          </p:cNvPr>
          <p:cNvCxnSpPr>
            <a:cxnSpLocks/>
          </p:cNvCxnSpPr>
          <p:nvPr/>
        </p:nvCxnSpPr>
        <p:spPr>
          <a:xfrm>
            <a:off x="478173" y="2329479"/>
            <a:ext cx="8456103" cy="0"/>
          </a:xfrm>
          <a:prstGeom prst="line">
            <a:avLst/>
          </a:prstGeom>
          <a:ln w="12700" cap="rnd">
            <a:solidFill>
              <a:srgbClr val="7E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760005A-94C9-427D-8F16-EDE89CE31745}"/>
              </a:ext>
            </a:extLst>
          </p:cNvPr>
          <p:cNvSpPr txBox="1"/>
          <p:nvPr/>
        </p:nvSpPr>
        <p:spPr>
          <a:xfrm>
            <a:off x="548640" y="3462048"/>
            <a:ext cx="8723376" cy="502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0" i="0" dirty="0">
                <a:solidFill>
                  <a:srgbClr val="000000"/>
                </a:solidFill>
                <a:effectLst/>
              </a:rPr>
              <a:t>We’ve thought of </a:t>
            </a:r>
            <a:r>
              <a:rPr lang="en-US" altLang="ko-KR" sz="2000" b="0" i="0" dirty="0">
                <a:solidFill>
                  <a:srgbClr val="7E0000"/>
                </a:solidFill>
                <a:effectLst/>
                <a:latin typeface="+mj-lt"/>
              </a:rPr>
              <a:t>5 Scenarios </a:t>
            </a:r>
            <a:r>
              <a:rPr lang="en-US" altLang="ko-KR" sz="2000" b="0" i="0" dirty="0">
                <a:solidFill>
                  <a:srgbClr val="000000"/>
                </a:solidFill>
                <a:effectLst/>
              </a:rPr>
              <a:t>to use this money</a:t>
            </a:r>
            <a:endParaRPr lang="en-US" altLang="ko-KR" sz="2400" b="0" i="0" dirty="0">
              <a:solidFill>
                <a:srgbClr val="000000"/>
              </a:solidFill>
              <a:effectLst/>
              <a:ea typeface="+mj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E2D751-9338-4686-AE30-45F851DC5EE9}"/>
              </a:ext>
            </a:extLst>
          </p:cNvPr>
          <p:cNvSpPr txBox="1"/>
          <p:nvPr/>
        </p:nvSpPr>
        <p:spPr>
          <a:xfrm>
            <a:off x="548640" y="4002652"/>
            <a:ext cx="8723376" cy="2431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>
                <a:solidFill>
                  <a:srgbClr val="000000"/>
                </a:solidFill>
              </a:rPr>
              <a:t>U</a:t>
            </a:r>
            <a:r>
              <a:rPr lang="en-US" altLang="ko-KR" sz="2000" b="0" i="0" dirty="0">
                <a:solidFill>
                  <a:srgbClr val="000000"/>
                </a:solidFill>
                <a:effectLst/>
              </a:rPr>
              <a:t>se for </a:t>
            </a:r>
            <a:r>
              <a:rPr lang="en-US" altLang="ko-KR" sz="2000" b="0" i="0" dirty="0">
                <a:solidFill>
                  <a:srgbClr val="7E0000"/>
                </a:solidFill>
                <a:effectLst/>
                <a:latin typeface="+mj-ea"/>
                <a:ea typeface="+mj-ea"/>
              </a:rPr>
              <a:t>Delta(Δ)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R" sz="2000" b="0" i="0" dirty="0">
                <a:solidFill>
                  <a:srgbClr val="2E2E2E"/>
                </a:solidFill>
                <a:effectLst/>
                <a:latin typeface="+mj-ea"/>
                <a:ea typeface="+mj-ea"/>
              </a:rPr>
              <a:t>hedge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>
                <a:solidFill>
                  <a:srgbClr val="000000"/>
                </a:solidFill>
                <a:ea typeface="+mj-ea"/>
              </a:rPr>
              <a:t>Use for </a:t>
            </a:r>
            <a:r>
              <a:rPr lang="en-US" altLang="ko-KR" sz="2000" dirty="0">
                <a:solidFill>
                  <a:srgbClr val="2E2E2E"/>
                </a:solidFill>
                <a:latin typeface="+mj-ea"/>
                <a:ea typeface="+mj-ea"/>
              </a:rPr>
              <a:t>Delta</a:t>
            </a:r>
            <a:r>
              <a:rPr lang="en-US" altLang="ko-KR" sz="2000" b="0" i="0" dirty="0">
                <a:solidFill>
                  <a:srgbClr val="2E2E2E"/>
                </a:solidFill>
                <a:effectLst/>
                <a:latin typeface="+mj-ea"/>
                <a:ea typeface="+mj-ea"/>
              </a:rPr>
              <a:t>(Δ) </a:t>
            </a:r>
            <a:r>
              <a:rPr lang="en-US" altLang="ko-KR" sz="2000" dirty="0">
                <a:solidFill>
                  <a:srgbClr val="2E2E2E"/>
                </a:solidFill>
                <a:latin typeface="+mj-ea"/>
                <a:ea typeface="+mj-ea"/>
              </a:rPr>
              <a:t>and </a:t>
            </a:r>
            <a:r>
              <a:rPr lang="en-US" altLang="ko-KR" sz="2000" dirty="0">
                <a:solidFill>
                  <a:srgbClr val="7E0000"/>
                </a:solidFill>
                <a:latin typeface="+mj-ea"/>
                <a:ea typeface="+mj-ea"/>
              </a:rPr>
              <a:t>Gamma(Γ) </a:t>
            </a:r>
            <a:r>
              <a:rPr lang="en-US" altLang="ko-KR" sz="2000" dirty="0">
                <a:solidFill>
                  <a:srgbClr val="2E2E2E"/>
                </a:solidFill>
                <a:latin typeface="+mj-ea"/>
                <a:ea typeface="+mj-ea"/>
              </a:rPr>
              <a:t>hedge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b="0" i="0" dirty="0">
                <a:solidFill>
                  <a:srgbClr val="000000"/>
                </a:solidFill>
                <a:effectLst/>
                <a:ea typeface="+mj-ea"/>
              </a:rPr>
              <a:t>Use for </a:t>
            </a:r>
            <a:r>
              <a:rPr lang="en-US" altLang="ko-KR" sz="2000" b="0" i="0" dirty="0">
                <a:solidFill>
                  <a:srgbClr val="2E2E2E"/>
                </a:solidFill>
                <a:effectLst/>
                <a:latin typeface="+mj-ea"/>
                <a:ea typeface="+mj-ea"/>
              </a:rPr>
              <a:t>Delta(Δ), Gamma(Γ) and </a:t>
            </a:r>
            <a:r>
              <a:rPr lang="en-US" altLang="ko-KR" sz="2000" b="0" i="0" dirty="0">
                <a:solidFill>
                  <a:srgbClr val="7E0000"/>
                </a:solidFill>
                <a:effectLst/>
                <a:latin typeface="+mj-ea"/>
                <a:ea typeface="+mj-ea"/>
              </a:rPr>
              <a:t>Vega(ν)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R" sz="2000" b="0" i="0" dirty="0">
                <a:solidFill>
                  <a:srgbClr val="2E2E2E"/>
                </a:solidFill>
                <a:effectLst/>
                <a:latin typeface="+mj-ea"/>
                <a:ea typeface="+mj-ea"/>
              </a:rPr>
              <a:t>hedge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>
                <a:solidFill>
                  <a:srgbClr val="000000"/>
                </a:solidFill>
                <a:ea typeface="+mj-ea"/>
              </a:rPr>
              <a:t>Deposit in </a:t>
            </a:r>
            <a:r>
              <a:rPr lang="en-US" altLang="ko-KR" sz="2000" dirty="0">
                <a:solidFill>
                  <a:srgbClr val="7E0000"/>
                </a:solidFill>
                <a:latin typeface="+mj-ea"/>
                <a:ea typeface="+mj-ea"/>
              </a:rPr>
              <a:t>Bank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b="0" i="0" dirty="0">
                <a:solidFill>
                  <a:srgbClr val="000000"/>
                </a:solidFill>
                <a:effectLst/>
                <a:ea typeface="+mj-ea"/>
              </a:rPr>
              <a:t>Invest in </a:t>
            </a:r>
            <a:r>
              <a:rPr lang="en-US" altLang="ko-KR" sz="2000" b="0" i="0" dirty="0">
                <a:solidFill>
                  <a:srgbClr val="7E0000"/>
                </a:solidFill>
                <a:effectLst/>
                <a:latin typeface="+mj-ea"/>
                <a:ea typeface="+mj-ea"/>
              </a:rPr>
              <a:t>Stocks</a:t>
            </a:r>
            <a:endParaRPr lang="en-US" altLang="ko-KR" sz="2400" b="0" i="0" dirty="0">
              <a:solidFill>
                <a:srgbClr val="7E000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24232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12D74CF-5B44-490E-AE29-C3B4E899C0FA}"/>
              </a:ext>
            </a:extLst>
          </p:cNvPr>
          <p:cNvSpPr/>
          <p:nvPr/>
        </p:nvSpPr>
        <p:spPr>
          <a:xfrm>
            <a:off x="0" y="0"/>
            <a:ext cx="9906000" cy="14869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rgbClr val="7E0000"/>
                </a:solidFill>
                <a:latin typeface="Cooper Std Black" panose="0208090304030B020404" pitchFamily="18" charset="0"/>
              </a:rPr>
              <a:t>Pay-off Graph</a:t>
            </a:r>
            <a:endParaRPr lang="ko-KR" altLang="en-US" sz="4800" dirty="0">
              <a:solidFill>
                <a:srgbClr val="7E0000"/>
              </a:solidFill>
              <a:latin typeface="Cooper Std Black" panose="0208090304030B020404" pitchFamily="18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FBA4BAE-84EC-4AAE-BFBF-F94E1F047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18" y="1518704"/>
            <a:ext cx="3137658" cy="242296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25107E6-C278-45B1-81DE-C7CDB9E114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384" y="1518703"/>
            <a:ext cx="3137658" cy="242296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92A5760-47D5-455A-AB3E-067072CC7D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6" y="1518704"/>
            <a:ext cx="3189952" cy="242296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CA7FEEF-1056-4732-B171-3926A5F59EFC}"/>
              </a:ext>
            </a:extLst>
          </p:cNvPr>
          <p:cNvSpPr txBox="1"/>
          <p:nvPr/>
        </p:nvSpPr>
        <p:spPr>
          <a:xfrm>
            <a:off x="1411550" y="1258401"/>
            <a:ext cx="1207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2E2E2E"/>
                </a:solidFill>
                <a:latin typeface="Cooper Black" panose="0208090404030B020404" pitchFamily="18" charset="0"/>
              </a:rPr>
              <a:t>Δ</a:t>
            </a:r>
            <a:r>
              <a:rPr lang="en-US" altLang="ko-KR" sz="2000" dirty="0">
                <a:latin typeface="Cooper Black" panose="0208090404030B020404" pitchFamily="18" charset="0"/>
              </a:rPr>
              <a:t> </a:t>
            </a:r>
            <a:r>
              <a:rPr lang="en-US" altLang="ko-KR" sz="2000" dirty="0">
                <a:solidFill>
                  <a:srgbClr val="2E2E2E"/>
                </a:solidFill>
                <a:latin typeface="Cooper Black" panose="0208090404030B020404" pitchFamily="18" charset="0"/>
              </a:rPr>
              <a:t>Hedge</a:t>
            </a:r>
            <a:endParaRPr lang="ko-KR" altLang="en-US" sz="2000" dirty="0">
              <a:solidFill>
                <a:srgbClr val="2E2E2E"/>
              </a:solidFill>
              <a:latin typeface="Cooper Black" panose="0208090404030B0204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D6B06F-F7F5-436F-A502-09FAA333C52B}"/>
              </a:ext>
            </a:extLst>
          </p:cNvPr>
          <p:cNvSpPr txBox="1"/>
          <p:nvPr/>
        </p:nvSpPr>
        <p:spPr>
          <a:xfrm>
            <a:off x="4546848" y="1258401"/>
            <a:ext cx="1472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2E2E2E"/>
                </a:solidFill>
                <a:latin typeface="Cooper Black" panose="0208090404030B020404" pitchFamily="18" charset="0"/>
              </a:rPr>
              <a:t>Δ, Γ Hedge</a:t>
            </a:r>
            <a:endParaRPr lang="ko-KR" altLang="en-US" sz="2000" dirty="0">
              <a:solidFill>
                <a:srgbClr val="2E2E2E"/>
              </a:solidFill>
              <a:latin typeface="Cooper Black" panose="0208090404030B0204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0630DF-17C9-4F4E-935C-B954CB2DCA54}"/>
              </a:ext>
            </a:extLst>
          </p:cNvPr>
          <p:cNvSpPr txBox="1"/>
          <p:nvPr/>
        </p:nvSpPr>
        <p:spPr>
          <a:xfrm>
            <a:off x="7664392" y="1258401"/>
            <a:ext cx="1736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2E2E2E"/>
                </a:solidFill>
                <a:latin typeface="Cooper Black" panose="0208090404030B020404" pitchFamily="18" charset="0"/>
              </a:rPr>
              <a:t>Δ, Γ, ν Hedge</a:t>
            </a:r>
            <a:endParaRPr lang="ko-KR" altLang="en-US" sz="2000" dirty="0">
              <a:solidFill>
                <a:srgbClr val="2E2E2E"/>
              </a:solidFill>
              <a:latin typeface="Cooper Black" panose="0208090404030B020404" pitchFamily="18" charset="0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CD3C0E0-C84C-4EAE-97F6-332A7FCE2D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31" y="4182193"/>
            <a:ext cx="3043601" cy="231180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B617A4D-C917-4C67-B733-C1DC77CEB4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851" y="4182193"/>
            <a:ext cx="3043601" cy="231180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398A1A0-5E42-4558-AECF-408CEE0E09ED}"/>
              </a:ext>
            </a:extLst>
          </p:cNvPr>
          <p:cNvSpPr txBox="1"/>
          <p:nvPr/>
        </p:nvSpPr>
        <p:spPr>
          <a:xfrm>
            <a:off x="2503104" y="3929104"/>
            <a:ext cx="873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2E2E2E"/>
                </a:solidFill>
                <a:latin typeface="Cooper Black" panose="0208090404030B020404" pitchFamily="18" charset="0"/>
              </a:rPr>
              <a:t>Bank</a:t>
            </a:r>
            <a:endParaRPr lang="ko-KR" altLang="en-US" sz="2000" dirty="0">
              <a:solidFill>
                <a:srgbClr val="2E2E2E"/>
              </a:solidFill>
              <a:latin typeface="Cooper Black" panose="0208090404030B0204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A84DD1-7648-4A70-A799-62D0B822FC28}"/>
              </a:ext>
            </a:extLst>
          </p:cNvPr>
          <p:cNvSpPr txBox="1"/>
          <p:nvPr/>
        </p:nvSpPr>
        <p:spPr>
          <a:xfrm>
            <a:off x="6653526" y="3929104"/>
            <a:ext cx="941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2E2E2E"/>
                </a:solidFill>
                <a:latin typeface="Cooper Black" panose="0208090404030B020404" pitchFamily="18" charset="0"/>
              </a:rPr>
              <a:t>Stock</a:t>
            </a:r>
            <a:endParaRPr lang="ko-KR" altLang="en-US" sz="2000" dirty="0">
              <a:solidFill>
                <a:srgbClr val="2E2E2E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66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12D74CF-5B44-490E-AE29-C3B4E899C0FA}"/>
              </a:ext>
            </a:extLst>
          </p:cNvPr>
          <p:cNvSpPr/>
          <p:nvPr/>
        </p:nvSpPr>
        <p:spPr>
          <a:xfrm>
            <a:off x="0" y="0"/>
            <a:ext cx="9906000" cy="14869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rgbClr val="7E0000"/>
                </a:solidFill>
                <a:latin typeface="Cooper Std Black" panose="0208090304030B020404" pitchFamily="18" charset="0"/>
              </a:rPr>
              <a:t>Pay-off Graph</a:t>
            </a:r>
            <a:endParaRPr lang="ko-KR" altLang="en-US" sz="4800" dirty="0">
              <a:solidFill>
                <a:srgbClr val="7E0000"/>
              </a:solidFill>
              <a:latin typeface="Cooper Std Black" panose="0208090304030B020404" pitchFamily="18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FBA4BAE-84EC-4AAE-BFBF-F94E1F047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18" y="2157897"/>
            <a:ext cx="3137658" cy="242296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25107E6-C278-45B1-81DE-C7CDB9E114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384" y="2157896"/>
            <a:ext cx="3137658" cy="242296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92A5760-47D5-455A-AB3E-067072CC7D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6" y="2157897"/>
            <a:ext cx="3189952" cy="242296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CA7FEEF-1056-4732-B171-3926A5F59EFC}"/>
              </a:ext>
            </a:extLst>
          </p:cNvPr>
          <p:cNvSpPr txBox="1"/>
          <p:nvPr/>
        </p:nvSpPr>
        <p:spPr>
          <a:xfrm>
            <a:off x="1411550" y="1897594"/>
            <a:ext cx="1207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Cooper Black" panose="0208090404030B020404" pitchFamily="18" charset="0"/>
              </a:rPr>
              <a:t>Δ Hedge</a:t>
            </a:r>
            <a:endParaRPr lang="ko-KR" altLang="en-US" sz="2000" dirty="0">
              <a:latin typeface="Cooper Black" panose="0208090404030B0204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D6B06F-F7F5-436F-A502-09FAA333C52B}"/>
              </a:ext>
            </a:extLst>
          </p:cNvPr>
          <p:cNvSpPr txBox="1"/>
          <p:nvPr/>
        </p:nvSpPr>
        <p:spPr>
          <a:xfrm>
            <a:off x="4546848" y="1897594"/>
            <a:ext cx="1472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Cooper Black" panose="0208090404030B020404" pitchFamily="18" charset="0"/>
              </a:rPr>
              <a:t>Δ, Γ Hedge</a:t>
            </a:r>
            <a:endParaRPr lang="ko-KR" altLang="en-US" sz="2000" dirty="0">
              <a:latin typeface="Cooper Black" panose="0208090404030B0204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0630DF-17C9-4F4E-935C-B954CB2DCA54}"/>
              </a:ext>
            </a:extLst>
          </p:cNvPr>
          <p:cNvSpPr txBox="1"/>
          <p:nvPr/>
        </p:nvSpPr>
        <p:spPr>
          <a:xfrm>
            <a:off x="7664392" y="1897594"/>
            <a:ext cx="1736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Cooper Black" panose="0208090404030B020404" pitchFamily="18" charset="0"/>
              </a:rPr>
              <a:t>Δ, Γ, ν Hedge</a:t>
            </a:r>
            <a:endParaRPr lang="ko-KR" altLang="en-US" sz="2000" dirty="0">
              <a:latin typeface="Cooper Black" panose="0208090404030B0204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17F0AB-7950-4C3D-B3DC-2262B8BFC288}"/>
              </a:ext>
            </a:extLst>
          </p:cNvPr>
          <p:cNvSpPr txBox="1"/>
          <p:nvPr/>
        </p:nvSpPr>
        <p:spPr>
          <a:xfrm>
            <a:off x="1078124" y="2752658"/>
            <a:ext cx="1874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2E2E2E"/>
                </a:solidFill>
                <a:latin typeface="+mj-ea"/>
                <a:ea typeface="+mj-ea"/>
              </a:rPr>
              <a:t>-165,399</a:t>
            </a:r>
            <a:endParaRPr lang="ko-KR" altLang="en-US" sz="2800" dirty="0">
              <a:solidFill>
                <a:srgbClr val="2E2E2E"/>
              </a:solidFill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710FB6-100F-4C59-A8D7-5854424DBABA}"/>
              </a:ext>
            </a:extLst>
          </p:cNvPr>
          <p:cNvSpPr txBox="1"/>
          <p:nvPr/>
        </p:nvSpPr>
        <p:spPr>
          <a:xfrm>
            <a:off x="4436305" y="2752658"/>
            <a:ext cx="1693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2E2E2E"/>
                </a:solidFill>
                <a:latin typeface="+mj-ea"/>
                <a:ea typeface="+mj-ea"/>
              </a:rPr>
              <a:t>+10,212</a:t>
            </a:r>
            <a:endParaRPr lang="ko-KR" altLang="en-US" sz="2800" dirty="0">
              <a:solidFill>
                <a:srgbClr val="2E2E2E"/>
              </a:solidFill>
              <a:latin typeface="+mj-ea"/>
              <a:ea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09AA78-D36D-444D-89DA-D57D4BC0966E}"/>
              </a:ext>
            </a:extLst>
          </p:cNvPr>
          <p:cNvSpPr txBox="1"/>
          <p:nvPr/>
        </p:nvSpPr>
        <p:spPr>
          <a:xfrm>
            <a:off x="7803114" y="2752658"/>
            <a:ext cx="1459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2E2E2E"/>
                </a:solidFill>
                <a:latin typeface="+mj-ea"/>
                <a:ea typeface="+mj-ea"/>
              </a:rPr>
              <a:t>+8,964</a:t>
            </a:r>
            <a:endParaRPr lang="ko-KR" altLang="en-US" sz="2800" dirty="0">
              <a:solidFill>
                <a:srgbClr val="2E2E2E"/>
              </a:solidFill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E299A0-251E-4F35-B01D-09BBB08B3E85}"/>
              </a:ext>
            </a:extLst>
          </p:cNvPr>
          <p:cNvSpPr txBox="1"/>
          <p:nvPr/>
        </p:nvSpPr>
        <p:spPr>
          <a:xfrm>
            <a:off x="320542" y="4973673"/>
            <a:ext cx="9313342" cy="1425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0" i="0" dirty="0">
                <a:solidFill>
                  <a:srgbClr val="C00000"/>
                </a:solidFill>
                <a:effectLst/>
                <a:latin typeface="+mj-ea"/>
                <a:ea typeface="+mj-ea"/>
              </a:rPr>
              <a:t>Delta(Δ) hedge </a:t>
            </a:r>
            <a:r>
              <a:rPr lang="en-US" altLang="ko-KR" sz="2000" b="0" i="0" dirty="0">
                <a:solidFill>
                  <a:srgbClr val="000000"/>
                </a:solidFill>
                <a:effectLst/>
              </a:rPr>
              <a:t>could not defend the option premium above a certain level</a:t>
            </a:r>
          </a:p>
          <a:p>
            <a:pPr>
              <a:lnSpc>
                <a:spcPct val="150000"/>
              </a:lnSpc>
            </a:pPr>
            <a:r>
              <a:rPr lang="en-US" altLang="ko-KR" sz="2000" b="0" i="0" dirty="0">
                <a:solidFill>
                  <a:srgbClr val="000000"/>
                </a:solidFill>
                <a:effectLst/>
                <a:ea typeface="+mj-ea"/>
              </a:rPr>
              <a:t>The </a:t>
            </a:r>
            <a:r>
              <a:rPr lang="en-US" altLang="ko-KR" sz="2000" b="0" i="0" dirty="0">
                <a:solidFill>
                  <a:srgbClr val="C00000"/>
                </a:solidFill>
                <a:effectLst/>
                <a:latin typeface="+mj-ea"/>
                <a:ea typeface="+mj-ea"/>
              </a:rPr>
              <a:t>Volatility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ea typeface="+mj-ea"/>
              </a:rPr>
              <a:t> in the data we have was </a:t>
            </a:r>
            <a:r>
              <a:rPr lang="en-US" altLang="ko-KR" sz="2000" b="0" i="0" dirty="0">
                <a:solidFill>
                  <a:srgbClr val="2E2E2E"/>
                </a:solidFill>
                <a:effectLst/>
                <a:latin typeface="+mj-ea"/>
                <a:ea typeface="+mj-ea"/>
              </a:rPr>
              <a:t>not significant</a:t>
            </a:r>
            <a:r>
              <a:rPr lang="en-US" altLang="ko-KR" sz="2000" b="0" i="0" dirty="0">
                <a:solidFill>
                  <a:srgbClr val="2E2E2E"/>
                </a:solidFill>
                <a:effectLst/>
                <a:ea typeface="+mj-ea"/>
              </a:rPr>
              <a:t>,</a:t>
            </a:r>
          </a:p>
          <a:p>
            <a:pPr algn="r">
              <a:lnSpc>
                <a:spcPct val="150000"/>
              </a:lnSpc>
            </a:pPr>
            <a:r>
              <a:rPr lang="en-US" altLang="ko-KR" sz="2000" dirty="0">
                <a:solidFill>
                  <a:srgbClr val="000000"/>
                </a:solidFill>
                <a:ea typeface="+mj-ea"/>
              </a:rPr>
              <a:t>so we did not know </a:t>
            </a:r>
            <a:r>
              <a:rPr lang="en-US" altLang="ko-KR" sz="2000" dirty="0">
                <a:solidFill>
                  <a:srgbClr val="C00000"/>
                </a:solidFill>
                <a:latin typeface="+mj-ea"/>
                <a:ea typeface="+mj-ea"/>
              </a:rPr>
              <a:t>how valid Vega(ν) hedge was.</a:t>
            </a:r>
            <a:endParaRPr lang="en-US" altLang="ko-KR" sz="2000" b="0" i="0" dirty="0">
              <a:solidFill>
                <a:srgbClr val="C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2AF875-809B-4C67-B12E-87095EB02820}"/>
              </a:ext>
            </a:extLst>
          </p:cNvPr>
          <p:cNvSpPr txBox="1"/>
          <p:nvPr/>
        </p:nvSpPr>
        <p:spPr>
          <a:xfrm>
            <a:off x="478173" y="1268293"/>
            <a:ext cx="8594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7E0000"/>
                </a:solidFill>
                <a:latin typeface="+mj-ea"/>
                <a:ea typeface="+mj-ea"/>
              </a:rPr>
              <a:t>Profit</a:t>
            </a:r>
            <a:r>
              <a:rPr lang="en-US" altLang="ko-KR" sz="2800" dirty="0">
                <a:latin typeface="+mj-ea"/>
                <a:ea typeface="+mj-ea"/>
              </a:rPr>
              <a:t> </a:t>
            </a:r>
            <a:r>
              <a:rPr lang="en-US" altLang="ko-KR" sz="2800" dirty="0">
                <a:solidFill>
                  <a:srgbClr val="2E2E2E"/>
                </a:solidFill>
                <a:latin typeface="+mj-ea"/>
                <a:ea typeface="+mj-ea"/>
              </a:rPr>
              <a:t>Results from </a:t>
            </a:r>
            <a:r>
              <a:rPr lang="en-US" altLang="ko-KR" sz="2800" dirty="0">
                <a:solidFill>
                  <a:srgbClr val="7E0000"/>
                </a:solidFill>
                <a:latin typeface="+mj-ea"/>
                <a:ea typeface="+mj-ea"/>
              </a:rPr>
              <a:t>Kospi200 Price </a:t>
            </a:r>
            <a:r>
              <a:rPr lang="en-US" altLang="ko-KR" sz="2800" dirty="0">
                <a:latin typeface="+mj-ea"/>
                <a:ea typeface="+mj-ea"/>
              </a:rPr>
              <a:t>on </a:t>
            </a:r>
            <a:r>
              <a:rPr lang="en-US" altLang="ko-KR" sz="2800" dirty="0">
                <a:solidFill>
                  <a:srgbClr val="7E0000"/>
                </a:solidFill>
                <a:latin typeface="+mj-ea"/>
                <a:ea typeface="+mj-ea"/>
              </a:rPr>
              <a:t>May 13</a:t>
            </a:r>
            <a:endParaRPr lang="ko-KR" altLang="en-US" sz="2800" dirty="0">
              <a:solidFill>
                <a:srgbClr val="7E0000"/>
              </a:solidFill>
              <a:latin typeface="+mj-ea"/>
              <a:ea typeface="+mj-ea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A0D0F29-FA7E-4B9A-9C17-14BF78070CF2}"/>
              </a:ext>
            </a:extLst>
          </p:cNvPr>
          <p:cNvCxnSpPr>
            <a:cxnSpLocks/>
          </p:cNvCxnSpPr>
          <p:nvPr/>
        </p:nvCxnSpPr>
        <p:spPr>
          <a:xfrm>
            <a:off x="407706" y="1760896"/>
            <a:ext cx="8456103" cy="0"/>
          </a:xfrm>
          <a:prstGeom prst="line">
            <a:avLst/>
          </a:prstGeom>
          <a:ln w="12700" cap="rnd">
            <a:solidFill>
              <a:srgbClr val="7E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F910D16-5C8A-4C06-86FB-4EF5F17AA76A}"/>
              </a:ext>
            </a:extLst>
          </p:cNvPr>
          <p:cNvSpPr txBox="1"/>
          <p:nvPr/>
        </p:nvSpPr>
        <p:spPr>
          <a:xfrm>
            <a:off x="407705" y="4418689"/>
            <a:ext cx="9313343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* Kospi200 price on May 13 = </a:t>
            </a:r>
            <a:r>
              <a:rPr lang="en-US" altLang="ko-KR" sz="1600" b="0" i="0" dirty="0">
                <a:solidFill>
                  <a:srgbClr val="7E0000"/>
                </a:solidFill>
                <a:effectLst/>
                <a:latin typeface="+mj-ea"/>
                <a:ea typeface="+mj-ea"/>
              </a:rPr>
              <a:t>416.07</a:t>
            </a:r>
          </a:p>
        </p:txBody>
      </p:sp>
    </p:spTree>
    <p:extLst>
      <p:ext uri="{BB962C8B-B14F-4D97-AF65-F5344CB8AC3E}">
        <p14:creationId xmlns:p14="http://schemas.microsoft.com/office/powerpoint/2010/main" val="215089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12D74CF-5B44-490E-AE29-C3B4E899C0FA}"/>
              </a:ext>
            </a:extLst>
          </p:cNvPr>
          <p:cNvSpPr/>
          <p:nvPr/>
        </p:nvSpPr>
        <p:spPr>
          <a:xfrm>
            <a:off x="0" y="0"/>
            <a:ext cx="9906000" cy="14869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rgbClr val="7E0000"/>
                </a:solidFill>
                <a:latin typeface="Cooper Std Black" panose="0208090304030B020404" pitchFamily="18" charset="0"/>
              </a:rPr>
              <a:t>Conclusion &amp; Improvement</a:t>
            </a:r>
            <a:endParaRPr lang="ko-KR" altLang="en-US" sz="4800" dirty="0">
              <a:solidFill>
                <a:srgbClr val="7E0000"/>
              </a:solidFill>
              <a:latin typeface="Cooper Std Black" panose="0208090304030B0204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2AF875-809B-4C67-B12E-87095EB02820}"/>
              </a:ext>
            </a:extLst>
          </p:cNvPr>
          <p:cNvSpPr txBox="1"/>
          <p:nvPr/>
        </p:nvSpPr>
        <p:spPr>
          <a:xfrm>
            <a:off x="302653" y="3951993"/>
            <a:ext cx="930068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ea typeface="+mj-ea"/>
              </a:rPr>
              <a:t>The effect of </a:t>
            </a:r>
            <a:r>
              <a:rPr lang="en-US" altLang="ko-KR" sz="2800" dirty="0">
                <a:solidFill>
                  <a:srgbClr val="7E0000"/>
                </a:solidFill>
                <a:latin typeface="+mj-ea"/>
                <a:ea typeface="+mj-ea"/>
              </a:rPr>
              <a:t>Vega hedging</a:t>
            </a:r>
            <a:r>
              <a:rPr lang="en-US" altLang="ko-KR" sz="2800" dirty="0">
                <a:solidFill>
                  <a:srgbClr val="7E0000"/>
                </a:solidFill>
                <a:ea typeface="+mj-ea"/>
              </a:rPr>
              <a:t> </a:t>
            </a:r>
            <a:r>
              <a:rPr lang="en-US" altLang="ko-KR" sz="2800" dirty="0">
                <a:ea typeface="+mj-ea"/>
              </a:rPr>
              <a:t>could have been greater</a:t>
            </a:r>
          </a:p>
          <a:p>
            <a:r>
              <a:rPr lang="en-US" altLang="ko-KR" sz="2800" dirty="0">
                <a:ea typeface="+mj-ea"/>
              </a:rPr>
              <a:t>if we used </a:t>
            </a:r>
            <a:r>
              <a:rPr lang="en-US" altLang="ko-KR" sz="2800" dirty="0">
                <a:solidFill>
                  <a:srgbClr val="2E2E2E"/>
                </a:solidFill>
                <a:latin typeface="+mj-lt"/>
                <a:ea typeface="+mj-ea"/>
              </a:rPr>
              <a:t>data for </a:t>
            </a:r>
            <a:r>
              <a:rPr lang="en-US" altLang="ko-KR" sz="2800" dirty="0">
                <a:solidFill>
                  <a:srgbClr val="7E0000"/>
                </a:solidFill>
                <a:latin typeface="+mj-lt"/>
                <a:ea typeface="+mj-ea"/>
              </a:rPr>
              <a:t>2020</a:t>
            </a:r>
            <a:r>
              <a:rPr lang="en-US" altLang="ko-KR" sz="2800" dirty="0">
                <a:ea typeface="+mj-ea"/>
              </a:rPr>
              <a:t>, which had </a:t>
            </a:r>
            <a:r>
              <a:rPr lang="en-US" altLang="ko-KR" sz="2800" dirty="0">
                <a:solidFill>
                  <a:srgbClr val="7E0000"/>
                </a:solidFill>
                <a:latin typeface="+mj-ea"/>
                <a:ea typeface="+mj-ea"/>
              </a:rPr>
              <a:t>high volatility.</a:t>
            </a:r>
            <a:endParaRPr lang="ko-KR" altLang="en-US" sz="2800" dirty="0">
              <a:solidFill>
                <a:srgbClr val="7E0000"/>
              </a:solidFill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CB69B7-8181-4844-9B29-63E82B947C5E}"/>
              </a:ext>
            </a:extLst>
          </p:cNvPr>
          <p:cNvSpPr txBox="1"/>
          <p:nvPr/>
        </p:nvSpPr>
        <p:spPr>
          <a:xfrm>
            <a:off x="370431" y="1300933"/>
            <a:ext cx="5144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2E2E2E"/>
                </a:solidFill>
                <a:latin typeface="+mj-ea"/>
                <a:ea typeface="+mj-ea"/>
              </a:rPr>
              <a:t>We can </a:t>
            </a:r>
            <a:r>
              <a:rPr lang="en-US" altLang="ko-KR" sz="2800" dirty="0">
                <a:solidFill>
                  <a:srgbClr val="7E0000"/>
                </a:solidFill>
                <a:latin typeface="+mj-ea"/>
                <a:ea typeface="+mj-ea"/>
              </a:rPr>
              <a:t>conclude</a:t>
            </a:r>
            <a:r>
              <a:rPr lang="en-US" altLang="ko-KR" sz="2800" dirty="0">
                <a:solidFill>
                  <a:srgbClr val="2E2E2E"/>
                </a:solidFill>
                <a:latin typeface="+mj-ea"/>
                <a:ea typeface="+mj-ea"/>
              </a:rPr>
              <a:t> following</a:t>
            </a:r>
            <a:endParaRPr lang="ko-KR" altLang="en-US" sz="2800" dirty="0">
              <a:solidFill>
                <a:srgbClr val="2E2E2E"/>
              </a:solidFill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FCEECC-B856-4CF0-81A5-EF670186867B}"/>
              </a:ext>
            </a:extLst>
          </p:cNvPr>
          <p:cNvSpPr txBox="1"/>
          <p:nvPr/>
        </p:nvSpPr>
        <p:spPr>
          <a:xfrm>
            <a:off x="780737" y="1934663"/>
            <a:ext cx="83445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7E0000"/>
                </a:solidFill>
                <a:latin typeface="Cooper Black" panose="0208090404030B020404" pitchFamily="18" charset="0"/>
                <a:ea typeface="+mj-ea"/>
              </a:rPr>
              <a:t>“</a:t>
            </a:r>
            <a:r>
              <a:rPr lang="en-US" altLang="ko-KR" sz="2800" dirty="0">
                <a:solidFill>
                  <a:srgbClr val="2E2E2E"/>
                </a:solidFill>
                <a:latin typeface="Cooper Black" panose="0208090404030B020404" pitchFamily="18" charset="0"/>
                <a:ea typeface="+mj-ea"/>
              </a:rPr>
              <a:t>                </a:t>
            </a:r>
            <a:r>
              <a:rPr lang="en-US" altLang="ko-KR" sz="3200" dirty="0">
                <a:solidFill>
                  <a:srgbClr val="7E0000"/>
                </a:solidFill>
                <a:latin typeface="Cooper Black" panose="0208090404030B020404" pitchFamily="18" charset="0"/>
                <a:ea typeface="+mj-ea"/>
              </a:rPr>
              <a:t>Delta(Δ), Gamma(Γ) </a:t>
            </a:r>
            <a:r>
              <a:rPr lang="en-US" altLang="ko-KR" sz="2800" dirty="0">
                <a:solidFill>
                  <a:srgbClr val="2E2E2E"/>
                </a:solidFill>
                <a:latin typeface="Cooper Black" panose="0208090404030B020404" pitchFamily="18" charset="0"/>
                <a:ea typeface="+mj-ea"/>
              </a:rPr>
              <a:t>and                 </a:t>
            </a:r>
          </a:p>
          <a:p>
            <a:pPr algn="ctr"/>
            <a:r>
              <a:rPr lang="en-US" altLang="ko-KR" sz="2800" dirty="0">
                <a:solidFill>
                  <a:srgbClr val="2E2E2E"/>
                </a:solidFill>
                <a:latin typeface="Cooper Black" panose="0208090404030B020404" pitchFamily="18" charset="0"/>
                <a:ea typeface="+mj-ea"/>
              </a:rPr>
              <a:t>or more appropriate </a:t>
            </a:r>
            <a:r>
              <a:rPr lang="en-US" altLang="ko-KR" sz="3200" dirty="0">
                <a:solidFill>
                  <a:srgbClr val="7E0000"/>
                </a:solidFill>
                <a:latin typeface="Cooper Black" panose="0208090404030B020404" pitchFamily="18" charset="0"/>
                <a:ea typeface="+mj-ea"/>
              </a:rPr>
              <a:t>Greeks hedging</a:t>
            </a:r>
          </a:p>
          <a:p>
            <a:pPr algn="ctr"/>
            <a:r>
              <a:rPr lang="en-US" altLang="ko-KR" sz="2800" dirty="0">
                <a:solidFill>
                  <a:srgbClr val="2E2E2E"/>
                </a:solidFill>
                <a:latin typeface="Cooper Black" panose="0208090404030B020404" pitchFamily="18" charset="0"/>
                <a:ea typeface="+mj-ea"/>
              </a:rPr>
              <a:t>is helpful for </a:t>
            </a:r>
            <a:r>
              <a:rPr lang="en-US" altLang="ko-KR" sz="3200" dirty="0">
                <a:solidFill>
                  <a:srgbClr val="7E0000"/>
                </a:solidFill>
                <a:latin typeface="Cooper Black" panose="0208090404030B020404" pitchFamily="18" charset="0"/>
                <a:ea typeface="+mj-ea"/>
              </a:rPr>
              <a:t>maintain</a:t>
            </a:r>
            <a:r>
              <a:rPr lang="en-US" altLang="ko-KR" sz="2800" dirty="0">
                <a:solidFill>
                  <a:srgbClr val="2E2E2E"/>
                </a:solidFill>
                <a:latin typeface="Cooper Black" panose="0208090404030B020404" pitchFamily="18" charset="0"/>
                <a:ea typeface="+mj-ea"/>
              </a:rPr>
              <a:t> option premium.</a:t>
            </a:r>
            <a:r>
              <a:rPr lang="en-US" altLang="ko-KR" sz="2800" dirty="0">
                <a:solidFill>
                  <a:srgbClr val="7E0000"/>
                </a:solidFill>
                <a:latin typeface="Cooper Black" panose="0208090404030B020404" pitchFamily="18" charset="0"/>
                <a:ea typeface="+mj-ea"/>
              </a:rPr>
              <a:t>”</a:t>
            </a:r>
            <a:endParaRPr lang="ko-KR" altLang="en-US" sz="2800" dirty="0">
              <a:solidFill>
                <a:srgbClr val="7E0000"/>
              </a:solidFill>
              <a:latin typeface="Cooper Black" panose="0208090404030B020404" pitchFamily="18" charset="0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525B0E-6A21-4AFE-AD3E-41A7C86494C5}"/>
              </a:ext>
            </a:extLst>
          </p:cNvPr>
          <p:cNvSpPr txBox="1"/>
          <p:nvPr/>
        </p:nvSpPr>
        <p:spPr>
          <a:xfrm>
            <a:off x="302653" y="5108640"/>
            <a:ext cx="916513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ea typeface="+mj-ea"/>
              </a:rPr>
              <a:t>If </a:t>
            </a:r>
            <a:r>
              <a:rPr lang="en-US" altLang="ko-KR" sz="2800" dirty="0" err="1">
                <a:solidFill>
                  <a:srgbClr val="7E0000"/>
                </a:solidFill>
                <a:latin typeface="+mj-ea"/>
                <a:ea typeface="+mj-ea"/>
              </a:rPr>
              <a:t>Revalancing</a:t>
            </a:r>
            <a:r>
              <a:rPr lang="en-US" altLang="ko-KR" sz="2800" dirty="0">
                <a:solidFill>
                  <a:srgbClr val="7E0000"/>
                </a:solidFill>
                <a:latin typeface="+mj-ea"/>
                <a:ea typeface="+mj-ea"/>
              </a:rPr>
              <a:t> </a:t>
            </a:r>
            <a:r>
              <a:rPr lang="en-US" altLang="ko-KR" sz="2800" dirty="0">
                <a:ea typeface="+mj-ea"/>
              </a:rPr>
              <a:t>had been considered,</a:t>
            </a:r>
          </a:p>
          <a:p>
            <a:r>
              <a:rPr lang="en-US" altLang="ko-KR" sz="2800" dirty="0">
                <a:ea typeface="+mj-ea"/>
              </a:rPr>
              <a:t>It could have been more precise data.</a:t>
            </a:r>
            <a:endParaRPr lang="ko-KR" altLang="en-US" sz="2800" dirty="0">
              <a:ea typeface="+mj-ea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F9E93F5-0753-4696-9BAE-37E66611F88A}"/>
              </a:ext>
            </a:extLst>
          </p:cNvPr>
          <p:cNvCxnSpPr>
            <a:cxnSpLocks/>
          </p:cNvCxnSpPr>
          <p:nvPr/>
        </p:nvCxnSpPr>
        <p:spPr>
          <a:xfrm>
            <a:off x="370429" y="3758784"/>
            <a:ext cx="9165137" cy="0"/>
          </a:xfrm>
          <a:prstGeom prst="line">
            <a:avLst/>
          </a:prstGeom>
          <a:ln w="12700" cap="rnd">
            <a:solidFill>
              <a:srgbClr val="7E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815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E13B0C2-3458-4DC2-9EB4-A90500705F04}"/>
              </a:ext>
            </a:extLst>
          </p:cNvPr>
          <p:cNvSpPr/>
          <p:nvPr/>
        </p:nvSpPr>
        <p:spPr>
          <a:xfrm>
            <a:off x="0" y="0"/>
            <a:ext cx="1802674" cy="6858000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Cooper Std Black" panose="0208090304030B020404" pitchFamily="18" charset="0"/>
              </a:rPr>
              <a:t>C</a:t>
            </a:r>
          </a:p>
          <a:p>
            <a:pPr algn="ctr"/>
            <a:r>
              <a:rPr lang="en-US" altLang="ko-KR" sz="4000" dirty="0">
                <a:latin typeface="Cooper Std Black" panose="0208090304030B020404" pitchFamily="18" charset="0"/>
              </a:rPr>
              <a:t>O</a:t>
            </a:r>
            <a:br>
              <a:rPr lang="en-US" altLang="ko-KR" sz="4000" dirty="0">
                <a:latin typeface="Cooper Std Black" panose="0208090304030B020404" pitchFamily="18" charset="0"/>
              </a:rPr>
            </a:br>
            <a:r>
              <a:rPr lang="en-US" altLang="ko-KR" sz="4000" dirty="0">
                <a:latin typeface="Cooper Std Black" panose="0208090304030B020404" pitchFamily="18" charset="0"/>
              </a:rPr>
              <a:t>N</a:t>
            </a:r>
          </a:p>
          <a:p>
            <a:pPr algn="ctr"/>
            <a:r>
              <a:rPr lang="en-US" altLang="ko-KR" sz="4000" dirty="0">
                <a:latin typeface="Cooper Std Black" panose="0208090304030B020404" pitchFamily="18" charset="0"/>
              </a:rPr>
              <a:t>T</a:t>
            </a:r>
          </a:p>
          <a:p>
            <a:pPr algn="ctr"/>
            <a:r>
              <a:rPr lang="en-US" altLang="ko-KR" sz="4000" dirty="0">
                <a:latin typeface="Cooper Std Black" panose="0208090304030B020404" pitchFamily="18" charset="0"/>
              </a:rPr>
              <a:t>E</a:t>
            </a:r>
          </a:p>
          <a:p>
            <a:pPr algn="ctr"/>
            <a:r>
              <a:rPr lang="en-US" altLang="ko-KR" sz="4000" dirty="0">
                <a:latin typeface="Cooper Std Black" panose="0208090304030B020404" pitchFamily="18" charset="0"/>
              </a:rPr>
              <a:t>N</a:t>
            </a:r>
          </a:p>
          <a:p>
            <a:pPr algn="ctr"/>
            <a:r>
              <a:rPr lang="en-US" altLang="ko-KR" sz="4000" dirty="0">
                <a:latin typeface="Cooper Std Black" panose="0208090304030B020404" pitchFamily="18" charset="0"/>
              </a:rPr>
              <a:t>T</a:t>
            </a:r>
          </a:p>
          <a:p>
            <a:pPr algn="ctr"/>
            <a:r>
              <a:rPr lang="en-US" altLang="ko-KR" sz="4000" dirty="0">
                <a:latin typeface="Cooper Std Black" panose="0208090304030B020404" pitchFamily="18" charset="0"/>
              </a:rPr>
              <a:t>S</a:t>
            </a:r>
            <a:endParaRPr lang="ko-KR" altLang="en-US" sz="4000" dirty="0">
              <a:latin typeface="Cooper Std Black" panose="0208090304030B020404" pitchFamily="18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460B7B7-29F9-4E33-9DE5-83DD34C39D1D}"/>
              </a:ext>
            </a:extLst>
          </p:cNvPr>
          <p:cNvCxnSpPr/>
          <p:nvPr/>
        </p:nvCxnSpPr>
        <p:spPr>
          <a:xfrm>
            <a:off x="2220686" y="226424"/>
            <a:ext cx="0" cy="6365966"/>
          </a:xfrm>
          <a:prstGeom prst="line">
            <a:avLst/>
          </a:prstGeom>
          <a:ln w="25400" cap="rnd">
            <a:solidFill>
              <a:srgbClr val="7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0CB6A24-A9CD-431C-818A-F9DA84486E22}"/>
              </a:ext>
            </a:extLst>
          </p:cNvPr>
          <p:cNvSpPr txBox="1"/>
          <p:nvPr/>
        </p:nvSpPr>
        <p:spPr>
          <a:xfrm>
            <a:off x="2427081" y="2624327"/>
            <a:ext cx="66107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2E2E2E"/>
                </a:solidFill>
                <a:latin typeface="Cooper Black" panose="0208090404030B020404" pitchFamily="18" charset="0"/>
              </a:rPr>
              <a:t>3. Taylor Approximation</a:t>
            </a:r>
            <a:endParaRPr lang="ko-KR" altLang="en-US" sz="4000" dirty="0">
              <a:solidFill>
                <a:srgbClr val="2E2E2E"/>
              </a:solidFill>
              <a:latin typeface="Cooper Black" panose="0208090404030B0204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2123A4-3F6B-4047-A771-A7B133CB9EAE}"/>
              </a:ext>
            </a:extLst>
          </p:cNvPr>
          <p:cNvSpPr txBox="1"/>
          <p:nvPr/>
        </p:nvSpPr>
        <p:spPr>
          <a:xfrm>
            <a:off x="2427081" y="1719136"/>
            <a:ext cx="2617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2E2E2E"/>
                </a:solidFill>
                <a:latin typeface="Cooper Black" panose="0208090404030B020404" pitchFamily="18" charset="0"/>
              </a:rPr>
              <a:t>2. Greeks</a:t>
            </a:r>
            <a:endParaRPr lang="ko-KR" altLang="en-US" sz="4000" dirty="0">
              <a:solidFill>
                <a:srgbClr val="2E2E2E"/>
              </a:solidFill>
              <a:latin typeface="Cooper Black" panose="0208090404030B0204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818C24-541C-4EB0-BFAE-A38DA4772BAE}"/>
              </a:ext>
            </a:extLst>
          </p:cNvPr>
          <p:cNvSpPr txBox="1"/>
          <p:nvPr/>
        </p:nvSpPr>
        <p:spPr>
          <a:xfrm>
            <a:off x="2420316" y="3529518"/>
            <a:ext cx="43785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2E2E2E"/>
                </a:solidFill>
                <a:latin typeface="Cooper Black" panose="0208090404030B020404" pitchFamily="18" charset="0"/>
              </a:rPr>
              <a:t>4. How to Hedge</a:t>
            </a:r>
            <a:endParaRPr lang="ko-KR" altLang="en-US" sz="4000" dirty="0">
              <a:solidFill>
                <a:srgbClr val="2E2E2E"/>
              </a:solidFill>
              <a:latin typeface="Cooper Black" panose="0208090404030B0204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70BB58-32D8-4AB8-9940-1C45E6B4CD6D}"/>
              </a:ext>
            </a:extLst>
          </p:cNvPr>
          <p:cNvSpPr txBox="1"/>
          <p:nvPr/>
        </p:nvSpPr>
        <p:spPr>
          <a:xfrm>
            <a:off x="2427081" y="813944"/>
            <a:ext cx="58143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2E2E2E"/>
                </a:solidFill>
                <a:latin typeface="Cooper Black" panose="0208090404030B020404" pitchFamily="18" charset="0"/>
              </a:rPr>
              <a:t>1. Purpose &amp; Methods</a:t>
            </a:r>
            <a:endParaRPr lang="ko-KR" altLang="en-US" sz="4000" dirty="0">
              <a:solidFill>
                <a:srgbClr val="2E2E2E"/>
              </a:solidFill>
              <a:latin typeface="Cooper Black" panose="0208090404030B0204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F129B7-6F74-4E3F-AF00-B5127056BDEE}"/>
              </a:ext>
            </a:extLst>
          </p:cNvPr>
          <p:cNvSpPr txBox="1"/>
          <p:nvPr/>
        </p:nvSpPr>
        <p:spPr>
          <a:xfrm>
            <a:off x="2420316" y="4430979"/>
            <a:ext cx="39929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2E2E2E"/>
                </a:solidFill>
                <a:latin typeface="Cooper Black" panose="0208090404030B020404" pitchFamily="18" charset="0"/>
              </a:rPr>
              <a:t>5. Data &amp; Code</a:t>
            </a:r>
            <a:endParaRPr lang="ko-KR" altLang="en-US" sz="4000" dirty="0">
              <a:solidFill>
                <a:srgbClr val="2E2E2E"/>
              </a:solidFill>
              <a:latin typeface="Cooper Black" panose="0208090404030B0204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4DF39F-A944-4C97-A777-C73864514094}"/>
              </a:ext>
            </a:extLst>
          </p:cNvPr>
          <p:cNvSpPr txBox="1"/>
          <p:nvPr/>
        </p:nvSpPr>
        <p:spPr>
          <a:xfrm>
            <a:off x="2427081" y="5332440"/>
            <a:ext cx="36840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2E2E2E"/>
                </a:solidFill>
                <a:latin typeface="Cooper Black" panose="0208090404030B020404" pitchFamily="18" charset="0"/>
              </a:rPr>
              <a:t>6. Conclusion</a:t>
            </a:r>
            <a:endParaRPr lang="ko-KR" altLang="en-US" sz="4000" dirty="0">
              <a:solidFill>
                <a:srgbClr val="2E2E2E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861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12D74CF-5B44-490E-AE29-C3B4E899C0FA}"/>
              </a:ext>
            </a:extLst>
          </p:cNvPr>
          <p:cNvSpPr/>
          <p:nvPr/>
        </p:nvSpPr>
        <p:spPr>
          <a:xfrm>
            <a:off x="0" y="0"/>
            <a:ext cx="9906000" cy="1486993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latin typeface="Cooper Std Black" panose="0208090304030B020404" pitchFamily="18" charset="0"/>
              </a:rPr>
              <a:t>#Full Code</a:t>
            </a:r>
            <a:endParaRPr lang="ko-KR" altLang="en-US" sz="4800" dirty="0">
              <a:latin typeface="Cooper Std Black" panose="0208090304030B020404" pitchFamily="18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F5A5B11-5DB3-400B-8EAA-1DBFB9E66B38}"/>
              </a:ext>
            </a:extLst>
          </p:cNvPr>
          <p:cNvGrpSpPr/>
          <p:nvPr/>
        </p:nvGrpSpPr>
        <p:grpSpPr>
          <a:xfrm>
            <a:off x="1023632" y="1648923"/>
            <a:ext cx="7858736" cy="5085081"/>
            <a:chOff x="275209" y="1486992"/>
            <a:chExt cx="8300622" cy="537100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BF720CA-F277-41DC-8942-881B485B33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703" t="2977" r="8190" b="77347"/>
            <a:stretch/>
          </p:blipFill>
          <p:spPr>
            <a:xfrm>
              <a:off x="275209" y="1486993"/>
              <a:ext cx="7137783" cy="5371007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E212E73-2E85-45E7-89E0-0430732CF1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703" t="22523" r="30933" b="54369"/>
            <a:stretch/>
          </p:blipFill>
          <p:spPr>
            <a:xfrm>
              <a:off x="4103161" y="1486992"/>
              <a:ext cx="4472670" cy="53710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2159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12D74CF-5B44-490E-AE29-C3B4E899C0FA}"/>
              </a:ext>
            </a:extLst>
          </p:cNvPr>
          <p:cNvSpPr/>
          <p:nvPr/>
        </p:nvSpPr>
        <p:spPr>
          <a:xfrm>
            <a:off x="0" y="0"/>
            <a:ext cx="9906000" cy="1486993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latin typeface="Cooper Std Black" panose="0208090304030B020404" pitchFamily="18" charset="0"/>
              </a:rPr>
              <a:t>#Full Code</a:t>
            </a:r>
            <a:endParaRPr lang="ko-KR" altLang="en-US" sz="4800" dirty="0">
              <a:latin typeface="Cooper Std Black" panose="0208090304030B0204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EEDCDA5-E0E6-455C-8139-F28C23431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03" t="45534" r="8190" b="33716"/>
          <a:stretch/>
        </p:blipFill>
        <p:spPr>
          <a:xfrm>
            <a:off x="1568670" y="1486993"/>
            <a:ext cx="6643176" cy="52714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05569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12D74CF-5B44-490E-AE29-C3B4E899C0FA}"/>
              </a:ext>
            </a:extLst>
          </p:cNvPr>
          <p:cNvSpPr/>
          <p:nvPr/>
        </p:nvSpPr>
        <p:spPr>
          <a:xfrm>
            <a:off x="0" y="0"/>
            <a:ext cx="9906000" cy="1486993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latin typeface="Cooper Std Black" panose="0208090304030B020404" pitchFamily="18" charset="0"/>
              </a:rPr>
              <a:t>#Full Code</a:t>
            </a:r>
            <a:endParaRPr lang="ko-KR" altLang="en-US" sz="4800" dirty="0">
              <a:latin typeface="Cooper Std Black" panose="0208090304030B020404" pitchFamily="18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5D58F11-213B-4D00-872C-44C19EFBC1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03" t="67088" r="8190" b="14496"/>
          <a:stretch/>
        </p:blipFill>
        <p:spPr>
          <a:xfrm>
            <a:off x="1266384" y="1560145"/>
            <a:ext cx="7373232" cy="519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317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12D74CF-5B44-490E-AE29-C3B4E899C0FA}"/>
              </a:ext>
            </a:extLst>
          </p:cNvPr>
          <p:cNvSpPr/>
          <p:nvPr/>
        </p:nvSpPr>
        <p:spPr>
          <a:xfrm>
            <a:off x="0" y="0"/>
            <a:ext cx="9906000" cy="1486993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latin typeface="Cooper Std Black" panose="0208090304030B020404" pitchFamily="18" charset="0"/>
              </a:rPr>
              <a:t>#Full Code</a:t>
            </a:r>
            <a:endParaRPr lang="ko-KR" altLang="en-US" sz="4800" dirty="0">
              <a:latin typeface="Cooper Std Black" panose="0208090304030B0204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B36969-2033-4133-B13D-13F5A82678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03" t="86731" r="17411" b="2005"/>
          <a:stretch/>
        </p:blipFill>
        <p:spPr>
          <a:xfrm>
            <a:off x="527303" y="1944653"/>
            <a:ext cx="8851393" cy="427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5848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12D74CF-5B44-490E-AE29-C3B4E899C0FA}"/>
              </a:ext>
            </a:extLst>
          </p:cNvPr>
          <p:cNvSpPr/>
          <p:nvPr/>
        </p:nvSpPr>
        <p:spPr>
          <a:xfrm>
            <a:off x="0" y="0"/>
            <a:ext cx="9906000" cy="1486993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latin typeface="Cooper Std Black" panose="0208090304030B020404" pitchFamily="18" charset="0"/>
              </a:rPr>
              <a:t>References</a:t>
            </a:r>
            <a:endParaRPr lang="ko-KR" altLang="en-US" sz="4800" dirty="0">
              <a:latin typeface="Cooper Std Black" panose="0208090304030B0204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559C87-6FA2-47FF-AB0B-5A899B1142FF}"/>
              </a:ext>
            </a:extLst>
          </p:cNvPr>
          <p:cNvSpPr txBox="1"/>
          <p:nvPr/>
        </p:nvSpPr>
        <p:spPr>
          <a:xfrm>
            <a:off x="591312" y="2167180"/>
            <a:ext cx="8723376" cy="2523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400" b="0" dirty="0">
                <a:solidFill>
                  <a:srgbClr val="2E2E2E"/>
                </a:solidFill>
                <a:latin typeface="+mj-lt"/>
              </a:rPr>
              <a:t>KOSPI200  </a:t>
            </a:r>
            <a:r>
              <a:rPr lang="ko-KR" altLang="en-US" sz="2400" b="0" dirty="0">
                <a:solidFill>
                  <a:srgbClr val="2E2E2E"/>
                </a:solidFill>
                <a:latin typeface="+mj-lt"/>
              </a:rPr>
              <a:t>지수 옵션을 합성한 변동성 매수 전략의</a:t>
            </a:r>
            <a:endParaRPr lang="en-US" altLang="ko-KR" sz="2400" b="0" dirty="0">
              <a:solidFill>
                <a:srgbClr val="2E2E2E"/>
              </a:solidFill>
              <a:latin typeface="+mj-lt"/>
            </a:endParaRPr>
          </a:p>
          <a:p>
            <a:pPr algn="l">
              <a:lnSpc>
                <a:spcPct val="150000"/>
              </a:lnSpc>
            </a:pPr>
            <a:r>
              <a:rPr lang="en-US" altLang="ko-KR" sz="2400" b="0" dirty="0">
                <a:solidFill>
                  <a:srgbClr val="2E2E2E"/>
                </a:solidFill>
                <a:latin typeface="+mj-lt"/>
              </a:rPr>
              <a:t>Greek’s Dynamic Decomposition </a:t>
            </a:r>
            <a:r>
              <a:rPr lang="ko-KR" altLang="en-US" sz="2400" b="0" dirty="0">
                <a:solidFill>
                  <a:srgbClr val="2E2E2E"/>
                </a:solidFill>
                <a:latin typeface="+mj-lt"/>
              </a:rPr>
              <a:t>효과 연구</a:t>
            </a:r>
            <a:endParaRPr lang="en-US" altLang="ko-KR" sz="2400" b="0" dirty="0">
              <a:solidFill>
                <a:srgbClr val="2E2E2E"/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2E2E2E"/>
                </a:solidFill>
              </a:rPr>
              <a:t>(A</a:t>
            </a:r>
            <a:r>
              <a:rPr lang="ko-KR" altLang="en-US" dirty="0">
                <a:solidFill>
                  <a:srgbClr val="2E2E2E"/>
                </a:solidFill>
              </a:rPr>
              <a:t> </a:t>
            </a:r>
            <a:r>
              <a:rPr lang="en-US" altLang="ko-KR" dirty="0">
                <a:solidFill>
                  <a:srgbClr val="2E2E2E"/>
                </a:solidFill>
              </a:rPr>
              <a:t>study</a:t>
            </a:r>
            <a:r>
              <a:rPr lang="ko-KR" altLang="en-US" dirty="0">
                <a:solidFill>
                  <a:srgbClr val="2E2E2E"/>
                </a:solidFill>
              </a:rPr>
              <a:t> </a:t>
            </a:r>
            <a:r>
              <a:rPr lang="en-US" altLang="ko-KR" dirty="0">
                <a:solidFill>
                  <a:srgbClr val="2E2E2E"/>
                </a:solidFill>
              </a:rPr>
              <a:t>on</a:t>
            </a:r>
            <a:r>
              <a:rPr lang="ko-KR" altLang="en-US" dirty="0">
                <a:solidFill>
                  <a:srgbClr val="2E2E2E"/>
                </a:solidFill>
              </a:rPr>
              <a:t> </a:t>
            </a:r>
            <a:r>
              <a:rPr lang="en-US" altLang="ko-KR" dirty="0">
                <a:solidFill>
                  <a:srgbClr val="2E2E2E"/>
                </a:solidFill>
              </a:rPr>
              <a:t>Greek’s</a:t>
            </a:r>
            <a:r>
              <a:rPr lang="ko-KR" altLang="en-US" dirty="0">
                <a:solidFill>
                  <a:srgbClr val="2E2E2E"/>
                </a:solidFill>
              </a:rPr>
              <a:t> </a:t>
            </a:r>
            <a:r>
              <a:rPr lang="en-US" altLang="ko-KR" dirty="0">
                <a:solidFill>
                  <a:srgbClr val="2E2E2E"/>
                </a:solidFill>
              </a:rPr>
              <a:t>dynamic</a:t>
            </a:r>
            <a:r>
              <a:rPr lang="ko-KR" altLang="en-US" dirty="0">
                <a:solidFill>
                  <a:srgbClr val="2E2E2E"/>
                </a:solidFill>
              </a:rPr>
              <a:t> </a:t>
            </a:r>
            <a:r>
              <a:rPr lang="en-US" altLang="ko-KR" dirty="0">
                <a:solidFill>
                  <a:srgbClr val="2E2E2E"/>
                </a:solidFill>
              </a:rPr>
              <a:t>decompositions</a:t>
            </a:r>
            <a:r>
              <a:rPr lang="ko-KR" altLang="en-US" dirty="0">
                <a:solidFill>
                  <a:srgbClr val="2E2E2E"/>
                </a:solidFill>
              </a:rPr>
              <a:t> </a:t>
            </a:r>
            <a:r>
              <a:rPr lang="en-US" altLang="ko-KR" dirty="0">
                <a:solidFill>
                  <a:srgbClr val="2E2E2E"/>
                </a:solidFill>
              </a:rPr>
              <a:t>effect</a:t>
            </a:r>
            <a:r>
              <a:rPr lang="ko-KR" altLang="en-US" dirty="0">
                <a:solidFill>
                  <a:srgbClr val="2E2E2E"/>
                </a:solidFill>
              </a:rPr>
              <a:t> </a:t>
            </a:r>
            <a:r>
              <a:rPr lang="en-US" altLang="ko-KR" dirty="0">
                <a:solidFill>
                  <a:srgbClr val="2E2E2E"/>
                </a:solidFill>
              </a:rPr>
              <a:t>of</a:t>
            </a:r>
            <a:r>
              <a:rPr lang="ko-KR" altLang="en-US" dirty="0">
                <a:solidFill>
                  <a:srgbClr val="2E2E2E"/>
                </a:solidFill>
              </a:rPr>
              <a:t> </a:t>
            </a:r>
            <a:r>
              <a:rPr lang="en-US" altLang="ko-KR" dirty="0">
                <a:solidFill>
                  <a:srgbClr val="2E2E2E"/>
                </a:solidFill>
              </a:rPr>
              <a:t>volatility</a:t>
            </a:r>
            <a:r>
              <a:rPr lang="ko-KR" altLang="en-US" dirty="0">
                <a:solidFill>
                  <a:srgbClr val="2E2E2E"/>
                </a:solidFill>
              </a:rPr>
              <a:t> </a:t>
            </a:r>
            <a:r>
              <a:rPr lang="en-US" altLang="ko-KR" dirty="0">
                <a:solidFill>
                  <a:srgbClr val="2E2E2E"/>
                </a:solidFill>
              </a:rPr>
              <a:t>long</a:t>
            </a:r>
            <a:r>
              <a:rPr lang="ko-KR" altLang="en-US" dirty="0">
                <a:solidFill>
                  <a:srgbClr val="2E2E2E"/>
                </a:solidFill>
              </a:rPr>
              <a:t> </a:t>
            </a:r>
            <a:r>
              <a:rPr lang="en-US" altLang="ko-KR" dirty="0">
                <a:solidFill>
                  <a:srgbClr val="2E2E2E"/>
                </a:solidFill>
              </a:rPr>
              <a:t>strategy</a:t>
            </a:r>
            <a:r>
              <a:rPr lang="ko-KR" altLang="en-US" dirty="0">
                <a:solidFill>
                  <a:srgbClr val="2E2E2E"/>
                </a:solidFill>
              </a:rPr>
              <a:t> </a:t>
            </a:r>
            <a:r>
              <a:rPr lang="en-US" altLang="ko-KR" dirty="0">
                <a:solidFill>
                  <a:srgbClr val="2E2E2E"/>
                </a:solidFill>
              </a:rPr>
              <a:t>with</a:t>
            </a:r>
            <a:r>
              <a:rPr lang="ko-KR" altLang="en-US" dirty="0">
                <a:solidFill>
                  <a:srgbClr val="2E2E2E"/>
                </a:solidFill>
              </a:rPr>
              <a:t> </a:t>
            </a:r>
            <a:r>
              <a:rPr lang="en-US" altLang="ko-KR" dirty="0">
                <a:solidFill>
                  <a:srgbClr val="2E2E2E"/>
                </a:solidFill>
              </a:rPr>
              <a:t>synthesized</a:t>
            </a:r>
            <a:r>
              <a:rPr lang="ko-KR" altLang="en-US" dirty="0">
                <a:solidFill>
                  <a:srgbClr val="2E2E2E"/>
                </a:solidFill>
              </a:rPr>
              <a:t> </a:t>
            </a:r>
            <a:r>
              <a:rPr lang="en-US" altLang="ko-KR" dirty="0">
                <a:solidFill>
                  <a:srgbClr val="2E2E2E"/>
                </a:solidFill>
              </a:rPr>
              <a:t>KOSPI200 index options)</a:t>
            </a:r>
            <a:endParaRPr lang="en-US" altLang="ko-KR" b="0" dirty="0">
              <a:solidFill>
                <a:srgbClr val="2E2E2E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2400" i="0" dirty="0">
                <a:solidFill>
                  <a:srgbClr val="2E2E2E"/>
                </a:solidFill>
                <a:effectLst/>
                <a:latin typeface="+mj-lt"/>
              </a:rPr>
              <a:t>-</a:t>
            </a:r>
            <a:r>
              <a:rPr lang="ko-KR" altLang="en-US" sz="2400" i="0" dirty="0">
                <a:solidFill>
                  <a:srgbClr val="2E2E2E"/>
                </a:solidFill>
                <a:effectLst/>
                <a:latin typeface="+mj-lt"/>
              </a:rPr>
              <a:t>아주대학교 대학원 금융공학협동과정 김경한</a:t>
            </a:r>
            <a:endParaRPr lang="en-US" altLang="ko-KR" b="0" i="0" dirty="0">
              <a:solidFill>
                <a:srgbClr val="7E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23819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12D74CF-5B44-490E-AE29-C3B4E899C0FA}"/>
              </a:ext>
            </a:extLst>
          </p:cNvPr>
          <p:cNvSpPr/>
          <p:nvPr/>
        </p:nvSpPr>
        <p:spPr>
          <a:xfrm>
            <a:off x="0" y="0"/>
            <a:ext cx="9906000" cy="1486993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latin typeface="Cooper Std Black" panose="0208090304030B020404" pitchFamily="18" charset="0"/>
              </a:rPr>
              <a:t>Purpose &amp; Methods</a:t>
            </a:r>
            <a:endParaRPr lang="ko-KR" altLang="en-US" sz="4800" dirty="0">
              <a:latin typeface="Cooper Std Black" panose="0208090304030B0204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F51D6D-B8CB-47AA-85A8-8664C631E16B}"/>
              </a:ext>
            </a:extLst>
          </p:cNvPr>
          <p:cNvSpPr txBox="1"/>
          <p:nvPr/>
        </p:nvSpPr>
        <p:spPr>
          <a:xfrm>
            <a:off x="957256" y="1742936"/>
            <a:ext cx="799148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7E0000"/>
                </a:solidFill>
                <a:latin typeface="Cooper Black" panose="0208090404030B020404" pitchFamily="18" charset="0"/>
                <a:ea typeface="+mj-ea"/>
              </a:rPr>
              <a:t>“ </a:t>
            </a:r>
            <a:r>
              <a:rPr lang="en-US" altLang="ko-KR" sz="3200" dirty="0">
                <a:solidFill>
                  <a:srgbClr val="2E2E2E"/>
                </a:solidFill>
                <a:latin typeface="Cooper Black" panose="0208090404030B020404" pitchFamily="18" charset="0"/>
                <a:ea typeface="+mj-ea"/>
              </a:rPr>
              <a:t>How does </a:t>
            </a:r>
            <a:r>
              <a:rPr lang="en-US" altLang="ko-KR" sz="3200" dirty="0">
                <a:solidFill>
                  <a:srgbClr val="7E0000"/>
                </a:solidFill>
                <a:latin typeface="Cooper Black" panose="0208090404030B020404" pitchFamily="18" charset="0"/>
                <a:ea typeface="+mj-ea"/>
              </a:rPr>
              <a:t>Maintain</a:t>
            </a:r>
            <a:r>
              <a:rPr lang="en-US" altLang="ko-KR" sz="3200" dirty="0">
                <a:latin typeface="Cooper Black" panose="0208090404030B020404" pitchFamily="18" charset="0"/>
                <a:ea typeface="+mj-ea"/>
              </a:rPr>
              <a:t> </a:t>
            </a:r>
            <a:r>
              <a:rPr lang="en-US" altLang="ko-KR" sz="3200" dirty="0">
                <a:solidFill>
                  <a:srgbClr val="2E2E2E"/>
                </a:solidFill>
                <a:latin typeface="Cooper Black" panose="0208090404030B020404" pitchFamily="18" charset="0"/>
                <a:ea typeface="+mj-ea"/>
              </a:rPr>
              <a:t>option premium</a:t>
            </a:r>
          </a:p>
          <a:p>
            <a:pPr algn="ctr"/>
            <a:r>
              <a:rPr lang="en-US" altLang="ko-KR" sz="3200" dirty="0">
                <a:latin typeface="Cooper Black" panose="0208090404030B020404" pitchFamily="18" charset="0"/>
                <a:ea typeface="+mj-ea"/>
              </a:rPr>
              <a:t>   </a:t>
            </a:r>
            <a:r>
              <a:rPr lang="en-US" altLang="ko-KR" sz="3200" dirty="0">
                <a:solidFill>
                  <a:srgbClr val="2E2E2E"/>
                </a:solidFill>
                <a:latin typeface="Cooper Black" panose="0208090404030B020404" pitchFamily="18" charset="0"/>
                <a:ea typeface="+mj-ea"/>
              </a:rPr>
              <a:t>with the degree of </a:t>
            </a:r>
            <a:r>
              <a:rPr lang="en-US" altLang="ko-KR" sz="3200" dirty="0">
                <a:solidFill>
                  <a:srgbClr val="7E0000"/>
                </a:solidFill>
                <a:latin typeface="Cooper Black" panose="0208090404030B020404" pitchFamily="18" charset="0"/>
                <a:ea typeface="+mj-ea"/>
              </a:rPr>
              <a:t>Greeks hedge</a:t>
            </a:r>
            <a:r>
              <a:rPr lang="en-US" altLang="ko-KR" sz="3200" dirty="0">
                <a:solidFill>
                  <a:srgbClr val="2E2E2E"/>
                </a:solidFill>
                <a:latin typeface="Cooper Black" panose="0208090404030B020404" pitchFamily="18" charset="0"/>
                <a:ea typeface="+mj-ea"/>
              </a:rPr>
              <a:t>?</a:t>
            </a:r>
            <a:r>
              <a:rPr lang="en-US" altLang="ko-KR" sz="3200" dirty="0">
                <a:latin typeface="Cooper Black" panose="0208090404030B020404" pitchFamily="18" charset="0"/>
                <a:ea typeface="+mj-ea"/>
              </a:rPr>
              <a:t> </a:t>
            </a:r>
            <a:r>
              <a:rPr lang="en-US" altLang="ko-KR" sz="3200" dirty="0">
                <a:solidFill>
                  <a:srgbClr val="7E0000"/>
                </a:solidFill>
                <a:latin typeface="Cooper Black" panose="0208090404030B020404" pitchFamily="18" charset="0"/>
                <a:ea typeface="+mj-ea"/>
              </a:rPr>
              <a:t>”</a:t>
            </a:r>
            <a:endParaRPr lang="ko-KR" altLang="en-US" sz="3200" dirty="0">
              <a:solidFill>
                <a:srgbClr val="7E0000"/>
              </a:solidFill>
              <a:latin typeface="Cooper Black" panose="0208090404030B020404" pitchFamily="18" charset="0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16D1EB-D49A-4C4D-A9E4-0D3710A73B86}"/>
              </a:ext>
            </a:extLst>
          </p:cNvPr>
          <p:cNvSpPr txBox="1"/>
          <p:nvPr/>
        </p:nvSpPr>
        <p:spPr>
          <a:xfrm>
            <a:off x="1349928" y="4079535"/>
            <a:ext cx="7206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1. Decide</a:t>
            </a:r>
            <a:r>
              <a:rPr lang="ko-KR" altLang="en-US" sz="2400" dirty="0"/>
              <a:t> </a:t>
            </a:r>
            <a:r>
              <a:rPr lang="en-US" altLang="ko-KR" sz="2400" dirty="0"/>
              <a:t>the</a:t>
            </a:r>
            <a:r>
              <a:rPr lang="ko-KR" altLang="en-US" sz="2400" dirty="0"/>
              <a:t> </a:t>
            </a:r>
            <a:r>
              <a:rPr lang="en-US" altLang="ko-KR" sz="2400" dirty="0">
                <a:solidFill>
                  <a:srgbClr val="7E0000"/>
                </a:solidFill>
                <a:latin typeface="+mj-ea"/>
                <a:ea typeface="+mj-ea"/>
              </a:rPr>
              <a:t>Call</a:t>
            </a:r>
            <a:r>
              <a:rPr lang="ko-KR" altLang="en-US" sz="2400" dirty="0">
                <a:solidFill>
                  <a:srgbClr val="7E0000"/>
                </a:solidFill>
                <a:latin typeface="+mj-ea"/>
                <a:ea typeface="+mj-ea"/>
              </a:rPr>
              <a:t> </a:t>
            </a:r>
            <a:r>
              <a:rPr lang="en-US" altLang="ko-KR" sz="2400" dirty="0">
                <a:solidFill>
                  <a:srgbClr val="7E0000"/>
                </a:solidFill>
                <a:latin typeface="+mj-ea"/>
                <a:ea typeface="+mj-ea"/>
              </a:rPr>
              <a:t>option </a:t>
            </a:r>
            <a:r>
              <a:rPr lang="en-US" altLang="ko-KR" sz="2400" dirty="0"/>
              <a:t>to sell and its quantity</a:t>
            </a: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8C82A858-7404-4895-9CC9-8F053B1F2FD3}"/>
              </a:ext>
            </a:extLst>
          </p:cNvPr>
          <p:cNvSpPr/>
          <p:nvPr/>
        </p:nvSpPr>
        <p:spPr>
          <a:xfrm>
            <a:off x="2422862" y="3076098"/>
            <a:ext cx="5060272" cy="652523"/>
          </a:xfrm>
          <a:prstGeom prst="downArrow">
            <a:avLst>
              <a:gd name="adj1" fmla="val 50526"/>
              <a:gd name="adj2" fmla="val 67241"/>
            </a:avLst>
          </a:prstGeom>
          <a:solidFill>
            <a:srgbClr val="7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4D5335-E4FD-41AC-946D-9E8A1EAE949A}"/>
              </a:ext>
            </a:extLst>
          </p:cNvPr>
          <p:cNvSpPr txBox="1"/>
          <p:nvPr/>
        </p:nvSpPr>
        <p:spPr>
          <a:xfrm>
            <a:off x="1349928" y="4748769"/>
            <a:ext cx="5891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2. </a:t>
            </a:r>
            <a:r>
              <a:rPr lang="en-US" altLang="ko-KR" sz="2400" dirty="0">
                <a:solidFill>
                  <a:srgbClr val="7E0000"/>
                </a:solidFill>
                <a:latin typeface="+mj-ea"/>
                <a:ea typeface="+mj-ea"/>
              </a:rPr>
              <a:t>Find Greeks </a:t>
            </a:r>
            <a:r>
              <a:rPr lang="en-US" altLang="ko-KR" sz="2400" dirty="0"/>
              <a:t>of Call option with BSM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478CBA-C027-4B61-88D4-5E837C176ED1}"/>
              </a:ext>
            </a:extLst>
          </p:cNvPr>
          <p:cNvSpPr txBox="1"/>
          <p:nvPr/>
        </p:nvSpPr>
        <p:spPr>
          <a:xfrm>
            <a:off x="1349928" y="5418003"/>
            <a:ext cx="6058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3. Hedge using Greeks and </a:t>
            </a:r>
            <a:r>
              <a:rPr lang="en-US" altLang="ko-KR" sz="2400" dirty="0">
                <a:solidFill>
                  <a:srgbClr val="7E0000"/>
                </a:solidFill>
                <a:latin typeface="+mj-ea"/>
                <a:ea typeface="+mj-ea"/>
              </a:rPr>
              <a:t>find pay-off</a:t>
            </a:r>
          </a:p>
        </p:txBody>
      </p:sp>
    </p:spTree>
    <p:extLst>
      <p:ext uri="{BB962C8B-B14F-4D97-AF65-F5344CB8AC3E}">
        <p14:creationId xmlns:p14="http://schemas.microsoft.com/office/powerpoint/2010/main" val="2621797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12D74CF-5B44-490E-AE29-C3B4E899C0FA}"/>
              </a:ext>
            </a:extLst>
          </p:cNvPr>
          <p:cNvSpPr/>
          <p:nvPr/>
        </p:nvSpPr>
        <p:spPr>
          <a:xfrm>
            <a:off x="0" y="0"/>
            <a:ext cx="9906000" cy="1486993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latin typeface="Cooper Std Black" panose="0208090304030B020404" pitchFamily="18" charset="0"/>
              </a:rPr>
              <a:t>Greeks</a:t>
            </a:r>
            <a:endParaRPr lang="ko-KR" altLang="en-US" sz="4800" dirty="0">
              <a:latin typeface="Cooper Std Black" panose="0208090304030B0204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EC563F-9A2A-4ECB-8CBE-F03F3CAF4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386" y="1738663"/>
            <a:ext cx="8975456" cy="19420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2E2E2E"/>
                </a:solidFill>
                <a:latin typeface="+mj-lt"/>
              </a:rPr>
              <a:t>Delta(Δ)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b="1" dirty="0">
                <a:solidFill>
                  <a:srgbClr val="7E0000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The rate </a:t>
            </a:r>
            <a:r>
              <a:rPr lang="en-US" altLang="ko-KR" sz="2400" dirty="0"/>
              <a:t>of change of the </a:t>
            </a:r>
            <a:r>
              <a:rPr lang="en-US" altLang="ko-KR" sz="2400" b="1" dirty="0">
                <a:solidFill>
                  <a:srgbClr val="7E0000"/>
                </a:solidFill>
                <a:latin typeface="+mj-ea"/>
                <a:ea typeface="+mj-ea"/>
              </a:rPr>
              <a:t>option value </a:t>
            </a:r>
            <a:r>
              <a:rPr lang="en-US" altLang="ko-KR" sz="2400" dirty="0"/>
              <a:t>concerning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changes in the </a:t>
            </a:r>
            <a:r>
              <a:rPr lang="en-US" altLang="ko-KR" sz="2400" b="1" dirty="0">
                <a:solidFill>
                  <a:srgbClr val="7E0000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underlying asset’s price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6E22E848-2076-45E3-BFF7-677B748448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9386" y="3680669"/>
                <a:ext cx="8975456" cy="2837577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US" altLang="ko-KR" dirty="0">
                    <a:solidFill>
                      <a:srgbClr val="2E2E2E"/>
                    </a:solidFill>
                    <a:latin typeface="+mj-lt"/>
                  </a:rPr>
                  <a:t>Delta of Call Option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ko-KR" sz="2400" dirty="0"/>
                  <a:t>With </a:t>
                </a:r>
                <a:r>
                  <a:rPr lang="en-US" altLang="ko-KR" sz="2400" b="1" dirty="0">
                    <a:solidFill>
                      <a:srgbClr val="7E0000"/>
                    </a:solidFill>
                    <a:latin typeface="+mj-lt"/>
                  </a:rPr>
                  <a:t>BSM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ko-KR" sz="900" b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𝑆𝑁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𝑟𝑇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ko-KR" sz="9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ko-KR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6E22E848-2076-45E3-BFF7-677B74844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86" y="3680669"/>
                <a:ext cx="8975456" cy="2837577"/>
              </a:xfrm>
              <a:prstGeom prst="rect">
                <a:avLst/>
              </a:prstGeom>
              <a:blipFill>
                <a:blip r:embed="rId2"/>
                <a:stretch>
                  <a:fillRect l="-14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47435BF-CBBD-45CC-B568-7285715C938F}"/>
              </a:ext>
            </a:extLst>
          </p:cNvPr>
          <p:cNvCxnSpPr>
            <a:cxnSpLocks/>
          </p:cNvCxnSpPr>
          <p:nvPr/>
        </p:nvCxnSpPr>
        <p:spPr>
          <a:xfrm>
            <a:off x="478173" y="2187429"/>
            <a:ext cx="8456103" cy="0"/>
          </a:xfrm>
          <a:prstGeom prst="line">
            <a:avLst/>
          </a:prstGeom>
          <a:ln w="12700" cap="rnd">
            <a:solidFill>
              <a:srgbClr val="7E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F972B36-7EE6-4609-872D-386C27C018AA}"/>
              </a:ext>
            </a:extLst>
          </p:cNvPr>
          <p:cNvCxnSpPr>
            <a:cxnSpLocks/>
          </p:cNvCxnSpPr>
          <p:nvPr/>
        </p:nvCxnSpPr>
        <p:spPr>
          <a:xfrm>
            <a:off x="478173" y="4294463"/>
            <a:ext cx="8456103" cy="0"/>
          </a:xfrm>
          <a:prstGeom prst="line">
            <a:avLst/>
          </a:prstGeom>
          <a:ln w="12700" cap="rnd">
            <a:solidFill>
              <a:srgbClr val="7E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753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EC563F-9A2A-4ECB-8CBE-F03F3CAF4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386" y="1747052"/>
            <a:ext cx="8975456" cy="19420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2E2E2E"/>
                </a:solidFill>
                <a:latin typeface="+mj-lt"/>
              </a:rPr>
              <a:t>Gamma(Γ)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b="1" dirty="0">
                <a:solidFill>
                  <a:srgbClr val="7E0000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The rate </a:t>
            </a:r>
            <a:r>
              <a:rPr lang="en-US" altLang="ko-KR" sz="2400" dirty="0"/>
              <a:t>of change in the </a:t>
            </a:r>
            <a:r>
              <a:rPr lang="en-US" altLang="ko-KR" sz="2400" b="1" dirty="0">
                <a:solidFill>
                  <a:srgbClr val="7E0000"/>
                </a:solidFill>
                <a:latin typeface="+mj-ea"/>
                <a:ea typeface="+mj-ea"/>
              </a:rPr>
              <a:t>delta </a:t>
            </a:r>
            <a:r>
              <a:rPr lang="en-US" altLang="ko-KR" sz="2400" dirty="0"/>
              <a:t>concerning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changes in the </a:t>
            </a:r>
            <a:r>
              <a:rPr lang="en-US" altLang="ko-KR" sz="2400" b="1" dirty="0">
                <a:solidFill>
                  <a:srgbClr val="7E0000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underlying asset’s price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6E22E848-2076-45E3-BFF7-677B748448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9386" y="3689058"/>
                <a:ext cx="8975456" cy="2837577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US" altLang="ko-KR" dirty="0">
                    <a:solidFill>
                      <a:srgbClr val="2E2E2E"/>
                    </a:solidFill>
                    <a:latin typeface="+mj-lt"/>
                  </a:rPr>
                  <a:t>Gamma of Call Option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ko-KR" sz="2400" dirty="0"/>
                  <a:t>With </a:t>
                </a:r>
                <a:r>
                  <a:rPr lang="en-US" altLang="ko-KR" sz="2400" b="1" dirty="0">
                    <a:solidFill>
                      <a:srgbClr val="7E0000"/>
                    </a:solidFill>
                    <a:latin typeface="+mj-lt"/>
                  </a:rPr>
                  <a:t>BSM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ko-KR" sz="900" b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𝑆𝑁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𝑟𝑇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ko-KR" sz="9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l-GR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num>
                        <m:den>
                          <m:r>
                            <a:rPr lang="ko-KR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′(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ko-KR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ko-KR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altLang="ko-KR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6E22E848-2076-45E3-BFF7-677B74844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86" y="3689058"/>
                <a:ext cx="8975456" cy="2837577"/>
              </a:xfrm>
              <a:prstGeom prst="rect">
                <a:avLst/>
              </a:prstGeom>
              <a:blipFill>
                <a:blip r:embed="rId2"/>
                <a:stretch>
                  <a:fillRect l="-14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650B727-AA95-43D0-9CAA-9A5D4811E5AC}"/>
              </a:ext>
            </a:extLst>
          </p:cNvPr>
          <p:cNvCxnSpPr>
            <a:cxnSpLocks/>
          </p:cNvCxnSpPr>
          <p:nvPr/>
        </p:nvCxnSpPr>
        <p:spPr>
          <a:xfrm>
            <a:off x="478173" y="2187429"/>
            <a:ext cx="8456103" cy="0"/>
          </a:xfrm>
          <a:prstGeom prst="line">
            <a:avLst/>
          </a:prstGeom>
          <a:ln w="12700" cap="rnd">
            <a:solidFill>
              <a:srgbClr val="7E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1C128D7-0DF3-4933-AB32-B548CB4F59E9}"/>
              </a:ext>
            </a:extLst>
          </p:cNvPr>
          <p:cNvCxnSpPr>
            <a:cxnSpLocks/>
          </p:cNvCxnSpPr>
          <p:nvPr/>
        </p:nvCxnSpPr>
        <p:spPr>
          <a:xfrm>
            <a:off x="478173" y="4294463"/>
            <a:ext cx="8456103" cy="0"/>
          </a:xfrm>
          <a:prstGeom prst="line">
            <a:avLst/>
          </a:prstGeom>
          <a:ln w="12700" cap="rnd">
            <a:solidFill>
              <a:srgbClr val="7E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B98DD3-90FE-44CA-A5C4-D182F6265136}"/>
              </a:ext>
            </a:extLst>
          </p:cNvPr>
          <p:cNvSpPr/>
          <p:nvPr/>
        </p:nvSpPr>
        <p:spPr>
          <a:xfrm>
            <a:off x="0" y="0"/>
            <a:ext cx="9906000" cy="1486993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latin typeface="Cooper Std Black" panose="0208090304030B020404" pitchFamily="18" charset="0"/>
              </a:rPr>
              <a:t>Greeks</a:t>
            </a:r>
            <a:endParaRPr lang="ko-KR" altLang="en-US" sz="4800" dirty="0">
              <a:latin typeface="Cooper Std Black" panose="02080903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319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EC563F-9A2A-4ECB-8CBE-F03F3CAF4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386" y="1738663"/>
            <a:ext cx="8975456" cy="19420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2E2E2E"/>
                </a:solidFill>
                <a:latin typeface="+mj-lt"/>
              </a:rPr>
              <a:t>Vega(ν)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>
                <a:latin typeface="+mn-ea"/>
              </a:rPr>
              <a:t>Change</a:t>
            </a:r>
            <a:r>
              <a:rPr lang="en-US" altLang="ko-KR" sz="2400" b="1" dirty="0">
                <a:solidFill>
                  <a:srgbClr val="7E0000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r>
              <a:rPr lang="en-US" altLang="ko-KR" sz="2400" dirty="0">
                <a:latin typeface="+mn-ea"/>
              </a:rPr>
              <a:t>of the </a:t>
            </a:r>
            <a:r>
              <a:rPr lang="en-US" altLang="ko-KR" sz="2400" b="1" dirty="0">
                <a:solidFill>
                  <a:srgbClr val="7E0000"/>
                </a:solidFill>
                <a:latin typeface="+mj-ea"/>
                <a:ea typeface="+mj-ea"/>
              </a:rPr>
              <a:t>option value </a:t>
            </a:r>
            <a:r>
              <a:rPr lang="en-US" altLang="ko-KR" sz="2400" dirty="0"/>
              <a:t>with respect to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the</a:t>
            </a:r>
            <a:r>
              <a:rPr lang="en-US" altLang="ko-KR" sz="2400" dirty="0">
                <a:solidFill>
                  <a:srgbClr val="7E0000"/>
                </a:solidFill>
                <a:latin typeface="+mj-ea"/>
                <a:ea typeface="+mj-ea"/>
              </a:rPr>
              <a:t> volatility </a:t>
            </a:r>
            <a:r>
              <a:rPr lang="en-US" altLang="ko-KR" sz="2400" dirty="0"/>
              <a:t>of the </a:t>
            </a:r>
            <a:r>
              <a:rPr lang="en-US" altLang="ko-KR" sz="2400" b="1" dirty="0">
                <a:solidFill>
                  <a:srgbClr val="7E0000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underlying asset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6E22E848-2076-45E3-BFF7-677B748448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9386" y="3680669"/>
                <a:ext cx="8975456" cy="2837577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US" altLang="ko-KR" dirty="0">
                    <a:solidFill>
                      <a:srgbClr val="2E2E2E"/>
                    </a:solidFill>
                    <a:latin typeface="+mj-lt"/>
                  </a:rPr>
                  <a:t>Delta of Call Option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ko-KR" sz="2400" dirty="0"/>
                  <a:t>With </a:t>
                </a:r>
                <a:r>
                  <a:rPr lang="en-US" altLang="ko-KR" sz="2400" b="1" dirty="0">
                    <a:solidFill>
                      <a:srgbClr val="7E0000"/>
                    </a:solidFill>
                    <a:latin typeface="+mj-lt"/>
                  </a:rPr>
                  <a:t>BSM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ko-KR" sz="900" b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𝑆𝑁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𝑟𝑇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ko-KR" sz="9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𝜈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ko-KR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𝜕𝜎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ko-KR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𝜕𝜎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ad>
                        <m:radPr>
                          <m:degHide m:val="on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rad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6E22E848-2076-45E3-BFF7-677B74844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86" y="3680669"/>
                <a:ext cx="8975456" cy="2837577"/>
              </a:xfrm>
              <a:prstGeom prst="rect">
                <a:avLst/>
              </a:prstGeom>
              <a:blipFill>
                <a:blip r:embed="rId2"/>
                <a:stretch>
                  <a:fillRect l="-14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019E348-F973-4B89-9A98-79BC28B10F4F}"/>
              </a:ext>
            </a:extLst>
          </p:cNvPr>
          <p:cNvCxnSpPr>
            <a:cxnSpLocks/>
          </p:cNvCxnSpPr>
          <p:nvPr/>
        </p:nvCxnSpPr>
        <p:spPr>
          <a:xfrm>
            <a:off x="478173" y="2187429"/>
            <a:ext cx="8456103" cy="0"/>
          </a:xfrm>
          <a:prstGeom prst="line">
            <a:avLst/>
          </a:prstGeom>
          <a:ln w="12700" cap="rnd">
            <a:solidFill>
              <a:srgbClr val="7E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09CB54B-7162-47DA-BC68-716B851F13C1}"/>
              </a:ext>
            </a:extLst>
          </p:cNvPr>
          <p:cNvCxnSpPr>
            <a:cxnSpLocks/>
          </p:cNvCxnSpPr>
          <p:nvPr/>
        </p:nvCxnSpPr>
        <p:spPr>
          <a:xfrm>
            <a:off x="478173" y="4294463"/>
            <a:ext cx="8456103" cy="0"/>
          </a:xfrm>
          <a:prstGeom prst="line">
            <a:avLst/>
          </a:prstGeom>
          <a:ln w="12700" cap="rnd">
            <a:solidFill>
              <a:srgbClr val="7E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D5D2EC-CDAE-49B3-9B1B-97563647B960}"/>
              </a:ext>
            </a:extLst>
          </p:cNvPr>
          <p:cNvSpPr/>
          <p:nvPr/>
        </p:nvSpPr>
        <p:spPr>
          <a:xfrm>
            <a:off x="0" y="0"/>
            <a:ext cx="9906000" cy="1486993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latin typeface="Cooper Std Black" panose="0208090304030B020404" pitchFamily="18" charset="0"/>
              </a:rPr>
              <a:t>Greeks</a:t>
            </a:r>
            <a:endParaRPr lang="ko-KR" altLang="en-US" sz="4800" dirty="0">
              <a:latin typeface="Cooper Std Black" panose="02080903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893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D5D2EC-CDAE-49B3-9B1B-97563647B960}"/>
              </a:ext>
            </a:extLst>
          </p:cNvPr>
          <p:cNvSpPr/>
          <p:nvPr/>
        </p:nvSpPr>
        <p:spPr>
          <a:xfrm>
            <a:off x="0" y="0"/>
            <a:ext cx="9906000" cy="1486993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latin typeface="Cooper Std Black" panose="0208090304030B020404" pitchFamily="18" charset="0"/>
              </a:rPr>
              <a:t>Greeks</a:t>
            </a:r>
            <a:endParaRPr lang="ko-KR" altLang="en-US" sz="4800" dirty="0">
              <a:latin typeface="Cooper Std Black" panose="0208090304030B020404" pitchFamily="18" charset="0"/>
            </a:endParaRPr>
          </a:p>
        </p:txBody>
      </p:sp>
      <p:pic>
        <p:nvPicPr>
          <p:cNvPr id="12" name="내용 개체 틀 4">
            <a:extLst>
              <a:ext uri="{FF2B5EF4-FFF2-40B4-BE49-F238E27FC236}">
                <a16:creationId xmlns:a16="http://schemas.microsoft.com/office/drawing/2014/main" id="{63B3F975-3C1D-4792-872C-4979BA00A5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513"/>
          <a:stretch/>
        </p:blipFill>
        <p:spPr>
          <a:xfrm>
            <a:off x="1927881" y="1727581"/>
            <a:ext cx="3501523" cy="225848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AA534E1-9556-4C08-83C5-D0E2720484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918"/>
          <a:stretch/>
        </p:blipFill>
        <p:spPr>
          <a:xfrm>
            <a:off x="1834375" y="3986073"/>
            <a:ext cx="3586151" cy="257986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1B25BE4-6610-49F7-9F81-7A70799985EF}"/>
              </a:ext>
            </a:extLst>
          </p:cNvPr>
          <p:cNvSpPr txBox="1"/>
          <p:nvPr/>
        </p:nvSpPr>
        <p:spPr>
          <a:xfrm>
            <a:off x="401280" y="2533659"/>
            <a:ext cx="1313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2E2E2E"/>
                </a:solidFill>
                <a:latin typeface="+mj-ea"/>
                <a:ea typeface="+mj-ea"/>
              </a:rPr>
              <a:t>Δ-Call</a:t>
            </a:r>
            <a:endParaRPr lang="ko-KR" altLang="en-US" sz="2800" dirty="0">
              <a:solidFill>
                <a:srgbClr val="2E2E2E"/>
              </a:solidFill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BC9521-8D8A-4947-A187-8E7997CC6976}"/>
              </a:ext>
            </a:extLst>
          </p:cNvPr>
          <p:cNvSpPr txBox="1"/>
          <p:nvPr/>
        </p:nvSpPr>
        <p:spPr>
          <a:xfrm>
            <a:off x="387098" y="4952838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2E2E2E"/>
                </a:solidFill>
                <a:latin typeface="+mj-ea"/>
                <a:ea typeface="+mj-ea"/>
              </a:rPr>
              <a:t>Δ-Put</a:t>
            </a:r>
            <a:endParaRPr lang="ko-KR" altLang="en-US" sz="2800" dirty="0">
              <a:solidFill>
                <a:srgbClr val="2E2E2E"/>
              </a:solidFill>
              <a:latin typeface="+mj-ea"/>
              <a:ea typeface="+mj-ea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0DC435C-6ED6-48DD-8D13-35BA3D72D228}"/>
              </a:ext>
            </a:extLst>
          </p:cNvPr>
          <p:cNvCxnSpPr/>
          <p:nvPr/>
        </p:nvCxnSpPr>
        <p:spPr>
          <a:xfrm>
            <a:off x="2024110" y="3986073"/>
            <a:ext cx="3405294" cy="0"/>
          </a:xfrm>
          <a:prstGeom prst="line">
            <a:avLst/>
          </a:prstGeom>
          <a:ln w="28575" cap="rnd">
            <a:solidFill>
              <a:srgbClr val="7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A1C7228-E209-4FDD-B1A2-F53D65CF7C9E}"/>
              </a:ext>
            </a:extLst>
          </p:cNvPr>
          <p:cNvSpPr txBox="1"/>
          <p:nvPr/>
        </p:nvSpPr>
        <p:spPr>
          <a:xfrm>
            <a:off x="1602756" y="3733335"/>
            <a:ext cx="418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7E0000"/>
                </a:solidFill>
                <a:latin typeface="+mj-lt"/>
              </a:rPr>
              <a:t>0</a:t>
            </a:r>
            <a:endParaRPr lang="ko-KR" altLang="en-US" sz="2800" dirty="0">
              <a:solidFill>
                <a:srgbClr val="7E0000"/>
              </a:solidFill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309CF4-B28D-4A0E-A317-7616C2EFBEA7}"/>
              </a:ext>
            </a:extLst>
          </p:cNvPr>
          <p:cNvSpPr txBox="1"/>
          <p:nvPr/>
        </p:nvSpPr>
        <p:spPr>
          <a:xfrm>
            <a:off x="5652145" y="3210115"/>
            <a:ext cx="34265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rgbClr val="2E2E2E"/>
                </a:solidFill>
                <a:latin typeface="+mj-ea"/>
                <a:ea typeface="+mj-ea"/>
              </a:rPr>
              <a:t>Δ-Call</a:t>
            </a:r>
            <a:r>
              <a:rPr lang="en-US" altLang="ko-KR" sz="2400" dirty="0">
                <a:solidFill>
                  <a:srgbClr val="2E2E2E"/>
                </a:solidFill>
              </a:rPr>
              <a:t> </a:t>
            </a:r>
            <a:r>
              <a:rPr lang="en-US" altLang="ko-KR" sz="2400" dirty="0"/>
              <a:t>and </a:t>
            </a:r>
            <a:r>
              <a:rPr lang="en-US" altLang="ko-KR" sz="2400" dirty="0">
                <a:solidFill>
                  <a:srgbClr val="2E2E2E"/>
                </a:solidFill>
                <a:latin typeface="+mj-ea"/>
                <a:ea typeface="+mj-ea"/>
              </a:rPr>
              <a:t>Δ-Put</a:t>
            </a:r>
          </a:p>
          <a:p>
            <a:pPr algn="ctr"/>
            <a:r>
              <a:rPr lang="en-US" altLang="ko-KR" sz="2400" dirty="0"/>
              <a:t>are always different in</a:t>
            </a:r>
          </a:p>
          <a:p>
            <a:pPr algn="ctr"/>
            <a:r>
              <a:rPr lang="en-US" altLang="ko-KR" sz="3600" dirty="0">
                <a:solidFill>
                  <a:srgbClr val="7E0000"/>
                </a:solidFill>
                <a:latin typeface="+mj-ea"/>
                <a:ea typeface="+mj-ea"/>
              </a:rPr>
              <a:t>sign</a:t>
            </a:r>
            <a:endParaRPr lang="ko-KR" altLang="en-US" sz="3600" dirty="0">
              <a:solidFill>
                <a:srgbClr val="7E0000"/>
              </a:solidFill>
              <a:latin typeface="+mj-ea"/>
              <a:ea typeface="+mj-ea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D6CB990-4E58-4667-BBD5-F1593A40C49B}"/>
              </a:ext>
            </a:extLst>
          </p:cNvPr>
          <p:cNvCxnSpPr/>
          <p:nvPr/>
        </p:nvCxnSpPr>
        <p:spPr>
          <a:xfrm>
            <a:off x="2024110" y="1919056"/>
            <a:ext cx="3405294" cy="0"/>
          </a:xfrm>
          <a:prstGeom prst="line">
            <a:avLst/>
          </a:prstGeom>
          <a:ln w="28575" cap="rnd">
            <a:solidFill>
              <a:srgbClr val="7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D9D0C68-03FB-4BD9-839D-9F987CDE630C}"/>
              </a:ext>
            </a:extLst>
          </p:cNvPr>
          <p:cNvCxnSpPr/>
          <p:nvPr/>
        </p:nvCxnSpPr>
        <p:spPr>
          <a:xfrm>
            <a:off x="2015232" y="6073805"/>
            <a:ext cx="3405294" cy="0"/>
          </a:xfrm>
          <a:prstGeom prst="line">
            <a:avLst/>
          </a:prstGeom>
          <a:ln w="28575" cap="rnd">
            <a:solidFill>
              <a:srgbClr val="7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2BE431D-906D-48B9-A9EC-462FA0FFEA6D}"/>
              </a:ext>
            </a:extLst>
          </p:cNvPr>
          <p:cNvSpPr txBox="1"/>
          <p:nvPr/>
        </p:nvSpPr>
        <p:spPr>
          <a:xfrm>
            <a:off x="1505353" y="5809223"/>
            <a:ext cx="587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7E0000"/>
                </a:solidFill>
                <a:latin typeface="+mj-lt"/>
              </a:rPr>
              <a:t>-1</a:t>
            </a:r>
            <a:endParaRPr lang="ko-KR" altLang="en-US" sz="2800" dirty="0">
              <a:solidFill>
                <a:srgbClr val="7E0000"/>
              </a:solidFill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761843-9C1C-45FA-B5C1-A02CD57B1984}"/>
              </a:ext>
            </a:extLst>
          </p:cNvPr>
          <p:cNvSpPr txBox="1"/>
          <p:nvPr/>
        </p:nvSpPr>
        <p:spPr>
          <a:xfrm>
            <a:off x="1492149" y="1657446"/>
            <a:ext cx="6399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7E0000"/>
                </a:solidFill>
                <a:latin typeface="+mj-lt"/>
              </a:rPr>
              <a:t>+1</a:t>
            </a:r>
            <a:endParaRPr lang="ko-KR" altLang="en-US" sz="2800" dirty="0">
              <a:solidFill>
                <a:srgbClr val="7E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16167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D5D2EC-CDAE-49B3-9B1B-97563647B960}"/>
              </a:ext>
            </a:extLst>
          </p:cNvPr>
          <p:cNvSpPr/>
          <p:nvPr/>
        </p:nvSpPr>
        <p:spPr>
          <a:xfrm>
            <a:off x="0" y="0"/>
            <a:ext cx="9906000" cy="1486993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latin typeface="Cooper Std Black" panose="0208090304030B020404" pitchFamily="18" charset="0"/>
              </a:rPr>
              <a:t>Greeks</a:t>
            </a:r>
            <a:endParaRPr lang="ko-KR" altLang="en-US" sz="4800" dirty="0">
              <a:latin typeface="Cooper Std Black" panose="0208090304030B020404" pitchFamily="18" charset="0"/>
            </a:endParaRPr>
          </a:p>
        </p:txBody>
      </p:sp>
      <p:pic>
        <p:nvPicPr>
          <p:cNvPr id="9" name="내용 개체 틀 4">
            <a:extLst>
              <a:ext uri="{FF2B5EF4-FFF2-40B4-BE49-F238E27FC236}">
                <a16:creationId xmlns:a16="http://schemas.microsoft.com/office/drawing/2014/main" id="{FE5395D8-2F92-4794-AC6E-7ECD21F1AE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421" y="2260729"/>
            <a:ext cx="4025194" cy="3083628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492B3A2-B162-4C87-B13B-152625FF7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387" y="2260729"/>
            <a:ext cx="3848650" cy="30836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653CBD-D5E7-41ED-9258-1147B081DFC1}"/>
              </a:ext>
            </a:extLst>
          </p:cNvPr>
          <p:cNvSpPr txBox="1"/>
          <p:nvPr/>
        </p:nvSpPr>
        <p:spPr>
          <a:xfrm>
            <a:off x="1613084" y="1743310"/>
            <a:ext cx="2707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2E2E2E"/>
                </a:solidFill>
                <a:latin typeface="+mj-ea"/>
                <a:ea typeface="+mj-ea"/>
              </a:rPr>
              <a:t>Γ-Call = Γ-Put</a:t>
            </a:r>
            <a:endParaRPr lang="ko-KR" altLang="en-US" sz="2800" dirty="0">
              <a:solidFill>
                <a:srgbClr val="2E2E2E"/>
              </a:solidFill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B34CFD-EBC5-49DD-BBB6-2C98C60EF3BB}"/>
              </a:ext>
            </a:extLst>
          </p:cNvPr>
          <p:cNvSpPr txBox="1"/>
          <p:nvPr/>
        </p:nvSpPr>
        <p:spPr>
          <a:xfrm>
            <a:off x="5955744" y="1737509"/>
            <a:ext cx="2739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2E2E2E"/>
                </a:solidFill>
                <a:latin typeface="+mj-ea"/>
                <a:ea typeface="+mj-ea"/>
              </a:rPr>
              <a:t>ν-Call = ν-Put</a:t>
            </a:r>
            <a:endParaRPr lang="ko-KR" altLang="en-US" sz="2800" dirty="0">
              <a:solidFill>
                <a:srgbClr val="2E2E2E"/>
              </a:solidFill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ACA740-3D90-421D-B280-4602E9BA0AD6}"/>
              </a:ext>
            </a:extLst>
          </p:cNvPr>
          <p:cNvSpPr txBox="1"/>
          <p:nvPr/>
        </p:nvSpPr>
        <p:spPr>
          <a:xfrm>
            <a:off x="70577" y="5292453"/>
            <a:ext cx="9764845" cy="1138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But they have </a:t>
            </a:r>
            <a:r>
              <a:rPr lang="en-US" altLang="ko-KR" sz="2400" dirty="0">
                <a:solidFill>
                  <a:srgbClr val="7E0000"/>
                </a:solidFill>
                <a:latin typeface="+mj-ea"/>
                <a:ea typeface="+mj-ea"/>
              </a:rPr>
              <a:t>same Γ &amp; ν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Therefore, it is appropriate </a:t>
            </a:r>
            <a:r>
              <a:rPr lang="en-US" altLang="ko-KR" sz="2400" dirty="0">
                <a:solidFill>
                  <a:srgbClr val="2E2E2E"/>
                </a:solidFill>
                <a:latin typeface="+mj-ea"/>
                <a:ea typeface="+mj-ea"/>
              </a:rPr>
              <a:t>to</a:t>
            </a:r>
            <a:r>
              <a:rPr lang="en-US" altLang="ko-KR" sz="2400" dirty="0">
                <a:solidFill>
                  <a:srgbClr val="2E2E2E"/>
                </a:solidFill>
              </a:rPr>
              <a:t> </a:t>
            </a:r>
            <a:r>
              <a:rPr lang="en-US" altLang="ko-KR" sz="2400" dirty="0">
                <a:solidFill>
                  <a:srgbClr val="2E2E2E"/>
                </a:solidFill>
                <a:latin typeface="+mj-ea"/>
                <a:ea typeface="+mj-ea"/>
              </a:rPr>
              <a:t>hedge </a:t>
            </a:r>
            <a:r>
              <a:rPr lang="en-US" altLang="ko-KR" sz="2400" dirty="0">
                <a:solidFill>
                  <a:srgbClr val="7E0000"/>
                </a:solidFill>
                <a:latin typeface="+mj-ea"/>
                <a:ea typeface="+mj-ea"/>
              </a:rPr>
              <a:t>Call option </a:t>
            </a:r>
            <a:r>
              <a:rPr lang="en-US" altLang="ko-KR" sz="2400" dirty="0">
                <a:latin typeface="+mn-ea"/>
              </a:rPr>
              <a:t>with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rgbClr val="7E0000"/>
                </a:solidFill>
                <a:latin typeface="+mj-ea"/>
                <a:ea typeface="+mj-ea"/>
              </a:rPr>
              <a:t>Call option</a:t>
            </a:r>
            <a:endParaRPr lang="ko-KR" altLang="en-US" sz="2400" dirty="0">
              <a:solidFill>
                <a:srgbClr val="7E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9262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12D74CF-5B44-490E-AE29-C3B4E899C0FA}"/>
              </a:ext>
            </a:extLst>
          </p:cNvPr>
          <p:cNvSpPr/>
          <p:nvPr/>
        </p:nvSpPr>
        <p:spPr>
          <a:xfrm>
            <a:off x="0" y="0"/>
            <a:ext cx="9906000" cy="1486993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latin typeface="Cooper Std Black" panose="0208090304030B020404" pitchFamily="18" charset="0"/>
              </a:rPr>
              <a:t>Taylor Approximation</a:t>
            </a:r>
            <a:endParaRPr lang="ko-KR" altLang="en-US" sz="4800" dirty="0">
              <a:latin typeface="Cooper Std Black" panose="0208090304030B0204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7078C48-D20E-4633-87F8-7DA023F441BE}"/>
                  </a:ext>
                </a:extLst>
              </p:cNvPr>
              <p:cNvSpPr txBox="1"/>
              <p:nvPr/>
            </p:nvSpPr>
            <p:spPr>
              <a:xfrm>
                <a:off x="523910" y="3399564"/>
                <a:ext cx="4474495" cy="2653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2400" b="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sz="2400" b="0" dirty="0"/>
                  <a:t>     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𝑐h𝑎𝑛𝑔𝑒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𝐾𝑜𝑠𝑝𝑖</m:t>
                        </m:r>
                      </m:e>
                    </m:d>
                  </m:oMath>
                </a14:m>
                <a:endParaRPr lang="en-US" altLang="ko-KR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sz="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sz="2400" b="0" dirty="0"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l-GR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l-GR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𝑐h𝑎𝑛𝑔𝑒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𝐾𝑜𝑠𝑝𝑖</m:t>
                            </m:r>
                          </m:e>
                        </m:d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sz="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sz="2400" b="0" dirty="0"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𝑐h𝑎𝑛𝑔𝑒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𝑣𝑜𝑙𝑎𝑡𝑖𝑙𝑖𝑡𝑦</m:t>
                        </m:r>
                      </m:e>
                    </m:d>
                  </m:oMath>
                </a14:m>
                <a:endParaRPr lang="en-US" altLang="ko-KR" sz="2400" b="0" dirty="0">
                  <a:ea typeface="Cambria Math" panose="02040503050406030204" pitchFamily="18" charset="0"/>
                </a:endParaRPr>
              </a:p>
              <a:p>
                <a:endParaRPr lang="en-US" altLang="ko-KR" sz="800" b="0" dirty="0">
                  <a:ea typeface="Cambria Math" panose="02040503050406030204" pitchFamily="18" charset="0"/>
                </a:endParaRPr>
              </a:p>
              <a:p>
                <a:r>
                  <a:rPr lang="en-US" altLang="ko-KR" sz="2400" dirty="0"/>
                  <a:t>      + …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7078C48-D20E-4633-87F8-7DA023F44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10" y="3399564"/>
                <a:ext cx="4474495" cy="2653612"/>
              </a:xfrm>
              <a:prstGeom prst="rect">
                <a:avLst/>
              </a:prstGeom>
              <a:blipFill>
                <a:blip r:embed="rId2"/>
                <a:stretch>
                  <a:fillRect b="-43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3996593-CC12-47B2-BDCD-1CA61A015547}"/>
              </a:ext>
            </a:extLst>
          </p:cNvPr>
          <p:cNvSpPr txBox="1"/>
          <p:nvPr/>
        </p:nvSpPr>
        <p:spPr>
          <a:xfrm>
            <a:off x="562992" y="1671071"/>
            <a:ext cx="8780015" cy="13130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/>
              <a:t>The </a:t>
            </a:r>
            <a:r>
              <a:rPr lang="en-US" altLang="ko-KR" sz="2800" dirty="0">
                <a:solidFill>
                  <a:srgbClr val="7E0000"/>
                </a:solidFill>
                <a:latin typeface="+mj-ea"/>
                <a:ea typeface="+mj-ea"/>
              </a:rPr>
              <a:t>Value of Call option </a:t>
            </a:r>
            <a:r>
              <a:rPr lang="en-US" altLang="ko-KR" sz="2800" dirty="0"/>
              <a:t>can be expressed</a:t>
            </a:r>
          </a:p>
          <a:p>
            <a:pPr algn="ctr">
              <a:lnSpc>
                <a:spcPct val="150000"/>
              </a:lnSpc>
            </a:pPr>
            <a:r>
              <a:rPr lang="en-US" altLang="ko-KR" sz="2800" dirty="0"/>
              <a:t>by </a:t>
            </a:r>
            <a:r>
              <a:rPr lang="en-US" altLang="ko-KR" sz="2800" dirty="0">
                <a:solidFill>
                  <a:srgbClr val="7E0000"/>
                </a:solidFill>
                <a:latin typeface="+mj-ea"/>
                <a:ea typeface="+mj-ea"/>
              </a:rPr>
              <a:t>Taylor Approximation</a:t>
            </a:r>
            <a:endParaRPr lang="ko-KR" altLang="en-US" sz="2800" dirty="0">
              <a:solidFill>
                <a:srgbClr val="7E0000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A99582-13D1-486E-8D2A-7E5CD4A1F285}"/>
              </a:ext>
            </a:extLst>
          </p:cNvPr>
          <p:cNvSpPr txBox="1"/>
          <p:nvPr/>
        </p:nvSpPr>
        <p:spPr>
          <a:xfrm>
            <a:off x="5465555" y="3508876"/>
            <a:ext cx="395454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2E2E2E"/>
                </a:solidFill>
                <a:latin typeface="+mj-ea"/>
                <a:ea typeface="+mj-ea"/>
              </a:rPr>
              <a:t>By removing each term</a:t>
            </a:r>
            <a:r>
              <a:rPr lang="en-US" altLang="ko-KR" sz="2400" dirty="0"/>
              <a:t>,</a:t>
            </a:r>
          </a:p>
          <a:p>
            <a:endParaRPr lang="en-US" altLang="ko-KR" sz="1000" dirty="0"/>
          </a:p>
          <a:p>
            <a:pPr algn="ctr"/>
            <a:r>
              <a:rPr lang="en-US" altLang="ko-KR" sz="2400" dirty="0"/>
              <a:t>Can </a:t>
            </a:r>
            <a:r>
              <a:rPr lang="en-US" altLang="ko-KR" sz="2400" dirty="0">
                <a:solidFill>
                  <a:srgbClr val="7E0000"/>
                </a:solidFill>
                <a:latin typeface="+mj-lt"/>
              </a:rPr>
              <a:t>Delta(Δ)</a:t>
            </a:r>
            <a:r>
              <a:rPr lang="en-US" altLang="ko-KR" sz="2400" dirty="0"/>
              <a:t> Hedge</a:t>
            </a:r>
          </a:p>
          <a:p>
            <a:pPr algn="ctr"/>
            <a:endParaRPr lang="en-US" altLang="ko-KR" sz="1000" dirty="0"/>
          </a:p>
          <a:p>
            <a:pPr algn="ctr"/>
            <a:r>
              <a:rPr lang="en-US" altLang="ko-KR" sz="2400" dirty="0"/>
              <a:t>Can </a:t>
            </a:r>
            <a:r>
              <a:rPr lang="en-US" altLang="ko-KR" sz="2400" dirty="0">
                <a:solidFill>
                  <a:srgbClr val="7E0000"/>
                </a:solidFill>
                <a:latin typeface="+mj-ea"/>
                <a:ea typeface="+mj-ea"/>
              </a:rPr>
              <a:t>Gamma(Γ)</a:t>
            </a:r>
            <a:r>
              <a:rPr lang="en-US" altLang="ko-KR" sz="2400" dirty="0"/>
              <a:t> Hedge</a:t>
            </a:r>
          </a:p>
          <a:p>
            <a:pPr algn="ctr"/>
            <a:endParaRPr lang="en-US" altLang="ko-KR" sz="1000" dirty="0"/>
          </a:p>
          <a:p>
            <a:pPr algn="ctr"/>
            <a:r>
              <a:rPr lang="en-US" altLang="ko-KR" sz="2400" dirty="0"/>
              <a:t>Can </a:t>
            </a:r>
            <a:r>
              <a:rPr lang="en-US" altLang="ko-KR" sz="2400" dirty="0">
                <a:solidFill>
                  <a:srgbClr val="7E0000"/>
                </a:solidFill>
                <a:latin typeface="+mj-ea"/>
                <a:ea typeface="+mj-ea"/>
              </a:rPr>
              <a:t>Vega(ν)</a:t>
            </a:r>
            <a:r>
              <a:rPr lang="en-US" altLang="ko-KR" sz="2400" dirty="0"/>
              <a:t> Hedge</a:t>
            </a:r>
            <a:endParaRPr lang="ko-KR" altLang="en-US" sz="24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F4FA082-EB04-4C46-9484-6C3A65DE1E8F}"/>
              </a:ext>
            </a:extLst>
          </p:cNvPr>
          <p:cNvCxnSpPr>
            <a:cxnSpLocks/>
          </p:cNvCxnSpPr>
          <p:nvPr/>
        </p:nvCxnSpPr>
        <p:spPr>
          <a:xfrm>
            <a:off x="4518737" y="4216897"/>
            <a:ext cx="1296141" cy="0"/>
          </a:xfrm>
          <a:prstGeom prst="line">
            <a:avLst/>
          </a:prstGeom>
          <a:ln w="28575" cap="rnd">
            <a:solidFill>
              <a:srgbClr val="7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DAA3ADF-E9FD-43C1-992C-AF08A845FA36}"/>
              </a:ext>
            </a:extLst>
          </p:cNvPr>
          <p:cNvCxnSpPr>
            <a:cxnSpLocks/>
          </p:cNvCxnSpPr>
          <p:nvPr/>
        </p:nvCxnSpPr>
        <p:spPr>
          <a:xfrm>
            <a:off x="4625271" y="4754483"/>
            <a:ext cx="1032024" cy="0"/>
          </a:xfrm>
          <a:prstGeom prst="line">
            <a:avLst/>
          </a:prstGeom>
          <a:ln w="28575" cap="rnd">
            <a:solidFill>
              <a:srgbClr val="7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C43305C-33F8-4EF5-909D-7155BB44F982}"/>
              </a:ext>
            </a:extLst>
          </p:cNvPr>
          <p:cNvCxnSpPr>
            <a:cxnSpLocks/>
          </p:cNvCxnSpPr>
          <p:nvPr/>
        </p:nvCxnSpPr>
        <p:spPr>
          <a:xfrm>
            <a:off x="5000348" y="5320688"/>
            <a:ext cx="807868" cy="0"/>
          </a:xfrm>
          <a:prstGeom prst="line">
            <a:avLst/>
          </a:prstGeom>
          <a:ln w="28575" cap="rnd">
            <a:solidFill>
              <a:srgbClr val="7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F71D67A-689A-4EBF-8479-6C940D7680AC}"/>
              </a:ext>
            </a:extLst>
          </p:cNvPr>
          <p:cNvCxnSpPr>
            <a:cxnSpLocks/>
          </p:cNvCxnSpPr>
          <p:nvPr/>
        </p:nvCxnSpPr>
        <p:spPr>
          <a:xfrm>
            <a:off x="735628" y="3243877"/>
            <a:ext cx="8456103" cy="0"/>
          </a:xfrm>
          <a:prstGeom prst="line">
            <a:avLst/>
          </a:prstGeom>
          <a:ln w="12700" cap="rnd">
            <a:solidFill>
              <a:srgbClr val="7E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224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에스코어 드림">
      <a:majorFont>
        <a:latin typeface="에스코어 드림 9 Black"/>
        <a:ea typeface="에스코어 드림 9 Black"/>
        <a:cs typeface=""/>
      </a:majorFont>
      <a:minorFont>
        <a:latin typeface="에스코어 드림 4 Regular"/>
        <a:ea typeface="에스코어 드림 4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643</TotalTime>
  <Words>863</Words>
  <Application>Microsoft Office PowerPoint</Application>
  <PresentationFormat>A4 용지(210x297mm)</PresentationFormat>
  <Paragraphs>183</Paragraphs>
  <Slides>24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4" baseType="lpstr">
      <vt:lpstr>Noto Sans</vt:lpstr>
      <vt:lpstr>Noto Sans KR Black</vt:lpstr>
      <vt:lpstr>맑은 고딕</vt:lpstr>
      <vt:lpstr>에스코어 드림 4 Regular</vt:lpstr>
      <vt:lpstr>에스코어 드림 9 Black</vt:lpstr>
      <vt:lpstr>Arial</vt:lpstr>
      <vt:lpstr>Cambria Math</vt:lpstr>
      <vt:lpstr>Cooper Black</vt:lpstr>
      <vt:lpstr>Cooper Std Black</vt:lpstr>
      <vt:lpstr>Office 테마</vt:lpstr>
      <vt:lpstr>Hedging Strategy with Black-Scholes Equation’s Greeks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최노선</dc:creator>
  <cp:lastModifiedBy>최노선</cp:lastModifiedBy>
  <cp:revision>122</cp:revision>
  <dcterms:created xsi:type="dcterms:W3CDTF">2021-05-21T04:42:11Z</dcterms:created>
  <dcterms:modified xsi:type="dcterms:W3CDTF">2021-05-28T12:08:55Z</dcterms:modified>
</cp:coreProperties>
</file>