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7" r:id="rId4"/>
    <p:sldId id="271" r:id="rId5"/>
    <p:sldId id="259" r:id="rId6"/>
    <p:sldId id="264" r:id="rId7"/>
    <p:sldId id="268" r:id="rId8"/>
    <p:sldId id="270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-Olivier Koenig" initials="PK" lastIdx="2" clrIdx="0">
    <p:extLst>
      <p:ext uri="{19B8F6BF-5375-455C-9EA6-DF929625EA0E}">
        <p15:presenceInfo xmlns:p15="http://schemas.microsoft.com/office/powerpoint/2012/main" userId="Pierre-Olivier Koeni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5" autoAdjust="0"/>
  </p:normalViewPr>
  <p:slideViewPr>
    <p:cSldViewPr snapToGrid="0">
      <p:cViewPr varScale="1">
        <p:scale>
          <a:sx n="80" d="100"/>
          <a:sy n="80" d="100"/>
        </p:scale>
        <p:origin x="71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FD53D0C-CCA3-41DD-A848-74973399F9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4CA0B9-B675-46F6-911E-6407ACD1A2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B6C7C-1B4A-404B-BC2C-C35E7AFA10E1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CEBD60-CEE8-47F5-B23A-1AF7A3F9EA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971800" y="7504596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4AD87-00CD-4FF5-8ACD-84DD44C9C0E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8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31CC5-A279-4A68-B407-A55460991EBF}" type="datetimeFigureOut">
              <a:rPr lang="fr-FR" smtClean="0"/>
              <a:t>22/06/2018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B3341-2A0E-4F58-A4D1-4BB1925FE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9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	IUT de </a:t>
            </a:r>
            <a:r>
              <a:rPr lang="fr-FR" dirty="0" err="1"/>
              <a:t>cachan</a:t>
            </a:r>
            <a:r>
              <a:rPr lang="fr-FR"/>
              <a:t> , </a:t>
            </a:r>
            <a:r>
              <a:rPr lang="fr-FR" dirty="0"/>
              <a:t>licence </a:t>
            </a:r>
            <a:r>
              <a:rPr lang="fr-FR"/>
              <a:t>en alternance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B3341-2A0E-4F58-A4D1-4BB1925FE3C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01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B3341-2A0E-4F58-A4D1-4BB1925FE3C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06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B3341-2A0E-4F58-A4D1-4BB1925FE3C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01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B3341-2A0E-4F58-A4D1-4BB1925FE3C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20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B3341-2A0E-4F58-A4D1-4BB1925FE3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9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B3341-2A0E-4F58-A4D1-4BB1925FE3C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87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présent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7" y="0"/>
            <a:ext cx="2072726" cy="342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19" y="1042"/>
            <a:ext cx="2079593" cy="341792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" y="797"/>
            <a:ext cx="2071760" cy="341840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602" y="1221"/>
            <a:ext cx="2070974" cy="3417567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921" y="5002"/>
            <a:ext cx="2034250" cy="3410001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896" y="3945"/>
            <a:ext cx="2072362" cy="341211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-1" y="3422031"/>
            <a:ext cx="12192001" cy="237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62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te de fr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838" y="1514458"/>
            <a:ext cx="6119871" cy="465624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20000" y="-75600"/>
            <a:ext cx="10872000" cy="11127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defRPr sz="3200" b="1" i="0">
                <a:solidFill>
                  <a:schemeClr val="tx1"/>
                </a:solidFill>
                <a:latin typeface="+mn-lt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  <a:endParaRPr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1049284"/>
            <a:ext cx="12192000" cy="0"/>
          </a:xfrm>
          <a:prstGeom prst="line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0" y="232296"/>
            <a:ext cx="772560" cy="5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4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rte de fr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16" y="1514458"/>
            <a:ext cx="6113312" cy="465624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20000" y="-75600"/>
            <a:ext cx="10872000" cy="11127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defRPr sz="3200" b="1" i="0">
                <a:solidFill>
                  <a:schemeClr val="tx1"/>
                </a:solidFill>
                <a:latin typeface="+mn-lt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  <a:endParaRPr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1049284"/>
            <a:ext cx="12192000" cy="0"/>
          </a:xfrm>
          <a:prstGeom prst="line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0" y="232296"/>
            <a:ext cx="772560" cy="5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6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32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3840" y="609600"/>
            <a:ext cx="4876800" cy="5334000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Tx/>
              <a:buBlip>
                <a:blip r:embed="rId2"/>
              </a:buBlip>
              <a:defRPr sz="2200"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30" y="1691580"/>
            <a:ext cx="5409647" cy="4252021"/>
          </a:xfrm>
          <a:solidFill>
            <a:srgbClr val="F3F3F3"/>
          </a:solidFill>
          <a:ln w="12700">
            <a:solidFill>
              <a:srgbClr val="E3DFE0"/>
            </a:solidFill>
          </a:ln>
        </p:spPr>
        <p:txBody>
          <a:bodyPr lIns="180000" tIns="180000" rIns="180000" bIns="10800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8" name="Trapèze 7"/>
          <p:cNvSpPr/>
          <p:nvPr userDrawn="1"/>
        </p:nvSpPr>
        <p:spPr>
          <a:xfrm>
            <a:off x="10681856" y="6463147"/>
            <a:ext cx="1787236" cy="467591"/>
          </a:xfrm>
          <a:prstGeom prst="trapezoid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236" y="6577635"/>
            <a:ext cx="1119643" cy="194019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72132" y="679602"/>
            <a:ext cx="5409647" cy="1011976"/>
          </a:xfrm>
          <a:solidFill>
            <a:schemeClr val="accent1">
              <a:shade val="80000"/>
              <a:lumMod val="90000"/>
            </a:schemeClr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3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masque</a:t>
            </a:r>
          </a:p>
        </p:txBody>
      </p:sp>
    </p:spTree>
    <p:extLst>
      <p:ext uri="{BB962C8B-B14F-4D97-AF65-F5344CB8AC3E}">
        <p14:creationId xmlns:p14="http://schemas.microsoft.com/office/powerpoint/2010/main" val="65890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6205967" y="228600"/>
            <a:ext cx="5669280" cy="6008510"/>
          </a:xfrm>
          <a:prstGeom prst="snip2DiagRect">
            <a:avLst>
              <a:gd name="adj1" fmla="val 0"/>
              <a:gd name="adj2" fmla="val 4017"/>
            </a:avLst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Faire glisser l'image vers l'espace réservé ou cliquer sur l'icône pour l'ajouter</a:t>
            </a:r>
            <a:endParaRPr dirty="0"/>
          </a:p>
        </p:txBody>
      </p:sp>
      <p:sp>
        <p:nvSpPr>
          <p:cNvPr id="5" name="Trapèze 4"/>
          <p:cNvSpPr/>
          <p:nvPr userDrawn="1"/>
        </p:nvSpPr>
        <p:spPr>
          <a:xfrm>
            <a:off x="10681856" y="6463147"/>
            <a:ext cx="1787236" cy="467591"/>
          </a:xfrm>
          <a:prstGeom prst="trapezoid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236" y="6577635"/>
            <a:ext cx="1119643" cy="194019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29" y="1240576"/>
            <a:ext cx="5409647" cy="4996534"/>
          </a:xfrm>
          <a:solidFill>
            <a:srgbClr val="F3F3F3"/>
          </a:solidFill>
          <a:ln w="12700">
            <a:solidFill>
              <a:srgbClr val="E3DFE0"/>
            </a:solidFill>
          </a:ln>
        </p:spPr>
        <p:txBody>
          <a:bodyPr lIns="180000" tIns="180000" rIns="180000" bIns="10800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72130" y="228600"/>
            <a:ext cx="5409647" cy="1011976"/>
          </a:xfrm>
          <a:solidFill>
            <a:schemeClr val="accent1">
              <a:shade val="80000"/>
              <a:lumMod val="90000"/>
            </a:schemeClr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3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masque</a:t>
            </a:r>
          </a:p>
        </p:txBody>
      </p:sp>
    </p:spTree>
    <p:extLst>
      <p:ext uri="{BB962C8B-B14F-4D97-AF65-F5344CB8AC3E}">
        <p14:creationId xmlns:p14="http://schemas.microsoft.com/office/powerpoint/2010/main" val="228178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san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ChangeAspect="1"/>
          </p:cNvSpPr>
          <p:nvPr>
            <p:ph sz="half" idx="1"/>
          </p:nvPr>
        </p:nvSpPr>
        <p:spPr>
          <a:xfrm>
            <a:off x="383743" y="1574344"/>
            <a:ext cx="5520774" cy="4500000"/>
          </a:xfrm>
        </p:spPr>
        <p:txBody>
          <a:bodyPr>
            <a:normAutofit/>
          </a:bodyPr>
          <a:lstStyle>
            <a:lvl1pPr marL="342900" indent="-342900">
              <a:buFontTx/>
              <a:buBlip>
                <a:blip r:embed="rId2"/>
              </a:buBlip>
              <a:defRPr sz="2200"/>
            </a:lvl1pPr>
            <a:lvl2pPr marL="685800" indent="-336550">
              <a:buSzPct val="100000"/>
              <a:buFont typeface="Arial" panose="020B0604020202020204" pitchFamily="34" charset="0"/>
              <a:buChar char="•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  <p:sp>
        <p:nvSpPr>
          <p:cNvPr id="8" name="Snip Single Corner Rectangle 14"/>
          <p:cNvSpPr/>
          <p:nvPr userDrawn="1"/>
        </p:nvSpPr>
        <p:spPr>
          <a:xfrm flipV="1">
            <a:off x="0" y="70555"/>
            <a:ext cx="12192000" cy="1101304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9" name="Espace réservé du contenu 7"/>
          <p:cNvSpPr>
            <a:spLocks noGrp="1"/>
          </p:cNvSpPr>
          <p:nvPr>
            <p:ph sz="half" idx="2"/>
          </p:nvPr>
        </p:nvSpPr>
        <p:spPr>
          <a:xfrm>
            <a:off x="6255377" y="1574346"/>
            <a:ext cx="5520000" cy="4499999"/>
          </a:xfrm>
          <a:effectLst/>
        </p:spPr>
        <p:txBody>
          <a:bodyPr>
            <a:normAutofit/>
          </a:bodyPr>
          <a:lstStyle>
            <a:lvl1pPr marL="342900" indent="-342900">
              <a:buFontTx/>
              <a:buBlip>
                <a:blip r:embed="rId2"/>
              </a:buBlip>
              <a:defRPr sz="2000"/>
            </a:lvl1pPr>
            <a:lvl2pPr marL="685800" indent="-336550">
              <a:buFont typeface="Arial" panose="020B0604020202020204" pitchFamily="34" charset="0"/>
              <a:buChar char="•"/>
              <a:defRPr sz="1900"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algn="just"/>
            <a:endParaRPr lang="fr-FR" sz="200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320000" y="-75600"/>
            <a:ext cx="10872000" cy="11127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defRPr sz="3200" b="1" i="0">
                <a:solidFill>
                  <a:schemeClr val="tx1"/>
                </a:solidFill>
                <a:latin typeface="+mn-lt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  <a:endParaRPr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0" y="1049284"/>
            <a:ext cx="12192000" cy="0"/>
          </a:xfrm>
          <a:prstGeom prst="line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41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4FD14-D242-47DA-B880-FB992EC86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83BBE7-4345-4707-8C4D-391431BB0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FC5BA6-D4C0-4CB1-A32C-2BE2E6DE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75642D-4174-4669-ABFB-4B1B1007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AC30BB-8B16-49BE-BB36-C38F6E0B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59AB-DD36-4217-9F48-62ADA585AC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68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C7897-1140-46E3-973B-B6A8D6E4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ECE79-4060-4C97-9D99-B9A1DC61B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DC230D-8976-455C-95CF-66F96161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 flipV="1">
            <a:off x="9274127" y="4306474"/>
            <a:ext cx="45719" cy="4571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A44438-FDE5-4C46-9E5B-57FCCAA3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 flipV="1">
            <a:off x="9274127" y="4306474"/>
            <a:ext cx="45719" cy="4571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157032-08F3-44DC-81CD-DE6DC0A9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223" y="6154671"/>
            <a:ext cx="559777" cy="403197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5144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/>
        <p:txBody>
          <a:bodyPr/>
          <a:lstStyle>
            <a:lvl1pPr marL="342900" indent="-342900">
              <a:buClr>
                <a:schemeClr val="accent4"/>
              </a:buClr>
              <a:buFontTx/>
              <a:buBlip>
                <a:blip r:embed="rId2"/>
              </a:buBlip>
              <a:defRPr/>
            </a:lvl1pPr>
            <a:lvl2pPr>
              <a:buClr>
                <a:schemeClr val="accent5"/>
              </a:buClr>
              <a:defRPr/>
            </a:lvl2pPr>
            <a:lvl5pPr>
              <a:defRPr/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320000" y="-75600"/>
            <a:ext cx="10872000" cy="11127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defRPr sz="3200" b="1" i="0">
                <a:solidFill>
                  <a:schemeClr val="tx1"/>
                </a:solidFill>
                <a:latin typeface="+mn-lt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  <a:endParaRPr dirty="0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0" y="1049284"/>
            <a:ext cx="12192000" cy="0"/>
          </a:xfrm>
          <a:prstGeom prst="line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FFEFE77A-7B01-4229-893C-A004897AE3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9" b="11332"/>
          <a:stretch/>
        </p:blipFill>
        <p:spPr>
          <a:xfrm>
            <a:off x="0" y="74036"/>
            <a:ext cx="1262763" cy="95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3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ave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320000" y="-75600"/>
            <a:ext cx="10872000" cy="11127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defRPr sz="3200" b="1" i="0">
                <a:solidFill>
                  <a:schemeClr val="tx1"/>
                </a:solidFill>
                <a:latin typeface="+mn-lt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  <a:endParaRPr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1049284"/>
            <a:ext cx="12192000" cy="0"/>
          </a:xfrm>
          <a:prstGeom prst="line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0" y="232296"/>
            <a:ext cx="772560" cy="5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 ave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320000" y="-75600"/>
            <a:ext cx="10872000" cy="11127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defRPr sz="3200" b="1" i="0">
                <a:solidFill>
                  <a:schemeClr val="tx1"/>
                </a:solidFill>
                <a:latin typeface="+mn-lt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  <a:endParaRPr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1049284"/>
            <a:ext cx="12192000" cy="0"/>
          </a:xfrm>
          <a:prstGeom prst="line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56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san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/>
        <p:txBody>
          <a:bodyPr/>
          <a:lstStyle>
            <a:lvl1pPr marL="342900" indent="-342900">
              <a:buClr>
                <a:schemeClr val="accent4"/>
              </a:buClr>
              <a:buFontTx/>
              <a:buBlip>
                <a:blip r:embed="rId2"/>
              </a:buBlip>
              <a:defRPr/>
            </a:lvl1pPr>
            <a:lvl2pPr marL="685800" indent="-336550">
              <a:buClr>
                <a:schemeClr val="accent5"/>
              </a:buClr>
              <a:buFont typeface="Arial" panose="020B0604020202020204" pitchFamily="34" charset="0"/>
              <a:buChar char="•"/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320000" y="-75600"/>
            <a:ext cx="10872000" cy="11127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defRPr sz="3200" b="1" i="0">
                <a:solidFill>
                  <a:schemeClr val="tx1"/>
                </a:solidFill>
                <a:latin typeface="+mn-lt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  <a:endParaRPr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0" y="1049284"/>
            <a:ext cx="12192000" cy="0"/>
          </a:xfrm>
          <a:prstGeom prst="line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0" y="232296"/>
            <a:ext cx="772560" cy="5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3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ans contenu san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20000" y="-75600"/>
            <a:ext cx="10872000" cy="11127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defRPr sz="3200" b="1" i="0">
                <a:solidFill>
                  <a:schemeClr val="tx1"/>
                </a:solidFill>
                <a:latin typeface="+mn-lt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  <a:endParaRPr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1049284"/>
            <a:ext cx="12192000" cy="0"/>
          </a:xfrm>
          <a:prstGeom prst="line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0" y="232296"/>
            <a:ext cx="772560" cy="5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2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 userDrawn="1">
            <p:ph type="pic" sz="quarter" idx="12"/>
          </p:nvPr>
        </p:nvSpPr>
        <p:spPr>
          <a:xfrm>
            <a:off x="0" y="2"/>
            <a:ext cx="12192000" cy="327789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dirty="0"/>
              <a:t>Faire glisser l'image vers l'espace réservé ou cliquer sur l'icône pour l'ajouter</a:t>
            </a:r>
            <a:endParaRPr dirty="0"/>
          </a:p>
        </p:txBody>
      </p:sp>
      <p:cxnSp>
        <p:nvCxnSpPr>
          <p:cNvPr id="15" name="Straight Connector 15"/>
          <p:cNvCxnSpPr/>
          <p:nvPr/>
        </p:nvCxnSpPr>
        <p:spPr>
          <a:xfrm>
            <a:off x="0" y="3277900"/>
            <a:ext cx="12192000" cy="66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60028" y="3934305"/>
            <a:ext cx="8788081" cy="1210717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fr-FR" dirty="0"/>
              <a:t>Modifiez le titre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060027" y="5169462"/>
            <a:ext cx="8788081" cy="573741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7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dirty="0"/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1828799" y="4518643"/>
            <a:ext cx="0" cy="100074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33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281" y="1981201"/>
            <a:ext cx="4876800" cy="3975100"/>
          </a:xfrm>
        </p:spPr>
        <p:txBody>
          <a:bodyPr>
            <a:normAutofit/>
          </a:bodyPr>
          <a:lstStyle>
            <a:lvl1pPr marL="342900" indent="-342900">
              <a:buClr>
                <a:schemeClr val="accent5"/>
              </a:buClr>
              <a:buFont typeface="Arial"/>
              <a:buChar char="•"/>
              <a:defRPr sz="2200"/>
            </a:lvl1pPr>
            <a:lvl2pPr>
              <a:buClr>
                <a:schemeClr val="accent5"/>
              </a:buCl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3802" y="1981201"/>
            <a:ext cx="4876800" cy="3975100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Tx/>
              <a:buBlip>
                <a:blip r:embed="rId2"/>
              </a:buBlip>
              <a:defRPr sz="2200"/>
            </a:lvl1pPr>
            <a:lvl2pPr>
              <a:buClr>
                <a:schemeClr val="accent5"/>
              </a:buCl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20000" y="-75600"/>
            <a:ext cx="10872000" cy="11127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defRPr sz="3200" b="1" i="0">
                <a:solidFill>
                  <a:schemeClr val="tx1"/>
                </a:solidFill>
                <a:latin typeface="+mn-lt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  <a:endParaRPr dirty="0"/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0" y="1049284"/>
            <a:ext cx="12192000" cy="0"/>
          </a:xfrm>
          <a:prstGeom prst="line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0" y="232296"/>
            <a:ext cx="772560" cy="5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6438" y="1689660"/>
            <a:ext cx="5409647" cy="1011976"/>
          </a:xfrm>
          <a:solidFill>
            <a:schemeClr val="accent1">
              <a:shade val="80000"/>
              <a:lumMod val="90000"/>
            </a:schemeClr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3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438" y="2701636"/>
            <a:ext cx="5409647" cy="3254664"/>
          </a:xfrm>
          <a:solidFill>
            <a:srgbClr val="F3F3F3"/>
          </a:solidFill>
          <a:ln w="12700">
            <a:solidFill>
              <a:srgbClr val="E3DFE0"/>
            </a:solidFill>
          </a:ln>
        </p:spPr>
        <p:txBody>
          <a:bodyPr lIns="180000" tIns="180000" rIns="180000" bIns="108000">
            <a:normAutofit/>
          </a:bodyPr>
          <a:lstStyle>
            <a:lvl1pPr marL="342900" indent="-342900">
              <a:buClr>
                <a:schemeClr val="accent2"/>
              </a:buClr>
              <a:buFontTx/>
              <a:buBlip>
                <a:blip r:embed="rId2"/>
              </a:buBlip>
              <a:defRPr sz="2000"/>
            </a:lvl1pPr>
            <a:lvl2pPr>
              <a:buClr>
                <a:schemeClr val="accent5"/>
              </a:buCl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3801" y="1686170"/>
            <a:ext cx="5336735" cy="1015466"/>
          </a:xfrm>
          <a:solidFill>
            <a:srgbClr val="C4C3C1"/>
          </a:solidFill>
        </p:spPr>
        <p:txBody>
          <a:bodyPr tIns="72000" bIns="72000"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3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3802" y="2701636"/>
            <a:ext cx="5336734" cy="3254664"/>
          </a:xfrm>
          <a:solidFill>
            <a:srgbClr val="F3F3F3"/>
          </a:solidFill>
          <a:ln>
            <a:solidFill>
              <a:srgbClr val="E3DFE0"/>
            </a:solidFill>
          </a:ln>
        </p:spPr>
        <p:txBody>
          <a:bodyPr lIns="180000" tIns="180000" rIns="180000" bIns="72000">
            <a:normAutofit/>
          </a:bodyPr>
          <a:lstStyle>
            <a:lvl1pPr marL="342900" indent="-342900">
              <a:buClr>
                <a:schemeClr val="accent2"/>
              </a:buClr>
              <a:buFontTx/>
              <a:buBlip>
                <a:blip r:embed="rId2"/>
              </a:buBlip>
              <a:defRPr sz="2000"/>
            </a:lvl1pPr>
            <a:lvl2pPr>
              <a:buClr>
                <a:schemeClr val="accent5"/>
              </a:buCl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320000" y="-75600"/>
            <a:ext cx="10872000" cy="11127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defRPr sz="3200" b="1" i="0">
                <a:solidFill>
                  <a:schemeClr val="tx1"/>
                </a:solidFill>
                <a:latin typeface="+mn-lt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  <a:endParaRPr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0" y="1049284"/>
            <a:ext cx="12192000" cy="0"/>
          </a:xfrm>
          <a:prstGeom prst="line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0" y="232296"/>
            <a:ext cx="772560" cy="5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9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8"/>
          <p:cNvSpPr>
            <a:spLocks/>
          </p:cNvSpPr>
          <p:nvPr userDrawn="1"/>
        </p:nvSpPr>
        <p:spPr bwMode="auto">
          <a:xfrm>
            <a:off x="0" y="6327321"/>
            <a:ext cx="12192000" cy="53067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/>
          <a:lstStyle/>
          <a:p>
            <a:pPr defTabSz="914354"/>
            <a:r>
              <a:rPr lang="fr-FR" sz="1800" dirty="0">
                <a:solidFill>
                  <a:schemeClr val="bg1"/>
                </a:solidFill>
                <a:latin typeface="Arial"/>
              </a:rPr>
              <a:t>KOENIG Pierre-Olivier 			Licence Professionnelle MECSE   				22/06/2018</a:t>
            </a:r>
          </a:p>
          <a:p>
            <a:pPr defTabSz="914354"/>
            <a:r>
              <a:rPr lang="fr-FR" sz="1800" dirty="0">
                <a:solidFill>
                  <a:schemeClr val="bg1"/>
                </a:solidFill>
                <a:latin typeface="Arial"/>
              </a:rPr>
              <a:t>CAILLOT Adrien</a:t>
            </a:r>
          </a:p>
          <a:p>
            <a:pPr defTabSz="914354"/>
            <a:endParaRPr lang="fr-FR" sz="18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285" y="324907"/>
            <a:ext cx="10111318" cy="74472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r-FR" dirty="0"/>
              <a:t>Cliquez et modifiez le titre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84" y="1949824"/>
            <a:ext cx="10111317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759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3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Clr>
          <a:schemeClr val="accent1"/>
        </a:buClr>
        <a:buSzPct val="110000"/>
        <a:buFontTx/>
        <a:buBlip>
          <a:blip r:embed="rId19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5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5"/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5"/>
        </a:buClr>
        <a:buSzPct val="5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5"/>
        </a:buClr>
        <a:buSzPct val="5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2CB05-586A-4695-9292-1ED9EB5FA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46" y="0"/>
            <a:ext cx="9144000" cy="1167816"/>
          </a:xfrm>
        </p:spPr>
        <p:txBody>
          <a:bodyPr/>
          <a:lstStyle/>
          <a:p>
            <a:r>
              <a:rPr lang="fr-FR" dirty="0"/>
              <a:t>Soutenance de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30FAA9-839E-419D-A2B7-488132210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1746" y="1117322"/>
            <a:ext cx="9144000" cy="1427162"/>
          </a:xfrm>
        </p:spPr>
        <p:txBody>
          <a:bodyPr>
            <a:normAutofit/>
          </a:bodyPr>
          <a:lstStyle/>
          <a:p>
            <a:r>
              <a:rPr lang="fr-FR" dirty="0"/>
              <a:t>Licence Professionnelle Métiers de l’Electronique Communication et Systèmes Embarqués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FEFE77A-7B01-4229-893C-A004897AE3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9" b="11332"/>
          <a:stretch/>
        </p:blipFill>
        <p:spPr>
          <a:xfrm>
            <a:off x="10615746" y="0"/>
            <a:ext cx="1566513" cy="117894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C2A5785-EC2C-47E6-9494-4108912EB0A4}"/>
              </a:ext>
            </a:extLst>
          </p:cNvPr>
          <p:cNvSpPr txBox="1"/>
          <p:nvPr/>
        </p:nvSpPr>
        <p:spPr>
          <a:xfrm>
            <a:off x="9239250" y="4895986"/>
            <a:ext cx="285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Responsable de formation :</a:t>
            </a:r>
          </a:p>
          <a:p>
            <a:r>
              <a:rPr lang="fr-FR" dirty="0"/>
              <a:t>Nathalie Brissard</a:t>
            </a:r>
          </a:p>
          <a:p>
            <a:r>
              <a:rPr lang="fr-FR" dirty="0"/>
              <a:t>Nathalie.Brissard@u-psud.fr</a:t>
            </a:r>
          </a:p>
          <a:p>
            <a:r>
              <a:rPr lang="fr-FR" dirty="0"/>
              <a:t>Xavier Mininger</a:t>
            </a:r>
          </a:p>
          <a:p>
            <a:r>
              <a:rPr lang="fr-FR" dirty="0"/>
              <a:t>Xavier.Mininger@u-psud.fr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E14C3D-E8F7-4267-90B9-FDEA46B0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4D30FAA9-839E-419D-A2B7-488132210B61}"/>
              </a:ext>
            </a:extLst>
          </p:cNvPr>
          <p:cNvSpPr txBox="1">
            <a:spLocks/>
          </p:cNvSpPr>
          <p:nvPr/>
        </p:nvSpPr>
        <p:spPr>
          <a:xfrm>
            <a:off x="2959807" y="3101513"/>
            <a:ext cx="8346368" cy="142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110000"/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5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5"/>
              </a:buClr>
              <a:buSzPct val="70000"/>
              <a:buFont typeface="Courier New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5"/>
              </a:buClr>
              <a:buSzPct val="50000"/>
              <a:buFont typeface="Courier New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5"/>
              </a:buClr>
              <a:buSzPct val="50000"/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lang="en-US" sz="1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lang="en-US" sz="1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lang="en-US" sz="1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lang="en-US" sz="1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b="1" dirty="0"/>
              <a:t>Réalisation d’un robot MAKI</a:t>
            </a:r>
            <a:br>
              <a:rPr lang="fr-FR" sz="3600" b="1" dirty="0"/>
            </a:br>
            <a:r>
              <a:rPr lang="fr-FR" sz="3600" b="1" dirty="0"/>
              <a:t>Reproducteur d’émotions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t="6495" r="9685"/>
          <a:stretch/>
        </p:blipFill>
        <p:spPr>
          <a:xfrm>
            <a:off x="2094266" y="2628631"/>
            <a:ext cx="1731082" cy="206635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C2A5785-EC2C-47E6-9494-4108912EB0A4}"/>
              </a:ext>
            </a:extLst>
          </p:cNvPr>
          <p:cNvSpPr txBox="1"/>
          <p:nvPr/>
        </p:nvSpPr>
        <p:spPr>
          <a:xfrm>
            <a:off x="0" y="5420285"/>
            <a:ext cx="285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Responsable de projet :</a:t>
            </a:r>
          </a:p>
          <a:p>
            <a:r>
              <a:rPr lang="fr-FR" dirty="0"/>
              <a:t>Ghislain Remy</a:t>
            </a:r>
          </a:p>
          <a:p>
            <a:r>
              <a:rPr lang="fr-FR" dirty="0"/>
              <a:t>Ghislain.Remy@u-psud.fr</a:t>
            </a:r>
          </a:p>
        </p:txBody>
      </p:sp>
      <p:pic>
        <p:nvPicPr>
          <p:cNvPr id="1028" name="Picture 4" descr="Résultat de recherche d'images pour &quot;UNIVERSITé paris saclay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79" b="22138"/>
          <a:stretch/>
        </p:blipFill>
        <p:spPr bwMode="auto">
          <a:xfrm>
            <a:off x="0" y="21933"/>
            <a:ext cx="2072958" cy="101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55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5F66E-EF2B-4A25-83A4-6FF4588A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86851A-389F-4FB2-8228-B34789C7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0356" y="1416050"/>
            <a:ext cx="4829176" cy="4559314"/>
          </a:xfrm>
        </p:spPr>
        <p:txBody>
          <a:bodyPr>
            <a:normAutofit lnSpcReduction="10000"/>
          </a:bodyPr>
          <a:lstStyle/>
          <a:p>
            <a:r>
              <a:rPr lang="fr-FR" sz="3000" dirty="0"/>
              <a:t>1.Présentation du projet</a:t>
            </a:r>
          </a:p>
          <a:p>
            <a:pPr lvl="1"/>
            <a:r>
              <a:rPr lang="fr-FR" sz="3000" dirty="0"/>
              <a:t>Contexte du projet</a:t>
            </a:r>
          </a:p>
          <a:p>
            <a:pPr lvl="1"/>
            <a:r>
              <a:rPr lang="fr-FR" sz="3000" dirty="0"/>
              <a:t>Cahier des charges</a:t>
            </a:r>
          </a:p>
          <a:p>
            <a:pPr lvl="1"/>
            <a:r>
              <a:rPr lang="fr-FR" sz="3000" dirty="0"/>
              <a:t>Découpage fonctionnel	</a:t>
            </a:r>
          </a:p>
          <a:p>
            <a:r>
              <a:rPr lang="fr-FR" sz="3000" dirty="0"/>
              <a:t>2.Les solutions retenues</a:t>
            </a:r>
          </a:p>
          <a:p>
            <a:pPr lvl="1"/>
            <a:r>
              <a:rPr lang="fr-FR" sz="3000" dirty="0"/>
              <a:t>Le nouveau logiciel</a:t>
            </a:r>
          </a:p>
          <a:p>
            <a:pPr lvl="1"/>
            <a:r>
              <a:rPr lang="fr-FR" sz="3000" dirty="0"/>
              <a:t>Implémentation sous Raspberry Pi</a:t>
            </a:r>
          </a:p>
          <a:p>
            <a:r>
              <a:rPr lang="fr-FR" sz="3000" dirty="0"/>
              <a:t>3.Conclusion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C0BA17-22A9-4FAE-B6B3-8911A492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223" y="5975364"/>
            <a:ext cx="559777" cy="403197"/>
          </a:xfrm>
        </p:spPr>
        <p:txBody>
          <a:bodyPr/>
          <a:lstStyle/>
          <a:p>
            <a:fld id="{93C059AB-DD36-4217-9F48-62ADA585ACC4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295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FDD33-65B7-4EF5-8159-E7FFBA31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/>
              <a:t>Contexte du projet</a:t>
            </a:r>
            <a:endParaRPr lang="en-US" sz="5400" dirty="0"/>
          </a:p>
        </p:txBody>
      </p:sp>
      <p:sp>
        <p:nvSpPr>
          <p:cNvPr id="45" name="Espace réservé du numéro de diapositive 3">
            <a:extLst>
              <a:ext uri="{FF2B5EF4-FFF2-40B4-BE49-F238E27FC236}">
                <a16:creationId xmlns:a16="http://schemas.microsoft.com/office/drawing/2014/main" id="{D0C0BA17-22A9-4FAE-B6B3-8911A492EF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31613" y="5975350"/>
            <a:ext cx="560387" cy="403225"/>
          </a:xfrm>
        </p:spPr>
        <p:txBody>
          <a:bodyPr/>
          <a:lstStyle/>
          <a:p>
            <a:pPr algn="r"/>
            <a:r>
              <a:rPr lang="fr-FR" dirty="0"/>
              <a:t>3</a:t>
            </a:r>
          </a:p>
        </p:txBody>
      </p:sp>
      <p:sp>
        <p:nvSpPr>
          <p:cNvPr id="46" name="Espace réservé du contenu 45"/>
          <p:cNvSpPr>
            <a:spLocks noGrp="1"/>
          </p:cNvSpPr>
          <p:nvPr>
            <p:ph idx="1"/>
          </p:nvPr>
        </p:nvSpPr>
        <p:spPr>
          <a:xfrm>
            <a:off x="944035" y="1730748"/>
            <a:ext cx="4847166" cy="4022351"/>
          </a:xfrm>
        </p:spPr>
        <p:txBody>
          <a:bodyPr>
            <a:noAutofit/>
          </a:bodyPr>
          <a:lstStyle/>
          <a:p>
            <a:r>
              <a:rPr lang="fr-FR" sz="3200" dirty="0"/>
              <a:t> Réalisation d’un robot reproducteur d’émotion</a:t>
            </a:r>
          </a:p>
          <a:p>
            <a:r>
              <a:rPr lang="fr-FR" sz="3200" dirty="0"/>
              <a:t> Aide à l’apprentissage pour enfants autiste</a:t>
            </a:r>
          </a:p>
          <a:p>
            <a:r>
              <a:rPr lang="fr-FR" sz="3200" dirty="0"/>
              <a:t> Suivi de l’enfant</a:t>
            </a:r>
          </a:p>
          <a:p>
            <a:r>
              <a:rPr lang="fr-FR" sz="3200" dirty="0"/>
              <a:t> Développement d’un logiciel ludique</a:t>
            </a: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1877491"/>
            <a:ext cx="5791201" cy="325755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92E1287-7FB5-416E-9BA1-26F8828ACBE1}"/>
              </a:ext>
            </a:extLst>
          </p:cNvPr>
          <p:cNvSpPr txBox="1"/>
          <p:nvPr/>
        </p:nvSpPr>
        <p:spPr>
          <a:xfrm>
            <a:off x="5991225" y="5247418"/>
            <a:ext cx="5791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Figure : Un enfant utilisant le média </a:t>
            </a:r>
            <a:r>
              <a:rPr lang="fr-FR" sz="1600" dirty="0" err="1"/>
              <a:t>player</a:t>
            </a:r>
            <a:r>
              <a:rPr lang="fr-FR" sz="1600" dirty="0"/>
              <a:t> lors du festival de robotique de Cachan (6-12 juin) </a:t>
            </a:r>
          </a:p>
        </p:txBody>
      </p:sp>
    </p:spTree>
    <p:extLst>
      <p:ext uri="{BB962C8B-B14F-4D97-AF65-F5344CB8AC3E}">
        <p14:creationId xmlns:p14="http://schemas.microsoft.com/office/powerpoint/2010/main" val="21180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800" dirty="0"/>
              <a:t> Commander sous LabVIEW des servomoteurs pour réaliser des émotions du visage</a:t>
            </a:r>
          </a:p>
          <a:p>
            <a:r>
              <a:rPr lang="fr-FR" sz="2800" dirty="0"/>
              <a:t> Mettre en œuvre un système embarqué de type </a:t>
            </a:r>
            <a:r>
              <a:rPr lang="fr-FR" sz="2800" dirty="0" err="1"/>
              <a:t>MyRIO</a:t>
            </a:r>
            <a:r>
              <a:rPr lang="fr-FR" sz="2800" dirty="0"/>
              <a:t> ou Raspberry PI 3</a:t>
            </a:r>
          </a:p>
          <a:p>
            <a:r>
              <a:rPr lang="fr-FR" sz="2800" dirty="0"/>
              <a:t> Ajout de fichiers de configuration des émotions permettant des améliorations futures</a:t>
            </a:r>
          </a:p>
          <a:p>
            <a:r>
              <a:rPr lang="fr-FR" sz="2800" dirty="0"/>
              <a:t> Enregistrement des profils des utilisateurs pour permettre un suivi individualisé</a:t>
            </a:r>
          </a:p>
          <a:p>
            <a:r>
              <a:rPr lang="fr-FR" sz="2800" dirty="0"/>
              <a:t> Bilan visuel des compétences acquises par l’enfant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320000" y="0"/>
            <a:ext cx="10872000" cy="1112784"/>
          </a:xfrm>
        </p:spPr>
        <p:txBody>
          <a:bodyPr>
            <a:normAutofit/>
          </a:bodyPr>
          <a:lstStyle/>
          <a:p>
            <a:pPr algn="ctr"/>
            <a:r>
              <a:rPr lang="fr-FR" sz="5400" dirty="0"/>
              <a:t>Cahier des charges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D0C0BA17-22A9-4FAE-B6B3-8911A492EFEF}"/>
              </a:ext>
            </a:extLst>
          </p:cNvPr>
          <p:cNvSpPr txBox="1">
            <a:spLocks/>
          </p:cNvSpPr>
          <p:nvPr/>
        </p:nvSpPr>
        <p:spPr>
          <a:xfrm>
            <a:off x="11631613" y="5975350"/>
            <a:ext cx="560387" cy="403225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3573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18A44-66ED-423F-9536-E2696426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fr-FR" sz="5400" b="1" dirty="0">
                <a:latin typeface="+mn-lt"/>
              </a:rPr>
              <a:t>Découpage fonctionnel</a:t>
            </a:r>
            <a:r>
              <a:rPr lang="fr-FR" sz="5400" dirty="0">
                <a:latin typeface="+mn-lt"/>
              </a:rPr>
              <a:t>	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D0C0BA17-22A9-4FAE-B6B3-8911A492EF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31613" y="5975350"/>
            <a:ext cx="560387" cy="403225"/>
          </a:xfrm>
        </p:spPr>
        <p:txBody>
          <a:bodyPr/>
          <a:lstStyle/>
          <a:p>
            <a:pPr algn="r"/>
            <a:r>
              <a:rPr lang="fr-FR" dirty="0"/>
              <a:t>5</a:t>
            </a:r>
          </a:p>
        </p:txBody>
      </p:sp>
      <p:pic>
        <p:nvPicPr>
          <p:cNvPr id="41" name="Espace réservé du contenu 4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2877" y="1763227"/>
            <a:ext cx="10402755" cy="451635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06" y="3002194"/>
            <a:ext cx="176799" cy="18289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981" y="3002194"/>
            <a:ext cx="182896" cy="18289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06" y="3280965"/>
            <a:ext cx="176799" cy="18289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981" y="3280965"/>
            <a:ext cx="182896" cy="18289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06" y="3559736"/>
            <a:ext cx="176799" cy="18289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981" y="3559736"/>
            <a:ext cx="182896" cy="18289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06" y="3838507"/>
            <a:ext cx="176799" cy="1828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626" y="1200130"/>
            <a:ext cx="521998" cy="540000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246" y="1196666"/>
            <a:ext cx="540000" cy="5400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06" y="4396049"/>
            <a:ext cx="176799" cy="182896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06" y="4674820"/>
            <a:ext cx="176799" cy="182896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06" y="4953591"/>
            <a:ext cx="176799" cy="182896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06" y="5232362"/>
            <a:ext cx="176799" cy="182896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06" y="5511133"/>
            <a:ext cx="176799" cy="182896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981" y="5511133"/>
            <a:ext cx="182896" cy="182896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06" y="5789904"/>
            <a:ext cx="176799" cy="182896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981" y="5789904"/>
            <a:ext cx="182896" cy="182896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981" y="6068679"/>
            <a:ext cx="182896" cy="182896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6952246" y="1297013"/>
            <a:ext cx="163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CAILLOT Adrien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3046624" y="1281756"/>
            <a:ext cx="220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KOENIG Pierre-Olivier</a:t>
            </a:r>
          </a:p>
        </p:txBody>
      </p:sp>
    </p:spTree>
    <p:extLst>
      <p:ext uri="{BB962C8B-B14F-4D97-AF65-F5344CB8AC3E}">
        <p14:creationId xmlns:p14="http://schemas.microsoft.com/office/powerpoint/2010/main" val="273740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4AE945-D295-497B-8C0A-7F751D1C1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949824"/>
            <a:ext cx="10979151" cy="4007224"/>
          </a:xfrm>
        </p:spPr>
        <p:txBody>
          <a:bodyPr>
            <a:normAutofit lnSpcReduction="10000"/>
          </a:bodyPr>
          <a:lstStyle/>
          <a:p>
            <a:r>
              <a:rPr lang="fr-FR" sz="2800" spc="300" dirty="0"/>
              <a:t> </a:t>
            </a:r>
            <a:r>
              <a:rPr lang="fr-FR" sz="2800" dirty="0"/>
              <a:t>LabVIEW 2017</a:t>
            </a:r>
          </a:p>
          <a:p>
            <a:r>
              <a:rPr lang="fr-FR" sz="2800" dirty="0"/>
              <a:t> Utilisation d’une architecture préconçue</a:t>
            </a:r>
          </a:p>
          <a:p>
            <a:r>
              <a:rPr lang="fr-FR" sz="2800" dirty="0"/>
              <a:t> Interface ludique</a:t>
            </a:r>
          </a:p>
          <a:p>
            <a:r>
              <a:rPr lang="fr-FR" sz="2800" dirty="0"/>
              <a:t> Choix de l’émotion ou aléatoire</a:t>
            </a:r>
          </a:p>
          <a:p>
            <a:r>
              <a:rPr lang="fr-FR" sz="2800" dirty="0"/>
              <a:t> Affichage des résultat</a:t>
            </a:r>
          </a:p>
          <a:p>
            <a:r>
              <a:rPr lang="fr-FR" sz="2800" dirty="0"/>
              <a:t> Gestion des fichiers .</a:t>
            </a:r>
            <a:r>
              <a:rPr lang="fr-FR" sz="2800" dirty="0" err="1"/>
              <a:t>ini</a:t>
            </a:r>
            <a:endParaRPr lang="fr-FR" sz="2800" dirty="0"/>
          </a:p>
          <a:p>
            <a:r>
              <a:rPr lang="fr-FR" sz="2800" dirty="0"/>
              <a:t> Simplification du code existant</a:t>
            </a:r>
          </a:p>
          <a:p>
            <a:r>
              <a:rPr lang="fr-FR" sz="2800" dirty="0"/>
              <a:t> Suivi des résultats de l’enfant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31CD5D-02E7-4644-8B45-DCB2720B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/>
              <a:t>Le nouveau logiciel</a:t>
            </a:r>
            <a:endParaRPr lang="en-US" sz="5400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D0C0BA17-22A9-4FAE-B6B3-8911A492EF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31613" y="5975350"/>
            <a:ext cx="560387" cy="403225"/>
          </a:xfrm>
        </p:spPr>
        <p:txBody>
          <a:bodyPr/>
          <a:lstStyle/>
          <a:p>
            <a:pPr algn="r"/>
            <a:r>
              <a:rPr lang="fr-FR" dirty="0"/>
              <a:t>6</a:t>
            </a:r>
          </a:p>
        </p:txBody>
      </p:sp>
      <p:pic>
        <p:nvPicPr>
          <p:cNvPr id="4098" name="Picture 2" descr="Résultat de recherche d'images pour &quot;logo LabVIEW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156" y="747405"/>
            <a:ext cx="3429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" t="324" r="-1541"/>
          <a:stretch/>
        </p:blipFill>
        <p:spPr>
          <a:xfrm>
            <a:off x="6562725" y="2428876"/>
            <a:ext cx="5581650" cy="292908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228600" dir="228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6350" h="0"/>
            <a:bevelB w="6350" h="0"/>
            <a:contourClr>
              <a:schemeClr val="tx1"/>
            </a:contourClr>
          </a:sp3d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C298C1E-02A3-4B6F-949F-3ED8BB1EAF0C}"/>
              </a:ext>
            </a:extLst>
          </p:cNvPr>
          <p:cNvSpPr txBox="1"/>
          <p:nvPr/>
        </p:nvSpPr>
        <p:spPr>
          <a:xfrm>
            <a:off x="6562724" y="5604387"/>
            <a:ext cx="5372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Figure : Interface utilisateur du programme Maki</a:t>
            </a:r>
          </a:p>
        </p:txBody>
      </p:sp>
    </p:spTree>
    <p:extLst>
      <p:ext uri="{BB962C8B-B14F-4D97-AF65-F5344CB8AC3E}">
        <p14:creationId xmlns:p14="http://schemas.microsoft.com/office/powerpoint/2010/main" val="150695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43A6EFF-6845-484E-95A9-F03E9F8F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/>
              <a:t>Implémentation sous Raspberry PI</a:t>
            </a:r>
          </a:p>
        </p:txBody>
      </p:sp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D0C0BA17-22A9-4FAE-B6B3-8911A492EFEF}"/>
              </a:ext>
            </a:extLst>
          </p:cNvPr>
          <p:cNvSpPr txBox="1">
            <a:spLocks/>
          </p:cNvSpPr>
          <p:nvPr/>
        </p:nvSpPr>
        <p:spPr>
          <a:xfrm>
            <a:off x="11631613" y="5975350"/>
            <a:ext cx="560387" cy="403225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dirty="0"/>
              <a:t>7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ABAD095-A892-46E5-A778-28AF15F67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949824"/>
            <a:ext cx="10979151" cy="4007224"/>
          </a:xfrm>
        </p:spPr>
        <p:txBody>
          <a:bodyPr>
            <a:normAutofit lnSpcReduction="10000"/>
          </a:bodyPr>
          <a:lstStyle/>
          <a:p>
            <a:r>
              <a:rPr lang="fr-FR" sz="2800" spc="300" dirty="0"/>
              <a:t> </a:t>
            </a:r>
            <a:r>
              <a:rPr lang="fr-FR" sz="2800" dirty="0"/>
              <a:t>Découverte de LINUX et de Raspberry</a:t>
            </a:r>
          </a:p>
          <a:p>
            <a:r>
              <a:rPr lang="fr-FR" sz="2800" dirty="0"/>
              <a:t> Démarrage complexe</a:t>
            </a:r>
          </a:p>
          <a:p>
            <a:r>
              <a:rPr lang="fr-FR" sz="2800" dirty="0"/>
              <a:t> Contrainte de matériel</a:t>
            </a:r>
          </a:p>
          <a:p>
            <a:r>
              <a:rPr lang="fr-FR" sz="2800" dirty="0"/>
              <a:t> Connexion Internet</a:t>
            </a:r>
          </a:p>
          <a:p>
            <a:r>
              <a:rPr lang="fr-FR" sz="2800" dirty="0"/>
              <a:t> Compatibilité LINX / LABVIEW</a:t>
            </a:r>
          </a:p>
          <a:p>
            <a:r>
              <a:rPr lang="fr-FR" sz="2800" dirty="0"/>
              <a:t> Téléchargement de logiciels à licence</a:t>
            </a:r>
          </a:p>
          <a:p>
            <a:r>
              <a:rPr lang="fr-FR" sz="2800" dirty="0"/>
              <a:t> Utilisation peu fréquente de LINX</a:t>
            </a:r>
          </a:p>
          <a:p>
            <a:r>
              <a:rPr lang="fr-FR" sz="2800" dirty="0"/>
              <a:t> Exemple non fonctionnel</a:t>
            </a:r>
          </a:p>
          <a:p>
            <a:endParaRPr lang="fr-FR" dirty="0"/>
          </a:p>
          <a:p>
            <a:endParaRPr lang="en-US" dirty="0"/>
          </a:p>
        </p:txBody>
      </p:sp>
      <p:pic>
        <p:nvPicPr>
          <p:cNvPr id="3" name="Image 2" descr="Une image contenant équipement électronique, moniteur, intérieur, afficher&#10;&#10;Description générée avec un niveau de confiance très élevé">
            <a:extLst>
              <a:ext uri="{FF2B5EF4-FFF2-40B4-BE49-F238E27FC236}">
                <a16:creationId xmlns:a16="http://schemas.microsoft.com/office/drawing/2014/main" id="{D8617694-9664-4B70-8458-DE66D2F39E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15124" r="2397" b="10139"/>
          <a:stretch/>
        </p:blipFill>
        <p:spPr>
          <a:xfrm>
            <a:off x="6290378" y="2151610"/>
            <a:ext cx="5730172" cy="334431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5B0B76D-40F7-4682-9AFA-B04D7E944633}"/>
              </a:ext>
            </a:extLst>
          </p:cNvPr>
          <p:cNvSpPr txBox="1"/>
          <p:nvPr/>
        </p:nvSpPr>
        <p:spPr>
          <a:xfrm>
            <a:off x="6290378" y="5630291"/>
            <a:ext cx="5730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Figure : Interface graphique de la Raspberry</a:t>
            </a:r>
          </a:p>
        </p:txBody>
      </p:sp>
    </p:spTree>
    <p:extLst>
      <p:ext uri="{BB962C8B-B14F-4D97-AF65-F5344CB8AC3E}">
        <p14:creationId xmlns:p14="http://schemas.microsoft.com/office/powerpoint/2010/main" val="39826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 Réalisation du logiciel simple</a:t>
            </a:r>
          </a:p>
          <a:p>
            <a:r>
              <a:rPr lang="fr-FR" sz="3600" dirty="0"/>
              <a:t> Développement d’une deuxième application</a:t>
            </a:r>
          </a:p>
          <a:p>
            <a:r>
              <a:rPr lang="fr-FR" sz="3600" dirty="0"/>
              <a:t> Difficulté à l’implémentation sous Raspberry PI</a:t>
            </a:r>
          </a:p>
          <a:p>
            <a:r>
              <a:rPr lang="fr-FR" sz="3600" dirty="0"/>
              <a:t> Participation au festival de robotique de Cachan</a:t>
            </a:r>
          </a:p>
          <a:p>
            <a:r>
              <a:rPr lang="fr-FR" sz="3600" dirty="0"/>
              <a:t> Coordination avec l’équipe mécanique</a:t>
            </a:r>
          </a:p>
          <a:p>
            <a:r>
              <a:rPr lang="fr-FR" sz="3600" dirty="0"/>
              <a:t> Découverte d’un environnement linux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8483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27F7D-D844-4E9F-B7A6-278B7150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Avez-vous des questions?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005001-05EF-4E45-A57F-AAE934A4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14</a:t>
            </a:r>
          </a:p>
        </p:txBody>
      </p:sp>
      <p:sp>
        <p:nvSpPr>
          <p:cNvPr id="7" name="AutoShape 6" descr="RÃ©sultat de recherche d'images pour &quot;PowerPointbonhomme avez vous questions&quot;">
            <a:extLst>
              <a:ext uri="{FF2B5EF4-FFF2-40B4-BE49-F238E27FC236}">
                <a16:creationId xmlns:a16="http://schemas.microsoft.com/office/drawing/2014/main" id="{0ADFE669-B8BF-4191-A370-B2A083F9F1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2" name="Picture 8" descr="Fotolia_54651487_Subscription_Monthly_L.jpg">
            <a:extLst>
              <a:ext uri="{FF2B5EF4-FFF2-40B4-BE49-F238E27FC236}">
                <a16:creationId xmlns:a16="http://schemas.microsoft.com/office/drawing/2014/main" id="{82D39C48-E6A4-403F-ABB2-0C246C3A8A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145" y="1077798"/>
            <a:ext cx="3777597" cy="470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381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que Styrel">
  <a:themeElements>
    <a:clrScheme name="Styrel-couleurs">
      <a:dk1>
        <a:srgbClr val="333F48"/>
      </a:dk1>
      <a:lt1>
        <a:srgbClr val="FFFFFF"/>
      </a:lt1>
      <a:dk2>
        <a:srgbClr val="75787B"/>
      </a:dk2>
      <a:lt2>
        <a:srgbClr val="C8C9C7"/>
      </a:lt2>
      <a:accent1>
        <a:srgbClr val="00B2A9"/>
      </a:accent1>
      <a:accent2>
        <a:srgbClr val="00B2A9"/>
      </a:accent2>
      <a:accent3>
        <a:srgbClr val="00B2A9"/>
      </a:accent3>
      <a:accent4>
        <a:srgbClr val="00B2A9"/>
      </a:accent4>
      <a:accent5>
        <a:srgbClr val="F9423A"/>
      </a:accent5>
      <a:accent6>
        <a:srgbClr val="F9423A"/>
      </a:accent6>
      <a:hlink>
        <a:srgbClr val="333F48"/>
      </a:hlink>
      <a:folHlink>
        <a:srgbClr val="333F48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326</Words>
  <Application>Microsoft Office PowerPoint</Application>
  <PresentationFormat>Grand écran</PresentationFormat>
  <Paragraphs>78</Paragraphs>
  <Slides>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 2</vt:lpstr>
      <vt:lpstr>Masque Styrel</vt:lpstr>
      <vt:lpstr>Soutenance de projet</vt:lpstr>
      <vt:lpstr>Sommaire</vt:lpstr>
      <vt:lpstr>Contexte du projet</vt:lpstr>
      <vt:lpstr>Cahier des charges</vt:lpstr>
      <vt:lpstr>Découpage fonctionnel </vt:lpstr>
      <vt:lpstr>Le nouveau logiciel</vt:lpstr>
      <vt:lpstr>Implémentation sous Raspberry PI</vt:lpstr>
      <vt:lpstr>Conclusion</vt:lpstr>
      <vt:lpstr>Avez-vous des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Intermédiaire</dc:title>
  <dc:creator>BureauETUDE</dc:creator>
  <cp:lastModifiedBy>Tornado Dupont</cp:lastModifiedBy>
  <cp:revision>68</cp:revision>
  <dcterms:created xsi:type="dcterms:W3CDTF">2018-04-11T15:15:18Z</dcterms:created>
  <dcterms:modified xsi:type="dcterms:W3CDTF">2018-06-22T07:17:55Z</dcterms:modified>
</cp:coreProperties>
</file>