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89" r:id="rId3"/>
    <p:sldId id="290" r:id="rId4"/>
    <p:sldId id="301" r:id="rId5"/>
    <p:sldId id="297" r:id="rId6"/>
    <p:sldId id="283" r:id="rId7"/>
    <p:sldId id="302" r:id="rId8"/>
    <p:sldId id="304" r:id="rId9"/>
    <p:sldId id="303"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bryan" initials="mb" lastIdx="3" clrIdx="0">
    <p:extLst>
      <p:ext uri="{19B8F6BF-5375-455C-9EA6-DF929625EA0E}">
        <p15:presenceInfo xmlns:p15="http://schemas.microsoft.com/office/powerpoint/2012/main" userId="d369c59b106359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4BAF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797"/>
    <p:restoredTop sz="97332"/>
  </p:normalViewPr>
  <p:slideViewPr>
    <p:cSldViewPr snapToGrid="0">
      <p:cViewPr>
        <p:scale>
          <a:sx n="140" d="100"/>
          <a:sy n="140" d="100"/>
        </p:scale>
        <p:origin x="408" y="-20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34BB3-6AFB-D14B-8D6C-EB6F5F5C307B}" type="datetimeFigureOut">
              <a:rPr lang="en-US" smtClean="0"/>
              <a:t>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1E14E-D65D-DB4F-B95B-D81D772CD29A}" type="slidenum">
              <a:rPr lang="en-US" smtClean="0"/>
              <a:t>‹#›</a:t>
            </a:fld>
            <a:endParaRPr lang="en-US"/>
          </a:p>
        </p:txBody>
      </p:sp>
    </p:spTree>
    <p:extLst>
      <p:ext uri="{BB962C8B-B14F-4D97-AF65-F5344CB8AC3E}">
        <p14:creationId xmlns:p14="http://schemas.microsoft.com/office/powerpoint/2010/main" val="138322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1</a:t>
            </a:fld>
            <a:endParaRPr lang="en-US"/>
          </a:p>
        </p:txBody>
      </p:sp>
    </p:spTree>
    <p:extLst>
      <p:ext uri="{BB962C8B-B14F-4D97-AF65-F5344CB8AC3E}">
        <p14:creationId xmlns:p14="http://schemas.microsoft.com/office/powerpoint/2010/main" val="75971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10</a:t>
            </a:fld>
            <a:endParaRPr lang="en-US"/>
          </a:p>
        </p:txBody>
      </p:sp>
    </p:spTree>
    <p:extLst>
      <p:ext uri="{BB962C8B-B14F-4D97-AF65-F5344CB8AC3E}">
        <p14:creationId xmlns:p14="http://schemas.microsoft.com/office/powerpoint/2010/main" val="47836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2</a:t>
            </a:fld>
            <a:endParaRPr lang="en-US"/>
          </a:p>
        </p:txBody>
      </p:sp>
    </p:spTree>
    <p:extLst>
      <p:ext uri="{BB962C8B-B14F-4D97-AF65-F5344CB8AC3E}">
        <p14:creationId xmlns:p14="http://schemas.microsoft.com/office/powerpoint/2010/main" val="366352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3</a:t>
            </a:fld>
            <a:endParaRPr lang="en-US"/>
          </a:p>
        </p:txBody>
      </p:sp>
    </p:spTree>
    <p:extLst>
      <p:ext uri="{BB962C8B-B14F-4D97-AF65-F5344CB8AC3E}">
        <p14:creationId xmlns:p14="http://schemas.microsoft.com/office/powerpoint/2010/main" val="138697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4</a:t>
            </a:fld>
            <a:endParaRPr lang="en-US"/>
          </a:p>
        </p:txBody>
      </p:sp>
    </p:spTree>
    <p:extLst>
      <p:ext uri="{BB962C8B-B14F-4D97-AF65-F5344CB8AC3E}">
        <p14:creationId xmlns:p14="http://schemas.microsoft.com/office/powerpoint/2010/main" val="269594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5</a:t>
            </a:fld>
            <a:endParaRPr lang="en-US"/>
          </a:p>
        </p:txBody>
      </p:sp>
    </p:spTree>
    <p:extLst>
      <p:ext uri="{BB962C8B-B14F-4D97-AF65-F5344CB8AC3E}">
        <p14:creationId xmlns:p14="http://schemas.microsoft.com/office/powerpoint/2010/main" val="120345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6</a:t>
            </a:fld>
            <a:endParaRPr lang="en-US"/>
          </a:p>
        </p:txBody>
      </p:sp>
    </p:spTree>
    <p:extLst>
      <p:ext uri="{BB962C8B-B14F-4D97-AF65-F5344CB8AC3E}">
        <p14:creationId xmlns:p14="http://schemas.microsoft.com/office/powerpoint/2010/main" val="2040060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7</a:t>
            </a:fld>
            <a:endParaRPr lang="en-US"/>
          </a:p>
        </p:txBody>
      </p:sp>
    </p:spTree>
    <p:extLst>
      <p:ext uri="{BB962C8B-B14F-4D97-AF65-F5344CB8AC3E}">
        <p14:creationId xmlns:p14="http://schemas.microsoft.com/office/powerpoint/2010/main" val="2717687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8</a:t>
            </a:fld>
            <a:endParaRPr lang="en-US"/>
          </a:p>
        </p:txBody>
      </p:sp>
    </p:spTree>
    <p:extLst>
      <p:ext uri="{BB962C8B-B14F-4D97-AF65-F5344CB8AC3E}">
        <p14:creationId xmlns:p14="http://schemas.microsoft.com/office/powerpoint/2010/main" val="20000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E14E-D65D-DB4F-B95B-D81D772CD29A}" type="slidenum">
              <a:rPr lang="en-US" smtClean="0"/>
              <a:t>9</a:t>
            </a:fld>
            <a:endParaRPr lang="en-US"/>
          </a:p>
        </p:txBody>
      </p:sp>
    </p:spTree>
    <p:extLst>
      <p:ext uri="{BB962C8B-B14F-4D97-AF65-F5344CB8AC3E}">
        <p14:creationId xmlns:p14="http://schemas.microsoft.com/office/powerpoint/2010/main" val="307155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B2AD-33BD-F743-BBBE-FF441DFC9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600C7-5705-3B44-A4FA-A9422DA3D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F1239-E197-B649-BF46-FC57D57E9973}"/>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5" name="Footer Placeholder 4">
            <a:extLst>
              <a:ext uri="{FF2B5EF4-FFF2-40B4-BE49-F238E27FC236}">
                <a16:creationId xmlns:a16="http://schemas.microsoft.com/office/drawing/2014/main" id="{E609DC81-B791-C64C-896E-474A17615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3DDAD-19E8-9A4B-B8B0-9C33260792DA}"/>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160487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32C9-DA57-164B-8534-DFAD7C24A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089171-7709-BE4F-8493-848A905B9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AAA82-AAA0-A14D-BD1A-C0A83541CC24}"/>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5" name="Footer Placeholder 4">
            <a:extLst>
              <a:ext uri="{FF2B5EF4-FFF2-40B4-BE49-F238E27FC236}">
                <a16:creationId xmlns:a16="http://schemas.microsoft.com/office/drawing/2014/main" id="{4E087367-6FED-C846-82F1-52F3C2E68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3253E-F09E-9E4F-BF4A-ECC665DCC5FD}"/>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27378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C8077-868E-AF40-8690-61AA0A4DF3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E6FDF0-F16B-884A-8A73-6E280E139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F80BB-376A-7341-9C85-8773857D30E0}"/>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5" name="Footer Placeholder 4">
            <a:extLst>
              <a:ext uri="{FF2B5EF4-FFF2-40B4-BE49-F238E27FC236}">
                <a16:creationId xmlns:a16="http://schemas.microsoft.com/office/drawing/2014/main" id="{D8834EC2-A80F-744C-827D-0350A8B57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1EEEE-7E35-D14D-A35F-8A8BE1E97709}"/>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320970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14AB-BDEF-3E45-A37A-DD85002E5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1E125-708C-0349-8AED-881A8C8F59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D2528-E5F8-D64C-B8FD-0E1DFBB44496}"/>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5" name="Footer Placeholder 4">
            <a:extLst>
              <a:ext uri="{FF2B5EF4-FFF2-40B4-BE49-F238E27FC236}">
                <a16:creationId xmlns:a16="http://schemas.microsoft.com/office/drawing/2014/main" id="{DEB69744-39D4-D645-8A3C-A5451084A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7B0EE-B407-6B46-8F84-ACD8FB281A9D}"/>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182755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848A-3865-D44B-80B4-A704A1F5E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18608F-26F0-7B45-9579-04C2E180B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9B23C0-5F2A-2447-97BD-917E3611334A}"/>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5" name="Footer Placeholder 4">
            <a:extLst>
              <a:ext uri="{FF2B5EF4-FFF2-40B4-BE49-F238E27FC236}">
                <a16:creationId xmlns:a16="http://schemas.microsoft.com/office/drawing/2014/main" id="{D3ED7366-08AA-B044-935B-55D5E32D3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96ECF-BEBC-FA4A-A57C-89F6F4B4DF1F}"/>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277274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B24C-66CE-EA4C-A1A0-AF75F2203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AFD210-C42B-CA43-83D7-1C9490EE9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8F0B7-98CA-AA4C-9F96-72E320BCD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31268D-FCB7-AE48-BD59-B236570F45AE}"/>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6" name="Footer Placeholder 5">
            <a:extLst>
              <a:ext uri="{FF2B5EF4-FFF2-40B4-BE49-F238E27FC236}">
                <a16:creationId xmlns:a16="http://schemas.microsoft.com/office/drawing/2014/main" id="{04BADB29-FDF6-674E-8C81-8613EAEDD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EA6D-B8C6-B742-A25D-6F4FEA4CCEB9}"/>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385418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B97F-67E9-8448-888E-22C74AA46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59FE72-3B9F-1349-8A95-BBE4CE2AB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444BC-2D49-1D4B-BCE1-151DC36C08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36EB35-5D51-D643-A822-26BF09A43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53433-6646-AA49-8E79-DA34DDDDA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BE51B2-4106-104E-9174-EB4286F2C6A0}"/>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8" name="Footer Placeholder 7">
            <a:extLst>
              <a:ext uri="{FF2B5EF4-FFF2-40B4-BE49-F238E27FC236}">
                <a16:creationId xmlns:a16="http://schemas.microsoft.com/office/drawing/2014/main" id="{B6244517-946E-0F4F-A749-FB4941EE23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3980A3-AB24-3044-B76D-6FC3CE0725DA}"/>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187666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97BC-D57F-3741-9C9C-7F172FB71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2F31E-0DBD-E749-BD4C-2DACBCC61CEF}"/>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4" name="Footer Placeholder 3">
            <a:extLst>
              <a:ext uri="{FF2B5EF4-FFF2-40B4-BE49-F238E27FC236}">
                <a16:creationId xmlns:a16="http://schemas.microsoft.com/office/drawing/2014/main" id="{B0F96E42-99A2-A34A-93A5-575570FFC8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C1F34E-8ABB-094F-8CBA-B4B8525CD6AF}"/>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56207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413FD-CC29-5641-AC26-39501A1BA035}"/>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3" name="Footer Placeholder 2">
            <a:extLst>
              <a:ext uri="{FF2B5EF4-FFF2-40B4-BE49-F238E27FC236}">
                <a16:creationId xmlns:a16="http://schemas.microsoft.com/office/drawing/2014/main" id="{C15755E5-2703-8948-904C-399CA31642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32C25-BE79-314E-AEA9-282D4943DAC8}"/>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12783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4C8A-33E6-2344-9FD4-AC63966FB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B04388-EC40-7740-8997-F276326A1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0A0B72-D9FA-DF4D-A78F-07179D0F9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C1FC8-F0D6-114F-A686-FCB887F4A1C5}"/>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6" name="Footer Placeholder 5">
            <a:extLst>
              <a:ext uri="{FF2B5EF4-FFF2-40B4-BE49-F238E27FC236}">
                <a16:creationId xmlns:a16="http://schemas.microsoft.com/office/drawing/2014/main" id="{16888DA4-FB0C-B74A-B1E1-4E8DD43B2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CE0A0-BB52-E24B-BEC0-D1C212E4B1D4}"/>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405584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9727-7E85-164B-9BD7-02314C183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BF7F31-401D-8E4F-8C9D-5CAC14C30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3B53B2-343E-6B4C-AF1A-9AC9C07C5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3D33F-7F03-E04D-8B6A-96C9F6314F26}"/>
              </a:ext>
            </a:extLst>
          </p:cNvPr>
          <p:cNvSpPr>
            <a:spLocks noGrp="1"/>
          </p:cNvSpPr>
          <p:nvPr>
            <p:ph type="dt" sz="half" idx="10"/>
          </p:nvPr>
        </p:nvSpPr>
        <p:spPr/>
        <p:txBody>
          <a:bodyPr/>
          <a:lstStyle/>
          <a:p>
            <a:fld id="{8F5CF721-75F2-D840-A20C-A8B654ED3CC1}" type="datetimeFigureOut">
              <a:rPr lang="en-US" smtClean="0"/>
              <a:t>1/15/21</a:t>
            </a:fld>
            <a:endParaRPr lang="en-US"/>
          </a:p>
        </p:txBody>
      </p:sp>
      <p:sp>
        <p:nvSpPr>
          <p:cNvPr id="6" name="Footer Placeholder 5">
            <a:extLst>
              <a:ext uri="{FF2B5EF4-FFF2-40B4-BE49-F238E27FC236}">
                <a16:creationId xmlns:a16="http://schemas.microsoft.com/office/drawing/2014/main" id="{F98C1CA2-17D4-CC4E-A189-3B4BFA937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56817-FAE0-BA43-B14E-527A934F17A9}"/>
              </a:ext>
            </a:extLst>
          </p:cNvPr>
          <p:cNvSpPr>
            <a:spLocks noGrp="1"/>
          </p:cNvSpPr>
          <p:nvPr>
            <p:ph type="sldNum" sz="quarter" idx="12"/>
          </p:nvPr>
        </p:nvSpPr>
        <p:spPr/>
        <p:txBody>
          <a:bodyPr/>
          <a:lstStyle/>
          <a:p>
            <a:fld id="{70025972-15BB-5348-B5A0-5666698A7126}" type="slidenum">
              <a:rPr lang="en-US" smtClean="0"/>
              <a:t>‹#›</a:t>
            </a:fld>
            <a:endParaRPr lang="en-US"/>
          </a:p>
        </p:txBody>
      </p:sp>
    </p:spTree>
    <p:extLst>
      <p:ext uri="{BB962C8B-B14F-4D97-AF65-F5344CB8AC3E}">
        <p14:creationId xmlns:p14="http://schemas.microsoft.com/office/powerpoint/2010/main" val="368598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37E5AC-B266-7B40-B2B5-2DF47FDB0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D65FF2-809A-2049-9270-781DF71CE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79ADA-9870-FD47-A2AE-B8021509D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CF721-75F2-D840-A20C-A8B654ED3CC1}" type="datetimeFigureOut">
              <a:rPr lang="en-US" smtClean="0"/>
              <a:t>1/15/21</a:t>
            </a:fld>
            <a:endParaRPr lang="en-US"/>
          </a:p>
        </p:txBody>
      </p:sp>
      <p:sp>
        <p:nvSpPr>
          <p:cNvPr id="5" name="Footer Placeholder 4">
            <a:extLst>
              <a:ext uri="{FF2B5EF4-FFF2-40B4-BE49-F238E27FC236}">
                <a16:creationId xmlns:a16="http://schemas.microsoft.com/office/drawing/2014/main" id="{10F7A2CC-31BB-6C47-BF64-2AB20806E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67C50-CB84-1542-8EB7-E08C5911B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25972-15BB-5348-B5A0-5666698A7126}" type="slidenum">
              <a:rPr lang="en-US" smtClean="0"/>
              <a:t>‹#›</a:t>
            </a:fld>
            <a:endParaRPr lang="en-US"/>
          </a:p>
        </p:txBody>
      </p:sp>
    </p:spTree>
    <p:extLst>
      <p:ext uri="{BB962C8B-B14F-4D97-AF65-F5344CB8AC3E}">
        <p14:creationId xmlns:p14="http://schemas.microsoft.com/office/powerpoint/2010/main" val="287409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B4EC43B-58D0-F842-BF4A-007E4A434516}"/>
              </a:ext>
            </a:extLst>
          </p:cNvPr>
          <p:cNvSpPr txBox="1"/>
          <p:nvPr/>
        </p:nvSpPr>
        <p:spPr>
          <a:xfrm>
            <a:off x="188404" y="5510510"/>
            <a:ext cx="4371087" cy="1130118"/>
          </a:xfrm>
          <a:prstGeom prst="rect">
            <a:avLst/>
          </a:prstGeom>
          <a:noFill/>
        </p:spPr>
        <p:txBody>
          <a:bodyPr wrap="square" rtlCol="0">
            <a:spAutoFit/>
          </a:bodyPr>
          <a:lstStyle/>
          <a:p>
            <a:pPr>
              <a:lnSpc>
                <a:spcPct val="150000"/>
              </a:lnSpc>
            </a:pPr>
            <a:r>
              <a:rPr lang="en-US" sz="2400" b="1">
                <a:solidFill>
                  <a:schemeClr val="bg1"/>
                </a:solidFill>
                <a:latin typeface="Avenir Next Demi Bold" panose="020B0503020202020204" pitchFamily="34" charset="0"/>
              </a:rPr>
              <a:t>Amazon Hub Locker</a:t>
            </a:r>
            <a:endParaRPr lang="en-US">
              <a:solidFill>
                <a:schemeClr val="bg1"/>
              </a:solidFill>
            </a:endParaRPr>
          </a:p>
          <a:p>
            <a:pPr>
              <a:lnSpc>
                <a:spcPct val="150000"/>
              </a:lnSpc>
            </a:pPr>
            <a:r>
              <a:rPr lang="en-US" sz="2000">
                <a:solidFill>
                  <a:schemeClr val="bg1"/>
                </a:solidFill>
                <a:latin typeface="Avenir Light" panose="020B0402020203020204" pitchFamily="34" charset="77"/>
              </a:rPr>
              <a:t>Location Model &amp; AMZL</a:t>
            </a:r>
          </a:p>
        </p:txBody>
      </p:sp>
      <p:pic>
        <p:nvPicPr>
          <p:cNvPr id="2052" name="Picture 4" descr="Convenience store owners embrace Amazon Lockers - The Business Journal"/>
          <p:cNvPicPr>
            <a:picLocks noChangeAspect="1" noChangeArrowheads="1"/>
          </p:cNvPicPr>
          <p:nvPr/>
        </p:nvPicPr>
        <p:blipFill rotWithShape="1">
          <a:blip r:embed="rId3">
            <a:extLst>
              <a:ext uri="{28A0092B-C50C-407E-A947-70E740481C1C}">
                <a14:useLocalDpi xmlns:a14="http://schemas.microsoft.com/office/drawing/2010/main" val="0"/>
              </a:ext>
            </a:extLst>
          </a:blip>
          <a:srcRect l="33526" t="8642" r="8990" b="1870"/>
          <a:stretch/>
        </p:blipFill>
        <p:spPr bwMode="auto">
          <a:xfrm>
            <a:off x="-13648" y="0"/>
            <a:ext cx="12205648" cy="78338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98BEDB2-1975-2C4E-904E-173768A18B99}"/>
              </a:ext>
            </a:extLst>
          </p:cNvPr>
          <p:cNvPicPr>
            <a:picLocks noChangeAspect="1"/>
          </p:cNvPicPr>
          <p:nvPr/>
        </p:nvPicPr>
        <p:blipFill>
          <a:blip r:embed="rId4"/>
          <a:stretch>
            <a:fillRect/>
          </a:stretch>
        </p:blipFill>
        <p:spPr>
          <a:xfrm>
            <a:off x="334594" y="501330"/>
            <a:ext cx="2226415" cy="671973"/>
          </a:xfrm>
          <a:prstGeom prst="rect">
            <a:avLst/>
          </a:prstGeom>
        </p:spPr>
      </p:pic>
      <p:sp>
        <p:nvSpPr>
          <p:cNvPr id="2" name="Rectangle 1"/>
          <p:cNvSpPr/>
          <p:nvPr/>
        </p:nvSpPr>
        <p:spPr>
          <a:xfrm>
            <a:off x="9098" y="0"/>
            <a:ext cx="12192000" cy="7821731"/>
          </a:xfrm>
          <a:prstGeom prst="rect">
            <a:avLst/>
          </a:prstGeom>
          <a:solidFill>
            <a:srgbClr val="7F7F7F">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806F590-5064-BB42-A818-DF8305CFF894}"/>
              </a:ext>
            </a:extLst>
          </p:cNvPr>
          <p:cNvSpPr txBox="1"/>
          <p:nvPr/>
        </p:nvSpPr>
        <p:spPr>
          <a:xfrm>
            <a:off x="7144379" y="213002"/>
            <a:ext cx="4713027" cy="8002191"/>
          </a:xfrm>
          <a:prstGeom prst="rect">
            <a:avLst/>
          </a:prstGeom>
          <a:solidFill>
            <a:schemeClr val="tx1">
              <a:alpha val="34902"/>
            </a:schemeClr>
          </a:solidFill>
        </p:spPr>
        <p:txBody>
          <a:bodyPr wrap="square" lIns="91440" tIns="45720" rIns="91440" bIns="45720" rtlCol="0" anchor="t">
            <a:spAutoFit/>
          </a:bodyPr>
          <a:lstStyle/>
          <a:p>
            <a:pPr algn="ctr"/>
            <a:endParaRPr lang="en-US" dirty="0">
              <a:solidFill>
                <a:srgbClr val="04BAF5"/>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sz="2800"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Location Model Overview</a:t>
            </a:r>
          </a:p>
          <a:p>
            <a:pPr algn="ctr"/>
            <a:endParaRPr lang="en-US" dirty="0">
              <a:solidFill>
                <a:srgbClr val="04BAF5"/>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endParaRPr lang="en-US" dirty="0">
              <a:solidFill>
                <a:srgbClr val="04BAF5"/>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dirty="0">
                <a:solidFill>
                  <a:srgbClr val="04BAF5"/>
                </a:solidFill>
                <a:latin typeface="Avenir Light" panose="020B0402020203020204" pitchFamily="34" charset="77"/>
                <a:ea typeface="Amazon Ember Light" panose="020B0403020204020204" pitchFamily="34" charset="0"/>
                <a:cs typeface="Amazon Ember Light" panose="020B0403020204020204" pitchFamily="34" charset="0"/>
              </a:rPr>
              <a:t>Overview</a:t>
            </a:r>
          </a:p>
          <a:p>
            <a:pPr algn="ctr"/>
            <a:r>
              <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What is the Location Model?</a:t>
            </a:r>
          </a:p>
          <a:p>
            <a:pPr algn="ctr"/>
            <a:r>
              <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How is it utilized?</a:t>
            </a:r>
          </a:p>
          <a:p>
            <a:pPr algn="ctr"/>
            <a:endParaRPr lang="en-US" dirty="0">
              <a:solidFill>
                <a:schemeClr val="accent3"/>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dirty="0">
                <a:solidFill>
                  <a:srgbClr val="00B0F0"/>
                </a:solidFill>
                <a:latin typeface="Avenir Light" panose="020B0402020203020204" pitchFamily="34" charset="77"/>
                <a:ea typeface="Amazon Ember Light" panose="020B0403020204020204" pitchFamily="34" charset="0"/>
                <a:cs typeface="Amazon Ember Light" panose="020B0403020204020204" pitchFamily="34" charset="0"/>
              </a:rPr>
              <a:t>2020 Review</a:t>
            </a:r>
          </a:p>
          <a:p>
            <a:pPr algn="ctr"/>
            <a:r>
              <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Results</a:t>
            </a:r>
          </a:p>
          <a:p>
            <a:pPr algn="ctr"/>
            <a:endParaRPr lang="en-US" dirty="0">
              <a:solidFill>
                <a:schemeClr val="accent3"/>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dirty="0">
                <a:solidFill>
                  <a:srgbClr val="04BAF5"/>
                </a:solidFill>
                <a:latin typeface="Avenir Light" panose="020B0402020203020204" pitchFamily="34" charset="77"/>
                <a:ea typeface="Amazon Ember Light" panose="020B0403020204020204" pitchFamily="34" charset="0"/>
                <a:cs typeface="Amazon Ember Light" panose="020B0403020204020204" pitchFamily="34" charset="0"/>
              </a:rPr>
              <a:t>How it works</a:t>
            </a:r>
          </a:p>
          <a:p>
            <a:pPr algn="ctr"/>
            <a:r>
              <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 Process</a:t>
            </a:r>
          </a:p>
          <a:p>
            <a:pPr algn="ctr"/>
            <a:r>
              <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Model Improvements</a:t>
            </a:r>
          </a:p>
          <a:p>
            <a:pPr algn="ctr"/>
            <a:endPar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dirty="0">
                <a:solidFill>
                  <a:srgbClr val="04BAF5"/>
                </a:solidFill>
                <a:latin typeface="Avenir Light" panose="020B0402020203020204" pitchFamily="34" charset="77"/>
              </a:rPr>
              <a:t>Data Accuracy</a:t>
            </a:r>
          </a:p>
          <a:p>
            <a:pPr algn="ctr"/>
            <a:r>
              <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Location Performance</a:t>
            </a:r>
          </a:p>
          <a:p>
            <a:pPr algn="ctr"/>
            <a:endParaRPr lang="en-US" dirty="0">
              <a:solidFill>
                <a:schemeClr val="accent3"/>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dirty="0">
                <a:solidFill>
                  <a:srgbClr val="04BAF5"/>
                </a:solidFill>
                <a:latin typeface="Avenir Light" panose="020B0402020203020204" pitchFamily="34" charset="77"/>
                <a:ea typeface="Amazon Ember Light" panose="020B0403020204020204" pitchFamily="34" charset="0"/>
                <a:cs typeface="Amazon Ember Light" panose="020B0403020204020204" pitchFamily="34" charset="0"/>
              </a:rPr>
              <a:t>2020 Learnings</a:t>
            </a:r>
          </a:p>
          <a:p>
            <a:pPr algn="ctr"/>
            <a:r>
              <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AMZL</a:t>
            </a:r>
          </a:p>
          <a:p>
            <a:pPr algn="ctr"/>
            <a:r>
              <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Expiration</a:t>
            </a:r>
          </a:p>
          <a:p>
            <a:pPr algn="ctr"/>
            <a:endPar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dirty="0">
                <a:solidFill>
                  <a:srgbClr val="04BAF5"/>
                </a:solidFill>
                <a:latin typeface="Avenir Light" panose="020B0402020203020204" pitchFamily="34" charset="77"/>
                <a:ea typeface="Amazon Ember Light" panose="020B0403020204020204" pitchFamily="34" charset="0"/>
                <a:cs typeface="Amazon Ember Light" panose="020B0403020204020204" pitchFamily="34" charset="0"/>
              </a:rPr>
              <a:t>Suggested Improvements &amp; Asks</a:t>
            </a:r>
          </a:p>
          <a:p>
            <a:pPr algn="ctr"/>
            <a:endPar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endParaRPr lang="en-US"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dirty="0">
                <a:solidFill>
                  <a:srgbClr val="04BAF5"/>
                </a:solidFill>
                <a:latin typeface="Avenir Light" panose="020B0402020203020204" pitchFamily="34" charset="77"/>
                <a:ea typeface="Amazon Ember Light" panose="020B0403020204020204" pitchFamily="34" charset="0"/>
                <a:cs typeface="Amazon Ember Light" panose="020B0403020204020204" pitchFamily="34" charset="0"/>
              </a:rPr>
              <a:t>Q&amp;A</a:t>
            </a:r>
          </a:p>
          <a:p>
            <a:pPr algn="ctr"/>
            <a:endParaRPr lang="en-US" dirty="0">
              <a:solidFill>
                <a:schemeClr val="accent3"/>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ctr"/>
            <a:endParaRPr lang="en-US" dirty="0">
              <a:solidFill>
                <a:schemeClr val="accent3"/>
              </a:solidFill>
              <a:latin typeface="Avenir Light" panose="020B0402020203020204" pitchFamily="34" charset="77"/>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788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BA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46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136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B0F0"/>
                </a:solidFill>
                <a:latin typeface="Avenir Light" panose="020B0402020203020204" pitchFamily="34" charset="77"/>
                <a:ea typeface="Amazon Ember Light" panose="020B0403020204020204" pitchFamily="34" charset="0"/>
                <a:cs typeface="Amazon Ember Light" panose="020B0403020204020204" pitchFamily="34" charset="0"/>
              </a:rPr>
              <a:t>Overview</a:t>
            </a:r>
          </a:p>
        </p:txBody>
      </p:sp>
      <p:sp>
        <p:nvSpPr>
          <p:cNvPr id="10" name="Rectangle 9"/>
          <p:cNvSpPr/>
          <p:nvPr/>
        </p:nvSpPr>
        <p:spPr>
          <a:xfrm>
            <a:off x="0" y="1162870"/>
            <a:ext cx="12191999" cy="461665"/>
          </a:xfrm>
          <a:prstGeom prst="rect">
            <a:avLst/>
          </a:prstGeom>
        </p:spPr>
        <p:txBody>
          <a:bodyPr wrap="square">
            <a:spAutoFit/>
          </a:bodyPr>
          <a:lstStyle/>
          <a:p>
            <a:pPr algn="ctr"/>
            <a:r>
              <a:rPr lang="en-US" sz="2400" dirty="0">
                <a:solidFill>
                  <a:srgbClr val="00B0F0"/>
                </a:solidFill>
                <a:latin typeface="Avenir Medium" panose="02000503020000020003" pitchFamily="2" charset="0"/>
                <a:ea typeface="Amazon Ember Display Light" panose="020F0403020204020204" pitchFamily="34" charset="0"/>
                <a:cs typeface="Amazon Ember Display Light" panose="020F0403020204020204" pitchFamily="34" charset="0"/>
              </a:rPr>
              <a:t>What is the Location Model?</a:t>
            </a:r>
          </a:p>
        </p:txBody>
      </p:sp>
      <p:sp>
        <p:nvSpPr>
          <p:cNvPr id="29" name="Rectangle 28"/>
          <p:cNvSpPr/>
          <p:nvPr/>
        </p:nvSpPr>
        <p:spPr>
          <a:xfrm>
            <a:off x="604024" y="1631641"/>
            <a:ext cx="10695879" cy="1754326"/>
          </a:xfrm>
          <a:prstGeom prst="rect">
            <a:avLst/>
          </a:prstGeom>
        </p:spPr>
        <p:txBody>
          <a:bodyPr wrap="square" lIns="91440" tIns="45720" rIns="91440" bIns="45720" anchor="t">
            <a:spAutoFit/>
          </a:bodyPr>
          <a:lstStyle/>
          <a:p>
            <a:r>
              <a:rPr lang="en-US" dirty="0">
                <a:solidFill>
                  <a:schemeClr val="bg1">
                    <a:lumMod val="50000"/>
                  </a:schemeClr>
                </a:solidFill>
                <a:latin typeface="Avenir Book" panose="02000503020000020003" pitchFamily="2" charset="0"/>
              </a:rPr>
              <a:t>The Location Model geocodes the address of each proposed Locker location and collects both demographic data (income, education and population density) and Amazon data (first time delivery successes, delivery failures and package density) to determine the potential throughput at a given location.</a:t>
            </a:r>
          </a:p>
          <a:p>
            <a:endParaRPr lang="en-US" dirty="0">
              <a:solidFill>
                <a:schemeClr val="bg1">
                  <a:lumMod val="50000"/>
                </a:schemeClr>
              </a:solidFill>
              <a:latin typeface="Avenir Book" panose="02000503020000020003" pitchFamily="2" charset="0"/>
            </a:endParaRPr>
          </a:p>
          <a:p>
            <a:r>
              <a:rPr lang="en-US" dirty="0">
                <a:solidFill>
                  <a:schemeClr val="bg1">
                    <a:lumMod val="50000"/>
                  </a:schemeClr>
                </a:solidFill>
                <a:latin typeface="Avenir Book" panose="02000503020000020003" pitchFamily="2" charset="0"/>
              </a:rPr>
              <a:t>More how this works in a moment.</a:t>
            </a:r>
          </a:p>
        </p:txBody>
      </p:sp>
      <p:sp>
        <p:nvSpPr>
          <p:cNvPr id="30" name="Rectangle 29"/>
          <p:cNvSpPr/>
          <p:nvPr/>
        </p:nvSpPr>
        <p:spPr>
          <a:xfrm>
            <a:off x="-1" y="3775405"/>
            <a:ext cx="12191999" cy="461665"/>
          </a:xfrm>
          <a:prstGeom prst="rect">
            <a:avLst/>
          </a:prstGeom>
        </p:spPr>
        <p:txBody>
          <a:bodyPr wrap="square">
            <a:spAutoFit/>
          </a:bodyPr>
          <a:lstStyle/>
          <a:p>
            <a:pPr algn="ctr"/>
            <a:r>
              <a:rPr lang="en-US" sz="2400" dirty="0">
                <a:solidFill>
                  <a:srgbClr val="00B0F0"/>
                </a:solidFill>
                <a:latin typeface="Avenir Medium" panose="02000503020000020003" pitchFamily="2" charset="0"/>
                <a:ea typeface="Amazon Ember Display Light" panose="020F0403020204020204" pitchFamily="34" charset="0"/>
                <a:cs typeface="Amazon Ember Display Light" panose="020F0403020204020204" pitchFamily="34" charset="0"/>
              </a:rPr>
              <a:t>What the Location Model does not do?</a:t>
            </a:r>
          </a:p>
        </p:txBody>
      </p:sp>
      <p:sp>
        <p:nvSpPr>
          <p:cNvPr id="31" name="Rectangle 30"/>
          <p:cNvSpPr/>
          <p:nvPr/>
        </p:nvSpPr>
        <p:spPr>
          <a:xfrm>
            <a:off x="604022" y="4241623"/>
            <a:ext cx="10881733" cy="2308324"/>
          </a:xfrm>
          <a:prstGeom prst="rect">
            <a:avLst/>
          </a:prstGeom>
        </p:spPr>
        <p:txBody>
          <a:bodyPr wrap="square" lIns="91440" tIns="45720" rIns="91440" bIns="45720" anchor="t">
            <a:spAutoFit/>
          </a:bodyPr>
          <a:lstStyle/>
          <a:p>
            <a:r>
              <a:rPr lang="en-US" b="1" dirty="0">
                <a:solidFill>
                  <a:schemeClr val="bg1">
                    <a:lumMod val="50000"/>
                  </a:schemeClr>
                </a:solidFill>
                <a:latin typeface="Avenir Light" panose="020B0402020203020204" pitchFamily="34" charset="77"/>
              </a:rPr>
              <a:t>Demand Forecasting</a:t>
            </a:r>
          </a:p>
          <a:p>
            <a:r>
              <a:rPr lang="en-US" dirty="0">
                <a:solidFill>
                  <a:schemeClr val="bg1">
                    <a:lumMod val="50000"/>
                  </a:schemeClr>
                </a:solidFill>
                <a:latin typeface="Avenir Light" panose="020B0402020203020204" pitchFamily="34" charset="77"/>
              </a:rPr>
              <a:t>The LM predicts the potential throughput for a given location. However, unlike a demand model it doesn't determine the demand across all areas. The Location Model requires an input to produce the output. </a:t>
            </a:r>
          </a:p>
          <a:p>
            <a:endParaRPr lang="en-US" dirty="0">
              <a:solidFill>
                <a:schemeClr val="bg1">
                  <a:lumMod val="50000"/>
                </a:schemeClr>
              </a:solidFill>
              <a:latin typeface="Avenir Light" panose="020B0402020203020204" pitchFamily="34" charset="77"/>
            </a:endParaRPr>
          </a:p>
          <a:p>
            <a:r>
              <a:rPr lang="en-US" b="1" dirty="0">
                <a:solidFill>
                  <a:schemeClr val="bg1">
                    <a:lumMod val="50000"/>
                  </a:schemeClr>
                </a:solidFill>
                <a:latin typeface="Avenir Light" panose="020B0402020203020204" pitchFamily="34" charset="77"/>
              </a:rPr>
              <a:t>Financial Analysis</a:t>
            </a:r>
          </a:p>
          <a:p>
            <a:r>
              <a:rPr lang="en-US" dirty="0">
                <a:solidFill>
                  <a:schemeClr val="bg1">
                    <a:lumMod val="50000"/>
                  </a:schemeClr>
                </a:solidFill>
                <a:latin typeface="Avenir Light" panose="020B0402020203020204" pitchFamily="34" charset="77"/>
              </a:rPr>
              <a:t>The location model does not determine rent ceilings or calculate the downstream impact of having a locker in a given location. </a:t>
            </a:r>
          </a:p>
        </p:txBody>
      </p:sp>
    </p:spTree>
    <p:extLst>
      <p:ext uri="{BB962C8B-B14F-4D97-AF65-F5344CB8AC3E}">
        <p14:creationId xmlns:p14="http://schemas.microsoft.com/office/powerpoint/2010/main" val="421292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465095" y="2622885"/>
            <a:ext cx="1535400" cy="173614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E74D55-1D9B-E94F-8A41-23BCD3B73425}"/>
              </a:ext>
            </a:extLst>
          </p:cNvPr>
          <p:cNvSpPr txBox="1"/>
          <p:nvPr/>
        </p:nvSpPr>
        <p:spPr>
          <a:xfrm>
            <a:off x="388418" y="2743201"/>
            <a:ext cx="1218999" cy="261610"/>
          </a:xfrm>
          <a:prstGeom prst="rect">
            <a:avLst/>
          </a:prstGeom>
          <a:noFill/>
        </p:spPr>
        <p:txBody>
          <a:bodyPr wrap="square" rtlCol="0">
            <a:spAutoFit/>
          </a:bodyPr>
          <a:lstStyle/>
          <a:p>
            <a:r>
              <a:rPr lang="en-US" sz="1100">
                <a:solidFill>
                  <a:srgbClr val="04BAF5"/>
                </a:solidFill>
                <a:latin typeface="Amazon Ember Light" panose="020B0403020204020204" pitchFamily="34" charset="0"/>
                <a:ea typeface="Amazon Ember Light" panose="020B0403020204020204" pitchFamily="34" charset="0"/>
                <a:cs typeface="Amazon Ember Light" panose="020B0403020204020204" pitchFamily="34" charset="0"/>
              </a:rPr>
              <a:t>Marketing</a:t>
            </a:r>
          </a:p>
        </p:txBody>
      </p:sp>
      <p:sp>
        <p:nvSpPr>
          <p:cNvPr id="11" name="TextBox 10">
            <a:extLst>
              <a:ext uri="{FF2B5EF4-FFF2-40B4-BE49-F238E27FC236}">
                <a16:creationId xmlns:a16="http://schemas.microsoft.com/office/drawing/2014/main" id="{5DE74D55-1D9B-E94F-8A41-23BCD3B73425}"/>
              </a:ext>
            </a:extLst>
          </p:cNvPr>
          <p:cNvSpPr txBox="1"/>
          <p:nvPr/>
        </p:nvSpPr>
        <p:spPr>
          <a:xfrm>
            <a:off x="1858475" y="2743201"/>
            <a:ext cx="1218999" cy="261610"/>
          </a:xfrm>
          <a:prstGeom prst="rect">
            <a:avLst/>
          </a:prstGeom>
          <a:noFill/>
        </p:spPr>
        <p:txBody>
          <a:bodyPr wrap="square" rtlCol="0">
            <a:spAutoFit/>
          </a:bodyPr>
          <a:lstStyle/>
          <a:p>
            <a:pPr algn="ctr"/>
            <a:r>
              <a:rPr lang="en-US" sz="1100" dirty="0">
                <a:solidFill>
                  <a:srgbClr val="04BAF5"/>
                </a:solidFill>
                <a:latin typeface="Amazon Ember Light" panose="020B0403020204020204" pitchFamily="34" charset="0"/>
                <a:ea typeface="Amazon Ember Light" panose="020B0403020204020204" pitchFamily="34" charset="0"/>
                <a:cs typeface="Amazon Ember Light" panose="020B0403020204020204" pitchFamily="34" charset="0"/>
              </a:rPr>
              <a:t>Prospecting</a:t>
            </a:r>
          </a:p>
        </p:txBody>
      </p:sp>
      <p:sp>
        <p:nvSpPr>
          <p:cNvPr id="18" name="TextBox 17">
            <a:extLst>
              <a:ext uri="{FF2B5EF4-FFF2-40B4-BE49-F238E27FC236}">
                <a16:creationId xmlns:a16="http://schemas.microsoft.com/office/drawing/2014/main" id="{5DE74D55-1D9B-E94F-8A41-23BCD3B73425}"/>
              </a:ext>
            </a:extLst>
          </p:cNvPr>
          <p:cNvSpPr txBox="1"/>
          <p:nvPr/>
        </p:nvSpPr>
        <p:spPr>
          <a:xfrm>
            <a:off x="3465095" y="2743201"/>
            <a:ext cx="1535401" cy="1169551"/>
          </a:xfrm>
          <a:prstGeom prst="rect">
            <a:avLst/>
          </a:prstGeom>
          <a:noFill/>
        </p:spPr>
        <p:txBody>
          <a:bodyPr wrap="square" rtlCol="0">
            <a:spAutoFit/>
          </a:bodyPr>
          <a:lstStyle/>
          <a:p>
            <a:pPr algn="ctr"/>
            <a:r>
              <a:rPr lang="en-US" sz="1400" dirty="0">
                <a:solidFill>
                  <a:schemeClr val="bg1">
                    <a:lumMod val="95000"/>
                  </a:schemeClr>
                </a:solidFill>
                <a:latin typeface="Amazon Ember Light" panose="020B0403020204020204" pitchFamily="34" charset="0"/>
                <a:ea typeface="Amazon Ember Light" panose="020B0403020204020204" pitchFamily="34" charset="0"/>
                <a:cs typeface="Amazon Ember Light" panose="020B0403020204020204" pitchFamily="34" charset="0"/>
              </a:rPr>
              <a:t>Location Model</a:t>
            </a:r>
          </a:p>
          <a:p>
            <a:pPr algn="ctr"/>
            <a:r>
              <a:rPr lang="en-US" sz="14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Host locations are analyzed for AMZL coverage and grading</a:t>
            </a:r>
          </a:p>
        </p:txBody>
      </p:sp>
      <p:sp>
        <p:nvSpPr>
          <p:cNvPr id="19" name="TextBox 18">
            <a:extLst>
              <a:ext uri="{FF2B5EF4-FFF2-40B4-BE49-F238E27FC236}">
                <a16:creationId xmlns:a16="http://schemas.microsoft.com/office/drawing/2014/main" id="{5DE74D55-1D9B-E94F-8A41-23BCD3B73425}"/>
              </a:ext>
            </a:extLst>
          </p:cNvPr>
          <p:cNvSpPr txBox="1"/>
          <p:nvPr/>
        </p:nvSpPr>
        <p:spPr>
          <a:xfrm>
            <a:off x="5478778" y="2743201"/>
            <a:ext cx="1114387" cy="261610"/>
          </a:xfrm>
          <a:prstGeom prst="rect">
            <a:avLst/>
          </a:prstGeom>
          <a:noFill/>
        </p:spPr>
        <p:txBody>
          <a:bodyPr wrap="square" rtlCol="0">
            <a:spAutoFit/>
          </a:bodyPr>
          <a:lstStyle/>
          <a:p>
            <a:pPr algn="ctr"/>
            <a:r>
              <a:rPr lang="en-US" sz="1100" dirty="0">
                <a:solidFill>
                  <a:srgbClr val="04BAF5"/>
                </a:solidFill>
                <a:latin typeface="Amazon Ember Light" panose="020B0403020204020204" pitchFamily="34" charset="0"/>
                <a:ea typeface="Amazon Ember Light" panose="020B0403020204020204" pitchFamily="34" charset="0"/>
                <a:cs typeface="Amazon Ember Light" panose="020B0403020204020204" pitchFamily="34" charset="0"/>
              </a:rPr>
              <a:t>Survey</a:t>
            </a:r>
          </a:p>
        </p:txBody>
      </p:sp>
      <p:sp>
        <p:nvSpPr>
          <p:cNvPr id="20" name="TextBox 19">
            <a:extLst>
              <a:ext uri="{FF2B5EF4-FFF2-40B4-BE49-F238E27FC236}">
                <a16:creationId xmlns:a16="http://schemas.microsoft.com/office/drawing/2014/main" id="{5DE74D55-1D9B-E94F-8A41-23BCD3B73425}"/>
              </a:ext>
            </a:extLst>
          </p:cNvPr>
          <p:cNvSpPr txBox="1"/>
          <p:nvPr/>
        </p:nvSpPr>
        <p:spPr>
          <a:xfrm>
            <a:off x="7176060" y="2743201"/>
            <a:ext cx="1218999" cy="261610"/>
          </a:xfrm>
          <a:prstGeom prst="rect">
            <a:avLst/>
          </a:prstGeom>
          <a:noFill/>
        </p:spPr>
        <p:txBody>
          <a:bodyPr wrap="square" rtlCol="0">
            <a:spAutoFit/>
          </a:bodyPr>
          <a:lstStyle/>
          <a:p>
            <a:pPr algn="ctr"/>
            <a:r>
              <a:rPr lang="en-US" sz="1100" dirty="0">
                <a:solidFill>
                  <a:srgbClr val="04BAF5"/>
                </a:solidFill>
                <a:latin typeface="Amazon Ember Light" panose="020B0403020204020204" pitchFamily="34" charset="0"/>
                <a:ea typeface="Amazon Ember Light" panose="020B0403020204020204" pitchFamily="34" charset="0"/>
                <a:cs typeface="Amazon Ember Light" panose="020B0403020204020204" pitchFamily="34" charset="0"/>
              </a:rPr>
              <a:t>Approvals</a:t>
            </a:r>
          </a:p>
        </p:txBody>
      </p:sp>
      <p:sp>
        <p:nvSpPr>
          <p:cNvPr id="21" name="TextBox 20">
            <a:extLst>
              <a:ext uri="{FF2B5EF4-FFF2-40B4-BE49-F238E27FC236}">
                <a16:creationId xmlns:a16="http://schemas.microsoft.com/office/drawing/2014/main" id="{5DE74D55-1D9B-E94F-8A41-23BCD3B73425}"/>
              </a:ext>
            </a:extLst>
          </p:cNvPr>
          <p:cNvSpPr txBox="1"/>
          <p:nvPr/>
        </p:nvSpPr>
        <p:spPr>
          <a:xfrm>
            <a:off x="8873342" y="2743201"/>
            <a:ext cx="1218999" cy="261610"/>
          </a:xfrm>
          <a:prstGeom prst="rect">
            <a:avLst/>
          </a:prstGeom>
          <a:noFill/>
        </p:spPr>
        <p:txBody>
          <a:bodyPr wrap="square" rtlCol="0">
            <a:spAutoFit/>
          </a:bodyPr>
          <a:lstStyle/>
          <a:p>
            <a:pPr algn="ctr"/>
            <a:r>
              <a:rPr lang="en-US" sz="1100" dirty="0">
                <a:solidFill>
                  <a:srgbClr val="04BAF5"/>
                </a:solidFill>
                <a:latin typeface="Amazon Ember Light" panose="020B0403020204020204" pitchFamily="34" charset="0"/>
                <a:ea typeface="Amazon Ember Light" panose="020B0403020204020204" pitchFamily="34" charset="0"/>
                <a:cs typeface="Amazon Ember Light" panose="020B0403020204020204" pitchFamily="34" charset="0"/>
              </a:rPr>
              <a:t>Asset Load</a:t>
            </a:r>
          </a:p>
        </p:txBody>
      </p:sp>
      <p:sp>
        <p:nvSpPr>
          <p:cNvPr id="22" name="TextBox 21">
            <a:extLst>
              <a:ext uri="{FF2B5EF4-FFF2-40B4-BE49-F238E27FC236}">
                <a16:creationId xmlns:a16="http://schemas.microsoft.com/office/drawing/2014/main" id="{5DE74D55-1D9B-E94F-8A41-23BCD3B73425}"/>
              </a:ext>
            </a:extLst>
          </p:cNvPr>
          <p:cNvSpPr txBox="1"/>
          <p:nvPr/>
        </p:nvSpPr>
        <p:spPr>
          <a:xfrm>
            <a:off x="10675236" y="2755233"/>
            <a:ext cx="1218999" cy="261610"/>
          </a:xfrm>
          <a:prstGeom prst="rect">
            <a:avLst/>
          </a:prstGeom>
          <a:noFill/>
        </p:spPr>
        <p:txBody>
          <a:bodyPr wrap="square" rtlCol="0">
            <a:spAutoFit/>
          </a:bodyPr>
          <a:lstStyle/>
          <a:p>
            <a:pPr algn="ctr"/>
            <a:r>
              <a:rPr lang="en-US" sz="1100" dirty="0">
                <a:solidFill>
                  <a:srgbClr val="04BAF5"/>
                </a:solidFill>
                <a:latin typeface="Amazon Ember Light" panose="020B0403020204020204" pitchFamily="34" charset="0"/>
                <a:ea typeface="Amazon Ember Light" panose="020B0403020204020204" pitchFamily="34" charset="0"/>
                <a:cs typeface="Amazon Ember Light" panose="020B0403020204020204" pitchFamily="34" charset="0"/>
              </a:rPr>
              <a:t>Install</a:t>
            </a:r>
          </a:p>
        </p:txBody>
      </p:sp>
      <p:pic>
        <p:nvPicPr>
          <p:cNvPr id="4" name="Picture 3"/>
          <p:cNvPicPr>
            <a:picLocks noChangeAspect="1"/>
          </p:cNvPicPr>
          <p:nvPr/>
        </p:nvPicPr>
        <p:blipFill>
          <a:blip r:embed="rId3"/>
          <a:stretch>
            <a:fillRect/>
          </a:stretch>
        </p:blipFill>
        <p:spPr>
          <a:xfrm>
            <a:off x="300788" y="1203696"/>
            <a:ext cx="11771833" cy="1229154"/>
          </a:xfrm>
          <a:prstGeom prst="rect">
            <a:avLst/>
          </a:prstGeom>
        </p:spPr>
      </p:pic>
      <p:sp>
        <p:nvSpPr>
          <p:cNvPr id="7" name="Rectangle 6"/>
          <p:cNvSpPr/>
          <p:nvPr/>
        </p:nvSpPr>
        <p:spPr>
          <a:xfrm>
            <a:off x="0" y="0"/>
            <a:ext cx="12192000" cy="613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0B0F0"/>
                </a:solidFill>
                <a:latin typeface="Amazon Ember Display Light"/>
              </a:rPr>
              <a:t>The Location Model - </a:t>
            </a:r>
            <a:r>
              <a:rPr lang="en-US" sz="2400" dirty="0">
                <a:solidFill>
                  <a:schemeClr val="bg1">
                    <a:lumMod val="75000"/>
                  </a:schemeClr>
                </a:solidFill>
                <a:latin typeface="Amazon Ember Display Light"/>
              </a:rPr>
              <a:t>A Step in the Process</a:t>
            </a:r>
            <a:endParaRPr lang="en-US" dirty="0">
              <a:solidFill>
                <a:schemeClr val="bg1">
                  <a:lumMod val="75000"/>
                </a:schemeClr>
              </a:solidFill>
            </a:endParaRPr>
          </a:p>
        </p:txBody>
      </p:sp>
      <p:grpSp>
        <p:nvGrpSpPr>
          <p:cNvPr id="2" name="Group 1"/>
          <p:cNvGrpSpPr/>
          <p:nvPr/>
        </p:nvGrpSpPr>
        <p:grpSpPr>
          <a:xfrm>
            <a:off x="0" y="4681411"/>
            <a:ext cx="12192000" cy="381364"/>
            <a:chOff x="0" y="5462657"/>
            <a:chExt cx="12192000" cy="381364"/>
          </a:xfrm>
        </p:grpSpPr>
        <p:sp>
          <p:nvSpPr>
            <p:cNvPr id="28" name="Rectangle 27"/>
            <p:cNvSpPr/>
            <p:nvPr/>
          </p:nvSpPr>
          <p:spPr>
            <a:xfrm>
              <a:off x="0" y="5462657"/>
              <a:ext cx="12192000" cy="354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50000"/>
                      <a:lumOff val="50000"/>
                    </a:schemeClr>
                  </a:solidFill>
                  <a:latin typeface="Amazon Ember" panose="020B0603020204020204" pitchFamily="34" charset="0"/>
                  <a:ea typeface="Amazon Ember" panose="020B0603020204020204" pitchFamily="34" charset="0"/>
                  <a:cs typeface="Amazon Ember" panose="020B0603020204020204" pitchFamily="34" charset="0"/>
                </a:rPr>
                <a:t>2020 Locations by Stage</a:t>
              </a:r>
            </a:p>
          </p:txBody>
        </p:sp>
        <p:sp>
          <p:nvSpPr>
            <p:cNvPr id="8" name="TextBox 7"/>
            <p:cNvSpPr txBox="1"/>
            <p:nvPr/>
          </p:nvSpPr>
          <p:spPr>
            <a:xfrm>
              <a:off x="3493279" y="5474368"/>
              <a:ext cx="1569695" cy="369332"/>
            </a:xfrm>
            <a:prstGeom prst="rect">
              <a:avLst/>
            </a:prstGeom>
            <a:noFill/>
          </p:spPr>
          <p:txBody>
            <a:bodyPr wrap="square" rtlCol="0">
              <a:spAutoFit/>
            </a:bodyPr>
            <a:lstStyle/>
            <a:p>
              <a:pPr algn="ctr"/>
              <a:r>
                <a:rPr lang="en-US" dirty="0">
                  <a:solidFill>
                    <a:schemeClr val="bg1">
                      <a:lumMod val="50000"/>
                    </a:schemeClr>
                  </a:solidFill>
                </a:rPr>
                <a:t>328k</a:t>
              </a:r>
            </a:p>
          </p:txBody>
        </p:sp>
        <p:sp>
          <p:nvSpPr>
            <p:cNvPr id="23" name="TextBox 22"/>
            <p:cNvSpPr txBox="1"/>
            <p:nvPr/>
          </p:nvSpPr>
          <p:spPr>
            <a:xfrm>
              <a:off x="5478778" y="5474368"/>
              <a:ext cx="1088784" cy="369332"/>
            </a:xfrm>
            <a:prstGeom prst="rect">
              <a:avLst/>
            </a:prstGeom>
            <a:noFill/>
          </p:spPr>
          <p:txBody>
            <a:bodyPr wrap="square" rtlCol="0">
              <a:spAutoFit/>
            </a:bodyPr>
            <a:lstStyle/>
            <a:p>
              <a:pPr algn="ctr"/>
              <a:r>
                <a:rPr lang="en-US" dirty="0">
                  <a:solidFill>
                    <a:schemeClr val="bg1">
                      <a:lumMod val="50000"/>
                    </a:schemeClr>
                  </a:solidFill>
                </a:rPr>
                <a:t>23k</a:t>
              </a:r>
            </a:p>
          </p:txBody>
        </p:sp>
        <p:sp>
          <p:nvSpPr>
            <p:cNvPr id="24" name="TextBox 23"/>
            <p:cNvSpPr txBox="1"/>
            <p:nvPr/>
          </p:nvSpPr>
          <p:spPr>
            <a:xfrm>
              <a:off x="7176060" y="5474368"/>
              <a:ext cx="1088783" cy="369332"/>
            </a:xfrm>
            <a:prstGeom prst="rect">
              <a:avLst/>
            </a:prstGeom>
            <a:noFill/>
          </p:spPr>
          <p:txBody>
            <a:bodyPr wrap="square" rtlCol="0">
              <a:spAutoFit/>
            </a:bodyPr>
            <a:lstStyle/>
            <a:p>
              <a:pPr algn="ctr"/>
              <a:r>
                <a:rPr lang="en-US">
                  <a:solidFill>
                    <a:schemeClr val="bg1">
                      <a:lumMod val="50000"/>
                    </a:schemeClr>
                  </a:solidFill>
                </a:rPr>
                <a:t>5.9k</a:t>
              </a:r>
            </a:p>
          </p:txBody>
        </p:sp>
        <p:sp>
          <p:nvSpPr>
            <p:cNvPr id="25" name="TextBox 24"/>
            <p:cNvSpPr txBox="1"/>
            <p:nvPr/>
          </p:nvSpPr>
          <p:spPr>
            <a:xfrm>
              <a:off x="8873342" y="5466710"/>
              <a:ext cx="1087830" cy="369332"/>
            </a:xfrm>
            <a:prstGeom prst="rect">
              <a:avLst/>
            </a:prstGeom>
            <a:noFill/>
          </p:spPr>
          <p:txBody>
            <a:bodyPr wrap="square" rtlCol="0">
              <a:spAutoFit/>
            </a:bodyPr>
            <a:lstStyle/>
            <a:p>
              <a:pPr algn="ctr"/>
              <a:r>
                <a:rPr lang="en-US">
                  <a:solidFill>
                    <a:schemeClr val="bg1">
                      <a:lumMod val="50000"/>
                    </a:schemeClr>
                  </a:solidFill>
                </a:rPr>
                <a:t>5.8k</a:t>
              </a:r>
            </a:p>
          </p:txBody>
        </p:sp>
        <p:sp>
          <p:nvSpPr>
            <p:cNvPr id="26" name="TextBox 25"/>
            <p:cNvSpPr txBox="1"/>
            <p:nvPr/>
          </p:nvSpPr>
          <p:spPr>
            <a:xfrm>
              <a:off x="10443037" y="5474689"/>
              <a:ext cx="1569695" cy="369332"/>
            </a:xfrm>
            <a:prstGeom prst="rect">
              <a:avLst/>
            </a:prstGeom>
            <a:noFill/>
          </p:spPr>
          <p:txBody>
            <a:bodyPr wrap="square" rtlCol="0">
              <a:spAutoFit/>
            </a:bodyPr>
            <a:lstStyle/>
            <a:p>
              <a:pPr algn="ctr"/>
              <a:r>
                <a:rPr lang="en-US">
                  <a:solidFill>
                    <a:schemeClr val="bg1">
                      <a:lumMod val="50000"/>
                    </a:schemeClr>
                  </a:solidFill>
                </a:rPr>
                <a:t>5.7k</a:t>
              </a:r>
            </a:p>
          </p:txBody>
        </p:sp>
      </p:grpSp>
      <p:sp>
        <p:nvSpPr>
          <p:cNvPr id="27" name="TextBox 26">
            <a:extLst>
              <a:ext uri="{FF2B5EF4-FFF2-40B4-BE49-F238E27FC236}">
                <a16:creationId xmlns:a16="http://schemas.microsoft.com/office/drawing/2014/main" id="{5DE74D55-1D9B-E94F-8A41-23BCD3B73425}"/>
              </a:ext>
            </a:extLst>
          </p:cNvPr>
          <p:cNvSpPr txBox="1"/>
          <p:nvPr/>
        </p:nvSpPr>
        <p:spPr>
          <a:xfrm>
            <a:off x="3555759" y="786911"/>
            <a:ext cx="1444736" cy="369332"/>
          </a:xfrm>
          <a:prstGeom prst="rect">
            <a:avLst/>
          </a:prstGeom>
          <a:noFill/>
        </p:spPr>
        <p:txBody>
          <a:bodyPr wrap="square" rtlCol="0">
            <a:spAutoFit/>
          </a:bodyPr>
          <a:lstStyle/>
          <a:p>
            <a:pPr algn="ctr"/>
            <a:r>
              <a:rPr lang="en-US" dirty="0">
                <a:solidFill>
                  <a:srgbClr val="04BAF5"/>
                </a:solidFill>
                <a:latin typeface="Amazon Ember Light" panose="020B0403020204020204" pitchFamily="34" charset="0"/>
                <a:ea typeface="Amazon Ember Light" panose="020B0403020204020204" pitchFamily="34" charset="0"/>
                <a:cs typeface="Amazon Ember Light" panose="020B0403020204020204" pitchFamily="34" charset="0"/>
              </a:rPr>
              <a:t>Analysis</a:t>
            </a:r>
            <a:endParaRPr lang="en-US" sz="1400" b="1" dirty="0">
              <a:solidFill>
                <a:srgbClr val="04BAF5"/>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62097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BAF5"/>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9683E5D-5222-B140-8E23-1970EDFB8C7C}"/>
              </a:ext>
            </a:extLst>
          </p:cNvPr>
          <p:cNvSpPr txBox="1"/>
          <p:nvPr/>
        </p:nvSpPr>
        <p:spPr>
          <a:xfrm>
            <a:off x="3705912" y="858837"/>
            <a:ext cx="8486087" cy="1200329"/>
          </a:xfrm>
          <a:prstGeom prst="rect">
            <a:avLst/>
          </a:prstGeom>
          <a:noFill/>
        </p:spPr>
        <p:txBody>
          <a:bodyPr wrap="square" rtlCol="0">
            <a:spAutoFit/>
          </a:bodyPr>
          <a:lstStyle/>
          <a:p>
            <a:r>
              <a:rPr lang="en-US" sz="7200" b="1" dirty="0">
                <a:solidFill>
                  <a:srgbClr val="FFC000"/>
                </a:solidFill>
                <a:latin typeface="Avenir Next" panose="020B0503020202020204" pitchFamily="34" charset="0"/>
              </a:rPr>
              <a:t>    Breakdown </a:t>
            </a:r>
          </a:p>
        </p:txBody>
      </p:sp>
      <p:sp>
        <p:nvSpPr>
          <p:cNvPr id="8" name="TextBox 7">
            <a:extLst>
              <a:ext uri="{FF2B5EF4-FFF2-40B4-BE49-F238E27FC236}">
                <a16:creationId xmlns:a16="http://schemas.microsoft.com/office/drawing/2014/main" id="{903148EE-D35D-EF4D-87FE-63BB2097AE7F}"/>
              </a:ext>
            </a:extLst>
          </p:cNvPr>
          <p:cNvSpPr txBox="1"/>
          <p:nvPr/>
        </p:nvSpPr>
        <p:spPr>
          <a:xfrm>
            <a:off x="0" y="858836"/>
            <a:ext cx="7079542" cy="1200329"/>
          </a:xfrm>
          <a:prstGeom prst="rect">
            <a:avLst/>
          </a:prstGeom>
          <a:noFill/>
        </p:spPr>
        <p:txBody>
          <a:bodyPr wrap="square" rtlCol="0">
            <a:spAutoFit/>
          </a:bodyPr>
          <a:lstStyle/>
          <a:p>
            <a:pPr algn="ctr"/>
            <a:r>
              <a:rPr lang="en-US" sz="7200" spc="600" dirty="0">
                <a:solidFill>
                  <a:schemeClr val="bg1"/>
                </a:solidFill>
                <a:latin typeface="Avenir Next Ultra Light" panose="020B0203020202020204" pitchFamily="34" charset="77"/>
              </a:rPr>
              <a:t>2020 </a:t>
            </a:r>
          </a:p>
        </p:txBody>
      </p:sp>
      <p:graphicFrame>
        <p:nvGraphicFramePr>
          <p:cNvPr id="2" name="Table 1">
            <a:extLst>
              <a:ext uri="{FF2B5EF4-FFF2-40B4-BE49-F238E27FC236}">
                <a16:creationId xmlns:a16="http://schemas.microsoft.com/office/drawing/2014/main" id="{1FCD9187-243F-7F46-BA61-F9E3F847A22E}"/>
              </a:ext>
            </a:extLst>
          </p:cNvPr>
          <p:cNvGraphicFramePr>
            <a:graphicFrameLocks noGrp="1"/>
          </p:cNvGraphicFramePr>
          <p:nvPr>
            <p:extLst>
              <p:ext uri="{D42A27DB-BD31-4B8C-83A1-F6EECF244321}">
                <p14:modId xmlns:p14="http://schemas.microsoft.com/office/powerpoint/2010/main" val="4228128928"/>
              </p:ext>
            </p:extLst>
          </p:nvPr>
        </p:nvGraphicFramePr>
        <p:xfrm>
          <a:off x="3054321" y="2557928"/>
          <a:ext cx="5717669" cy="4065860"/>
        </p:xfrm>
        <a:graphic>
          <a:graphicData uri="http://schemas.openxmlformats.org/drawingml/2006/table">
            <a:tbl>
              <a:tblPr>
                <a:tableStyleId>{5C22544A-7EE6-4342-B048-85BDC9FD1C3A}</a:tableStyleId>
              </a:tblPr>
              <a:tblGrid>
                <a:gridCol w="2627997">
                  <a:extLst>
                    <a:ext uri="{9D8B030D-6E8A-4147-A177-3AD203B41FA5}">
                      <a16:colId xmlns:a16="http://schemas.microsoft.com/office/drawing/2014/main" val="2776968866"/>
                    </a:ext>
                  </a:extLst>
                </a:gridCol>
                <a:gridCol w="1544836">
                  <a:extLst>
                    <a:ext uri="{9D8B030D-6E8A-4147-A177-3AD203B41FA5}">
                      <a16:colId xmlns:a16="http://schemas.microsoft.com/office/drawing/2014/main" val="1195869744"/>
                    </a:ext>
                  </a:extLst>
                </a:gridCol>
                <a:gridCol w="1544836">
                  <a:extLst>
                    <a:ext uri="{9D8B030D-6E8A-4147-A177-3AD203B41FA5}">
                      <a16:colId xmlns:a16="http://schemas.microsoft.com/office/drawing/2014/main" val="2248296336"/>
                    </a:ext>
                  </a:extLst>
                </a:gridCol>
              </a:tblGrid>
              <a:tr h="406586">
                <a:tc>
                  <a:txBody>
                    <a:bodyPr/>
                    <a:lstStyle/>
                    <a:p>
                      <a:pPr algn="l" fontAlgn="b"/>
                      <a:r>
                        <a:rPr lang="en-US" sz="1600" b="0" i="0" u="none" strike="noStrike" dirty="0">
                          <a:solidFill>
                            <a:srgbClr val="00B0F0"/>
                          </a:solidFill>
                          <a:effectLst/>
                          <a:latin typeface="Avenir Light" panose="020B0402020203020204" pitchFamily="34" charset="77"/>
                        </a:rPr>
                        <a:t>Grade</a:t>
                      </a:r>
                    </a:p>
                  </a:txBody>
                  <a:tcPr marL="9525" marR="9525" marT="9525" marB="0" anchor="b">
                    <a:solidFill>
                      <a:schemeClr val="bg1"/>
                    </a:solidFill>
                  </a:tcPr>
                </a:tc>
                <a:tc>
                  <a:txBody>
                    <a:bodyPr/>
                    <a:lstStyle/>
                    <a:p>
                      <a:pPr algn="ctr" fontAlgn="b"/>
                      <a:r>
                        <a:rPr lang="en-US" sz="1600" b="0" i="0" u="none" strike="noStrike" dirty="0">
                          <a:solidFill>
                            <a:srgbClr val="00B0F0"/>
                          </a:solidFill>
                          <a:effectLst/>
                          <a:latin typeface="Avenir Light" panose="020B0402020203020204" pitchFamily="34" charset="77"/>
                        </a:rPr>
                        <a:t>AMZL</a:t>
                      </a:r>
                    </a:p>
                  </a:txBody>
                  <a:tcPr marL="9525" marR="9525" marT="9525" marB="0" anchor="b">
                    <a:solidFill>
                      <a:schemeClr val="bg1"/>
                    </a:solidFill>
                  </a:tcPr>
                </a:tc>
                <a:tc>
                  <a:txBody>
                    <a:bodyPr/>
                    <a:lstStyle/>
                    <a:p>
                      <a:pPr algn="ctr" fontAlgn="b"/>
                      <a:r>
                        <a:rPr lang="en-US" sz="1600" b="0" i="0" u="none" strike="noStrike" dirty="0">
                          <a:solidFill>
                            <a:srgbClr val="00B0F0"/>
                          </a:solidFill>
                          <a:effectLst/>
                          <a:latin typeface="Avenir Light" panose="020B0402020203020204" pitchFamily="34" charset="77"/>
                        </a:rPr>
                        <a:t>Not AMZL</a:t>
                      </a:r>
                    </a:p>
                  </a:txBody>
                  <a:tcPr marL="9525" marR="9525" marT="9525" marB="0" anchor="b">
                    <a:solidFill>
                      <a:schemeClr val="bg1"/>
                    </a:solidFill>
                  </a:tcPr>
                </a:tc>
                <a:extLst>
                  <a:ext uri="{0D108BD9-81ED-4DB2-BD59-A6C34878D82A}">
                    <a16:rowId xmlns:a16="http://schemas.microsoft.com/office/drawing/2014/main" val="3299127338"/>
                  </a:ext>
                </a:extLst>
              </a:tr>
              <a:tr h="406586">
                <a:tc>
                  <a:txBody>
                    <a:bodyPr/>
                    <a:lstStyle/>
                    <a:p>
                      <a:pPr algn="r" fontAlgn="b"/>
                      <a:r>
                        <a:rPr lang="en-US" sz="1600" b="0" i="0" u="none" strike="noStrike" dirty="0">
                          <a:solidFill>
                            <a:schemeClr val="bg1"/>
                          </a:solidFill>
                          <a:effectLst/>
                          <a:latin typeface="Avenir Light" panose="020B0402020203020204" pitchFamily="34" charset="77"/>
                        </a:rPr>
                        <a:t>A</a:t>
                      </a:r>
                    </a:p>
                  </a:txBody>
                  <a:tcPr marL="45720" marR="4572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8228</a:t>
                      </a:r>
                    </a:p>
                  </a:txBody>
                  <a:tcPr marL="9525" marR="9525" marT="9525" marB="0" anchor="ctr">
                    <a:noFill/>
                  </a:tcPr>
                </a:tc>
                <a:tc>
                  <a:txBody>
                    <a:bodyPr/>
                    <a:lstStyle/>
                    <a:p>
                      <a:pPr algn="ctr" fontAlgn="b"/>
                      <a:r>
                        <a:rPr lang="en-US" sz="1600" b="0" i="0" u="none" strike="noStrike">
                          <a:solidFill>
                            <a:schemeClr val="bg1"/>
                          </a:solidFill>
                          <a:effectLst/>
                          <a:latin typeface="Avenir Light" panose="020B0402020203020204" pitchFamily="34" charset="77"/>
                        </a:rPr>
                        <a:t>3963</a:t>
                      </a:r>
                    </a:p>
                  </a:txBody>
                  <a:tcPr marL="9525" marR="9525" marT="9525" marB="0" anchor="ctr">
                    <a:noFill/>
                  </a:tcPr>
                </a:tc>
                <a:extLst>
                  <a:ext uri="{0D108BD9-81ED-4DB2-BD59-A6C34878D82A}">
                    <a16:rowId xmlns:a16="http://schemas.microsoft.com/office/drawing/2014/main" val="4212129206"/>
                  </a:ext>
                </a:extLst>
              </a:tr>
              <a:tr h="406586">
                <a:tc>
                  <a:txBody>
                    <a:bodyPr/>
                    <a:lstStyle/>
                    <a:p>
                      <a:pPr algn="r" fontAlgn="b"/>
                      <a:r>
                        <a:rPr lang="en-US" sz="1600" b="0" i="0" u="none" strike="noStrike" dirty="0">
                          <a:solidFill>
                            <a:schemeClr val="bg1"/>
                          </a:solidFill>
                          <a:effectLst/>
                          <a:latin typeface="Avenir Light" panose="020B0402020203020204" pitchFamily="34" charset="77"/>
                        </a:rPr>
                        <a:t>B</a:t>
                      </a:r>
                    </a:p>
                  </a:txBody>
                  <a:tcPr marL="45720" marR="4572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66489</a:t>
                      </a:r>
                    </a:p>
                  </a:txBody>
                  <a:tcPr marL="9525" marR="9525" marT="9525" marB="0" anchor="ctr">
                    <a:noFill/>
                  </a:tcPr>
                </a:tc>
                <a:tc>
                  <a:txBody>
                    <a:bodyPr/>
                    <a:lstStyle/>
                    <a:p>
                      <a:pPr algn="ctr" fontAlgn="b"/>
                      <a:r>
                        <a:rPr lang="en-US" sz="1600" b="0" i="0" u="none" strike="noStrike">
                          <a:solidFill>
                            <a:schemeClr val="bg1"/>
                          </a:solidFill>
                          <a:effectLst/>
                          <a:latin typeface="Avenir Light" panose="020B0402020203020204" pitchFamily="34" charset="77"/>
                        </a:rPr>
                        <a:t>19349</a:t>
                      </a:r>
                    </a:p>
                  </a:txBody>
                  <a:tcPr marL="9525" marR="9525" marT="9525" marB="0" anchor="ctr">
                    <a:noFill/>
                  </a:tcPr>
                </a:tc>
                <a:extLst>
                  <a:ext uri="{0D108BD9-81ED-4DB2-BD59-A6C34878D82A}">
                    <a16:rowId xmlns:a16="http://schemas.microsoft.com/office/drawing/2014/main" val="1505476229"/>
                  </a:ext>
                </a:extLst>
              </a:tr>
              <a:tr h="406586">
                <a:tc>
                  <a:txBody>
                    <a:bodyPr/>
                    <a:lstStyle/>
                    <a:p>
                      <a:pPr algn="r" fontAlgn="b"/>
                      <a:r>
                        <a:rPr lang="en-US" sz="1600" b="0" i="0" u="none" strike="noStrike" dirty="0">
                          <a:solidFill>
                            <a:schemeClr val="bg1"/>
                          </a:solidFill>
                          <a:effectLst/>
                          <a:latin typeface="Avenir Light" panose="020B0402020203020204" pitchFamily="34" charset="77"/>
                        </a:rPr>
                        <a:t>B Upgrade - AC</a:t>
                      </a:r>
                    </a:p>
                  </a:txBody>
                  <a:tcPr marL="45720" marR="4572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40224</a:t>
                      </a:r>
                    </a:p>
                  </a:txBody>
                  <a:tcPr marL="9525" marR="9525" marT="9525" marB="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20415</a:t>
                      </a:r>
                    </a:p>
                  </a:txBody>
                  <a:tcPr marL="9525" marR="9525" marT="9525" marB="0" anchor="ctr">
                    <a:noFill/>
                  </a:tcPr>
                </a:tc>
                <a:extLst>
                  <a:ext uri="{0D108BD9-81ED-4DB2-BD59-A6C34878D82A}">
                    <a16:rowId xmlns:a16="http://schemas.microsoft.com/office/drawing/2014/main" val="2726673924"/>
                  </a:ext>
                </a:extLst>
              </a:tr>
              <a:tr h="406586">
                <a:tc>
                  <a:txBody>
                    <a:bodyPr/>
                    <a:lstStyle/>
                    <a:p>
                      <a:pPr algn="r" fontAlgn="b"/>
                      <a:r>
                        <a:rPr lang="en-US" sz="1600" b="0" i="0" u="none" strike="noStrike" dirty="0">
                          <a:solidFill>
                            <a:schemeClr val="bg1"/>
                          </a:solidFill>
                          <a:effectLst/>
                          <a:latin typeface="Avenir Light" panose="020B0402020203020204" pitchFamily="34" charset="77"/>
                        </a:rPr>
                        <a:t>B Upgrade - CC</a:t>
                      </a:r>
                    </a:p>
                  </a:txBody>
                  <a:tcPr marL="45720" marR="4572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19538</a:t>
                      </a:r>
                    </a:p>
                  </a:txBody>
                  <a:tcPr marL="9525" marR="9525" marT="9525" marB="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5479</a:t>
                      </a:r>
                    </a:p>
                  </a:txBody>
                  <a:tcPr marL="9525" marR="9525" marT="9525" marB="0" anchor="ctr">
                    <a:noFill/>
                  </a:tcPr>
                </a:tc>
                <a:extLst>
                  <a:ext uri="{0D108BD9-81ED-4DB2-BD59-A6C34878D82A}">
                    <a16:rowId xmlns:a16="http://schemas.microsoft.com/office/drawing/2014/main" val="514558536"/>
                  </a:ext>
                </a:extLst>
              </a:tr>
              <a:tr h="406586">
                <a:tc>
                  <a:txBody>
                    <a:bodyPr/>
                    <a:lstStyle/>
                    <a:p>
                      <a:pPr algn="r" fontAlgn="b"/>
                      <a:r>
                        <a:rPr lang="en-US" sz="1600" b="0" i="0" u="none" strike="noStrike" dirty="0">
                          <a:solidFill>
                            <a:schemeClr val="bg1"/>
                          </a:solidFill>
                          <a:effectLst/>
                          <a:latin typeface="Avenir Light" panose="020B0402020203020204" pitchFamily="34" charset="77"/>
                        </a:rPr>
                        <a:t>B Upgrade - PD</a:t>
                      </a:r>
                    </a:p>
                  </a:txBody>
                  <a:tcPr marL="45720" marR="4572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1890</a:t>
                      </a:r>
                    </a:p>
                  </a:txBody>
                  <a:tcPr marL="9525" marR="9525" marT="9525" marB="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466</a:t>
                      </a:r>
                    </a:p>
                  </a:txBody>
                  <a:tcPr marL="9525" marR="9525" marT="9525" marB="0" anchor="ctr">
                    <a:noFill/>
                  </a:tcPr>
                </a:tc>
                <a:extLst>
                  <a:ext uri="{0D108BD9-81ED-4DB2-BD59-A6C34878D82A}">
                    <a16:rowId xmlns:a16="http://schemas.microsoft.com/office/drawing/2014/main" val="4242934459"/>
                  </a:ext>
                </a:extLst>
              </a:tr>
              <a:tr h="406586">
                <a:tc>
                  <a:txBody>
                    <a:bodyPr/>
                    <a:lstStyle/>
                    <a:p>
                      <a:pPr algn="r" fontAlgn="b"/>
                      <a:r>
                        <a:rPr lang="en-US" sz="1600" b="0" i="0" u="none" strike="noStrike" dirty="0">
                          <a:solidFill>
                            <a:schemeClr val="bg1"/>
                          </a:solidFill>
                          <a:effectLst/>
                          <a:latin typeface="Avenir Light" panose="020B0402020203020204" pitchFamily="34" charset="77"/>
                        </a:rPr>
                        <a:t>C</a:t>
                      </a:r>
                    </a:p>
                  </a:txBody>
                  <a:tcPr marL="45720" marR="4572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79204</a:t>
                      </a:r>
                    </a:p>
                  </a:txBody>
                  <a:tcPr marL="9525" marR="9525" marT="9525" marB="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56273</a:t>
                      </a:r>
                    </a:p>
                  </a:txBody>
                  <a:tcPr marL="9525" marR="9525" marT="9525" marB="0" anchor="ctr">
                    <a:noFill/>
                  </a:tcPr>
                </a:tc>
                <a:extLst>
                  <a:ext uri="{0D108BD9-81ED-4DB2-BD59-A6C34878D82A}">
                    <a16:rowId xmlns:a16="http://schemas.microsoft.com/office/drawing/2014/main" val="1887048611"/>
                  </a:ext>
                </a:extLst>
              </a:tr>
              <a:tr h="406586">
                <a:tc>
                  <a:txBody>
                    <a:bodyPr/>
                    <a:lstStyle/>
                    <a:p>
                      <a:pPr algn="r" fontAlgn="b"/>
                      <a:r>
                        <a:rPr lang="en-US" sz="1600" b="0" i="0" u="none" strike="noStrike" dirty="0">
                          <a:solidFill>
                            <a:schemeClr val="bg1"/>
                          </a:solidFill>
                          <a:effectLst/>
                          <a:latin typeface="Avenir Light" panose="020B0402020203020204" pitchFamily="34" charset="77"/>
                        </a:rPr>
                        <a:t>C Zero Rent</a:t>
                      </a:r>
                    </a:p>
                  </a:txBody>
                  <a:tcPr marL="45720" marR="4572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2685</a:t>
                      </a:r>
                    </a:p>
                  </a:txBody>
                  <a:tcPr marL="9525" marR="9525" marT="9525" marB="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3566</a:t>
                      </a:r>
                    </a:p>
                  </a:txBody>
                  <a:tcPr marL="9525" marR="9525" marT="9525" marB="0" anchor="ctr">
                    <a:noFill/>
                  </a:tcPr>
                </a:tc>
                <a:extLst>
                  <a:ext uri="{0D108BD9-81ED-4DB2-BD59-A6C34878D82A}">
                    <a16:rowId xmlns:a16="http://schemas.microsoft.com/office/drawing/2014/main" val="2979509933"/>
                  </a:ext>
                </a:extLst>
              </a:tr>
              <a:tr h="406586">
                <a:tc>
                  <a:txBody>
                    <a:bodyPr/>
                    <a:lstStyle/>
                    <a:p>
                      <a:pPr algn="r" fontAlgn="b"/>
                      <a:r>
                        <a:rPr lang="en-US" sz="1600" b="0" i="0" u="none" strike="noStrike" dirty="0">
                          <a:solidFill>
                            <a:schemeClr val="bg1"/>
                          </a:solidFill>
                          <a:effectLst/>
                          <a:latin typeface="Avenir Light" panose="020B0402020203020204" pitchFamily="34" charset="77"/>
                        </a:rPr>
                        <a:t>D</a:t>
                      </a:r>
                    </a:p>
                  </a:txBody>
                  <a:tcPr marL="45720" marR="4572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687</a:t>
                      </a:r>
                    </a:p>
                  </a:txBody>
                  <a:tcPr marL="9525" marR="9525" marT="9525" marB="0" anchor="ctr">
                    <a:noFill/>
                  </a:tcPr>
                </a:tc>
                <a:tc>
                  <a:txBody>
                    <a:bodyPr/>
                    <a:lstStyle/>
                    <a:p>
                      <a:pPr algn="ctr" fontAlgn="b"/>
                      <a:r>
                        <a:rPr lang="en-US" sz="1600" b="0" i="0" u="none" strike="noStrike" dirty="0">
                          <a:solidFill>
                            <a:schemeClr val="bg1"/>
                          </a:solidFill>
                          <a:effectLst/>
                          <a:latin typeface="Avenir Light" panose="020B0402020203020204" pitchFamily="34" charset="77"/>
                        </a:rPr>
                        <a:t>57</a:t>
                      </a:r>
                    </a:p>
                  </a:txBody>
                  <a:tcPr marL="9525" marR="9525" marT="9525" marB="0" anchor="ctr">
                    <a:noFill/>
                  </a:tcPr>
                </a:tc>
                <a:extLst>
                  <a:ext uri="{0D108BD9-81ED-4DB2-BD59-A6C34878D82A}">
                    <a16:rowId xmlns:a16="http://schemas.microsoft.com/office/drawing/2014/main" val="2405074838"/>
                  </a:ext>
                </a:extLst>
              </a:tr>
              <a:tr h="406586">
                <a:tc>
                  <a:txBody>
                    <a:bodyPr/>
                    <a:lstStyle/>
                    <a:p>
                      <a:pPr algn="l" fontAlgn="b"/>
                      <a:r>
                        <a:rPr lang="en-US" sz="1600" b="0" i="0" u="none" strike="noStrike" dirty="0">
                          <a:solidFill>
                            <a:schemeClr val="bg1"/>
                          </a:solidFill>
                          <a:effectLst/>
                          <a:latin typeface="Avenir Medium" panose="02000503020000020003" pitchFamily="2" charset="0"/>
                        </a:rPr>
                        <a:t>Total</a:t>
                      </a:r>
                    </a:p>
                  </a:txBody>
                  <a:tcPr marL="9525" marR="9525" marT="9525" marB="0" anchor="ctr">
                    <a:noFill/>
                  </a:tcPr>
                </a:tc>
                <a:tc>
                  <a:txBody>
                    <a:bodyPr/>
                    <a:lstStyle/>
                    <a:p>
                      <a:pPr algn="ctr" fontAlgn="b"/>
                      <a:r>
                        <a:rPr lang="en-US" sz="1600" b="0" i="0" u="none" strike="noStrike" dirty="0">
                          <a:solidFill>
                            <a:schemeClr val="bg1"/>
                          </a:solidFill>
                          <a:effectLst/>
                          <a:latin typeface="Avenir Medium" panose="02000503020000020003" pitchFamily="2" charset="0"/>
                        </a:rPr>
                        <a:t>218,945</a:t>
                      </a:r>
                    </a:p>
                  </a:txBody>
                  <a:tcPr marL="9525" marR="9525" marT="9525" marB="0" anchor="ctr">
                    <a:noFill/>
                  </a:tcPr>
                </a:tc>
                <a:tc>
                  <a:txBody>
                    <a:bodyPr/>
                    <a:lstStyle/>
                    <a:p>
                      <a:pPr algn="ctr" fontAlgn="b"/>
                      <a:r>
                        <a:rPr lang="en-US" sz="1600" b="0" i="0" u="none" strike="noStrike" dirty="0">
                          <a:solidFill>
                            <a:schemeClr val="bg1"/>
                          </a:solidFill>
                          <a:effectLst/>
                          <a:latin typeface="Avenir Medium" panose="02000503020000020003" pitchFamily="2" charset="0"/>
                        </a:rPr>
                        <a:t>109,568</a:t>
                      </a:r>
                    </a:p>
                  </a:txBody>
                  <a:tcPr marL="9525" marR="9525" marT="9525" marB="0" anchor="ctr">
                    <a:noFill/>
                  </a:tcPr>
                </a:tc>
                <a:extLst>
                  <a:ext uri="{0D108BD9-81ED-4DB2-BD59-A6C34878D82A}">
                    <a16:rowId xmlns:a16="http://schemas.microsoft.com/office/drawing/2014/main" val="394400317"/>
                  </a:ext>
                </a:extLst>
              </a:tr>
            </a:tbl>
          </a:graphicData>
        </a:graphic>
      </p:graphicFrame>
      <p:graphicFrame>
        <p:nvGraphicFramePr>
          <p:cNvPr id="3" name="Table 2">
            <a:extLst>
              <a:ext uri="{FF2B5EF4-FFF2-40B4-BE49-F238E27FC236}">
                <a16:creationId xmlns:a16="http://schemas.microsoft.com/office/drawing/2014/main" id="{6BC1584C-45E1-7B4A-B159-1093A9B70890}"/>
              </a:ext>
            </a:extLst>
          </p:cNvPr>
          <p:cNvGraphicFramePr>
            <a:graphicFrameLocks noGrp="1"/>
          </p:cNvGraphicFramePr>
          <p:nvPr>
            <p:extLst>
              <p:ext uri="{D42A27DB-BD31-4B8C-83A1-F6EECF244321}">
                <p14:modId xmlns:p14="http://schemas.microsoft.com/office/powerpoint/2010/main" val="3127086177"/>
              </p:ext>
            </p:extLst>
          </p:nvPr>
        </p:nvGraphicFramePr>
        <p:xfrm>
          <a:off x="3054321" y="2022795"/>
          <a:ext cx="5717668" cy="423521"/>
        </p:xfrm>
        <a:graphic>
          <a:graphicData uri="http://schemas.openxmlformats.org/drawingml/2006/table">
            <a:tbl>
              <a:tblPr>
                <a:tableStyleId>{5C22544A-7EE6-4342-B048-85BDC9FD1C3A}</a:tableStyleId>
              </a:tblPr>
              <a:tblGrid>
                <a:gridCol w="3600913">
                  <a:extLst>
                    <a:ext uri="{9D8B030D-6E8A-4147-A177-3AD203B41FA5}">
                      <a16:colId xmlns:a16="http://schemas.microsoft.com/office/drawing/2014/main" val="2554049335"/>
                    </a:ext>
                  </a:extLst>
                </a:gridCol>
                <a:gridCol w="2116755">
                  <a:extLst>
                    <a:ext uri="{9D8B030D-6E8A-4147-A177-3AD203B41FA5}">
                      <a16:colId xmlns:a16="http://schemas.microsoft.com/office/drawing/2014/main" val="1869549739"/>
                    </a:ext>
                  </a:extLst>
                </a:gridCol>
              </a:tblGrid>
              <a:tr h="423521">
                <a:tc>
                  <a:txBody>
                    <a:bodyPr/>
                    <a:lstStyle/>
                    <a:p>
                      <a:pPr algn="ctr" fontAlgn="b"/>
                      <a:r>
                        <a:rPr lang="en-US" sz="2000" b="0" i="0" u="none" strike="noStrike" dirty="0">
                          <a:solidFill>
                            <a:srgbClr val="00B0F0"/>
                          </a:solidFill>
                          <a:effectLst/>
                          <a:latin typeface="Avenir Light" panose="020B0402020203020204" pitchFamily="34" charset="77"/>
                        </a:rPr>
                        <a:t>Total Throughput</a:t>
                      </a:r>
                    </a:p>
                  </a:txBody>
                  <a:tcPr marL="9525" marR="9525" marT="9525" marB="0" anchor="ctr">
                    <a:solidFill>
                      <a:schemeClr val="bg1"/>
                    </a:solidFill>
                  </a:tcPr>
                </a:tc>
                <a:tc>
                  <a:txBody>
                    <a:bodyPr/>
                    <a:lstStyle/>
                    <a:p>
                      <a:pPr algn="ctr" fontAlgn="b"/>
                      <a:r>
                        <a:rPr lang="en-US" sz="2000" b="0" i="0" u="none" strike="noStrike" dirty="0">
                          <a:solidFill>
                            <a:schemeClr val="bg1"/>
                          </a:solidFill>
                          <a:effectLst/>
                          <a:latin typeface="Avenir Light" panose="020B0402020203020204" pitchFamily="34" charset="77"/>
                        </a:rPr>
                        <a:t>328,513</a:t>
                      </a:r>
                    </a:p>
                  </a:txBody>
                  <a:tcPr marL="9525" marR="9525" marT="9525" marB="0" anchor="ctr">
                    <a:noFill/>
                  </a:tcPr>
                </a:tc>
                <a:extLst>
                  <a:ext uri="{0D108BD9-81ED-4DB2-BD59-A6C34878D82A}">
                    <a16:rowId xmlns:a16="http://schemas.microsoft.com/office/drawing/2014/main" val="3082093426"/>
                  </a:ext>
                </a:extLst>
              </a:tr>
            </a:tbl>
          </a:graphicData>
        </a:graphic>
      </p:graphicFrame>
    </p:spTree>
    <p:extLst>
      <p:ext uri="{BB962C8B-B14F-4D97-AF65-F5344CB8AC3E}">
        <p14:creationId xmlns:p14="http://schemas.microsoft.com/office/powerpoint/2010/main" val="201005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6613" y="-1657986"/>
            <a:ext cx="12192000" cy="613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B0F0"/>
                </a:solidFill>
                <a:latin typeface="Amazon Ember" panose="020B0603020204020204" pitchFamily="34" charset="0"/>
                <a:ea typeface="Amazon Ember" panose="020B0603020204020204" pitchFamily="34" charset="0"/>
                <a:cs typeface="Amazon Ember" panose="020B0603020204020204" pitchFamily="34" charset="0"/>
              </a:rPr>
              <a:t>Location Model</a:t>
            </a:r>
          </a:p>
        </p:txBody>
      </p:sp>
      <p:sp>
        <p:nvSpPr>
          <p:cNvPr id="10" name="Rectangle 9"/>
          <p:cNvSpPr/>
          <p:nvPr/>
        </p:nvSpPr>
        <p:spPr>
          <a:xfrm>
            <a:off x="0" y="115885"/>
            <a:ext cx="12191999" cy="461665"/>
          </a:xfrm>
          <a:prstGeom prst="rect">
            <a:avLst/>
          </a:prstGeom>
        </p:spPr>
        <p:txBody>
          <a:bodyPr wrap="square">
            <a:spAutoFit/>
          </a:bodyPr>
          <a:lstStyle/>
          <a:p>
            <a:r>
              <a:rPr lang="en-US" sz="2400" dirty="0">
                <a:solidFill>
                  <a:srgbClr val="00B0F0"/>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Running the Location Model</a:t>
            </a:r>
          </a:p>
        </p:txBody>
      </p:sp>
      <p:grpSp>
        <p:nvGrpSpPr>
          <p:cNvPr id="63" name="Group 62">
            <a:extLst>
              <a:ext uri="{FF2B5EF4-FFF2-40B4-BE49-F238E27FC236}">
                <a16:creationId xmlns:a16="http://schemas.microsoft.com/office/drawing/2014/main" id="{8236210B-8919-224A-B928-C20749AC776F}"/>
              </a:ext>
            </a:extLst>
          </p:cNvPr>
          <p:cNvGrpSpPr/>
          <p:nvPr/>
        </p:nvGrpSpPr>
        <p:grpSpPr>
          <a:xfrm>
            <a:off x="885825" y="993493"/>
            <a:ext cx="10250935" cy="3218048"/>
            <a:chOff x="876997" y="1110939"/>
            <a:chExt cx="10382746" cy="4944901"/>
          </a:xfrm>
        </p:grpSpPr>
        <p:sp>
          <p:nvSpPr>
            <p:cNvPr id="2" name="Oval 1" descr="Airtable&#10;LM Intake">
              <a:extLst>
                <a:ext uri="{FF2B5EF4-FFF2-40B4-BE49-F238E27FC236}">
                  <a16:creationId xmlns:a16="http://schemas.microsoft.com/office/drawing/2014/main" id="{DC39EEF2-E9EE-4A66-AFA5-1167AEEA85BA}"/>
                </a:ext>
              </a:extLst>
            </p:cNvPr>
            <p:cNvSpPr/>
            <p:nvPr/>
          </p:nvSpPr>
          <p:spPr>
            <a:xfrm>
              <a:off x="876997" y="3015940"/>
              <a:ext cx="1264999" cy="1264999"/>
            </a:xfrm>
            <a:prstGeom prst="ellipse">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B0F0"/>
                </a:solidFill>
              </a:endParaRPr>
            </a:p>
          </p:txBody>
        </p:sp>
        <p:sp>
          <p:nvSpPr>
            <p:cNvPr id="6" name="Oval 5">
              <a:extLst>
                <a:ext uri="{FF2B5EF4-FFF2-40B4-BE49-F238E27FC236}">
                  <a16:creationId xmlns:a16="http://schemas.microsoft.com/office/drawing/2014/main" id="{3098F031-3D5B-4C54-80C4-5D5E282C0EB7}"/>
                </a:ext>
              </a:extLst>
            </p:cNvPr>
            <p:cNvSpPr/>
            <p:nvPr/>
          </p:nvSpPr>
          <p:spPr>
            <a:xfrm>
              <a:off x="3032899" y="3015940"/>
              <a:ext cx="1264999" cy="1264999"/>
            </a:xfrm>
            <a:prstGeom prst="ellipse">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Oval 10">
              <a:extLst>
                <a:ext uri="{FF2B5EF4-FFF2-40B4-BE49-F238E27FC236}">
                  <a16:creationId xmlns:a16="http://schemas.microsoft.com/office/drawing/2014/main" id="{35337CE4-8A64-489D-B780-67C4BB785255}"/>
                </a:ext>
              </a:extLst>
            </p:cNvPr>
            <p:cNvSpPr/>
            <p:nvPr/>
          </p:nvSpPr>
          <p:spPr>
            <a:xfrm>
              <a:off x="5188802" y="4790841"/>
              <a:ext cx="1264999" cy="1264999"/>
            </a:xfrm>
            <a:prstGeom prst="ellipse">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Oval 11">
              <a:extLst>
                <a:ext uri="{FF2B5EF4-FFF2-40B4-BE49-F238E27FC236}">
                  <a16:creationId xmlns:a16="http://schemas.microsoft.com/office/drawing/2014/main" id="{054A49F7-462E-46F7-9C26-151F20D8BB25}"/>
                </a:ext>
              </a:extLst>
            </p:cNvPr>
            <p:cNvSpPr/>
            <p:nvPr/>
          </p:nvSpPr>
          <p:spPr>
            <a:xfrm>
              <a:off x="5188801" y="1110939"/>
              <a:ext cx="1264999" cy="1264999"/>
            </a:xfrm>
            <a:prstGeom prst="ellipse">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Oval 12">
              <a:extLst>
                <a:ext uri="{FF2B5EF4-FFF2-40B4-BE49-F238E27FC236}">
                  <a16:creationId xmlns:a16="http://schemas.microsoft.com/office/drawing/2014/main" id="{B7029679-EB16-43F2-A425-F6A364716F72}"/>
                </a:ext>
              </a:extLst>
            </p:cNvPr>
            <p:cNvSpPr/>
            <p:nvPr/>
          </p:nvSpPr>
          <p:spPr>
            <a:xfrm>
              <a:off x="7211337" y="3015940"/>
              <a:ext cx="1264999" cy="1264999"/>
            </a:xfrm>
            <a:prstGeom prst="ellipse">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Oval 13">
              <a:extLst>
                <a:ext uri="{FF2B5EF4-FFF2-40B4-BE49-F238E27FC236}">
                  <a16:creationId xmlns:a16="http://schemas.microsoft.com/office/drawing/2014/main" id="{7FAE391E-E5F2-49DF-B418-F20449D967CF}"/>
                </a:ext>
              </a:extLst>
            </p:cNvPr>
            <p:cNvSpPr/>
            <p:nvPr/>
          </p:nvSpPr>
          <p:spPr>
            <a:xfrm>
              <a:off x="9994744" y="4790841"/>
              <a:ext cx="1264999" cy="1264999"/>
            </a:xfrm>
            <a:prstGeom prst="ellipse">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 name="Oval 14">
              <a:extLst>
                <a:ext uri="{FF2B5EF4-FFF2-40B4-BE49-F238E27FC236}">
                  <a16:creationId xmlns:a16="http://schemas.microsoft.com/office/drawing/2014/main" id="{250FB204-4F14-4756-BE05-B2BF69959DA6}"/>
                </a:ext>
              </a:extLst>
            </p:cNvPr>
            <p:cNvSpPr/>
            <p:nvPr/>
          </p:nvSpPr>
          <p:spPr>
            <a:xfrm>
              <a:off x="9866371" y="3015940"/>
              <a:ext cx="1264999" cy="1264999"/>
            </a:xfrm>
            <a:prstGeom prst="ellipse">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 name="Straight Arrow Connector 4">
              <a:extLst>
                <a:ext uri="{FF2B5EF4-FFF2-40B4-BE49-F238E27FC236}">
                  <a16:creationId xmlns:a16="http://schemas.microsoft.com/office/drawing/2014/main" id="{92498DDF-EC78-A641-96ED-816BA87C469E}"/>
                </a:ext>
              </a:extLst>
            </p:cNvPr>
            <p:cNvCxnSpPr>
              <a:stCxn id="2" idx="6"/>
              <a:endCxn id="6" idx="2"/>
            </p:cNvCxnSpPr>
            <p:nvPr/>
          </p:nvCxnSpPr>
          <p:spPr>
            <a:xfrm>
              <a:off x="2141996" y="3648440"/>
              <a:ext cx="890903" cy="0"/>
            </a:xfrm>
            <a:prstGeom prst="straightConnector1">
              <a:avLst/>
            </a:prstGeom>
            <a:ln w="28575">
              <a:solidFill>
                <a:schemeClr val="bg1">
                  <a:lumMod val="8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880F25-BC41-4B4A-913D-F250E5B3322E}"/>
                </a:ext>
              </a:extLst>
            </p:cNvPr>
            <p:cNvCxnSpPr>
              <a:cxnSpLocks/>
              <a:stCxn id="6" idx="7"/>
              <a:endCxn id="12" idx="2"/>
            </p:cNvCxnSpPr>
            <p:nvPr/>
          </p:nvCxnSpPr>
          <p:spPr>
            <a:xfrm flipV="1">
              <a:off x="4112643" y="1743439"/>
              <a:ext cx="1076158" cy="1457756"/>
            </a:xfrm>
            <a:prstGeom prst="straightConnector1">
              <a:avLst/>
            </a:prstGeom>
            <a:ln w="28575">
              <a:solidFill>
                <a:schemeClr val="bg1">
                  <a:lumMod val="8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0F9FE49-1AFA-0341-A43C-219105A14253}"/>
                </a:ext>
              </a:extLst>
            </p:cNvPr>
            <p:cNvCxnSpPr>
              <a:cxnSpLocks/>
              <a:stCxn id="6" idx="5"/>
              <a:endCxn id="11" idx="2"/>
            </p:cNvCxnSpPr>
            <p:nvPr/>
          </p:nvCxnSpPr>
          <p:spPr>
            <a:xfrm>
              <a:off x="4112643" y="4095684"/>
              <a:ext cx="1076159" cy="1327657"/>
            </a:xfrm>
            <a:prstGeom prst="straightConnector1">
              <a:avLst/>
            </a:prstGeom>
            <a:ln w="28575">
              <a:solidFill>
                <a:schemeClr val="bg1">
                  <a:lumMod val="8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A3BCB4-0995-9246-AC91-AAAE18E1F57A}"/>
                </a:ext>
              </a:extLst>
            </p:cNvPr>
            <p:cNvCxnSpPr>
              <a:cxnSpLocks/>
              <a:stCxn id="11" idx="6"/>
              <a:endCxn id="13" idx="3"/>
            </p:cNvCxnSpPr>
            <p:nvPr/>
          </p:nvCxnSpPr>
          <p:spPr>
            <a:xfrm flipV="1">
              <a:off x="6453801" y="4095684"/>
              <a:ext cx="942791" cy="1327657"/>
            </a:xfrm>
            <a:prstGeom prst="straightConnector1">
              <a:avLst/>
            </a:prstGeom>
            <a:ln w="28575">
              <a:solidFill>
                <a:schemeClr val="bg1">
                  <a:lumMod val="8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E96C9A4-EDD9-7548-B0EC-9305E2C1026A}"/>
                </a:ext>
              </a:extLst>
            </p:cNvPr>
            <p:cNvCxnSpPr>
              <a:cxnSpLocks/>
              <a:stCxn id="12" idx="6"/>
              <a:endCxn id="13" idx="1"/>
            </p:cNvCxnSpPr>
            <p:nvPr/>
          </p:nvCxnSpPr>
          <p:spPr>
            <a:xfrm>
              <a:off x="6453800" y="1743439"/>
              <a:ext cx="942792" cy="1457756"/>
            </a:xfrm>
            <a:prstGeom prst="straightConnector1">
              <a:avLst/>
            </a:prstGeom>
            <a:ln w="28575">
              <a:solidFill>
                <a:schemeClr val="bg1">
                  <a:lumMod val="8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6671043-67D7-6F40-B3E6-2EBA1DED013A}"/>
                </a:ext>
              </a:extLst>
            </p:cNvPr>
            <p:cNvCxnSpPr>
              <a:cxnSpLocks/>
              <a:stCxn id="13" idx="6"/>
              <a:endCxn id="15" idx="2"/>
            </p:cNvCxnSpPr>
            <p:nvPr/>
          </p:nvCxnSpPr>
          <p:spPr>
            <a:xfrm>
              <a:off x="8476336" y="3648440"/>
              <a:ext cx="1390035" cy="0"/>
            </a:xfrm>
            <a:prstGeom prst="straightConnector1">
              <a:avLst/>
            </a:prstGeom>
            <a:ln w="28575">
              <a:solidFill>
                <a:schemeClr val="bg1">
                  <a:lumMod val="8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B5A0A6B-F86B-F746-A8BB-868C1CB44B63}"/>
                </a:ext>
              </a:extLst>
            </p:cNvPr>
            <p:cNvCxnSpPr>
              <a:cxnSpLocks/>
              <a:stCxn id="13" idx="5"/>
              <a:endCxn id="14" idx="1"/>
            </p:cNvCxnSpPr>
            <p:nvPr/>
          </p:nvCxnSpPr>
          <p:spPr>
            <a:xfrm>
              <a:off x="8291081" y="4095684"/>
              <a:ext cx="1888918" cy="880412"/>
            </a:xfrm>
            <a:prstGeom prst="straightConnector1">
              <a:avLst/>
            </a:prstGeom>
            <a:ln w="28575">
              <a:solidFill>
                <a:schemeClr val="bg1">
                  <a:lumMod val="8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6E48885-ECFF-5140-A8AA-B0857EBB3C4F}"/>
                </a:ext>
              </a:extLst>
            </p:cNvPr>
            <p:cNvSpPr txBox="1"/>
            <p:nvPr/>
          </p:nvSpPr>
          <p:spPr>
            <a:xfrm>
              <a:off x="1099593" y="3262683"/>
              <a:ext cx="819807" cy="886751"/>
            </a:xfrm>
            <a:prstGeom prst="rect">
              <a:avLst/>
            </a:prstGeom>
            <a:noFill/>
          </p:spPr>
          <p:txBody>
            <a:bodyPr wrap="square" rtlCol="0">
              <a:spAutoFit/>
            </a:bodyPr>
            <a:lstStyle/>
            <a:p>
              <a:pPr algn="ctr"/>
              <a:r>
                <a:rPr lang="en-US" sz="1050" dirty="0" err="1">
                  <a:solidFill>
                    <a:srgbClr val="00B0F0"/>
                  </a:solidFill>
                </a:rPr>
                <a:t>Airtable</a:t>
              </a:r>
              <a:r>
                <a:rPr lang="en-US" sz="1050" dirty="0">
                  <a:solidFill>
                    <a:srgbClr val="00B0F0"/>
                  </a:solidFill>
                </a:rPr>
                <a:t> LM Intake</a:t>
              </a:r>
            </a:p>
          </p:txBody>
        </p:sp>
        <p:sp>
          <p:nvSpPr>
            <p:cNvPr id="53" name="TextBox 52">
              <a:extLst>
                <a:ext uri="{FF2B5EF4-FFF2-40B4-BE49-F238E27FC236}">
                  <a16:creationId xmlns:a16="http://schemas.microsoft.com/office/drawing/2014/main" id="{7009F271-9532-B44A-9DA6-EA1011BB4C80}"/>
                </a:ext>
              </a:extLst>
            </p:cNvPr>
            <p:cNvSpPr txBox="1"/>
            <p:nvPr/>
          </p:nvSpPr>
          <p:spPr>
            <a:xfrm>
              <a:off x="3195973" y="3386829"/>
              <a:ext cx="938851" cy="638461"/>
            </a:xfrm>
            <a:prstGeom prst="rect">
              <a:avLst/>
            </a:prstGeom>
            <a:noFill/>
          </p:spPr>
          <p:txBody>
            <a:bodyPr wrap="square" rtlCol="0">
              <a:spAutoFit/>
            </a:bodyPr>
            <a:lstStyle/>
            <a:p>
              <a:pPr algn="ctr"/>
              <a:r>
                <a:rPr lang="en-US" sz="1050" dirty="0">
                  <a:solidFill>
                    <a:srgbClr val="00B0F0"/>
                  </a:solidFill>
                </a:rPr>
                <a:t>Address Validation</a:t>
              </a:r>
            </a:p>
          </p:txBody>
        </p:sp>
        <p:sp>
          <p:nvSpPr>
            <p:cNvPr id="54" name="TextBox 53">
              <a:extLst>
                <a:ext uri="{FF2B5EF4-FFF2-40B4-BE49-F238E27FC236}">
                  <a16:creationId xmlns:a16="http://schemas.microsoft.com/office/drawing/2014/main" id="{44783937-2E35-5741-B9F8-7D145F9C91F5}"/>
                </a:ext>
              </a:extLst>
            </p:cNvPr>
            <p:cNvSpPr txBox="1"/>
            <p:nvPr/>
          </p:nvSpPr>
          <p:spPr>
            <a:xfrm>
              <a:off x="5286806" y="1368477"/>
              <a:ext cx="1076158" cy="851282"/>
            </a:xfrm>
            <a:prstGeom prst="rect">
              <a:avLst/>
            </a:prstGeom>
            <a:noFill/>
          </p:spPr>
          <p:txBody>
            <a:bodyPr wrap="square" rtlCol="0">
              <a:spAutoFit/>
            </a:bodyPr>
            <a:lstStyle/>
            <a:p>
              <a:pPr algn="ctr"/>
              <a:r>
                <a:rPr lang="en-US" sz="1000" dirty="0">
                  <a:solidFill>
                    <a:srgbClr val="00B0F0"/>
                  </a:solidFill>
                </a:rPr>
                <a:t>AMZL Coverage Check</a:t>
              </a:r>
            </a:p>
          </p:txBody>
        </p:sp>
        <p:sp>
          <p:nvSpPr>
            <p:cNvPr id="55" name="TextBox 54">
              <a:extLst>
                <a:ext uri="{FF2B5EF4-FFF2-40B4-BE49-F238E27FC236}">
                  <a16:creationId xmlns:a16="http://schemas.microsoft.com/office/drawing/2014/main" id="{BE4433BA-EB2C-D647-84E5-8D20038E939C}"/>
                </a:ext>
              </a:extLst>
            </p:cNvPr>
            <p:cNvSpPr txBox="1"/>
            <p:nvPr/>
          </p:nvSpPr>
          <p:spPr>
            <a:xfrm>
              <a:off x="10088968" y="3336294"/>
              <a:ext cx="819807" cy="638461"/>
            </a:xfrm>
            <a:prstGeom prst="rect">
              <a:avLst/>
            </a:prstGeom>
            <a:noFill/>
          </p:spPr>
          <p:txBody>
            <a:bodyPr wrap="square" rtlCol="0">
              <a:spAutoFit/>
            </a:bodyPr>
            <a:lstStyle/>
            <a:p>
              <a:pPr algn="ctr"/>
              <a:r>
                <a:rPr lang="en-US" sz="1050" dirty="0" err="1">
                  <a:solidFill>
                    <a:srgbClr val="00B0F0"/>
                  </a:solidFill>
                </a:rPr>
                <a:t>Airtable</a:t>
              </a:r>
              <a:r>
                <a:rPr lang="en-US" sz="1050" dirty="0">
                  <a:solidFill>
                    <a:srgbClr val="00B0F0"/>
                  </a:solidFill>
                </a:rPr>
                <a:t> LM Base</a:t>
              </a:r>
            </a:p>
          </p:txBody>
        </p:sp>
        <p:sp>
          <p:nvSpPr>
            <p:cNvPr id="56" name="TextBox 55">
              <a:extLst>
                <a:ext uri="{FF2B5EF4-FFF2-40B4-BE49-F238E27FC236}">
                  <a16:creationId xmlns:a16="http://schemas.microsoft.com/office/drawing/2014/main" id="{9D738921-02B9-5B42-B730-251FF6F0512D}"/>
                </a:ext>
              </a:extLst>
            </p:cNvPr>
            <p:cNvSpPr txBox="1"/>
            <p:nvPr/>
          </p:nvSpPr>
          <p:spPr>
            <a:xfrm>
              <a:off x="10032580" y="5112480"/>
              <a:ext cx="1189326" cy="886751"/>
            </a:xfrm>
            <a:prstGeom prst="rect">
              <a:avLst/>
            </a:prstGeom>
            <a:noFill/>
          </p:spPr>
          <p:txBody>
            <a:bodyPr wrap="square" rtlCol="0">
              <a:spAutoFit/>
            </a:bodyPr>
            <a:lstStyle/>
            <a:p>
              <a:pPr algn="ctr"/>
              <a:r>
                <a:rPr lang="en-US" sz="1050" dirty="0">
                  <a:solidFill>
                    <a:srgbClr val="00B0F0"/>
                  </a:solidFill>
                </a:rPr>
                <a:t>Update BD </a:t>
              </a:r>
              <a:r>
                <a:rPr lang="en-US" sz="1050" dirty="0" err="1">
                  <a:solidFill>
                    <a:srgbClr val="00B0F0"/>
                  </a:solidFill>
                </a:rPr>
                <a:t>Sharepoint</a:t>
              </a:r>
              <a:r>
                <a:rPr lang="en-US" sz="1050" dirty="0">
                  <a:solidFill>
                    <a:srgbClr val="00B0F0"/>
                  </a:solidFill>
                </a:rPr>
                <a:t> Folder</a:t>
              </a:r>
            </a:p>
          </p:txBody>
        </p:sp>
        <p:sp>
          <p:nvSpPr>
            <p:cNvPr id="57" name="TextBox 56">
              <a:extLst>
                <a:ext uri="{FF2B5EF4-FFF2-40B4-BE49-F238E27FC236}">
                  <a16:creationId xmlns:a16="http://schemas.microsoft.com/office/drawing/2014/main" id="{8B12822C-02A6-FC4B-B4AD-CB175ED3BE71}"/>
                </a:ext>
              </a:extLst>
            </p:cNvPr>
            <p:cNvSpPr txBox="1"/>
            <p:nvPr/>
          </p:nvSpPr>
          <p:spPr>
            <a:xfrm>
              <a:off x="5401807" y="5166292"/>
              <a:ext cx="863154" cy="638460"/>
            </a:xfrm>
            <a:prstGeom prst="rect">
              <a:avLst/>
            </a:prstGeom>
            <a:noFill/>
          </p:spPr>
          <p:txBody>
            <a:bodyPr wrap="square" rtlCol="0">
              <a:spAutoFit/>
            </a:bodyPr>
            <a:lstStyle/>
            <a:p>
              <a:pPr algn="ctr"/>
              <a:r>
                <a:rPr lang="en-US" sz="1050" dirty="0">
                  <a:solidFill>
                    <a:srgbClr val="00B0F0"/>
                  </a:solidFill>
                </a:rPr>
                <a:t>Location Grading</a:t>
              </a:r>
            </a:p>
          </p:txBody>
        </p:sp>
        <p:sp>
          <p:nvSpPr>
            <p:cNvPr id="58" name="TextBox 57">
              <a:extLst>
                <a:ext uri="{FF2B5EF4-FFF2-40B4-BE49-F238E27FC236}">
                  <a16:creationId xmlns:a16="http://schemas.microsoft.com/office/drawing/2014/main" id="{EADD0AD8-3004-3943-8D81-DCFD72ABE85C}"/>
                </a:ext>
              </a:extLst>
            </p:cNvPr>
            <p:cNvSpPr txBox="1"/>
            <p:nvPr/>
          </p:nvSpPr>
          <p:spPr>
            <a:xfrm>
              <a:off x="7396591" y="3205063"/>
              <a:ext cx="942791" cy="886751"/>
            </a:xfrm>
            <a:prstGeom prst="rect">
              <a:avLst/>
            </a:prstGeom>
            <a:noFill/>
          </p:spPr>
          <p:txBody>
            <a:bodyPr wrap="square" rtlCol="0">
              <a:spAutoFit/>
            </a:bodyPr>
            <a:lstStyle/>
            <a:p>
              <a:pPr algn="ctr"/>
              <a:r>
                <a:rPr lang="en-US" sz="1050" dirty="0">
                  <a:solidFill>
                    <a:srgbClr val="00B0F0"/>
                  </a:solidFill>
                </a:rPr>
                <a:t>Location Model Output</a:t>
              </a:r>
            </a:p>
          </p:txBody>
        </p:sp>
      </p:grpSp>
      <p:sp>
        <p:nvSpPr>
          <p:cNvPr id="64" name="Rectangle 63">
            <a:extLst>
              <a:ext uri="{FF2B5EF4-FFF2-40B4-BE49-F238E27FC236}">
                <a16:creationId xmlns:a16="http://schemas.microsoft.com/office/drawing/2014/main" id="{FC8C2BEB-00AD-FF4A-B437-65E2869C27B3}"/>
              </a:ext>
            </a:extLst>
          </p:cNvPr>
          <p:cNvSpPr/>
          <p:nvPr/>
        </p:nvSpPr>
        <p:spPr>
          <a:xfrm>
            <a:off x="391014" y="4892344"/>
            <a:ext cx="2803782" cy="646331"/>
          </a:xfrm>
          <a:prstGeom prst="rect">
            <a:avLst/>
          </a:prstGeom>
          <a:solidFill>
            <a:schemeClr val="bg1"/>
          </a:solidFill>
        </p:spPr>
        <p:txBody>
          <a:bodyPr wrap="square">
            <a:spAutoFit/>
          </a:bodyPr>
          <a:lstStyle/>
          <a:p>
            <a:pPr algn="ctr"/>
            <a:r>
              <a:rPr lang="en-US" sz="1200" dirty="0">
                <a:latin typeface="Avenir Medium" panose="02000503020000020003" pitchFamily="2" charset="0"/>
                <a:ea typeface="Amazon Ember Light" panose="020B0403020204020204" pitchFamily="34" charset="0"/>
                <a:cs typeface="Amazon Ember Light" panose="020B0403020204020204" pitchFamily="34" charset="0"/>
              </a:rPr>
              <a:t>Address Validation</a:t>
            </a:r>
          </a:p>
          <a:p>
            <a:pPr algn="ct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sz="1200" dirty="0" err="1">
                <a:latin typeface="Avenir Light" panose="020B0402020203020204" pitchFamily="34" charset="77"/>
                <a:ea typeface="Amazon Ember Light" panose="020B0403020204020204" pitchFamily="34" charset="0"/>
                <a:cs typeface="Amazon Ember Light" panose="020B0403020204020204" pitchFamily="34" charset="0"/>
              </a:rPr>
              <a:t>SmartyStreets</a:t>
            </a: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p:txBody>
      </p:sp>
      <p:sp>
        <p:nvSpPr>
          <p:cNvPr id="65" name="Rectangle 64">
            <a:extLst>
              <a:ext uri="{FF2B5EF4-FFF2-40B4-BE49-F238E27FC236}">
                <a16:creationId xmlns:a16="http://schemas.microsoft.com/office/drawing/2014/main" id="{29F3E0A6-DC12-DD4C-9A72-E87DFCE95877}"/>
              </a:ext>
            </a:extLst>
          </p:cNvPr>
          <p:cNvSpPr/>
          <p:nvPr/>
        </p:nvSpPr>
        <p:spPr>
          <a:xfrm>
            <a:off x="4430856" y="4892344"/>
            <a:ext cx="3098902" cy="1200329"/>
          </a:xfrm>
          <a:prstGeom prst="rect">
            <a:avLst/>
          </a:prstGeom>
        </p:spPr>
        <p:txBody>
          <a:bodyPr wrap="square">
            <a:spAutoFit/>
          </a:bodyPr>
          <a:lstStyle/>
          <a:p>
            <a:pPr algn="ctr"/>
            <a:r>
              <a:rPr lang="en-US" sz="1200" dirty="0">
                <a:latin typeface="Avenir Medium" panose="02000503020000020003" pitchFamily="2" charset="0"/>
                <a:ea typeface="Amazon Ember Light" panose="020B0403020204020204" pitchFamily="34" charset="0"/>
                <a:cs typeface="Amazon Ember Light" panose="020B0403020204020204" pitchFamily="34" charset="0"/>
              </a:rPr>
              <a:t>Determine AMZL Coverage</a:t>
            </a:r>
          </a:p>
          <a:p>
            <a:pPr algn="ct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sz="1200" dirty="0">
                <a:latin typeface="Avenir Light" panose="020B0402020203020204" pitchFamily="34" charset="77"/>
                <a:ea typeface="Amazon Ember Light" panose="020B0403020204020204" pitchFamily="34" charset="0"/>
                <a:cs typeface="Amazon Ember Light" panose="020B0403020204020204" pitchFamily="34" charset="0"/>
              </a:rPr>
              <a:t>API with AMZL system that determines coverage by geocode</a:t>
            </a:r>
          </a:p>
          <a:p>
            <a:pPr algn="ct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a:p>
            <a:pPr algn="ct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p:txBody>
      </p:sp>
      <p:sp>
        <p:nvSpPr>
          <p:cNvPr id="66" name="Rectangle 65">
            <a:extLst>
              <a:ext uri="{FF2B5EF4-FFF2-40B4-BE49-F238E27FC236}">
                <a16:creationId xmlns:a16="http://schemas.microsoft.com/office/drawing/2014/main" id="{6AA60AF9-0EE2-C34E-A127-D646C29B5B1D}"/>
              </a:ext>
            </a:extLst>
          </p:cNvPr>
          <p:cNvSpPr/>
          <p:nvPr/>
        </p:nvSpPr>
        <p:spPr>
          <a:xfrm>
            <a:off x="8220886" y="4892344"/>
            <a:ext cx="2915875" cy="1569660"/>
          </a:xfrm>
          <a:prstGeom prst="rect">
            <a:avLst/>
          </a:prstGeom>
        </p:spPr>
        <p:txBody>
          <a:bodyPr wrap="square">
            <a:spAutoFit/>
          </a:bodyPr>
          <a:lstStyle/>
          <a:p>
            <a:pPr algn="ctr"/>
            <a:r>
              <a:rPr lang="en-US" sz="1200" dirty="0">
                <a:latin typeface="Avenir Medium" panose="02000503020000020003" pitchFamily="2" charset="0"/>
                <a:ea typeface="Amazon Ember Light" panose="020B0403020204020204" pitchFamily="34" charset="0"/>
                <a:cs typeface="Amazon Ember Light" panose="020B0403020204020204" pitchFamily="34" charset="0"/>
              </a:rPr>
              <a:t>Location Grade</a:t>
            </a:r>
          </a:p>
          <a:p>
            <a:pPr algn="ct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sz="1200" dirty="0">
                <a:latin typeface="Avenir Light" panose="020B0402020203020204" pitchFamily="34" charset="77"/>
                <a:ea typeface="Amazon Ember Light" panose="020B0403020204020204" pitchFamily="34" charset="0"/>
                <a:cs typeface="Amazon Ember Light" panose="020B0403020204020204" pitchFamily="34" charset="0"/>
              </a:rPr>
              <a:t>Utilizes two primary data sources</a:t>
            </a:r>
          </a:p>
          <a:p>
            <a:pPr algn="ct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sz="1200" dirty="0">
                <a:latin typeface="Avenir Light" panose="020B0402020203020204" pitchFamily="34" charset="77"/>
                <a:ea typeface="Amazon Ember Light" panose="020B0403020204020204" pitchFamily="34" charset="0"/>
                <a:cs typeface="Amazon Ember Light" panose="020B0403020204020204" pitchFamily="34" charset="0"/>
              </a:rPr>
              <a:t>Amazon data</a:t>
            </a:r>
          </a:p>
          <a:p>
            <a:pPr algn="ct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a:p>
            <a:pPr algn="ctr"/>
            <a:r>
              <a:rPr lang="en-US" sz="1200" dirty="0">
                <a:latin typeface="Avenir Light" panose="020B0402020203020204" pitchFamily="34" charset="77"/>
                <a:ea typeface="Amazon Ember Light" panose="020B0403020204020204" pitchFamily="34" charset="0"/>
                <a:cs typeface="Amazon Ember Light" panose="020B0403020204020204" pitchFamily="34" charset="0"/>
              </a:rPr>
              <a:t>Census data</a:t>
            </a:r>
          </a:p>
          <a:p>
            <a:pPr algn="ctr"/>
            <a:endParaRPr lang="en-US" sz="1200" dirty="0">
              <a:latin typeface="Avenir Light" panose="020B0402020203020204" pitchFamily="34" charset="77"/>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03100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BAF5"/>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9683E5D-5222-B140-8E23-1970EDFB8C7C}"/>
              </a:ext>
            </a:extLst>
          </p:cNvPr>
          <p:cNvSpPr txBox="1"/>
          <p:nvPr/>
        </p:nvSpPr>
        <p:spPr>
          <a:xfrm>
            <a:off x="3705912" y="858837"/>
            <a:ext cx="8486087" cy="1200329"/>
          </a:xfrm>
          <a:prstGeom prst="rect">
            <a:avLst/>
          </a:prstGeom>
          <a:noFill/>
        </p:spPr>
        <p:txBody>
          <a:bodyPr wrap="square" rtlCol="0">
            <a:spAutoFit/>
          </a:bodyPr>
          <a:lstStyle/>
          <a:p>
            <a:pPr algn="ctr"/>
            <a:r>
              <a:rPr lang="en-US" sz="7200" b="1" dirty="0">
                <a:solidFill>
                  <a:srgbClr val="FFC000"/>
                </a:solidFill>
                <a:latin typeface="Avenir Next" panose="020B0503020202020204" pitchFamily="34" charset="0"/>
              </a:rPr>
              <a:t>Improvements</a:t>
            </a:r>
          </a:p>
        </p:txBody>
      </p:sp>
      <p:sp>
        <p:nvSpPr>
          <p:cNvPr id="8" name="TextBox 7">
            <a:extLst>
              <a:ext uri="{FF2B5EF4-FFF2-40B4-BE49-F238E27FC236}">
                <a16:creationId xmlns:a16="http://schemas.microsoft.com/office/drawing/2014/main" id="{903148EE-D35D-EF4D-87FE-63BB2097AE7F}"/>
              </a:ext>
            </a:extLst>
          </p:cNvPr>
          <p:cNvSpPr txBox="1"/>
          <p:nvPr/>
        </p:nvSpPr>
        <p:spPr>
          <a:xfrm>
            <a:off x="553262" y="858837"/>
            <a:ext cx="6119880" cy="1200329"/>
          </a:xfrm>
          <a:prstGeom prst="rect">
            <a:avLst/>
          </a:prstGeom>
          <a:noFill/>
        </p:spPr>
        <p:txBody>
          <a:bodyPr wrap="square" rtlCol="0">
            <a:spAutoFit/>
          </a:bodyPr>
          <a:lstStyle/>
          <a:p>
            <a:pPr algn="ctr"/>
            <a:r>
              <a:rPr lang="en-US" sz="7200" spc="600" dirty="0">
                <a:solidFill>
                  <a:schemeClr val="bg1"/>
                </a:solidFill>
                <a:latin typeface="Avenir Next Ultra Light" panose="020B0203020202020204" pitchFamily="34" charset="77"/>
              </a:rPr>
              <a:t>2020</a:t>
            </a:r>
          </a:p>
        </p:txBody>
      </p:sp>
      <p:pic>
        <p:nvPicPr>
          <p:cNvPr id="13" name="Picture 12">
            <a:extLst>
              <a:ext uri="{FF2B5EF4-FFF2-40B4-BE49-F238E27FC236}">
                <a16:creationId xmlns:a16="http://schemas.microsoft.com/office/drawing/2014/main" id="{0517538A-1ADB-B44B-B413-F91B41C0FD7A}"/>
              </a:ext>
            </a:extLst>
          </p:cNvPr>
          <p:cNvPicPr>
            <a:picLocks noChangeAspect="1"/>
          </p:cNvPicPr>
          <p:nvPr/>
        </p:nvPicPr>
        <p:blipFill>
          <a:blip r:embed="rId3"/>
          <a:stretch>
            <a:fillRect/>
          </a:stretch>
        </p:blipFill>
        <p:spPr>
          <a:xfrm>
            <a:off x="6307205" y="2298738"/>
            <a:ext cx="5167185" cy="3410342"/>
          </a:xfrm>
          <a:prstGeom prst="rect">
            <a:avLst/>
          </a:prstGeom>
        </p:spPr>
      </p:pic>
      <p:graphicFrame>
        <p:nvGraphicFramePr>
          <p:cNvPr id="16" name="Table 5">
            <a:extLst>
              <a:ext uri="{FF2B5EF4-FFF2-40B4-BE49-F238E27FC236}">
                <a16:creationId xmlns:a16="http://schemas.microsoft.com/office/drawing/2014/main" id="{1BAB3DE4-3DD1-4846-BFD0-3DBC6B58918C}"/>
              </a:ext>
            </a:extLst>
          </p:cNvPr>
          <p:cNvGraphicFramePr>
            <a:graphicFrameLocks noGrp="1"/>
          </p:cNvGraphicFramePr>
          <p:nvPr>
            <p:extLst>
              <p:ext uri="{D42A27DB-BD31-4B8C-83A1-F6EECF244321}">
                <p14:modId xmlns:p14="http://schemas.microsoft.com/office/powerpoint/2010/main" val="3852467990"/>
              </p:ext>
            </p:extLst>
          </p:nvPr>
        </p:nvGraphicFramePr>
        <p:xfrm>
          <a:off x="2250018" y="2314629"/>
          <a:ext cx="3285181" cy="3231857"/>
        </p:xfrm>
        <a:graphic>
          <a:graphicData uri="http://schemas.openxmlformats.org/drawingml/2006/table">
            <a:tbl>
              <a:tblPr firstRow="1" bandRow="1">
                <a:tableStyleId>{2D5ABB26-0587-4C30-8999-92F81FD0307C}</a:tableStyleId>
              </a:tblPr>
              <a:tblGrid>
                <a:gridCol w="3285181">
                  <a:extLst>
                    <a:ext uri="{9D8B030D-6E8A-4147-A177-3AD203B41FA5}">
                      <a16:colId xmlns:a16="http://schemas.microsoft.com/office/drawing/2014/main" val="356719600"/>
                    </a:ext>
                  </a:extLst>
                </a:gridCol>
              </a:tblGrid>
              <a:tr h="427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solidFill>
                            <a:schemeClr val="bg1"/>
                          </a:solidFill>
                        </a:rPr>
                        <a:t>AirTable</a:t>
                      </a:r>
                      <a:r>
                        <a:rPr lang="en-US" sz="1400" b="1" dirty="0">
                          <a:solidFill>
                            <a:schemeClr val="bg1"/>
                          </a:solidFill>
                        </a:rPr>
                        <a:t> LM Intake</a:t>
                      </a:r>
                    </a:p>
                  </a:txBody>
                  <a:tcPr marL="187117" marR="187117" marT="93558" marB="187117"/>
                </a:tc>
                <a:extLst>
                  <a:ext uri="{0D108BD9-81ED-4DB2-BD59-A6C34878D82A}">
                    <a16:rowId xmlns:a16="http://schemas.microsoft.com/office/drawing/2014/main" val="397350753"/>
                  </a:ext>
                </a:extLst>
              </a:tr>
              <a:tr h="427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Address Validation</a:t>
                      </a:r>
                    </a:p>
                  </a:txBody>
                  <a:tcPr marL="187117" marR="187117" marT="93558" marB="187117"/>
                </a:tc>
                <a:extLst>
                  <a:ext uri="{0D108BD9-81ED-4DB2-BD59-A6C34878D82A}">
                    <a16:rowId xmlns:a16="http://schemas.microsoft.com/office/drawing/2014/main" val="701420921"/>
                  </a:ext>
                </a:extLst>
              </a:tr>
              <a:tr h="427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Availability Ranking</a:t>
                      </a:r>
                    </a:p>
                  </a:txBody>
                  <a:tcPr marL="187117" marR="187117" marT="93558" marB="187117"/>
                </a:tc>
                <a:extLst>
                  <a:ext uri="{0D108BD9-81ED-4DB2-BD59-A6C34878D82A}">
                    <a16:rowId xmlns:a16="http://schemas.microsoft.com/office/drawing/2014/main" val="1227669140"/>
                  </a:ext>
                </a:extLst>
              </a:tr>
              <a:tr h="427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Training Data 2.0</a:t>
                      </a:r>
                    </a:p>
                  </a:txBody>
                  <a:tcPr marL="187117" marR="187117" marT="93558" marB="187117"/>
                </a:tc>
                <a:extLst>
                  <a:ext uri="{0D108BD9-81ED-4DB2-BD59-A6C34878D82A}">
                    <a16:rowId xmlns:a16="http://schemas.microsoft.com/office/drawing/2014/main" val="2335830028"/>
                  </a:ext>
                </a:extLst>
              </a:tr>
              <a:tr h="427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AMZL Coverage Check</a:t>
                      </a:r>
                    </a:p>
                  </a:txBody>
                  <a:tcPr marL="187117" marR="187117" marT="93558" marB="187117"/>
                </a:tc>
                <a:extLst>
                  <a:ext uri="{0D108BD9-81ED-4DB2-BD59-A6C34878D82A}">
                    <a16:rowId xmlns:a16="http://schemas.microsoft.com/office/drawing/2014/main" val="1940384322"/>
                  </a:ext>
                </a:extLst>
              </a:tr>
              <a:tr h="761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Jedi Coverage Check</a:t>
                      </a:r>
                    </a:p>
                  </a:txBody>
                  <a:tcPr marL="187117" marR="187117" marT="93558" marB="187117"/>
                </a:tc>
                <a:extLst>
                  <a:ext uri="{0D108BD9-81ED-4DB2-BD59-A6C34878D82A}">
                    <a16:rowId xmlns:a16="http://schemas.microsoft.com/office/drawing/2014/main" val="1810169255"/>
                  </a:ext>
                </a:extLst>
              </a:tr>
            </a:tbl>
          </a:graphicData>
        </a:graphic>
      </p:graphicFrame>
    </p:spTree>
    <p:extLst>
      <p:ext uri="{BB962C8B-B14F-4D97-AF65-F5344CB8AC3E}">
        <p14:creationId xmlns:p14="http://schemas.microsoft.com/office/powerpoint/2010/main" val="218135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BAF5"/>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9683E5D-5222-B140-8E23-1970EDFB8C7C}"/>
              </a:ext>
            </a:extLst>
          </p:cNvPr>
          <p:cNvSpPr txBox="1"/>
          <p:nvPr/>
        </p:nvSpPr>
        <p:spPr>
          <a:xfrm>
            <a:off x="4397566" y="-5925"/>
            <a:ext cx="1945512" cy="1446550"/>
          </a:xfrm>
          <a:prstGeom prst="rect">
            <a:avLst/>
          </a:prstGeom>
          <a:noFill/>
        </p:spPr>
        <p:txBody>
          <a:bodyPr wrap="square" rtlCol="0">
            <a:spAutoFit/>
          </a:bodyPr>
          <a:lstStyle/>
          <a:p>
            <a:r>
              <a:rPr lang="en-US" sz="8800" b="1" dirty="0">
                <a:solidFill>
                  <a:srgbClr val="FFC000"/>
                </a:solidFill>
                <a:latin typeface="Avenir Next" panose="020B0503020202020204" pitchFamily="34" charset="0"/>
              </a:rPr>
              <a:t>&amp;</a:t>
            </a:r>
            <a:endParaRPr lang="en-US" sz="7200" b="1" dirty="0">
              <a:solidFill>
                <a:srgbClr val="FFC000"/>
              </a:solidFill>
              <a:latin typeface="Avenir Next" panose="020B0503020202020204" pitchFamily="34" charset="0"/>
            </a:endParaRPr>
          </a:p>
        </p:txBody>
      </p:sp>
      <p:sp>
        <p:nvSpPr>
          <p:cNvPr id="8" name="TextBox 7">
            <a:extLst>
              <a:ext uri="{FF2B5EF4-FFF2-40B4-BE49-F238E27FC236}">
                <a16:creationId xmlns:a16="http://schemas.microsoft.com/office/drawing/2014/main" id="{903148EE-D35D-EF4D-87FE-63BB2097AE7F}"/>
              </a:ext>
            </a:extLst>
          </p:cNvPr>
          <p:cNvSpPr txBox="1"/>
          <p:nvPr/>
        </p:nvSpPr>
        <p:spPr>
          <a:xfrm>
            <a:off x="1090733" y="117186"/>
            <a:ext cx="3640959" cy="1200329"/>
          </a:xfrm>
          <a:prstGeom prst="rect">
            <a:avLst/>
          </a:prstGeom>
          <a:noFill/>
        </p:spPr>
        <p:txBody>
          <a:bodyPr wrap="square" rtlCol="0">
            <a:spAutoFit/>
          </a:bodyPr>
          <a:lstStyle/>
          <a:p>
            <a:pPr algn="ctr"/>
            <a:r>
              <a:rPr lang="en-US" sz="7200" b="1" spc="600" dirty="0">
                <a:solidFill>
                  <a:schemeClr val="bg1">
                    <a:lumMod val="85000"/>
                  </a:schemeClr>
                </a:solidFill>
                <a:latin typeface="Avenir Black" panose="02000503020000020003" pitchFamily="2" charset="0"/>
              </a:rPr>
              <a:t>Grade</a:t>
            </a:r>
          </a:p>
        </p:txBody>
      </p:sp>
      <p:graphicFrame>
        <p:nvGraphicFramePr>
          <p:cNvPr id="4" name="Table 3">
            <a:extLst>
              <a:ext uri="{FF2B5EF4-FFF2-40B4-BE49-F238E27FC236}">
                <a16:creationId xmlns:a16="http://schemas.microsoft.com/office/drawing/2014/main" id="{F74AD455-38F8-4948-89DB-8DDDA2C92652}"/>
              </a:ext>
            </a:extLst>
          </p:cNvPr>
          <p:cNvGraphicFramePr>
            <a:graphicFrameLocks noGrp="1"/>
          </p:cNvGraphicFramePr>
          <p:nvPr>
            <p:extLst>
              <p:ext uri="{D42A27DB-BD31-4B8C-83A1-F6EECF244321}">
                <p14:modId xmlns:p14="http://schemas.microsoft.com/office/powerpoint/2010/main" val="4094273691"/>
              </p:ext>
            </p:extLst>
          </p:nvPr>
        </p:nvGraphicFramePr>
        <p:xfrm>
          <a:off x="436252" y="2253570"/>
          <a:ext cx="4999853" cy="3997788"/>
        </p:xfrm>
        <a:graphic>
          <a:graphicData uri="http://schemas.openxmlformats.org/drawingml/2006/table">
            <a:tbl>
              <a:tblPr>
                <a:tableStyleId>{5C22544A-7EE6-4342-B048-85BDC9FD1C3A}</a:tableStyleId>
              </a:tblPr>
              <a:tblGrid>
                <a:gridCol w="2271177">
                  <a:extLst>
                    <a:ext uri="{9D8B030D-6E8A-4147-A177-3AD203B41FA5}">
                      <a16:colId xmlns:a16="http://schemas.microsoft.com/office/drawing/2014/main" val="396460165"/>
                    </a:ext>
                  </a:extLst>
                </a:gridCol>
                <a:gridCol w="1354208">
                  <a:extLst>
                    <a:ext uri="{9D8B030D-6E8A-4147-A177-3AD203B41FA5}">
                      <a16:colId xmlns:a16="http://schemas.microsoft.com/office/drawing/2014/main" val="230066240"/>
                    </a:ext>
                  </a:extLst>
                </a:gridCol>
                <a:gridCol w="1374468">
                  <a:extLst>
                    <a:ext uri="{9D8B030D-6E8A-4147-A177-3AD203B41FA5}">
                      <a16:colId xmlns:a16="http://schemas.microsoft.com/office/drawing/2014/main" val="2319637044"/>
                    </a:ext>
                  </a:extLst>
                </a:gridCol>
              </a:tblGrid>
              <a:tr h="451807">
                <a:tc>
                  <a:txBody>
                    <a:bodyPr/>
                    <a:lstStyle/>
                    <a:p>
                      <a:pPr marL="0" algn="l" defTabSz="914400" rtl="0" eaLnBrk="1" fontAlgn="b" latinLnBrk="0" hangingPunct="1"/>
                      <a:r>
                        <a:rPr lang="en-US" sz="1600" b="1" u="none" strike="noStrike" kern="1200" dirty="0">
                          <a:solidFill>
                            <a:srgbClr val="00B0F0"/>
                          </a:solidFill>
                          <a:effectLst/>
                          <a:latin typeface="+mn-lt"/>
                          <a:ea typeface="+mn-ea"/>
                          <a:cs typeface="+mn-cs"/>
                        </a:rPr>
                        <a:t>Grade</a:t>
                      </a:r>
                    </a:p>
                  </a:txBody>
                  <a:tcPr marL="137160" marR="137160" marT="137160" marB="137160" anchor="ctr">
                    <a:solidFill>
                      <a:schemeClr val="bg1"/>
                    </a:solidFill>
                  </a:tcPr>
                </a:tc>
                <a:tc>
                  <a:txBody>
                    <a:bodyPr/>
                    <a:lstStyle/>
                    <a:p>
                      <a:pPr marL="0" algn="ctr" defTabSz="914400" rtl="0" eaLnBrk="1" fontAlgn="b" latinLnBrk="0" hangingPunct="1"/>
                      <a:r>
                        <a:rPr lang="en-US" sz="1600" b="1" u="none" strike="noStrike" kern="1200" dirty="0">
                          <a:solidFill>
                            <a:srgbClr val="00B0F0"/>
                          </a:solidFill>
                          <a:effectLst/>
                          <a:latin typeface="+mn-lt"/>
                          <a:ea typeface="+mn-ea"/>
                          <a:cs typeface="+mn-cs"/>
                        </a:rPr>
                        <a:t>Locker #</a:t>
                      </a:r>
                    </a:p>
                  </a:txBody>
                  <a:tcPr marL="9525" marR="9525" marT="9525" marB="0" anchor="ctr">
                    <a:solidFill>
                      <a:schemeClr val="bg1"/>
                    </a:solidFill>
                  </a:tcPr>
                </a:tc>
                <a:tc>
                  <a:txBody>
                    <a:bodyPr/>
                    <a:lstStyle/>
                    <a:p>
                      <a:pPr marL="0" algn="ctr" defTabSz="914400" rtl="0" eaLnBrk="1" fontAlgn="b" latinLnBrk="0" hangingPunct="1"/>
                      <a:r>
                        <a:rPr lang="en-US" sz="1600" b="1" u="none" strike="noStrike" kern="1200" dirty="0">
                          <a:solidFill>
                            <a:srgbClr val="00B0F0"/>
                          </a:solidFill>
                          <a:effectLst/>
                          <a:latin typeface="+mn-lt"/>
                          <a:ea typeface="+mn-ea"/>
                          <a:cs typeface="+mn-cs"/>
                        </a:rPr>
                        <a:t>Avg Monthly Pkg</a:t>
                      </a:r>
                    </a:p>
                  </a:txBody>
                  <a:tcPr marL="9525" marR="9525" marT="9525" marB="0" anchor="ctr">
                    <a:solidFill>
                      <a:schemeClr val="bg1"/>
                    </a:solidFill>
                  </a:tcPr>
                </a:tc>
                <a:extLst>
                  <a:ext uri="{0D108BD9-81ED-4DB2-BD59-A6C34878D82A}">
                    <a16:rowId xmlns:a16="http://schemas.microsoft.com/office/drawing/2014/main" val="2955032900"/>
                  </a:ext>
                </a:extLst>
              </a:tr>
              <a:tr h="370668">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A</a:t>
                      </a:r>
                    </a:p>
                  </a:txBody>
                  <a:tcPr marL="137160" marR="137160" marT="137160" marB="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1,170</a:t>
                      </a:r>
                    </a:p>
                  </a:txBody>
                  <a:tcPr marL="9525" marR="9525" marT="9525" marB="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354</a:t>
                      </a:r>
                    </a:p>
                  </a:txBody>
                  <a:tcPr marL="9525" marR="9525" marT="9525" marB="0" anchor="ctr">
                    <a:noFill/>
                  </a:tcPr>
                </a:tc>
                <a:extLst>
                  <a:ext uri="{0D108BD9-81ED-4DB2-BD59-A6C34878D82A}">
                    <a16:rowId xmlns:a16="http://schemas.microsoft.com/office/drawing/2014/main" val="381485293"/>
                  </a:ext>
                </a:extLst>
              </a:tr>
              <a:tr h="370668">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B</a:t>
                      </a:r>
                    </a:p>
                  </a:txBody>
                  <a:tcPr marL="137160" marR="137160" marT="137160" marB="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3,382</a:t>
                      </a:r>
                    </a:p>
                  </a:txBody>
                  <a:tcPr marL="9525" marR="9525" marT="9525" marB="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256</a:t>
                      </a:r>
                    </a:p>
                  </a:txBody>
                  <a:tcPr marL="9525" marR="9525" marT="9525" marB="0" anchor="ctr">
                    <a:noFill/>
                  </a:tcPr>
                </a:tc>
                <a:extLst>
                  <a:ext uri="{0D108BD9-81ED-4DB2-BD59-A6C34878D82A}">
                    <a16:rowId xmlns:a16="http://schemas.microsoft.com/office/drawing/2014/main" val="3287561996"/>
                  </a:ext>
                </a:extLst>
              </a:tr>
              <a:tr h="370668">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B Upgrade - AC</a:t>
                      </a:r>
                    </a:p>
                  </a:txBody>
                  <a:tcPr marL="137160" marR="137160" marT="137160" marB="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1,267</a:t>
                      </a:r>
                    </a:p>
                  </a:txBody>
                  <a:tcPr marL="9525" marR="9525" marT="9525" marB="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165</a:t>
                      </a:r>
                    </a:p>
                  </a:txBody>
                  <a:tcPr marL="9525" marR="9525" marT="9525" marB="0" anchor="ctr">
                    <a:noFill/>
                  </a:tcPr>
                </a:tc>
                <a:extLst>
                  <a:ext uri="{0D108BD9-81ED-4DB2-BD59-A6C34878D82A}">
                    <a16:rowId xmlns:a16="http://schemas.microsoft.com/office/drawing/2014/main" val="3612454543"/>
                  </a:ext>
                </a:extLst>
              </a:tr>
              <a:tr h="370668">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B Upgrade - PD</a:t>
                      </a:r>
                    </a:p>
                  </a:txBody>
                  <a:tcPr marL="137160" marR="137160" marT="137160" marB="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9</a:t>
                      </a:r>
                    </a:p>
                  </a:txBody>
                  <a:tcPr marL="9525" marR="9525" marT="9525" marB="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143</a:t>
                      </a:r>
                    </a:p>
                  </a:txBody>
                  <a:tcPr marL="9525" marR="9525" marT="9525" marB="0" anchor="ctr">
                    <a:noFill/>
                  </a:tcPr>
                </a:tc>
                <a:extLst>
                  <a:ext uri="{0D108BD9-81ED-4DB2-BD59-A6C34878D82A}">
                    <a16:rowId xmlns:a16="http://schemas.microsoft.com/office/drawing/2014/main" val="4157065536"/>
                  </a:ext>
                </a:extLst>
              </a:tr>
              <a:tr h="370668">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C</a:t>
                      </a:r>
                    </a:p>
                  </a:txBody>
                  <a:tcPr marL="137160" marR="137160" marT="137160" marB="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459</a:t>
                      </a:r>
                    </a:p>
                  </a:txBody>
                  <a:tcPr marL="9525" marR="9525" marT="9525" marB="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163</a:t>
                      </a:r>
                    </a:p>
                  </a:txBody>
                  <a:tcPr marL="9525" marR="9525" marT="9525" marB="0" anchor="ctr">
                    <a:noFill/>
                  </a:tcPr>
                </a:tc>
                <a:extLst>
                  <a:ext uri="{0D108BD9-81ED-4DB2-BD59-A6C34878D82A}">
                    <a16:rowId xmlns:a16="http://schemas.microsoft.com/office/drawing/2014/main" val="972338142"/>
                  </a:ext>
                </a:extLst>
              </a:tr>
              <a:tr h="370668">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D</a:t>
                      </a:r>
                    </a:p>
                  </a:txBody>
                  <a:tcPr marL="137160" marR="137160" marT="137160" marB="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37</a:t>
                      </a:r>
                    </a:p>
                  </a:txBody>
                  <a:tcPr marL="9525" marR="9525" marT="9525" marB="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153</a:t>
                      </a:r>
                    </a:p>
                  </a:txBody>
                  <a:tcPr marL="9525" marR="9525" marT="9525" marB="0" anchor="ctr">
                    <a:noFill/>
                  </a:tcPr>
                </a:tc>
                <a:extLst>
                  <a:ext uri="{0D108BD9-81ED-4DB2-BD59-A6C34878D82A}">
                    <a16:rowId xmlns:a16="http://schemas.microsoft.com/office/drawing/2014/main" val="3316069656"/>
                  </a:ext>
                </a:extLst>
              </a:tr>
              <a:tr h="370668">
                <a:tc>
                  <a:txBody>
                    <a:bodyPr/>
                    <a:lstStyle/>
                    <a:p>
                      <a:pPr marL="0" algn="ctr" defTabSz="914400" rtl="0" eaLnBrk="1" fontAlgn="b" latinLnBrk="0" hangingPunct="1"/>
                      <a:r>
                        <a:rPr lang="en-US" sz="1600" b="1" u="none" strike="noStrike" kern="1200" dirty="0">
                          <a:solidFill>
                            <a:schemeClr val="bg1"/>
                          </a:solidFill>
                          <a:effectLst/>
                          <a:latin typeface="+mn-lt"/>
                          <a:ea typeface="+mn-ea"/>
                          <a:cs typeface="+mn-cs"/>
                        </a:rPr>
                        <a:t>Total</a:t>
                      </a:r>
                    </a:p>
                  </a:txBody>
                  <a:tcPr marL="9525" marR="9525" marT="9525" marB="0" anchor="ctr">
                    <a:noFill/>
                  </a:tcPr>
                </a:tc>
                <a:tc>
                  <a:txBody>
                    <a:bodyPr/>
                    <a:lstStyle/>
                    <a:p>
                      <a:pPr marL="0" algn="ctr" defTabSz="914400" rtl="0" eaLnBrk="1" fontAlgn="b" latinLnBrk="0" hangingPunct="1"/>
                      <a:r>
                        <a:rPr lang="en-US" sz="1600" b="1" u="none" strike="noStrike" kern="1200" dirty="0">
                          <a:solidFill>
                            <a:schemeClr val="bg1"/>
                          </a:solidFill>
                          <a:effectLst/>
                          <a:latin typeface="+mn-lt"/>
                          <a:ea typeface="+mn-ea"/>
                          <a:cs typeface="+mn-cs"/>
                        </a:rPr>
                        <a:t>6325</a:t>
                      </a:r>
                    </a:p>
                  </a:txBody>
                  <a:tcPr marL="9525" marR="9525" marT="9525" marB="0" anchor="ctr">
                    <a:noFill/>
                  </a:tcPr>
                </a:tc>
                <a:tc>
                  <a:txBody>
                    <a:bodyPr/>
                    <a:lstStyle/>
                    <a:p>
                      <a:pPr marL="0" algn="ctr" defTabSz="914400" rtl="0" eaLnBrk="1" fontAlgn="b" latinLnBrk="0" hangingPunct="1"/>
                      <a:endParaRPr lang="en-US" sz="1600" b="1" u="none" strike="noStrike" kern="1200" dirty="0">
                        <a:solidFill>
                          <a:schemeClr val="bg1"/>
                        </a:solidFill>
                        <a:effectLst/>
                        <a:latin typeface="+mn-lt"/>
                        <a:ea typeface="+mn-ea"/>
                        <a:cs typeface="+mn-cs"/>
                      </a:endParaRPr>
                    </a:p>
                  </a:txBody>
                  <a:tcPr marL="9525" marR="9525" marT="9525" marB="0" anchor="ctr">
                    <a:noFill/>
                  </a:tcPr>
                </a:tc>
                <a:extLst>
                  <a:ext uri="{0D108BD9-81ED-4DB2-BD59-A6C34878D82A}">
                    <a16:rowId xmlns:a16="http://schemas.microsoft.com/office/drawing/2014/main" val="456229424"/>
                  </a:ext>
                </a:extLst>
              </a:tr>
            </a:tbl>
          </a:graphicData>
        </a:graphic>
      </p:graphicFrame>
      <p:sp>
        <p:nvSpPr>
          <p:cNvPr id="5" name="TextBox 4">
            <a:extLst>
              <a:ext uri="{FF2B5EF4-FFF2-40B4-BE49-F238E27FC236}">
                <a16:creationId xmlns:a16="http://schemas.microsoft.com/office/drawing/2014/main" id="{2210F00E-3648-3642-AFC7-41C8D45891EF}"/>
              </a:ext>
            </a:extLst>
          </p:cNvPr>
          <p:cNvSpPr txBox="1"/>
          <p:nvPr/>
        </p:nvSpPr>
        <p:spPr>
          <a:xfrm>
            <a:off x="436252" y="1452927"/>
            <a:ext cx="5921005" cy="646331"/>
          </a:xfrm>
          <a:prstGeom prst="rect">
            <a:avLst/>
          </a:prstGeom>
          <a:noFill/>
        </p:spPr>
        <p:txBody>
          <a:bodyPr wrap="square" rtlCol="0">
            <a:spAutoFit/>
          </a:bodyPr>
          <a:lstStyle/>
          <a:p>
            <a:r>
              <a:rPr lang="en-US" b="1" dirty="0">
                <a:solidFill>
                  <a:schemeClr val="bg1"/>
                </a:solidFill>
              </a:rPr>
              <a:t>Mature Locker | &gt;1 Year</a:t>
            </a:r>
          </a:p>
          <a:p>
            <a:r>
              <a:rPr lang="en-US" dirty="0">
                <a:solidFill>
                  <a:schemeClr val="bg1"/>
                </a:solidFill>
              </a:rPr>
              <a:t>Packages - October – December 2020</a:t>
            </a:r>
          </a:p>
        </p:txBody>
      </p:sp>
      <p:graphicFrame>
        <p:nvGraphicFramePr>
          <p:cNvPr id="6" name="Table 5">
            <a:extLst>
              <a:ext uri="{FF2B5EF4-FFF2-40B4-BE49-F238E27FC236}">
                <a16:creationId xmlns:a16="http://schemas.microsoft.com/office/drawing/2014/main" id="{06D82466-C73A-2240-9A81-995979453E7C}"/>
              </a:ext>
            </a:extLst>
          </p:cNvPr>
          <p:cNvGraphicFramePr>
            <a:graphicFrameLocks noGrp="1"/>
          </p:cNvGraphicFramePr>
          <p:nvPr>
            <p:extLst>
              <p:ext uri="{D42A27DB-BD31-4B8C-83A1-F6EECF244321}">
                <p14:modId xmlns:p14="http://schemas.microsoft.com/office/powerpoint/2010/main" val="686108766"/>
              </p:ext>
            </p:extLst>
          </p:nvPr>
        </p:nvGraphicFramePr>
        <p:xfrm>
          <a:off x="6096000" y="2253570"/>
          <a:ext cx="5399313" cy="4045578"/>
        </p:xfrm>
        <a:graphic>
          <a:graphicData uri="http://schemas.openxmlformats.org/drawingml/2006/table">
            <a:tbl>
              <a:tblPr>
                <a:tableStyleId>{5C22544A-7EE6-4342-B048-85BDC9FD1C3A}</a:tableStyleId>
              </a:tblPr>
              <a:tblGrid>
                <a:gridCol w="2677270">
                  <a:extLst>
                    <a:ext uri="{9D8B030D-6E8A-4147-A177-3AD203B41FA5}">
                      <a16:colId xmlns:a16="http://schemas.microsoft.com/office/drawing/2014/main" val="975381318"/>
                    </a:ext>
                  </a:extLst>
                </a:gridCol>
                <a:gridCol w="1216942">
                  <a:extLst>
                    <a:ext uri="{9D8B030D-6E8A-4147-A177-3AD203B41FA5}">
                      <a16:colId xmlns:a16="http://schemas.microsoft.com/office/drawing/2014/main" val="3988446957"/>
                    </a:ext>
                  </a:extLst>
                </a:gridCol>
                <a:gridCol w="1505101">
                  <a:extLst>
                    <a:ext uri="{9D8B030D-6E8A-4147-A177-3AD203B41FA5}">
                      <a16:colId xmlns:a16="http://schemas.microsoft.com/office/drawing/2014/main" val="164053148"/>
                    </a:ext>
                  </a:extLst>
                </a:gridCol>
              </a:tblGrid>
              <a:tr h="630435">
                <a:tc>
                  <a:txBody>
                    <a:bodyPr/>
                    <a:lstStyle/>
                    <a:p>
                      <a:pPr marL="0" algn="l" defTabSz="914400" rtl="0" eaLnBrk="1" fontAlgn="b" latinLnBrk="0" hangingPunct="1"/>
                      <a:r>
                        <a:rPr lang="en-US" sz="1600" b="1" u="none" strike="noStrike" kern="1200" dirty="0">
                          <a:solidFill>
                            <a:srgbClr val="00B0F0"/>
                          </a:solidFill>
                          <a:effectLst/>
                          <a:latin typeface="+mn-lt"/>
                          <a:ea typeface="+mn-ea"/>
                          <a:cs typeface="+mn-cs"/>
                        </a:rPr>
                        <a:t>Grade</a:t>
                      </a:r>
                    </a:p>
                  </a:txBody>
                  <a:tcPr marL="45720" marR="45720" anchor="ctr"/>
                </a:tc>
                <a:tc>
                  <a:txBody>
                    <a:bodyPr/>
                    <a:lstStyle/>
                    <a:p>
                      <a:pPr marL="0" algn="ctr" defTabSz="914400" rtl="0" eaLnBrk="1" fontAlgn="b" latinLnBrk="0" hangingPunct="1"/>
                      <a:r>
                        <a:rPr lang="en-US" sz="1600" b="1" u="none" strike="noStrike" kern="1200" dirty="0">
                          <a:solidFill>
                            <a:srgbClr val="00B0F0"/>
                          </a:solidFill>
                          <a:effectLst/>
                          <a:latin typeface="+mn-lt"/>
                          <a:ea typeface="+mn-ea"/>
                          <a:cs typeface="+mn-cs"/>
                        </a:rPr>
                        <a:t>#</a:t>
                      </a:r>
                    </a:p>
                  </a:txBody>
                  <a:tcPr marL="45720" marR="45720" anchor="ctr"/>
                </a:tc>
                <a:tc>
                  <a:txBody>
                    <a:bodyPr/>
                    <a:lstStyle/>
                    <a:p>
                      <a:pPr marL="0" algn="ctr" defTabSz="914400" rtl="0" eaLnBrk="1" fontAlgn="b" latinLnBrk="0" hangingPunct="1"/>
                      <a:r>
                        <a:rPr lang="en-US" sz="1600" b="1" u="none" strike="noStrike" kern="1200" dirty="0">
                          <a:solidFill>
                            <a:srgbClr val="00B0F0"/>
                          </a:solidFill>
                          <a:effectLst/>
                          <a:latin typeface="+mn-lt"/>
                          <a:ea typeface="+mn-ea"/>
                          <a:cs typeface="+mn-cs"/>
                        </a:rPr>
                        <a:t>Avg Monthly Pkg</a:t>
                      </a:r>
                    </a:p>
                  </a:txBody>
                  <a:tcPr marL="45720" marR="45720" anchor="ctr"/>
                </a:tc>
                <a:extLst>
                  <a:ext uri="{0D108BD9-81ED-4DB2-BD59-A6C34878D82A}">
                    <a16:rowId xmlns:a16="http://schemas.microsoft.com/office/drawing/2014/main" val="220121546"/>
                  </a:ext>
                </a:extLst>
              </a:tr>
              <a:tr h="462502">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A </a:t>
                      </a:r>
                    </a:p>
                  </a:txBody>
                  <a:tcPr marL="45720" marR="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205</a:t>
                      </a:r>
                    </a:p>
                  </a:txBody>
                  <a:tcPr marL="45720" marR="4572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104</a:t>
                      </a:r>
                    </a:p>
                  </a:txBody>
                  <a:tcPr marL="45720" marR="45720" anchor="ctr">
                    <a:noFill/>
                  </a:tcPr>
                </a:tc>
                <a:extLst>
                  <a:ext uri="{0D108BD9-81ED-4DB2-BD59-A6C34878D82A}">
                    <a16:rowId xmlns:a16="http://schemas.microsoft.com/office/drawing/2014/main" val="2123809159"/>
                  </a:ext>
                </a:extLst>
              </a:tr>
              <a:tr h="631334">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B  </a:t>
                      </a:r>
                    </a:p>
                  </a:txBody>
                  <a:tcPr marL="45720" marR="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3,117</a:t>
                      </a:r>
                    </a:p>
                  </a:txBody>
                  <a:tcPr marL="45720" marR="4572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49</a:t>
                      </a:r>
                    </a:p>
                  </a:txBody>
                  <a:tcPr marL="45720" marR="45720" anchor="ctr">
                    <a:noFill/>
                  </a:tcPr>
                </a:tc>
                <a:extLst>
                  <a:ext uri="{0D108BD9-81ED-4DB2-BD59-A6C34878D82A}">
                    <a16:rowId xmlns:a16="http://schemas.microsoft.com/office/drawing/2014/main" val="3217067963"/>
                  </a:ext>
                </a:extLst>
              </a:tr>
              <a:tr h="568813">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B Upgrade – AC </a:t>
                      </a:r>
                    </a:p>
                  </a:txBody>
                  <a:tcPr marL="45720" marR="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656</a:t>
                      </a:r>
                    </a:p>
                  </a:txBody>
                  <a:tcPr marL="45720" marR="4572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38</a:t>
                      </a:r>
                    </a:p>
                  </a:txBody>
                  <a:tcPr marL="45720" marR="45720" anchor="ctr">
                    <a:noFill/>
                  </a:tcPr>
                </a:tc>
                <a:extLst>
                  <a:ext uri="{0D108BD9-81ED-4DB2-BD59-A6C34878D82A}">
                    <a16:rowId xmlns:a16="http://schemas.microsoft.com/office/drawing/2014/main" val="3516835592"/>
                  </a:ext>
                </a:extLst>
              </a:tr>
              <a:tr h="462502">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B Upgrade – PD </a:t>
                      </a:r>
                    </a:p>
                  </a:txBody>
                  <a:tcPr marL="45720" marR="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2</a:t>
                      </a:r>
                    </a:p>
                  </a:txBody>
                  <a:tcPr marL="45720" marR="4572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38</a:t>
                      </a:r>
                    </a:p>
                  </a:txBody>
                  <a:tcPr marL="45720" marR="45720" anchor="ctr">
                    <a:noFill/>
                  </a:tcPr>
                </a:tc>
                <a:extLst>
                  <a:ext uri="{0D108BD9-81ED-4DB2-BD59-A6C34878D82A}">
                    <a16:rowId xmlns:a16="http://schemas.microsoft.com/office/drawing/2014/main" val="370200584"/>
                  </a:ext>
                </a:extLst>
              </a:tr>
              <a:tr h="462502">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C </a:t>
                      </a:r>
                    </a:p>
                  </a:txBody>
                  <a:tcPr marL="45720" marR="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1,144</a:t>
                      </a:r>
                    </a:p>
                  </a:txBody>
                  <a:tcPr marL="45720" marR="4572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34</a:t>
                      </a:r>
                    </a:p>
                  </a:txBody>
                  <a:tcPr marL="45720" marR="45720" anchor="ctr">
                    <a:noFill/>
                  </a:tcPr>
                </a:tc>
                <a:extLst>
                  <a:ext uri="{0D108BD9-81ED-4DB2-BD59-A6C34878D82A}">
                    <a16:rowId xmlns:a16="http://schemas.microsoft.com/office/drawing/2014/main" val="2220284817"/>
                  </a:ext>
                </a:extLst>
              </a:tr>
              <a:tr h="462502">
                <a:tc>
                  <a:txBody>
                    <a:bodyPr/>
                    <a:lstStyle/>
                    <a:p>
                      <a:pPr marL="0" algn="r" defTabSz="914400" rtl="0" eaLnBrk="1" fontAlgn="b" latinLnBrk="0" hangingPunct="1"/>
                      <a:r>
                        <a:rPr lang="en-US" sz="1600" b="0" u="none" strike="noStrike" kern="1200" dirty="0">
                          <a:solidFill>
                            <a:schemeClr val="bg1"/>
                          </a:solidFill>
                          <a:effectLst/>
                          <a:latin typeface="+mn-lt"/>
                          <a:ea typeface="+mn-ea"/>
                          <a:cs typeface="+mn-cs"/>
                        </a:rPr>
                        <a:t>D </a:t>
                      </a:r>
                    </a:p>
                  </a:txBody>
                  <a:tcPr marL="45720" marR="13716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49</a:t>
                      </a:r>
                    </a:p>
                  </a:txBody>
                  <a:tcPr marL="45720" marR="4572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33</a:t>
                      </a:r>
                    </a:p>
                  </a:txBody>
                  <a:tcPr marL="45720" marR="45720" anchor="ctr">
                    <a:noFill/>
                  </a:tcPr>
                </a:tc>
                <a:extLst>
                  <a:ext uri="{0D108BD9-81ED-4DB2-BD59-A6C34878D82A}">
                    <a16:rowId xmlns:a16="http://schemas.microsoft.com/office/drawing/2014/main" val="1590953071"/>
                  </a:ext>
                </a:extLst>
              </a:tr>
              <a:tr h="364988">
                <a:tc>
                  <a:txBody>
                    <a:bodyPr/>
                    <a:lstStyle/>
                    <a:p>
                      <a:pPr marL="0" algn="ctr" defTabSz="914400" rtl="0" eaLnBrk="1" fontAlgn="b" latinLnBrk="0" hangingPunct="1"/>
                      <a:r>
                        <a:rPr lang="en-US" sz="1600" b="1" u="none" strike="noStrike" kern="1200" dirty="0">
                          <a:solidFill>
                            <a:schemeClr val="bg1"/>
                          </a:solidFill>
                          <a:effectLst/>
                          <a:latin typeface="+mn-lt"/>
                          <a:ea typeface="+mn-ea"/>
                          <a:cs typeface="+mn-cs"/>
                        </a:rPr>
                        <a:t>Total</a:t>
                      </a:r>
                    </a:p>
                  </a:txBody>
                  <a:tcPr marL="45720" marR="45720" anchor="ctr">
                    <a:noFill/>
                  </a:tcPr>
                </a:tc>
                <a:tc>
                  <a:txBody>
                    <a:bodyPr/>
                    <a:lstStyle/>
                    <a:p>
                      <a:pPr marL="0" algn="ctr" defTabSz="914400" rtl="0" eaLnBrk="1" fontAlgn="b" latinLnBrk="0" hangingPunct="1"/>
                      <a:r>
                        <a:rPr lang="en-US" sz="1600" b="0" u="none" strike="noStrike" kern="1200" dirty="0">
                          <a:solidFill>
                            <a:schemeClr val="bg1"/>
                          </a:solidFill>
                          <a:effectLst/>
                          <a:latin typeface="+mn-lt"/>
                          <a:ea typeface="+mn-ea"/>
                          <a:cs typeface="+mn-cs"/>
                        </a:rPr>
                        <a:t>5,175</a:t>
                      </a:r>
                    </a:p>
                  </a:txBody>
                  <a:tcPr marL="45720" marR="45720" anchor="ctr">
                    <a:noFill/>
                  </a:tcPr>
                </a:tc>
                <a:tc>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45720" marR="45720" anchor="ctr">
                    <a:noFill/>
                  </a:tcPr>
                </a:tc>
                <a:extLst>
                  <a:ext uri="{0D108BD9-81ED-4DB2-BD59-A6C34878D82A}">
                    <a16:rowId xmlns:a16="http://schemas.microsoft.com/office/drawing/2014/main" val="2400100103"/>
                  </a:ext>
                </a:extLst>
              </a:tr>
            </a:tbl>
          </a:graphicData>
        </a:graphic>
      </p:graphicFrame>
      <p:sp>
        <p:nvSpPr>
          <p:cNvPr id="10" name="TextBox 9">
            <a:extLst>
              <a:ext uri="{FF2B5EF4-FFF2-40B4-BE49-F238E27FC236}">
                <a16:creationId xmlns:a16="http://schemas.microsoft.com/office/drawing/2014/main" id="{79B46331-52BA-BD44-8E42-EE2D766B1905}"/>
              </a:ext>
            </a:extLst>
          </p:cNvPr>
          <p:cNvSpPr txBox="1"/>
          <p:nvPr/>
        </p:nvSpPr>
        <p:spPr>
          <a:xfrm>
            <a:off x="6096000" y="1467180"/>
            <a:ext cx="5921005" cy="646331"/>
          </a:xfrm>
          <a:prstGeom prst="rect">
            <a:avLst/>
          </a:prstGeom>
          <a:noFill/>
        </p:spPr>
        <p:txBody>
          <a:bodyPr wrap="square" rtlCol="0">
            <a:spAutoFit/>
          </a:bodyPr>
          <a:lstStyle/>
          <a:p>
            <a:r>
              <a:rPr lang="en-US" b="1" dirty="0">
                <a:solidFill>
                  <a:schemeClr val="bg1"/>
                </a:solidFill>
              </a:rPr>
              <a:t>New &amp; Ramping Lockers | 0-12 Months</a:t>
            </a:r>
          </a:p>
          <a:p>
            <a:r>
              <a:rPr lang="en-US" dirty="0">
                <a:solidFill>
                  <a:schemeClr val="bg1"/>
                </a:solidFill>
              </a:rPr>
              <a:t>Packages - October – December 2020</a:t>
            </a:r>
          </a:p>
        </p:txBody>
      </p:sp>
      <p:sp>
        <p:nvSpPr>
          <p:cNvPr id="11" name="TextBox 10">
            <a:extLst>
              <a:ext uri="{FF2B5EF4-FFF2-40B4-BE49-F238E27FC236}">
                <a16:creationId xmlns:a16="http://schemas.microsoft.com/office/drawing/2014/main" id="{6F7E5700-DFD2-3645-BD71-0EAD5CF56FC1}"/>
              </a:ext>
            </a:extLst>
          </p:cNvPr>
          <p:cNvSpPr txBox="1"/>
          <p:nvPr/>
        </p:nvSpPr>
        <p:spPr>
          <a:xfrm>
            <a:off x="5109921" y="130463"/>
            <a:ext cx="6616799" cy="1200329"/>
          </a:xfrm>
          <a:prstGeom prst="rect">
            <a:avLst/>
          </a:prstGeom>
          <a:noFill/>
        </p:spPr>
        <p:txBody>
          <a:bodyPr wrap="square" rtlCol="0">
            <a:spAutoFit/>
          </a:bodyPr>
          <a:lstStyle/>
          <a:p>
            <a:pPr algn="ctr"/>
            <a:r>
              <a:rPr lang="en-US" sz="7200" spc="600" dirty="0">
                <a:solidFill>
                  <a:schemeClr val="bg1"/>
                </a:solidFill>
                <a:latin typeface="Avenir Next Ultra Light" panose="020B0203020202020204" pitchFamily="34" charset="77"/>
              </a:rPr>
              <a:t>Performance </a:t>
            </a:r>
          </a:p>
        </p:txBody>
      </p:sp>
    </p:spTree>
    <p:extLst>
      <p:ext uri="{BB962C8B-B14F-4D97-AF65-F5344CB8AC3E}">
        <p14:creationId xmlns:p14="http://schemas.microsoft.com/office/powerpoint/2010/main" val="378769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BAF5"/>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9683E5D-5222-B140-8E23-1970EDFB8C7C}"/>
              </a:ext>
            </a:extLst>
          </p:cNvPr>
          <p:cNvSpPr txBox="1"/>
          <p:nvPr/>
        </p:nvSpPr>
        <p:spPr>
          <a:xfrm>
            <a:off x="4158339" y="382294"/>
            <a:ext cx="6421742" cy="1200329"/>
          </a:xfrm>
          <a:prstGeom prst="rect">
            <a:avLst/>
          </a:prstGeom>
          <a:noFill/>
        </p:spPr>
        <p:txBody>
          <a:bodyPr wrap="square" rtlCol="0">
            <a:spAutoFit/>
          </a:bodyPr>
          <a:lstStyle/>
          <a:p>
            <a:pPr algn="ctr"/>
            <a:r>
              <a:rPr lang="en-US" sz="7200" b="1" dirty="0">
                <a:solidFill>
                  <a:srgbClr val="FFC000"/>
                </a:solidFill>
                <a:latin typeface="Avenir Next" panose="020B0503020202020204" pitchFamily="34" charset="0"/>
              </a:rPr>
              <a:t>Learnings</a:t>
            </a:r>
          </a:p>
        </p:txBody>
      </p:sp>
      <p:sp>
        <p:nvSpPr>
          <p:cNvPr id="8" name="TextBox 7">
            <a:extLst>
              <a:ext uri="{FF2B5EF4-FFF2-40B4-BE49-F238E27FC236}">
                <a16:creationId xmlns:a16="http://schemas.microsoft.com/office/drawing/2014/main" id="{903148EE-D35D-EF4D-87FE-63BB2097AE7F}"/>
              </a:ext>
            </a:extLst>
          </p:cNvPr>
          <p:cNvSpPr txBox="1"/>
          <p:nvPr/>
        </p:nvSpPr>
        <p:spPr>
          <a:xfrm>
            <a:off x="1098399" y="382294"/>
            <a:ext cx="6119880" cy="1200329"/>
          </a:xfrm>
          <a:prstGeom prst="rect">
            <a:avLst/>
          </a:prstGeom>
          <a:noFill/>
        </p:spPr>
        <p:txBody>
          <a:bodyPr wrap="square" rtlCol="0">
            <a:spAutoFit/>
          </a:bodyPr>
          <a:lstStyle/>
          <a:p>
            <a:pPr algn="ctr"/>
            <a:r>
              <a:rPr lang="en-US" sz="7200" spc="600" dirty="0">
                <a:solidFill>
                  <a:schemeClr val="bg1"/>
                </a:solidFill>
                <a:latin typeface="Avenir Next Ultra Light" panose="020B0203020202020204" pitchFamily="34" charset="77"/>
              </a:rPr>
              <a:t>2020</a:t>
            </a:r>
          </a:p>
        </p:txBody>
      </p:sp>
      <p:sp>
        <p:nvSpPr>
          <p:cNvPr id="2" name="TextBox 1">
            <a:extLst>
              <a:ext uri="{FF2B5EF4-FFF2-40B4-BE49-F238E27FC236}">
                <a16:creationId xmlns:a16="http://schemas.microsoft.com/office/drawing/2014/main" id="{81587D71-34FE-FE41-883B-E0A6E344FA43}"/>
              </a:ext>
            </a:extLst>
          </p:cNvPr>
          <p:cNvSpPr txBox="1"/>
          <p:nvPr/>
        </p:nvSpPr>
        <p:spPr>
          <a:xfrm>
            <a:off x="1" y="1828800"/>
            <a:ext cx="10929938" cy="4801314"/>
          </a:xfrm>
          <a:prstGeom prst="rect">
            <a:avLst/>
          </a:prstGeom>
          <a:noFill/>
        </p:spPr>
        <p:txBody>
          <a:bodyPr wrap="square" numCol="2" rtlCol="0">
            <a:spAutoFit/>
          </a:bodyPr>
          <a:lstStyle/>
          <a:p>
            <a:pPr algn="r">
              <a:lnSpc>
                <a:spcPct val="150000"/>
              </a:lnSpc>
            </a:pPr>
            <a:r>
              <a:rPr lang="en-US" dirty="0">
                <a:solidFill>
                  <a:schemeClr val="bg1">
                    <a:lumMod val="95000"/>
                  </a:schemeClr>
                </a:solidFill>
                <a:latin typeface="Avenir Medium" panose="02000503020000020003" pitchFamily="2" charset="0"/>
                <a:ea typeface="Amazon Ember Light" panose="020B0403020204020204" pitchFamily="34" charset="0"/>
                <a:cs typeface="Amazon Ember Light" panose="020B0403020204020204" pitchFamily="34" charset="0"/>
              </a:rPr>
              <a:t>AMZL </a:t>
            </a:r>
            <a:r>
              <a:rPr lang="en-US" sz="1600" dirty="0">
                <a:solidFill>
                  <a:schemeClr val="bg1">
                    <a:lumMod val="95000"/>
                  </a:schemeClr>
                </a:solidFill>
                <a:latin typeface="Avenir Medium" panose="02000503020000020003" pitchFamily="2" charset="0"/>
                <a:ea typeface="Amazon Ember Light" panose="020B0403020204020204" pitchFamily="34" charset="0"/>
                <a:cs typeface="Amazon Ember Light" panose="020B0403020204020204" pitchFamily="34" charset="0"/>
              </a:rPr>
              <a:t>Data</a:t>
            </a:r>
          </a:p>
          <a:p>
            <a:pPr algn="r">
              <a:lnSpc>
                <a:spcPct val="150000"/>
              </a:lnSpc>
            </a:pPr>
            <a:r>
              <a:rPr lang="en-US" dirty="0">
                <a:solidFill>
                  <a:schemeClr val="bg1">
                    <a:lumMod val="85000"/>
                  </a:schemeClr>
                </a:solidFill>
                <a:latin typeface="Avenir Light" panose="020B0402020203020204" pitchFamily="34" charset="77"/>
                <a:ea typeface="Amazon Ember Light" panose="020B0403020204020204" pitchFamily="34" charset="0"/>
                <a:cs typeface="Amazon Ember Light" panose="020B0403020204020204" pitchFamily="34" charset="0"/>
              </a:rPr>
              <a:t>“False Positives”&amp; Temp Delivery Stations</a:t>
            </a:r>
          </a:p>
          <a:p>
            <a:pPr algn="r">
              <a:lnSpc>
                <a:spcPct val="150000"/>
              </a:lnSpc>
            </a:pPr>
            <a:endParaRPr lang="en-US" dirty="0">
              <a:solidFill>
                <a:schemeClr val="bg1">
                  <a:lumMod val="85000"/>
                </a:schemeClr>
              </a:solidFill>
              <a:latin typeface="Avenir Light" panose="020B0402020203020204" pitchFamily="34" charset="77"/>
            </a:endParaRPr>
          </a:p>
          <a:p>
            <a:pPr algn="r">
              <a:lnSpc>
                <a:spcPct val="150000"/>
              </a:lnSpc>
            </a:pPr>
            <a:r>
              <a:rPr lang="en-US" dirty="0">
                <a:solidFill>
                  <a:schemeClr val="bg1">
                    <a:lumMod val="85000"/>
                  </a:schemeClr>
                </a:solidFill>
                <a:latin typeface="Avenir Light" panose="020B0402020203020204" pitchFamily="34" charset="77"/>
                <a:ea typeface="Amazon Ember Light" panose="020B0403020204020204" pitchFamily="34" charset="0"/>
                <a:cs typeface="Amazon Ember Light" panose="020B0403020204020204" pitchFamily="34" charset="0"/>
              </a:rPr>
              <a:t>Lack of Data</a:t>
            </a:r>
          </a:p>
          <a:p>
            <a:pPr algn="ctr"/>
            <a:endParaRPr lang="en-US" dirty="0">
              <a:solidFill>
                <a:schemeClr val="bg1"/>
              </a:solidFill>
              <a:latin typeface="Avenir Light" panose="020B0402020203020204" pitchFamily="34" charset="77"/>
            </a:endParaRPr>
          </a:p>
          <a:p>
            <a:pPr lvl="1" algn="r"/>
            <a:endParaRPr lang="en-US" dirty="0">
              <a:solidFill>
                <a:schemeClr val="bg1">
                  <a:lumMod val="85000"/>
                </a:schemeClr>
              </a:solidFill>
              <a:latin typeface="Avenir Light" panose="020B0402020203020204" pitchFamily="34" charset="77"/>
              <a:ea typeface="Amazon Ember Light" panose="020B0403020204020204" pitchFamily="34" charset="0"/>
              <a:cs typeface="Amazon Ember Light" panose="020B0403020204020204" pitchFamily="34" charset="0"/>
            </a:endParaRPr>
          </a:p>
          <a:p>
            <a:pPr lvl="1" algn="r"/>
            <a:endParaRPr lang="en-US" dirty="0">
              <a:solidFill>
                <a:schemeClr val="bg1">
                  <a:lumMod val="85000"/>
                </a:schemeClr>
              </a:solidFill>
              <a:latin typeface="Avenir Light" panose="020B0402020203020204" pitchFamily="34" charset="77"/>
              <a:ea typeface="Amazon Ember Light" panose="020B0403020204020204" pitchFamily="34" charset="0"/>
              <a:cs typeface="Amazon Ember Light" panose="020B0403020204020204" pitchFamily="34" charset="0"/>
            </a:endParaRPr>
          </a:p>
          <a:p>
            <a:pPr lvl="1" algn="r"/>
            <a:r>
              <a:rPr lang="en-US" dirty="0">
                <a:solidFill>
                  <a:schemeClr val="bg1">
                    <a:lumMod val="85000"/>
                  </a:schemeClr>
                </a:solidFill>
                <a:latin typeface="Avenir Light" panose="020B0402020203020204" pitchFamily="34" charset="77"/>
                <a:ea typeface="Amazon Ember Light" panose="020B0403020204020204" pitchFamily="34" charset="0"/>
                <a:cs typeface="Amazon Ember Light" panose="020B0403020204020204" pitchFamily="34" charset="0"/>
              </a:rPr>
              <a:t>Jedi Eligibility</a:t>
            </a:r>
          </a:p>
          <a:p>
            <a:pPr lvl="1"/>
            <a:endParaRPr lang="en-US" dirty="0">
              <a:solidFill>
                <a:schemeClr val="bg1"/>
              </a:solidFill>
              <a:latin typeface="Avenir Light" panose="020B0402020203020204" pitchFamily="34" charset="77"/>
            </a:endParaRPr>
          </a:p>
          <a:p>
            <a:pPr lvl="1"/>
            <a:endParaRPr lang="en-US" dirty="0">
              <a:solidFill>
                <a:schemeClr val="bg1"/>
              </a:solidFill>
              <a:latin typeface="Avenir Light" panose="020B0402020203020204" pitchFamily="34" charset="77"/>
            </a:endParaRPr>
          </a:p>
          <a:p>
            <a:pPr lvl="1"/>
            <a:endParaRPr lang="en-US" dirty="0">
              <a:solidFill>
                <a:schemeClr val="bg1"/>
              </a:solidFill>
              <a:latin typeface="Avenir Light" panose="020B0402020203020204" pitchFamily="34" charset="77"/>
            </a:endParaRPr>
          </a:p>
          <a:p>
            <a:pPr lvl="1"/>
            <a:endParaRPr lang="en-US" dirty="0">
              <a:solidFill>
                <a:schemeClr val="bg1"/>
              </a:solidFill>
              <a:latin typeface="Avenir Light" panose="020B0402020203020204" pitchFamily="34" charset="77"/>
            </a:endParaRPr>
          </a:p>
          <a:p>
            <a:pPr lvl="1"/>
            <a:endParaRPr lang="en-US" dirty="0">
              <a:solidFill>
                <a:schemeClr val="bg1"/>
              </a:solidFill>
              <a:latin typeface="Avenir Light" panose="020B0402020203020204" pitchFamily="34" charset="77"/>
            </a:endParaRPr>
          </a:p>
          <a:p>
            <a:pPr lvl="1"/>
            <a:endParaRPr lang="en-US" dirty="0">
              <a:solidFill>
                <a:schemeClr val="bg1"/>
              </a:solidFill>
              <a:latin typeface="Avenir Light" panose="020B0402020203020204" pitchFamily="34" charset="77"/>
            </a:endParaRPr>
          </a:p>
          <a:p>
            <a:pPr lvl="1"/>
            <a:endParaRPr lang="en-US" dirty="0">
              <a:solidFill>
                <a:schemeClr val="bg1"/>
              </a:solidFill>
              <a:latin typeface="Avenir Light" panose="020B0402020203020204" pitchFamily="34" charset="77"/>
            </a:endParaRPr>
          </a:p>
          <a:p>
            <a:pPr lvl="1"/>
            <a:endParaRPr lang="en-US" dirty="0">
              <a:solidFill>
                <a:schemeClr val="bg1"/>
              </a:solidFill>
              <a:latin typeface="Avenir Light" panose="020B0402020203020204" pitchFamily="34" charset="77"/>
            </a:endParaRPr>
          </a:p>
          <a:p>
            <a:pPr lvl="1"/>
            <a:endParaRPr lang="en-US" dirty="0">
              <a:solidFill>
                <a:schemeClr val="bg1"/>
              </a:solidFill>
              <a:latin typeface="Avenir Light" panose="020B0402020203020204" pitchFamily="34" charset="77"/>
            </a:endParaRPr>
          </a:p>
          <a:p>
            <a:pPr lvl="1"/>
            <a:r>
              <a:rPr lang="en-US" dirty="0">
                <a:solidFill>
                  <a:schemeClr val="bg1"/>
                </a:solidFill>
                <a:latin typeface="Avenir Light" panose="020B0402020203020204" pitchFamily="34" charset="77"/>
              </a:rPr>
              <a:t>Issue relating to sites with pre-2020 grades and temp AMZL Stations</a:t>
            </a:r>
          </a:p>
          <a:p>
            <a:pPr lvl="1"/>
            <a:endParaRPr lang="en-US" dirty="0">
              <a:solidFill>
                <a:schemeClr val="bg1"/>
              </a:solidFill>
              <a:latin typeface="Avenir Light" panose="020B0402020203020204" pitchFamily="34" charset="77"/>
            </a:endParaRPr>
          </a:p>
          <a:p>
            <a:pPr lvl="1"/>
            <a:r>
              <a:rPr lang="en-US" dirty="0">
                <a:solidFill>
                  <a:schemeClr val="bg1"/>
                </a:solidFill>
                <a:latin typeface="Avenir Light" panose="020B0402020203020204" pitchFamily="34" charset="77"/>
              </a:rPr>
              <a:t>We need the following data from AMZL (preferably through API): Jurisdiction &amp; Ship Method</a:t>
            </a:r>
          </a:p>
          <a:p>
            <a:pPr lvl="1"/>
            <a:endParaRPr lang="en-US" dirty="0">
              <a:solidFill>
                <a:schemeClr val="bg1"/>
              </a:solidFill>
              <a:latin typeface="Avenir Light" panose="020B0402020203020204" pitchFamily="34" charset="77"/>
            </a:endParaRPr>
          </a:p>
          <a:p>
            <a:pPr lvl="1"/>
            <a:r>
              <a:rPr lang="en-US" dirty="0">
                <a:solidFill>
                  <a:schemeClr val="bg1"/>
                </a:solidFill>
                <a:latin typeface="Avenir Light" panose="020B0402020203020204" pitchFamily="34" charset="77"/>
              </a:rPr>
              <a:t>Currently, there is no real time data connection. Updating is manual. Potential Solution has been identified</a:t>
            </a:r>
          </a:p>
          <a:p>
            <a:endParaRPr lang="en-US" dirty="0">
              <a:solidFill>
                <a:schemeClr val="bg1"/>
              </a:solidFill>
              <a:latin typeface="Avenir Light" panose="020B0402020203020204" pitchFamily="34" charset="77"/>
            </a:endParaRPr>
          </a:p>
          <a:p>
            <a:endParaRPr lang="en-US" dirty="0">
              <a:solidFill>
                <a:schemeClr val="bg1"/>
              </a:solidFill>
              <a:latin typeface="Avenir Light" panose="020B0402020203020204" pitchFamily="34" charset="77"/>
            </a:endParaRPr>
          </a:p>
          <a:p>
            <a:endParaRPr lang="en-US" dirty="0">
              <a:solidFill>
                <a:schemeClr val="bg1"/>
              </a:solidFill>
              <a:latin typeface="Avenir Light" panose="020B0402020203020204" pitchFamily="34" charset="77"/>
            </a:endParaRPr>
          </a:p>
          <a:p>
            <a:pPr algn="ctr"/>
            <a:endParaRPr lang="en-US" dirty="0">
              <a:latin typeface="Avenir Light" panose="020B0402020203020204" pitchFamily="34" charset="77"/>
            </a:endParaRPr>
          </a:p>
        </p:txBody>
      </p:sp>
    </p:spTree>
    <p:extLst>
      <p:ext uri="{BB962C8B-B14F-4D97-AF65-F5344CB8AC3E}">
        <p14:creationId xmlns:p14="http://schemas.microsoft.com/office/powerpoint/2010/main" val="75546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BAF5"/>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9683E5D-5222-B140-8E23-1970EDFB8C7C}"/>
              </a:ext>
            </a:extLst>
          </p:cNvPr>
          <p:cNvSpPr txBox="1"/>
          <p:nvPr/>
        </p:nvSpPr>
        <p:spPr>
          <a:xfrm>
            <a:off x="3943775" y="382294"/>
            <a:ext cx="8248225" cy="769441"/>
          </a:xfrm>
          <a:prstGeom prst="rect">
            <a:avLst/>
          </a:prstGeom>
          <a:noFill/>
        </p:spPr>
        <p:txBody>
          <a:bodyPr wrap="square" rtlCol="0">
            <a:spAutoFit/>
          </a:bodyPr>
          <a:lstStyle/>
          <a:p>
            <a:pPr algn="ctr"/>
            <a:r>
              <a:rPr lang="en-US" sz="4400" b="1" dirty="0">
                <a:solidFill>
                  <a:srgbClr val="FFC000"/>
                </a:solidFill>
                <a:latin typeface="Avenir Next" panose="020B0503020202020204" pitchFamily="34" charset="0"/>
              </a:rPr>
              <a:t>Suggested Improvements</a:t>
            </a:r>
          </a:p>
        </p:txBody>
      </p:sp>
      <p:sp>
        <p:nvSpPr>
          <p:cNvPr id="8" name="TextBox 7">
            <a:extLst>
              <a:ext uri="{FF2B5EF4-FFF2-40B4-BE49-F238E27FC236}">
                <a16:creationId xmlns:a16="http://schemas.microsoft.com/office/drawing/2014/main" id="{903148EE-D35D-EF4D-87FE-63BB2097AE7F}"/>
              </a:ext>
            </a:extLst>
          </p:cNvPr>
          <p:cNvSpPr txBox="1"/>
          <p:nvPr/>
        </p:nvSpPr>
        <p:spPr>
          <a:xfrm>
            <a:off x="-314325" y="321254"/>
            <a:ext cx="7218279" cy="1200329"/>
          </a:xfrm>
          <a:prstGeom prst="rect">
            <a:avLst/>
          </a:prstGeom>
          <a:noFill/>
        </p:spPr>
        <p:txBody>
          <a:bodyPr wrap="square" rtlCol="0">
            <a:spAutoFit/>
          </a:bodyPr>
          <a:lstStyle/>
          <a:p>
            <a:pPr algn="ctr"/>
            <a:r>
              <a:rPr lang="en-US" sz="7200" spc="600" dirty="0">
                <a:solidFill>
                  <a:schemeClr val="bg1"/>
                </a:solidFill>
                <a:latin typeface="Avenir Next Ultra Light" panose="020B0203020202020204" pitchFamily="34" charset="77"/>
              </a:rPr>
              <a:t>2021</a:t>
            </a:r>
          </a:p>
        </p:txBody>
      </p:sp>
      <p:sp>
        <p:nvSpPr>
          <p:cNvPr id="7" name="TextBox 6">
            <a:extLst>
              <a:ext uri="{FF2B5EF4-FFF2-40B4-BE49-F238E27FC236}">
                <a16:creationId xmlns:a16="http://schemas.microsoft.com/office/drawing/2014/main" id="{780B81AC-0450-0241-ACCC-1AEB391CC62F}"/>
              </a:ext>
            </a:extLst>
          </p:cNvPr>
          <p:cNvSpPr txBox="1"/>
          <p:nvPr/>
        </p:nvSpPr>
        <p:spPr>
          <a:xfrm>
            <a:off x="2913829" y="767014"/>
            <a:ext cx="8248225" cy="1015663"/>
          </a:xfrm>
          <a:prstGeom prst="rect">
            <a:avLst/>
          </a:prstGeom>
          <a:noFill/>
        </p:spPr>
        <p:txBody>
          <a:bodyPr wrap="square" rtlCol="0">
            <a:spAutoFit/>
          </a:bodyPr>
          <a:lstStyle/>
          <a:p>
            <a:pPr algn="ctr"/>
            <a:r>
              <a:rPr lang="en-US" sz="6000" b="1" dirty="0">
                <a:solidFill>
                  <a:schemeClr val="bg1">
                    <a:lumMod val="75000"/>
                  </a:schemeClr>
                </a:solidFill>
                <a:latin typeface="Avenir Next" panose="020B0503020202020204" pitchFamily="34" charset="0"/>
              </a:rPr>
              <a:t>&amp;</a:t>
            </a:r>
            <a:r>
              <a:rPr lang="en-US" sz="4400" b="1" dirty="0">
                <a:solidFill>
                  <a:srgbClr val="FFC000"/>
                </a:solidFill>
                <a:latin typeface="Avenir Next" panose="020B0503020202020204" pitchFamily="34" charset="0"/>
              </a:rPr>
              <a:t> </a:t>
            </a:r>
            <a:r>
              <a:rPr lang="en-US" sz="4400" dirty="0">
                <a:solidFill>
                  <a:schemeClr val="bg1"/>
                </a:solidFill>
                <a:latin typeface="Avenir Next" panose="020B0503020202020204" pitchFamily="34" charset="0"/>
              </a:rPr>
              <a:t>Asks of Leadership</a:t>
            </a:r>
          </a:p>
        </p:txBody>
      </p:sp>
      <p:sp>
        <p:nvSpPr>
          <p:cNvPr id="13" name="TextBox 12">
            <a:extLst>
              <a:ext uri="{FF2B5EF4-FFF2-40B4-BE49-F238E27FC236}">
                <a16:creationId xmlns:a16="http://schemas.microsoft.com/office/drawing/2014/main" id="{D4FF9492-D523-944F-BF75-E3D5CC1AD6D9}"/>
              </a:ext>
            </a:extLst>
          </p:cNvPr>
          <p:cNvSpPr txBox="1"/>
          <p:nvPr/>
        </p:nvSpPr>
        <p:spPr>
          <a:xfrm>
            <a:off x="0" y="2167397"/>
            <a:ext cx="10758082" cy="5355312"/>
          </a:xfrm>
          <a:prstGeom prst="rect">
            <a:avLst/>
          </a:prstGeom>
          <a:noFill/>
        </p:spPr>
        <p:txBody>
          <a:bodyPr wrap="square" numCol="2" rtlCol="0">
            <a:spAutoFit/>
          </a:bodyPr>
          <a:lstStyle/>
          <a:p>
            <a:pPr algn="r"/>
            <a:r>
              <a:rPr lang="en-US" sz="1600" dirty="0">
                <a:solidFill>
                  <a:schemeClr val="bg1"/>
                </a:solidFill>
                <a:latin typeface="Avenir Medium" panose="02000503020000020003" pitchFamily="2" charset="0"/>
                <a:ea typeface="Amazon Ember Light" panose="020B0403020204020204" pitchFamily="34" charset="0"/>
                <a:cs typeface="Amazon Ember Light" panose="020B0403020204020204" pitchFamily="34" charset="0"/>
              </a:rPr>
              <a:t>Suggested Improvements</a:t>
            </a:r>
          </a:p>
          <a:p>
            <a:pPr algn="r"/>
            <a:endParaRPr lang="en-US" sz="1400" dirty="0">
              <a:solidFill>
                <a:schemeClr val="bg1">
                  <a:lumMod val="95000"/>
                </a:schemeClr>
              </a:solidFill>
              <a:latin typeface="Avenir Light" panose="020B0402020203020204" pitchFamily="34" charset="77"/>
            </a:endParaRPr>
          </a:p>
          <a:p>
            <a:pPr algn="r"/>
            <a:endParaRPr lang="en-US" sz="1400" dirty="0">
              <a:solidFill>
                <a:schemeClr val="bg1">
                  <a:lumMod val="95000"/>
                </a:schemeClr>
              </a:solidFill>
              <a:latin typeface="Avenir Light" panose="020B0402020203020204" pitchFamily="34" charset="77"/>
            </a:endParaRPr>
          </a:p>
          <a:p>
            <a:pPr algn="r"/>
            <a:r>
              <a:rPr lang="en-US" sz="1400"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Grade Expiration</a:t>
            </a:r>
          </a:p>
          <a:p>
            <a:pPr algn="r"/>
            <a:endParaRPr lang="en-US" sz="1400"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r"/>
            <a:endParaRPr lang="en-US" sz="1400"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r"/>
            <a:endParaRPr lang="en-US" sz="1400"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r"/>
            <a:r>
              <a:rPr lang="en-US" sz="1400"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Odin Related Information</a:t>
            </a:r>
          </a:p>
          <a:p>
            <a:pPr algn="r"/>
            <a:endParaRPr lang="en-US" sz="1400" dirty="0">
              <a:solidFill>
                <a:schemeClr val="bg1">
                  <a:lumMod val="85000"/>
                </a:schemeClr>
              </a:solidFill>
              <a:latin typeface="Avenir Light" panose="020B0402020203020204" pitchFamily="34" charset="77"/>
            </a:endParaRPr>
          </a:p>
          <a:p>
            <a:pPr algn="ctr"/>
            <a:endParaRPr lang="en-US" sz="1400" dirty="0">
              <a:solidFill>
                <a:schemeClr val="bg1"/>
              </a:solidFill>
              <a:latin typeface="Avenir Light" panose="020B0402020203020204" pitchFamily="34" charset="77"/>
            </a:endParaRPr>
          </a:p>
          <a:p>
            <a:pPr lvl="1" algn="r"/>
            <a:endParaRPr lang="en-US" sz="1400" dirty="0">
              <a:solidFill>
                <a:schemeClr val="bg1">
                  <a:lumMod val="85000"/>
                </a:schemeClr>
              </a:solidFill>
              <a:latin typeface="Avenir Light" panose="020B0402020203020204" pitchFamily="34" charset="77"/>
              <a:ea typeface="Amazon Ember Light" panose="020B0403020204020204" pitchFamily="34" charset="0"/>
              <a:cs typeface="Amazon Ember Light" panose="020B0403020204020204" pitchFamily="34" charset="0"/>
            </a:endParaRPr>
          </a:p>
          <a:p>
            <a:pPr lvl="1" algn="r"/>
            <a:endParaRPr lang="en-US" sz="1400" dirty="0">
              <a:solidFill>
                <a:schemeClr val="bg1">
                  <a:lumMod val="85000"/>
                </a:schemeClr>
              </a:solidFill>
              <a:latin typeface="Avenir Light" panose="020B0402020203020204" pitchFamily="34" charset="77"/>
              <a:ea typeface="Amazon Ember Light" panose="020B0403020204020204" pitchFamily="34" charset="0"/>
              <a:cs typeface="Amazon Ember Light" panose="020B0403020204020204" pitchFamily="34" charset="0"/>
            </a:endParaRPr>
          </a:p>
          <a:p>
            <a:pPr algn="r"/>
            <a:r>
              <a:rPr lang="en-US" sz="1600" dirty="0">
                <a:solidFill>
                  <a:schemeClr val="bg1"/>
                </a:solidFill>
                <a:latin typeface="Avenir Medium" panose="02000503020000020003" pitchFamily="2" charset="0"/>
                <a:ea typeface="Amazon Ember Light" panose="020B0403020204020204" pitchFamily="34" charset="0"/>
                <a:cs typeface="Amazon Ember Light" panose="020B0403020204020204" pitchFamily="34" charset="0"/>
              </a:rPr>
              <a:t>Leadership Asks</a:t>
            </a:r>
          </a:p>
          <a:p>
            <a:pPr algn="r"/>
            <a:endParaRPr lang="en-US" sz="1400" dirty="0">
              <a:solidFill>
                <a:schemeClr val="bg1"/>
              </a:solidFill>
              <a:latin typeface="Avenir Medium" panose="02000503020000020003" pitchFamily="2" charset="0"/>
              <a:ea typeface="Amazon Ember Light" panose="020B0403020204020204" pitchFamily="34" charset="0"/>
              <a:cs typeface="Amazon Ember Light" panose="020B0403020204020204" pitchFamily="34" charset="0"/>
            </a:endParaRPr>
          </a:p>
          <a:p>
            <a:pPr algn="r"/>
            <a:r>
              <a:rPr lang="en-US" sz="1400" dirty="0">
                <a:solidFill>
                  <a:schemeClr val="bg1"/>
                </a:solidFill>
                <a:latin typeface="Avenir Light" panose="020B0402020203020204" pitchFamily="34" charset="77"/>
                <a:ea typeface="Amazon Ember Light" panose="020B0403020204020204" pitchFamily="34" charset="0"/>
                <a:cs typeface="Amazon Ember Light" panose="020B0403020204020204" pitchFamily="34" charset="0"/>
              </a:rPr>
              <a:t>API Project Prioritization</a:t>
            </a:r>
          </a:p>
          <a:p>
            <a:pPr algn="r"/>
            <a:endParaRPr lang="en-US" sz="1400" dirty="0">
              <a:solidFill>
                <a:schemeClr val="bg1"/>
              </a:solidFill>
              <a:latin typeface="Avenir Medium" panose="02000503020000020003" pitchFamily="2" charset="0"/>
              <a:ea typeface="Amazon Ember Light" panose="020B0403020204020204" pitchFamily="34" charset="0"/>
              <a:cs typeface="Amazon Ember Light" panose="020B0403020204020204" pitchFamily="34" charset="0"/>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r>
              <a:rPr lang="en-US" sz="1400" dirty="0">
                <a:solidFill>
                  <a:schemeClr val="bg1"/>
                </a:solidFill>
                <a:latin typeface="Avenir Light" panose="020B0402020203020204" pitchFamily="34" charset="77"/>
              </a:rPr>
              <a:t>We have not had gates in place to ensure that a given site has been graded within 100 days of survey, asset load or install.</a:t>
            </a:r>
          </a:p>
          <a:p>
            <a:pPr lvl="1"/>
            <a:endParaRPr lang="en-US" sz="1400" dirty="0">
              <a:solidFill>
                <a:schemeClr val="bg1"/>
              </a:solidFill>
              <a:latin typeface="Avenir Light" panose="020B0402020203020204" pitchFamily="34" charset="77"/>
            </a:endParaRPr>
          </a:p>
          <a:p>
            <a:pPr lvl="1"/>
            <a:r>
              <a:rPr lang="en-US" sz="1400" dirty="0">
                <a:solidFill>
                  <a:schemeClr val="bg1"/>
                </a:solidFill>
                <a:latin typeface="Avenir Light" panose="020B0402020203020204" pitchFamily="34" charset="77"/>
              </a:rPr>
              <a:t>Include jurisdiction type and ship methodology in  a similar API call that is used to determines AMZL coverage</a:t>
            </a: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endParaRPr lang="en-US" sz="1400" dirty="0">
              <a:solidFill>
                <a:schemeClr val="bg1"/>
              </a:solidFill>
              <a:latin typeface="Avenir Light" panose="020B0402020203020204" pitchFamily="34" charset="77"/>
            </a:endParaRPr>
          </a:p>
          <a:p>
            <a:pPr lvl="1"/>
            <a:r>
              <a:rPr lang="en-US" sz="1400" dirty="0">
                <a:solidFill>
                  <a:schemeClr val="bg1"/>
                </a:solidFill>
                <a:latin typeface="Avenir Light" panose="020B0402020203020204" pitchFamily="34" charset="77"/>
              </a:rPr>
              <a:t>Our contact on the tech side with AMZL has stated that we can build a more robust API, however in order to get it done prior to mid Q3, we may need a leadership escalation to get it prioritized.</a:t>
            </a:r>
          </a:p>
          <a:p>
            <a:endParaRPr lang="en-US" sz="1400" dirty="0">
              <a:solidFill>
                <a:schemeClr val="bg1"/>
              </a:solidFill>
              <a:latin typeface="Avenir Light" panose="020B0402020203020204" pitchFamily="34" charset="77"/>
            </a:endParaRPr>
          </a:p>
          <a:p>
            <a:endParaRPr lang="en-US" sz="1400" dirty="0">
              <a:solidFill>
                <a:schemeClr val="bg1"/>
              </a:solidFill>
              <a:latin typeface="Avenir Light" panose="020B0402020203020204" pitchFamily="34" charset="77"/>
            </a:endParaRPr>
          </a:p>
          <a:p>
            <a:endParaRPr lang="en-US" sz="1400" dirty="0">
              <a:solidFill>
                <a:schemeClr val="bg1"/>
              </a:solidFill>
              <a:latin typeface="Avenir Light" panose="020B0402020203020204" pitchFamily="34" charset="77"/>
            </a:endParaRPr>
          </a:p>
          <a:p>
            <a:pPr algn="ctr"/>
            <a:endParaRPr lang="en-US" sz="1400" dirty="0">
              <a:latin typeface="Avenir Light" panose="020B0402020203020204" pitchFamily="34" charset="77"/>
            </a:endParaRPr>
          </a:p>
        </p:txBody>
      </p:sp>
    </p:spTree>
    <p:extLst>
      <p:ext uri="{BB962C8B-B14F-4D97-AF65-F5344CB8AC3E}">
        <p14:creationId xmlns:p14="http://schemas.microsoft.com/office/powerpoint/2010/main" val="15218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3267</TotalTime>
  <Words>606</Words>
  <Application>Microsoft Macintosh PowerPoint</Application>
  <PresentationFormat>Widescreen</PresentationFormat>
  <Paragraphs>249</Paragraphs>
  <Slides>10</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Amazon Ember</vt:lpstr>
      <vt:lpstr>Amazon Ember Display Light</vt:lpstr>
      <vt:lpstr>Amazon Ember Light</vt:lpstr>
      <vt:lpstr>Arial</vt:lpstr>
      <vt:lpstr>Avenir Black</vt:lpstr>
      <vt:lpstr>Avenir Book</vt:lpstr>
      <vt:lpstr>Avenir Light</vt:lpstr>
      <vt:lpstr>Avenir Medium</vt:lpstr>
      <vt:lpstr>Avenir Next</vt:lpstr>
      <vt:lpstr>Avenir Next Demi Bold</vt:lpstr>
      <vt:lpstr>Avenir Next Ultra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bryan</cp:lastModifiedBy>
  <cp:revision>77</cp:revision>
  <cp:lastPrinted>2019-10-06T22:15:27Z</cp:lastPrinted>
  <dcterms:created xsi:type="dcterms:W3CDTF">2019-10-06T00:07:29Z</dcterms:created>
  <dcterms:modified xsi:type="dcterms:W3CDTF">2021-01-17T20:35:35Z</dcterms:modified>
</cp:coreProperties>
</file>