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Primary_Title Slide Dark">
    <p:bg>
      <p:bgPr>
        <a:solidFill>
          <a:srgbClr val="23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 background title,max two lines in length."/>
          <p:cNvSpPr txBox="1"/>
          <p:nvPr>
            <p:ph type="title" hasCustomPrompt="1"/>
          </p:nvPr>
        </p:nvSpPr>
        <p:spPr>
          <a:xfrm>
            <a:off x="838200" y="3302000"/>
            <a:ext cx="9144000" cy="1650682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Dark background title,max two lines in length.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838200" y="5095557"/>
            <a:ext cx="9144000" cy="51276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A subtitle can go here, max one line, or leave it blank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8509510" y="6240781"/>
            <a:ext cx="22809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"/>
          <p:cNvSpPr/>
          <p:nvPr/>
        </p:nvSpPr>
        <p:spPr>
          <a:xfrm>
            <a:off x="5205045" y="0"/>
            <a:ext cx="6986955" cy="6858000"/>
          </a:xfrm>
          <a:prstGeom prst="rect">
            <a:avLst/>
          </a:prstGeom>
          <a:solidFill>
            <a:srgbClr val="E8F6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Title goes here can be two lines"/>
          <p:cNvSpPr txBox="1"/>
          <p:nvPr>
            <p:ph type="title" hasCustomPrompt="1"/>
          </p:nvPr>
        </p:nvSpPr>
        <p:spPr>
          <a:xfrm>
            <a:off x="839787" y="750276"/>
            <a:ext cx="3932240" cy="1104901"/>
          </a:xfrm>
          <a:prstGeom prst="rect">
            <a:avLst/>
          </a:prstGeom>
        </p:spPr>
        <p:txBody>
          <a:bodyPr/>
          <a:lstStyle/>
          <a:p>
            <a:pPr/>
            <a:r>
              <a:t>Title goes here can be two lines</a:t>
            </a:r>
          </a:p>
        </p:txBody>
      </p:sp>
      <p:sp>
        <p:nvSpPr>
          <p:cNvPr id="95" name="Body Level One…"/>
          <p:cNvSpPr txBox="1"/>
          <p:nvPr>
            <p:ph type="body" sz="half" idx="1" hasCustomPrompt="1"/>
          </p:nvPr>
        </p:nvSpPr>
        <p:spPr>
          <a:xfrm>
            <a:off x="5709137" y="750277"/>
            <a:ext cx="5646252" cy="51107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839787" y="2133600"/>
            <a:ext cx="3932238" cy="37353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2"/>
          <p:cNvSpPr/>
          <p:nvPr/>
        </p:nvSpPr>
        <p:spPr>
          <a:xfrm>
            <a:off x="5498122" y="0"/>
            <a:ext cx="6693880" cy="6858000"/>
          </a:xfrm>
          <a:prstGeom prst="rect">
            <a:avLst/>
          </a:prstGeom>
          <a:solidFill>
            <a:srgbClr val="E8F6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Title goes here can be two lines"/>
          <p:cNvSpPr txBox="1"/>
          <p:nvPr>
            <p:ph type="title" hasCustomPrompt="1"/>
          </p:nvPr>
        </p:nvSpPr>
        <p:spPr>
          <a:xfrm>
            <a:off x="839787" y="750276"/>
            <a:ext cx="3932240" cy="11049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goes here can be two lines</a:t>
            </a:r>
          </a:p>
        </p:txBody>
      </p:sp>
      <p:sp>
        <p:nvSpPr>
          <p:cNvPr id="107" name="Picture Placeholder 2"/>
          <p:cNvSpPr/>
          <p:nvPr>
            <p:ph type="pic" sz="half" idx="21"/>
          </p:nvPr>
        </p:nvSpPr>
        <p:spPr>
          <a:xfrm>
            <a:off x="6096000" y="723901"/>
            <a:ext cx="5259388" cy="51371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839787" y="2133600"/>
            <a:ext cx="3932240" cy="37353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goes here can be two lines"/>
          <p:cNvSpPr txBox="1"/>
          <p:nvPr>
            <p:ph type="title" hasCustomPrompt="1"/>
          </p:nvPr>
        </p:nvSpPr>
        <p:spPr>
          <a:xfrm>
            <a:off x="839787" y="750276"/>
            <a:ext cx="3932240" cy="11049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goes here can be two lines</a:t>
            </a:r>
          </a:p>
        </p:txBody>
      </p:sp>
      <p:sp>
        <p:nvSpPr>
          <p:cNvPr id="118" name="Picture Placeholder 2"/>
          <p:cNvSpPr/>
          <p:nvPr>
            <p:ph type="pic" idx="21"/>
          </p:nvPr>
        </p:nvSpPr>
        <p:spPr>
          <a:xfrm>
            <a:off x="5498122" y="0"/>
            <a:ext cx="669387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839787" y="2133600"/>
            <a:ext cx="3932240" cy="37353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884" y="591495"/>
            <a:ext cx="2019907" cy="60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traight Connector 12"/>
          <p:cNvSpPr/>
          <p:nvPr/>
        </p:nvSpPr>
        <p:spPr>
          <a:xfrm>
            <a:off x="2833888" y="625127"/>
            <a:ext cx="2" cy="480040"/>
          </a:xfrm>
          <a:prstGeom prst="line">
            <a:avLst/>
          </a:prstGeom>
          <a:ln w="12700">
            <a:solidFill>
              <a:srgbClr val="E7E6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Body Level One…"/>
          <p:cNvSpPr txBox="1"/>
          <p:nvPr>
            <p:ph type="body" sz="quarter" idx="1" hasCustomPrompt="1"/>
          </p:nvPr>
        </p:nvSpPr>
        <p:spPr>
          <a:xfrm>
            <a:off x="2946462" y="655567"/>
            <a:ext cx="4092494" cy="126641"/>
          </a:xfrm>
          <a:prstGeom prst="rect">
            <a:avLst/>
          </a:prstGeom>
        </p:spPr>
        <p:txBody>
          <a:bodyPr anchor="ctr"/>
          <a:lstStyle>
            <a:lvl1pPr marL="0" indent="0" defTabSz="498696">
              <a:spcBef>
                <a:spcPts val="1600"/>
              </a:spcBef>
              <a:buClrTx/>
              <a:buSzTx/>
              <a:buFontTx/>
              <a:buNone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514350" indent="-5715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82980" indent="-6858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447800" indent="-7620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905000" indent="-7620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0" name="Text Placeholder 2"/>
          <p:cNvSpPr/>
          <p:nvPr>
            <p:ph type="body" sz="quarter" idx="21" hasCustomPrompt="1"/>
          </p:nvPr>
        </p:nvSpPr>
        <p:spPr>
          <a:xfrm>
            <a:off x="2946462" y="835757"/>
            <a:ext cx="4092494" cy="259672"/>
          </a:xfrm>
          <a:prstGeom prst="rect">
            <a:avLst/>
          </a:prstGeom>
        </p:spPr>
        <p:txBody>
          <a:bodyPr anchor="ctr"/>
          <a:lstStyle>
            <a:lvl1pPr marL="0" indent="0" defTabSz="249348">
              <a:spcBef>
                <a:spcPts val="0"/>
              </a:spcBef>
              <a:buClrTx/>
              <a:buSzTx/>
              <a:buFontTx/>
              <a:buNone/>
              <a:defRPr b="1" spc="100" sz="900">
                <a:gradFill flip="none" rotWithShape="1">
                  <a:gsLst>
                    <a:gs pos="21000">
                      <a:srgbClr val="E7E6E6"/>
                    </a:gs>
                    <a:gs pos="85000">
                      <a:srgbClr val="E7E6E6"/>
                    </a:gs>
                  </a:gsLst>
                  <a:lin ang="540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HEADLINE</a:t>
            </a:r>
          </a:p>
        </p:txBody>
      </p:sp>
      <p:sp>
        <p:nvSpPr>
          <p:cNvPr id="131" name="Rounded Rectangle 7"/>
          <p:cNvSpPr/>
          <p:nvPr/>
        </p:nvSpPr>
        <p:spPr>
          <a:xfrm>
            <a:off x="374887" y="311726"/>
            <a:ext cx="11458525" cy="6234548"/>
          </a:xfrm>
          <a:prstGeom prst="roundRect">
            <a:avLst>
              <a:gd name="adj" fmla="val 1755"/>
            </a:avLst>
          </a:prstGeom>
          <a:ln w="12700">
            <a:solidFill>
              <a:srgbClr val="1BA9DF"/>
            </a:solidFill>
            <a:miter/>
          </a:ln>
        </p:spPr>
        <p:txBody>
          <a:bodyPr lIns="45718" tIns="45718" rIns="45718" bIns="45718"/>
          <a:lstStyle/>
          <a:p>
            <a:pPr algn="ctr">
              <a:defRPr sz="1200">
                <a:gradFill flip="none" rotWithShape="1">
                  <a:gsLst>
                    <a:gs pos="29000">
                      <a:srgbClr val="FFFFFF"/>
                    </a:gs>
                    <a:gs pos="53096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706414" y="6558990"/>
            <a:ext cx="127001" cy="12700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cap="all">
                <a:gradFill flip="none" rotWithShape="1">
                  <a:gsLst>
                    <a:gs pos="46000">
                      <a:srgbClr val="BFBFBF"/>
                    </a:gs>
                    <a:gs pos="59836">
                      <a:srgbClr val="BFBFBF"/>
                    </a:gs>
                  </a:gsLst>
                  <a:lin ang="5400000" scaled="0"/>
                </a:gradFill>
                <a:latin typeface="Futura PT Book"/>
                <a:ea typeface="Futura PT Book"/>
                <a:cs typeface="Futura PT Book"/>
                <a:sym typeface="Futura PT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ht background title,max two lines in length."/>
          <p:cNvSpPr txBox="1"/>
          <p:nvPr>
            <p:ph type="title" hasCustomPrompt="1"/>
          </p:nvPr>
        </p:nvSpPr>
        <p:spPr>
          <a:xfrm>
            <a:off x="1524000" y="3302000"/>
            <a:ext cx="9144000" cy="165068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Light background title,max two lines in length.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524000" y="5095557"/>
            <a:ext cx="9144000" cy="5127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0" algn="ctr">
              <a:buClrTx/>
              <a:buSzTx/>
              <a:buFontTx/>
              <a:buNone/>
              <a:defRPr sz="2400"/>
            </a:lvl2pPr>
            <a:lvl3pPr marL="0" indent="0" algn="ctr">
              <a:buClrTx/>
              <a:buSzTx/>
              <a:buFont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A subtitle can go here, max one line, or leave it blank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509510" y="6240781"/>
            <a:ext cx="22809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009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ction Title Goes Here"/>
          <p:cNvSpPr txBox="1"/>
          <p:nvPr>
            <p:ph type="title" hasCustomPrompt="1"/>
          </p:nvPr>
        </p:nvSpPr>
        <p:spPr>
          <a:xfrm>
            <a:off x="838200" y="1709738"/>
            <a:ext cx="10509250" cy="285273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Section Title Goes Here</a:t>
            </a:r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838200" y="4589462"/>
            <a:ext cx="10509250" cy="558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Section Subtitle Can Go Here Or Leave Blank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3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bg>
      <p:bgPr>
        <a:solidFill>
          <a:srgbClr val="23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hank you"/>
          <p:cNvSpPr txBox="1"/>
          <p:nvPr>
            <p:ph type="title" hasCustomPrompt="1"/>
          </p:nvPr>
        </p:nvSpPr>
        <p:spPr>
          <a:xfrm>
            <a:off x="838200" y="3302000"/>
            <a:ext cx="4530970" cy="1060083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342" y="6178939"/>
            <a:ext cx="868460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509510" y="6240781"/>
            <a:ext cx="22809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 Goes Here And Can Wrap To Max Two Lines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5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Title Goes Here And Can Wrap To Max Two Lines"/>
          <p:cNvSpPr txBox="1"/>
          <p:nvPr>
            <p:ph type="title" hasCustomPrompt="1"/>
          </p:nvPr>
        </p:nvSpPr>
        <p:spPr>
          <a:xfrm>
            <a:off x="838200" y="365125"/>
            <a:ext cx="6770077" cy="1076813"/>
          </a:xfrm>
          <a:prstGeom prst="rect">
            <a:avLst/>
          </a:prstGeom>
        </p:spPr>
        <p:txBody>
          <a:bodyPr/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838200" y="1676400"/>
            <a:ext cx="5181600" cy="4500563"/>
          </a:xfrm>
          <a:prstGeom prst="rect">
            <a:avLst/>
          </a:prstGeom>
        </p:spPr>
        <p:txBody>
          <a:bodyPr/>
          <a:lstStyle/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Title Goes Here And Can Wrap To Max Two Lines"/>
          <p:cNvSpPr txBox="1"/>
          <p:nvPr>
            <p:ph type="title" hasCustomPrompt="1"/>
          </p:nvPr>
        </p:nvSpPr>
        <p:spPr>
          <a:xfrm>
            <a:off x="839787" y="365125"/>
            <a:ext cx="6534029" cy="1082675"/>
          </a:xfrm>
          <a:prstGeom prst="rect">
            <a:avLst/>
          </a:prstGeom>
        </p:spPr>
        <p:txBody>
          <a:bodyPr/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68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pPr/>
            <a:r>
              <a:t>Column subtitle goes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9" name="Text Placeholder 4"/>
          <p:cNvSpPr/>
          <p:nvPr>
            <p:ph type="body" sz="quarter" idx="21" hasCustomPrompt="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Column subtitle goes here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 Goes Here And Can Wrap To Two Lines"/>
          <p:cNvSpPr txBox="1"/>
          <p:nvPr>
            <p:ph type="title" hasCustomPrompt="1"/>
          </p:nvPr>
        </p:nvSpPr>
        <p:spPr>
          <a:xfrm>
            <a:off x="838200" y="365125"/>
            <a:ext cx="6534027" cy="1082675"/>
          </a:xfrm>
          <a:prstGeom prst="rect">
            <a:avLst/>
          </a:prstGeom>
        </p:spPr>
        <p:txBody>
          <a:bodyPr anchor="ctr"/>
          <a:lstStyle/>
          <a:p>
            <a:pPr/>
            <a:r>
              <a:t>Slide Title Goes Here And Can Wrap To Two Lines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Goes Here And Can Wrap To Max Two Lines"/>
          <p:cNvSpPr txBox="1"/>
          <p:nvPr>
            <p:ph type="title" hasCustomPrompt="1"/>
          </p:nvPr>
        </p:nvSpPr>
        <p:spPr>
          <a:xfrm>
            <a:off x="838200" y="342900"/>
            <a:ext cx="6770077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125710" y="6426522"/>
            <a:ext cx="228091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8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ubtitle 2"/>
          <p:cNvSpPr txBox="1"/>
          <p:nvPr>
            <p:ph type="subTitle" sz="quarter" idx="1"/>
          </p:nvPr>
        </p:nvSpPr>
        <p:spPr>
          <a:xfrm>
            <a:off x="2664393" y="2441319"/>
            <a:ext cx="7464875" cy="984569"/>
          </a:xfrm>
          <a:prstGeom prst="rect">
            <a:avLst/>
          </a:prstGeom>
        </p:spPr>
        <p:txBody>
          <a:bodyPr anchor="ctr"/>
          <a:lstStyle/>
          <a:p>
            <a:pPr algn="ctr">
              <a:defRPr sz="1800">
                <a:solidFill>
                  <a:srgbClr val="E7E6E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WW Partner Operations</a:t>
            </a:r>
          </a:p>
          <a:p>
            <a:pPr algn="ctr">
              <a:defRPr sz="1800">
                <a:solidFill>
                  <a:srgbClr val="E7E6E6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Q2 2022 – Town Hall | Wednesday, June 22nd</a:t>
            </a:r>
          </a:p>
        </p:txBody>
      </p:sp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67" y="5608320"/>
            <a:ext cx="2325223" cy="114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Asset 2.png" descr="Asset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8602" y="2285121"/>
            <a:ext cx="1301191" cy="1296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44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What is each manager looking forward to on the team?"/>
          <p:cNvSpPr txBox="1"/>
          <p:nvPr/>
        </p:nvSpPr>
        <p:spPr>
          <a:xfrm>
            <a:off x="3277527" y="3065779"/>
            <a:ext cx="563694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What is each manager looking forward to on the team?</a:t>
            </a:r>
          </a:p>
        </p:txBody>
      </p:sp>
      <p:sp>
        <p:nvSpPr>
          <p:cNvPr id="246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51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What is a goal each manager (Courtney's direct report) has for themselves and their team?"/>
          <p:cNvSpPr txBox="1"/>
          <p:nvPr/>
        </p:nvSpPr>
        <p:spPr>
          <a:xfrm>
            <a:off x="1295794" y="3224531"/>
            <a:ext cx="960041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For Courtney’s direct reports - What is a goal each manager has for themselves and their team?</a:t>
            </a:r>
          </a:p>
        </p:txBody>
      </p:sp>
      <p:sp>
        <p:nvSpPr>
          <p:cNvPr id="253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58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Are there any other upcoming org changes that are planned or you foresee happening?"/>
          <p:cNvSpPr txBox="1"/>
          <p:nvPr/>
        </p:nvSpPr>
        <p:spPr>
          <a:xfrm>
            <a:off x="1863944" y="3065779"/>
            <a:ext cx="899965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Are there any other upcoming org changes that are planned or you foresee happening? </a:t>
            </a:r>
          </a:p>
        </p:txBody>
      </p:sp>
      <p:sp>
        <p:nvSpPr>
          <p:cNvPr id="260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65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What is the long term vision for the Locker program and what synergies are we looking to build with other AMZ orgs?"/>
          <p:cNvSpPr txBox="1"/>
          <p:nvPr/>
        </p:nvSpPr>
        <p:spPr>
          <a:xfrm>
            <a:off x="1866258" y="2934965"/>
            <a:ext cx="8459484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</a:p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What is the long term vision for the Locker program and what synergies are we looking to build with other AMZ orgs?</a:t>
            </a:r>
          </a:p>
        </p:txBody>
      </p:sp>
      <p:sp>
        <p:nvSpPr>
          <p:cNvPr id="267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72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What would you consider your most impactful career failure was and what did you learn from it?"/>
          <p:cNvSpPr txBox="1"/>
          <p:nvPr/>
        </p:nvSpPr>
        <p:spPr>
          <a:xfrm>
            <a:off x="1474787" y="2833081"/>
            <a:ext cx="967104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</a:p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What would you consider your most impactful career failure was and what did you learn from it?</a:t>
            </a:r>
          </a:p>
        </p:txBody>
      </p:sp>
      <p:sp>
        <p:nvSpPr>
          <p:cNvPr id="274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79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What is the roadmap for 3P carriers to be able to deliver to Dobby and Odin?"/>
          <p:cNvSpPr txBox="1"/>
          <p:nvPr/>
        </p:nvSpPr>
        <p:spPr>
          <a:xfrm>
            <a:off x="2157843" y="2820381"/>
            <a:ext cx="787631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</a:p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What is the roadmap for 3P carriers to be able to deliver to Dobby and Odin?</a:t>
            </a:r>
          </a:p>
        </p:txBody>
      </p:sp>
      <p:sp>
        <p:nvSpPr>
          <p:cNvPr id="281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New Team Members"/>
          <p:cNvSpPr txBox="1"/>
          <p:nvPr/>
        </p:nvSpPr>
        <p:spPr>
          <a:xfrm>
            <a:off x="3861017" y="1933534"/>
            <a:ext cx="3073653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Ops Team Members</a:t>
            </a:r>
          </a:p>
        </p:txBody>
      </p:sp>
      <p:sp>
        <p:nvSpPr>
          <p:cNvPr id="147" name="North America…"/>
          <p:cNvSpPr txBox="1"/>
          <p:nvPr/>
        </p:nvSpPr>
        <p:spPr>
          <a:xfrm>
            <a:off x="3894302" y="2486655"/>
            <a:ext cx="3445707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North America</a:t>
            </a: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APAC</a:t>
            </a: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European Union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392164" y="1866303"/>
            <a:ext cx="1440170" cy="2468228"/>
            <a:chOff x="0" y="0"/>
            <a:chExt cx="1440169" cy="2468227"/>
          </a:xfrm>
        </p:grpSpPr>
        <p:pic>
          <p:nvPicPr>
            <p:cNvPr id="148" name="badge Solid White@3x.png" descr="badge Solid White@3x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06026"/>
              <a:ext cx="1257301" cy="2362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Circle"/>
            <p:cNvSpPr/>
            <p:nvPr/>
          </p:nvSpPr>
          <p:spPr>
            <a:xfrm>
              <a:off x="1005831" y="0"/>
              <a:ext cx="434339" cy="43433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hueOff val="415172"/>
                    <a:satOff val="45470"/>
                    <a:lumOff val="46814"/>
                  </a:schemeClr>
                </a:gs>
                <a:gs pos="40392">
                  <a:srgbClr val="DEFAD2"/>
                </a:gs>
                <a:gs pos="40392">
                  <a:srgbClr val="D0F8BF"/>
                </a:gs>
                <a:gs pos="100000">
                  <a:schemeClr val="accent6">
                    <a:hueOff val="366672"/>
                    <a:satOff val="40682"/>
                    <a:lumOff val="32496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chemeClr val="accent3">
                  <a:lumOff val="17647"/>
                  <a:alpha val="77797"/>
                </a:scheme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73FA79"/>
                  </a:solidFill>
                </a:defRPr>
              </a:pPr>
            </a:p>
          </p:txBody>
        </p:sp>
        <p:sp>
          <p:nvSpPr>
            <p:cNvPr id="150" name="+"/>
            <p:cNvSpPr txBox="1"/>
            <p:nvPr/>
          </p:nvSpPr>
          <p:spPr>
            <a:xfrm>
              <a:off x="1104182" y="6350"/>
              <a:ext cx="237638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chemeClr val="accent3">
                  <a:lumOff val="8823"/>
                  <a:alpha val="7779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ew Team Members"/>
          <p:cNvSpPr txBox="1"/>
          <p:nvPr/>
        </p:nvSpPr>
        <p:spPr>
          <a:xfrm>
            <a:off x="279618" y="371434"/>
            <a:ext cx="21023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Team Leaders</a:t>
            </a:r>
          </a:p>
        </p:txBody>
      </p:sp>
      <p:sp>
        <p:nvSpPr>
          <p:cNvPr id="154" name="North America"/>
          <p:cNvSpPr txBox="1"/>
          <p:nvPr/>
        </p:nvSpPr>
        <p:spPr>
          <a:xfrm>
            <a:off x="312902" y="924555"/>
            <a:ext cx="344570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 Points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  <p:sp>
        <p:nvSpPr>
          <p:cNvPr id="157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New Team Members"/>
          <p:cNvSpPr txBox="1"/>
          <p:nvPr/>
        </p:nvSpPr>
        <p:spPr>
          <a:xfrm>
            <a:off x="279618" y="371434"/>
            <a:ext cx="21023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Team Leaders</a:t>
            </a:r>
          </a:p>
        </p:txBody>
      </p:sp>
      <p:sp>
        <p:nvSpPr>
          <p:cNvPr id="159" name="North America"/>
          <p:cNvSpPr txBox="1"/>
          <p:nvPr/>
        </p:nvSpPr>
        <p:spPr>
          <a:xfrm>
            <a:off x="312902" y="924555"/>
            <a:ext cx="344570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North America</a:t>
            </a:r>
          </a:p>
        </p:txBody>
      </p:sp>
      <p:pic>
        <p:nvPicPr>
          <p:cNvPr id="160" name="badge_blue.png" descr="badge_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806" y="1580414"/>
            <a:ext cx="2772926" cy="369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James"/>
          <p:cNvSpPr txBox="1"/>
          <p:nvPr/>
        </p:nvSpPr>
        <p:spPr>
          <a:xfrm>
            <a:off x="1370961" y="2328540"/>
            <a:ext cx="827184" cy="40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James</a:t>
            </a:r>
          </a:p>
        </p:txBody>
      </p:sp>
      <p:pic>
        <p:nvPicPr>
          <p:cNvPr id="162" name="badge_blue.png" descr="badge_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1657" y="1580414"/>
            <a:ext cx="2772925" cy="369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Josie"/>
          <p:cNvSpPr txBox="1"/>
          <p:nvPr/>
        </p:nvSpPr>
        <p:spPr>
          <a:xfrm>
            <a:off x="7056404" y="2328540"/>
            <a:ext cx="683428" cy="40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Josie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501751" y="1580414"/>
            <a:ext cx="2772927" cy="3697234"/>
            <a:chOff x="0" y="0"/>
            <a:chExt cx="2772926" cy="3697233"/>
          </a:xfrm>
        </p:grpSpPr>
        <p:pic>
          <p:nvPicPr>
            <p:cNvPr id="164" name="badge_blue.png" descr="badge_blu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2927" cy="3697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Arturo"/>
            <p:cNvSpPr txBox="1"/>
            <p:nvPr/>
          </p:nvSpPr>
          <p:spPr>
            <a:xfrm>
              <a:off x="950409" y="748092"/>
              <a:ext cx="871915" cy="408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Arturo</a:t>
              </a:r>
            </a:p>
          </p:txBody>
        </p:sp>
        <p:pic>
          <p:nvPicPr>
            <p:cNvPr id="166" name="ArturoSanchez.jpg" descr="ArturoSanchez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8054" y="1237405"/>
              <a:ext cx="916818" cy="1222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jamesHarvey.jpg" descr="jamesHarvey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0605" y="2733479"/>
            <a:ext cx="1043329" cy="139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08476" y="2737600"/>
            <a:ext cx="1179287" cy="13826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Group"/>
          <p:cNvGrpSpPr/>
          <p:nvPr/>
        </p:nvGrpSpPr>
        <p:grpSpPr>
          <a:xfrm>
            <a:off x="8917323" y="1580352"/>
            <a:ext cx="2772927" cy="3697234"/>
            <a:chOff x="0" y="0"/>
            <a:chExt cx="2772926" cy="3697233"/>
          </a:xfrm>
        </p:grpSpPr>
        <p:pic>
          <p:nvPicPr>
            <p:cNvPr id="170" name="badge_blue.png" descr="badge_blu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2927" cy="3697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Micah"/>
            <p:cNvSpPr txBox="1"/>
            <p:nvPr/>
          </p:nvSpPr>
          <p:spPr>
            <a:xfrm>
              <a:off x="970282" y="748092"/>
              <a:ext cx="832170" cy="408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Micah</a:t>
              </a:r>
            </a:p>
          </p:txBody>
        </p:sp>
      </p:grpSp>
      <p:pic>
        <p:nvPicPr>
          <p:cNvPr id="173" name="Micah.png" descr="Micah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06909" y="2737662"/>
            <a:ext cx="993752" cy="138261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Josie"/>
          <p:cNvSpPr txBox="1"/>
          <p:nvPr/>
        </p:nvSpPr>
        <p:spPr>
          <a:xfrm>
            <a:off x="4078677" y="2328540"/>
            <a:ext cx="827185" cy="40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New Team Members"/>
          <p:cNvSpPr txBox="1"/>
          <p:nvPr/>
        </p:nvSpPr>
        <p:spPr>
          <a:xfrm>
            <a:off x="279618" y="371434"/>
            <a:ext cx="227926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Team Members</a:t>
            </a:r>
          </a:p>
        </p:txBody>
      </p:sp>
      <p:sp>
        <p:nvSpPr>
          <p:cNvPr id="180" name="European Union"/>
          <p:cNvSpPr txBox="1"/>
          <p:nvPr/>
        </p:nvSpPr>
        <p:spPr>
          <a:xfrm>
            <a:off x="288164" y="3392127"/>
            <a:ext cx="182844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European Union</a:t>
            </a:r>
          </a:p>
        </p:txBody>
      </p:sp>
      <p:sp>
        <p:nvSpPr>
          <p:cNvPr id="181" name="North America"/>
          <p:cNvSpPr txBox="1"/>
          <p:nvPr/>
        </p:nvSpPr>
        <p:spPr>
          <a:xfrm>
            <a:off x="338090" y="1253705"/>
            <a:ext cx="172859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North America</a:t>
            </a:r>
          </a:p>
        </p:txBody>
      </p:sp>
      <p:sp>
        <p:nvSpPr>
          <p:cNvPr id="182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961672" y="1074581"/>
            <a:ext cx="8776636" cy="4708838"/>
            <a:chOff x="0" y="0"/>
            <a:chExt cx="8776634" cy="4708836"/>
          </a:xfrm>
        </p:grpSpPr>
        <p:grpSp>
          <p:nvGrpSpPr>
            <p:cNvPr id="186" name="Group"/>
            <p:cNvGrpSpPr/>
            <p:nvPr/>
          </p:nvGrpSpPr>
          <p:grpSpPr>
            <a:xfrm>
              <a:off x="5297682" y="2373157"/>
              <a:ext cx="1751761" cy="2335680"/>
              <a:chOff x="0" y="0"/>
              <a:chExt cx="1751760" cy="2335679"/>
            </a:xfrm>
          </p:grpSpPr>
          <p:pic>
            <p:nvPicPr>
              <p:cNvPr id="183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4" name="Sebastian"/>
              <p:cNvSpPr txBox="1"/>
              <p:nvPr/>
            </p:nvSpPr>
            <p:spPr>
              <a:xfrm>
                <a:off x="490356" y="461703"/>
                <a:ext cx="770926" cy="257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Sebastian</a:t>
                </a:r>
              </a:p>
            </p:txBody>
          </p:sp>
          <p:pic>
            <p:nvPicPr>
              <p:cNvPr id="185" name="Sebastian.png" descr="Sebastian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69107" y="741027"/>
                <a:ext cx="613543" cy="8536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0" name="Group"/>
            <p:cNvGrpSpPr/>
            <p:nvPr/>
          </p:nvGrpSpPr>
          <p:grpSpPr>
            <a:xfrm>
              <a:off x="3547885" y="2373157"/>
              <a:ext cx="1751760" cy="2335680"/>
              <a:chOff x="0" y="0"/>
              <a:chExt cx="1751759" cy="2335678"/>
            </a:xfrm>
          </p:grpSpPr>
          <p:pic>
            <p:nvPicPr>
              <p:cNvPr id="187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0" cy="23356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8" name="Nicko"/>
              <p:cNvSpPr txBox="1"/>
              <p:nvPr/>
            </p:nvSpPr>
            <p:spPr>
              <a:xfrm>
                <a:off x="610920" y="461705"/>
                <a:ext cx="529799" cy="285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Nicko</a:t>
                </a:r>
              </a:p>
            </p:txBody>
          </p:sp>
          <p:pic>
            <p:nvPicPr>
              <p:cNvPr id="189" name="Nicko.png" descr="Nicko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39940" y="700444"/>
                <a:ext cx="671880" cy="9347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4" name="Group"/>
            <p:cNvGrpSpPr/>
            <p:nvPr/>
          </p:nvGrpSpPr>
          <p:grpSpPr>
            <a:xfrm>
              <a:off x="1794676" y="2373156"/>
              <a:ext cx="1751761" cy="2335681"/>
              <a:chOff x="0" y="0"/>
              <a:chExt cx="1751760" cy="2335679"/>
            </a:xfrm>
          </p:grpSpPr>
          <p:pic>
            <p:nvPicPr>
              <p:cNvPr id="191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2" name="Diane"/>
              <p:cNvSpPr txBox="1"/>
              <p:nvPr/>
            </p:nvSpPr>
            <p:spPr>
              <a:xfrm>
                <a:off x="601058" y="472597"/>
                <a:ext cx="549523" cy="2857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Diane</a:t>
                </a:r>
              </a:p>
            </p:txBody>
          </p:sp>
          <p:pic>
            <p:nvPicPr>
              <p:cNvPr id="193" name="Diane.png" descr="Dian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69108" y="741027"/>
                <a:ext cx="613543" cy="8536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8" name="Group"/>
            <p:cNvGrpSpPr/>
            <p:nvPr/>
          </p:nvGrpSpPr>
          <p:grpSpPr>
            <a:xfrm>
              <a:off x="70895" y="2373156"/>
              <a:ext cx="1751762" cy="2335681"/>
              <a:chOff x="0" y="0"/>
              <a:chExt cx="1751760" cy="2335679"/>
            </a:xfrm>
          </p:grpSpPr>
          <p:pic>
            <p:nvPicPr>
              <p:cNvPr id="195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6" name="Allisandro"/>
              <p:cNvSpPr txBox="1"/>
              <p:nvPr/>
            </p:nvSpPr>
            <p:spPr>
              <a:xfrm>
                <a:off x="500406" y="472597"/>
                <a:ext cx="750828" cy="23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Allisandro</a:t>
                </a:r>
              </a:p>
            </p:txBody>
          </p:sp>
          <p:pic>
            <p:nvPicPr>
              <p:cNvPr id="197" name="allisandro.png" descr="allisandro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624263" y="894025"/>
                <a:ext cx="503235" cy="700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2" name="Group"/>
            <p:cNvGrpSpPr/>
            <p:nvPr/>
          </p:nvGrpSpPr>
          <p:grpSpPr>
            <a:xfrm>
              <a:off x="1794676" y="0"/>
              <a:ext cx="1751761" cy="2335680"/>
              <a:chOff x="0" y="0"/>
              <a:chExt cx="1751760" cy="2335679"/>
            </a:xfrm>
          </p:grpSpPr>
          <p:pic>
            <p:nvPicPr>
              <p:cNvPr id="199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0" name="Johnathan"/>
              <p:cNvSpPr txBox="1"/>
              <p:nvPr/>
            </p:nvSpPr>
            <p:spPr>
              <a:xfrm>
                <a:off x="485404" y="472597"/>
                <a:ext cx="780831" cy="238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Johnathan</a:t>
                </a:r>
              </a:p>
            </p:txBody>
          </p:sp>
          <p:pic>
            <p:nvPicPr>
              <p:cNvPr id="201" name="Johnathan.png" descr="Johnathan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535431" y="731115"/>
                <a:ext cx="627791" cy="87344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6" name="Group"/>
            <p:cNvGrpSpPr/>
            <p:nvPr/>
          </p:nvGrpSpPr>
          <p:grpSpPr>
            <a:xfrm>
              <a:off x="0" y="0"/>
              <a:ext cx="1751761" cy="2335680"/>
              <a:chOff x="0" y="0"/>
              <a:chExt cx="1751760" cy="2335679"/>
            </a:xfrm>
          </p:grpSpPr>
          <p:pic>
            <p:nvPicPr>
              <p:cNvPr id="203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4" name="Brianna"/>
              <p:cNvSpPr txBox="1"/>
              <p:nvPr/>
            </p:nvSpPr>
            <p:spPr>
              <a:xfrm>
                <a:off x="558278" y="472597"/>
                <a:ext cx="635084" cy="257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Brianna</a:t>
                </a:r>
              </a:p>
            </p:txBody>
          </p:sp>
          <p:pic>
            <p:nvPicPr>
              <p:cNvPr id="205" name="brianna.png" descr="brianna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592808" y="869682"/>
                <a:ext cx="522566" cy="7270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10" name="Group"/>
            <p:cNvGrpSpPr/>
            <p:nvPr/>
          </p:nvGrpSpPr>
          <p:grpSpPr>
            <a:xfrm>
              <a:off x="7024874" y="2373157"/>
              <a:ext cx="1751761" cy="2335680"/>
              <a:chOff x="0" y="0"/>
              <a:chExt cx="1751760" cy="2335679"/>
            </a:xfrm>
          </p:grpSpPr>
          <p:pic>
            <p:nvPicPr>
              <p:cNvPr id="207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8" name="Sebastian"/>
              <p:cNvSpPr txBox="1"/>
              <p:nvPr/>
            </p:nvSpPr>
            <p:spPr>
              <a:xfrm>
                <a:off x="490356" y="461703"/>
                <a:ext cx="770926" cy="257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Susan</a:t>
                </a:r>
              </a:p>
            </p:txBody>
          </p:sp>
          <p:pic>
            <p:nvPicPr>
              <p:cNvPr id="209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34966" y="744545"/>
                <a:ext cx="623503" cy="8465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out Outs"/>
          <p:cNvSpPr txBox="1"/>
          <p:nvPr/>
        </p:nvSpPr>
        <p:spPr>
          <a:xfrm>
            <a:off x="3797517" y="2339934"/>
            <a:ext cx="2026157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Shout Outs </a:t>
            </a:r>
          </a:p>
        </p:txBody>
      </p:sp>
      <p:sp>
        <p:nvSpPr>
          <p:cNvPr id="217" name="Celebrating the work we do"/>
          <p:cNvSpPr txBox="1"/>
          <p:nvPr/>
        </p:nvSpPr>
        <p:spPr>
          <a:xfrm>
            <a:off x="3830802" y="2893055"/>
            <a:ext cx="674979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Celebrating The Work We Do</a:t>
            </a:r>
          </a:p>
        </p:txBody>
      </p:sp>
      <p:pic>
        <p:nvPicPr>
          <p:cNvPr id="218" name="megaphone@3x.png" descr="megaphone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939462">
            <a:off x="1940618" y="2682328"/>
            <a:ext cx="1092202" cy="106680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Shout Outs"/>
          <p:cNvSpPr txBox="1"/>
          <p:nvPr/>
        </p:nvSpPr>
        <p:spPr>
          <a:xfrm>
            <a:off x="647776" y="371434"/>
            <a:ext cx="128257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Shout Outs</a:t>
            </a:r>
          </a:p>
        </p:txBody>
      </p:sp>
      <p:pic>
        <p:nvPicPr>
          <p:cNvPr id="223" name="megaphone.png" descr="mega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00199">
            <a:off x="281916" y="460334"/>
            <a:ext cx="236579" cy="23114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ruti G &amp; Dinesh"/>
          <p:cNvSpPr txBox="1"/>
          <p:nvPr/>
        </p:nvSpPr>
        <p:spPr>
          <a:xfrm>
            <a:off x="304371" y="1134534"/>
            <a:ext cx="1969384" cy="3796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Adrien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Shruti G &amp; Dinesh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Tyler C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Cindy H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Sanjeev K &amp; Shruthi B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Will H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Ben d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Alessia </a:t>
            </a:r>
          </a:p>
        </p:txBody>
      </p:sp>
      <p:sp>
        <p:nvSpPr>
          <p:cNvPr id="225" name="Huge thank you for onboarding 3 new developers on the Salesforce team!"/>
          <p:cNvSpPr txBox="1"/>
          <p:nvPr/>
        </p:nvSpPr>
        <p:spPr>
          <a:xfrm>
            <a:off x="2521950" y="1134534"/>
            <a:ext cx="9546720" cy="3796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who organized an event Locker in 2 weeks for prime day announcement in FR supporting awareness in FR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Huge thank you for onboarding 3 new developers on the Salesforce team!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Continually jumping in to solve problems and tackle new challenges. His help is far reaching and greatly appreciated!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Cindy always makes herself available to share her knowledge and help work through issues that arise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Leaning in and helping during office hours and quick action on requests in the support room. 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Will consistently demonstrates strong Ownership, he is always willing to help his peers reduce manual tasks  and streamline their processes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for launching locker status/sub-status in SF significantly simplifying locker status tracking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for maintaining UK controllable uptime at 99.65% for the second week in a row (-11bps YOY)</a:t>
            </a:r>
          </a:p>
        </p:txBody>
      </p:sp>
      <p:sp>
        <p:nvSpPr>
          <p:cNvPr id="226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Questions For Leadership"/>
          <p:cNvSpPr txBox="1"/>
          <p:nvPr/>
        </p:nvSpPr>
        <p:spPr>
          <a:xfrm>
            <a:off x="1440708" y="2632034"/>
            <a:ext cx="9310584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A7A7A7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  <p:sp>
        <p:nvSpPr>
          <p:cNvPr id="232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  <p:sp>
        <p:nvSpPr>
          <p:cNvPr id="238" name="Will the team get an email clearly articulating who each person reports too along with a few words of what they're owning?"/>
          <p:cNvSpPr txBox="1"/>
          <p:nvPr/>
        </p:nvSpPr>
        <p:spPr>
          <a:xfrm>
            <a:off x="349047" y="2907029"/>
            <a:ext cx="1149390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Will the team get an email clearly articulating who each person reports too along with a few words of what they're owning? </a:t>
            </a:r>
          </a:p>
        </p:txBody>
      </p:sp>
      <p:sp>
        <p:nvSpPr>
          <p:cNvPr id="239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