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43D"/>
    <a:srgbClr val="D5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6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9210-9EEB-4945-8CB6-0A61C2A024AF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BC34-167D-4288-81EC-A5EF4C45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graphics.com/services/vinyl-graphics/wraps/lockers/amazon-locker-branding/" TargetMode="External"/><Relationship Id="rId2" Type="http://schemas.openxmlformats.org/officeDocument/2006/relationships/hyperlink" Target="mailto:john@sbxgr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andin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7CA1E-2C9D-BC4E-937F-F6821F36B7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680" y="3041461"/>
            <a:ext cx="8132064" cy="148066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Host Partner Locker</a:t>
            </a:r>
            <a:br>
              <a:rPr lang="en-US" sz="4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Wrapping Guidelines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ECC017-5553-C24E-8962-2471BBE3335D}"/>
              </a:ext>
            </a:extLst>
          </p:cNvPr>
          <p:cNvSpPr txBox="1">
            <a:spLocks/>
          </p:cNvSpPr>
          <p:nvPr/>
        </p:nvSpPr>
        <p:spPr>
          <a:xfrm>
            <a:off x="1286256" y="4916616"/>
            <a:ext cx="880872" cy="3407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Version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1.0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1CCB00-00C0-EF40-824B-2A14AD157916}"/>
              </a:ext>
            </a:extLst>
          </p:cNvPr>
          <p:cNvSpPr txBox="1">
            <a:spLocks/>
          </p:cNvSpPr>
          <p:nvPr/>
        </p:nvSpPr>
        <p:spPr>
          <a:xfrm>
            <a:off x="2167128" y="4916615"/>
            <a:ext cx="1286256" cy="459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Release date</a:t>
            </a:r>
            <a:br>
              <a:rPr lang="en-US" sz="10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11/15/19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19B83-EE4D-7F4A-8C50-C63D54FAD33C}"/>
              </a:ext>
            </a:extLst>
          </p:cNvPr>
          <p:cNvCxnSpPr/>
          <p:nvPr/>
        </p:nvCxnSpPr>
        <p:spPr>
          <a:xfrm>
            <a:off x="2029968" y="4809269"/>
            <a:ext cx="0" cy="5303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8BEA-62A2-5841-ABE1-FAFE80DBB2FF}"/>
              </a:ext>
            </a:extLst>
          </p:cNvPr>
          <p:cNvSpPr txBox="1"/>
          <p:nvPr/>
        </p:nvSpPr>
        <p:spPr>
          <a:xfrm>
            <a:off x="8758459" y="6483200"/>
            <a:ext cx="34106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alpha val="2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35F9C-4368-5A40-AB45-85D9A93E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56" y="1971304"/>
            <a:ext cx="2094809" cy="4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8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943EAB-25AA-ED43-A1A8-72731FC7D873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7B75-E10C-6342-A78E-4594110C26F9}"/>
              </a:ext>
            </a:extLst>
          </p:cNvPr>
          <p:cNvSpPr/>
          <p:nvPr/>
        </p:nvSpPr>
        <p:spPr>
          <a:xfrm>
            <a:off x="1237036" y="1314988"/>
            <a:ext cx="1576614" cy="38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C2742-89E7-5141-93FC-FF38715776F2}"/>
              </a:ext>
            </a:extLst>
          </p:cNvPr>
          <p:cNvSpPr txBox="1"/>
          <p:nvPr/>
        </p:nvSpPr>
        <p:spPr>
          <a:xfrm>
            <a:off x="1237036" y="834909"/>
            <a:ext cx="66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Brand Colors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100C0-C945-4F4F-BD7D-2797E4318C19}"/>
              </a:ext>
            </a:extLst>
          </p:cNvPr>
          <p:cNvSpPr txBox="1"/>
          <p:nvPr/>
        </p:nvSpPr>
        <p:spPr>
          <a:xfrm>
            <a:off x="1237036" y="1587487"/>
            <a:ext cx="1068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At its most basic, color is an identifying element that makes the brand feel more consistent and cohesive across multiple mediums and </a:t>
            </a:r>
            <a:br>
              <a:rPr lang="en-US" sz="12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</a:br>
            <a:r>
              <a:rPr lang="en-US" sz="12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messages. At a deeper level, color is evocative. It creates emotion, attraction,  and psychological, subconscious response. The Amazon Hub </a:t>
            </a:r>
            <a:br>
              <a:rPr lang="en-US" sz="12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</a:br>
            <a:r>
              <a:rPr lang="en-US" sz="12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brand uses color as an identifying element to  cultivate recognition and consistency across multiple mediums and messages.</a:t>
            </a:r>
            <a:endParaRPr lang="en-US" sz="12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F18AF-C930-6141-B435-E82BFD5BC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036" y="2502116"/>
            <a:ext cx="9485473" cy="38906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7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943EAB-25AA-ED43-A1A8-72731FC7D873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7B75-E10C-6342-A78E-4594110C26F9}"/>
              </a:ext>
            </a:extLst>
          </p:cNvPr>
          <p:cNvSpPr/>
          <p:nvPr/>
        </p:nvSpPr>
        <p:spPr>
          <a:xfrm>
            <a:off x="1209535" y="1428884"/>
            <a:ext cx="1576614" cy="38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C2742-89E7-5141-93FC-FF38715776F2}"/>
              </a:ext>
            </a:extLst>
          </p:cNvPr>
          <p:cNvSpPr txBox="1"/>
          <p:nvPr/>
        </p:nvSpPr>
        <p:spPr>
          <a:xfrm>
            <a:off x="1209535" y="948805"/>
            <a:ext cx="66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Preferred Service Providers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100C0-C945-4F4F-BD7D-2797E4318C19}"/>
              </a:ext>
            </a:extLst>
          </p:cNvPr>
          <p:cNvSpPr txBox="1"/>
          <p:nvPr/>
        </p:nvSpPr>
        <p:spPr>
          <a:xfrm>
            <a:off x="1209536" y="2075215"/>
            <a:ext cx="9786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B243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Wrapping Company</a:t>
            </a: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The Sandbox Group – John Hern – </a:t>
            </a: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  <a:hlinkClick r:id="rId2"/>
              </a:rPr>
              <a:t>john@sbxgrp.com</a:t>
            </a: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 – 206.571-8632</a:t>
            </a:r>
          </a:p>
          <a:p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Super Graphics – NA - 206.284.2201 - </a:t>
            </a:r>
            <a:r>
              <a:rPr lang="en-US" sz="2000" dirty="0">
                <a:latin typeface="Amazon Ember Light" panose="020B0403020204020204"/>
                <a:hlinkClick r:id="rId3"/>
              </a:rPr>
              <a:t>https://supergraphics.com/services/vinyl-graphics/wraps/lockers/amazon-locker-branding/</a:t>
            </a:r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  <a:sym typeface="Arial"/>
            </a:endParaRPr>
          </a:p>
          <a:p>
            <a:pPr lvl="0"/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  <a:sym typeface="Arial"/>
            </a:endParaRPr>
          </a:p>
          <a:p>
            <a:pPr lvl="0"/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  <a:sym typeface="Arial"/>
            </a:endParaRPr>
          </a:p>
          <a:p>
            <a:r>
              <a:rPr lang="en-US" sz="2000" b="1" dirty="0">
                <a:solidFill>
                  <a:srgbClr val="1B243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Designing Company</a:t>
            </a: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Brand ink – NA - 888.592.4317 – </a:t>
            </a: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  <a:hlinkClick r:id="rId4"/>
              </a:rPr>
              <a:t>https://www.brandink.com/</a:t>
            </a:r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  <a:sym typeface="Arial"/>
            </a:endParaRP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Super Graphics – NA - 206.284.2201 - </a:t>
            </a:r>
            <a:r>
              <a:rPr lang="en-US" sz="2000" dirty="0">
                <a:latin typeface="Amazon Ember Light" panose="020B0403020204020204"/>
                <a:hlinkClick r:id="rId3"/>
              </a:rPr>
              <a:t>https://supergraphics.com/services/vinyl-graphics/wraps/lockers/amazon-locker-branding/</a:t>
            </a:r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943EAB-25AA-ED43-A1A8-72731FC7D873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7B75-E10C-6342-A78E-4594110C26F9}"/>
              </a:ext>
            </a:extLst>
          </p:cNvPr>
          <p:cNvSpPr/>
          <p:nvPr/>
        </p:nvSpPr>
        <p:spPr>
          <a:xfrm>
            <a:off x="1209535" y="1428884"/>
            <a:ext cx="1576614" cy="38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C2742-89E7-5141-93FC-FF38715776F2}"/>
              </a:ext>
            </a:extLst>
          </p:cNvPr>
          <p:cNvSpPr txBox="1"/>
          <p:nvPr/>
        </p:nvSpPr>
        <p:spPr>
          <a:xfrm>
            <a:off x="1209535" y="948805"/>
            <a:ext cx="66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Locker Wrapping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100C0-C945-4F4F-BD7D-2797E4318C19}"/>
              </a:ext>
            </a:extLst>
          </p:cNvPr>
          <p:cNvSpPr txBox="1"/>
          <p:nvPr/>
        </p:nvSpPr>
        <p:spPr>
          <a:xfrm>
            <a:off x="1209536" y="2075215"/>
            <a:ext cx="9786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B243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Key Points</a:t>
            </a:r>
          </a:p>
          <a:p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Amazon Hub and hosting companies must maintain </a:t>
            </a: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distinct, </a:t>
            </a: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individual brands.</a:t>
            </a:r>
          </a:p>
          <a:p>
            <a:pPr lvl="0"/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  <a:sym typeface="Arial"/>
            </a:endParaRP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To reduce confusion with Amazon Hub Apartment Locker and </a:t>
            </a: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other smart locker systems, it is important that we maintain </a:t>
            </a: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consistency on what can or cannot be wrapped on Lockers.</a:t>
            </a:r>
          </a:p>
          <a:p>
            <a:pPr lvl="0"/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  <a:sym typeface="Arial"/>
            </a:endParaRP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</a:t>
            </a: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or this reason, Amazon Hub avoids mixing brand assets to </a:t>
            </a: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prevent customer confusion, aid in customer recognition, and </a:t>
            </a:r>
          </a:p>
          <a:p>
            <a:pPr lvl="0"/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Arial"/>
              </a:rPr>
              <a:t>preserve brand equity.</a:t>
            </a:r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5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1AE4DA-FE14-A240-9BCC-86081A2EE9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795" y="1084164"/>
            <a:ext cx="10464800" cy="51198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E96B63-5C4B-9641-8BE2-75A16A8D7D16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1EC32-77AA-E746-9F14-8AB5E3737D0F}"/>
              </a:ext>
            </a:extLst>
          </p:cNvPr>
          <p:cNvSpPr txBox="1"/>
          <p:nvPr/>
        </p:nvSpPr>
        <p:spPr>
          <a:xfrm>
            <a:off x="1209535" y="948805"/>
            <a:ext cx="963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A5606-EDC5-5C46-AB50-7C95A7BD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582"/>
          <a:stretch/>
        </p:blipFill>
        <p:spPr>
          <a:xfrm>
            <a:off x="1637822" y="1223844"/>
            <a:ext cx="10464800" cy="5211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E96B63-5C4B-9641-8BE2-75A16A8D7D16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1EC32-77AA-E746-9F14-8AB5E3737D0F}"/>
              </a:ext>
            </a:extLst>
          </p:cNvPr>
          <p:cNvSpPr txBox="1"/>
          <p:nvPr/>
        </p:nvSpPr>
        <p:spPr>
          <a:xfrm>
            <a:off x="989530" y="900679"/>
            <a:ext cx="963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North America – Squid Ink Kit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6A886-A2E3-9D4C-A74B-F8D62BEA530F}"/>
              </a:ext>
            </a:extLst>
          </p:cNvPr>
          <p:cNvSpPr txBox="1"/>
          <p:nvPr/>
        </p:nvSpPr>
        <p:spPr>
          <a:xfrm>
            <a:off x="989530" y="2777370"/>
            <a:ext cx="225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Wrap Design Area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CBB33-8F51-BA49-9A09-C14A3ED63D8F}"/>
              </a:ext>
            </a:extLst>
          </p:cNvPr>
          <p:cNvCxnSpPr/>
          <p:nvPr/>
        </p:nvCxnSpPr>
        <p:spPr>
          <a:xfrm flipH="1">
            <a:off x="3044281" y="2962036"/>
            <a:ext cx="182880" cy="0"/>
          </a:xfrm>
          <a:prstGeom prst="line">
            <a:avLst/>
          </a:prstGeom>
          <a:ln w="22225">
            <a:solidFill>
              <a:srgbClr val="D50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8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08BCC-469F-2242-832B-9328D5F28A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11"/>
          <a:stretch/>
        </p:blipFill>
        <p:spPr>
          <a:xfrm>
            <a:off x="1675074" y="1210094"/>
            <a:ext cx="10451947" cy="5293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E96B63-5C4B-9641-8BE2-75A16A8D7D16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1EC32-77AA-E746-9F14-8AB5E3737D0F}"/>
              </a:ext>
            </a:extLst>
          </p:cNvPr>
          <p:cNvSpPr txBox="1"/>
          <p:nvPr/>
        </p:nvSpPr>
        <p:spPr>
          <a:xfrm>
            <a:off x="975777" y="886929"/>
            <a:ext cx="952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North America – Prime Blue 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45F48-616D-C246-BC64-8E76F5F05D7E}"/>
              </a:ext>
            </a:extLst>
          </p:cNvPr>
          <p:cNvSpPr txBox="1"/>
          <p:nvPr/>
        </p:nvSpPr>
        <p:spPr>
          <a:xfrm>
            <a:off x="975777" y="2763620"/>
            <a:ext cx="27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Wrap Design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DAD41F-BD8F-9646-A3D2-927D711B6A6A}"/>
              </a:ext>
            </a:extLst>
          </p:cNvPr>
          <p:cNvCxnSpPr/>
          <p:nvPr/>
        </p:nvCxnSpPr>
        <p:spPr>
          <a:xfrm flipH="1">
            <a:off x="3030529" y="2948286"/>
            <a:ext cx="182880" cy="0"/>
          </a:xfrm>
          <a:prstGeom prst="line">
            <a:avLst/>
          </a:prstGeom>
          <a:ln w="22225">
            <a:solidFill>
              <a:srgbClr val="D50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6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943EAB-25AA-ED43-A1A8-72731FC7D873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7B75-E10C-6342-A78E-4594110C26F9}"/>
              </a:ext>
            </a:extLst>
          </p:cNvPr>
          <p:cNvSpPr/>
          <p:nvPr/>
        </p:nvSpPr>
        <p:spPr>
          <a:xfrm>
            <a:off x="1209535" y="1428884"/>
            <a:ext cx="1576614" cy="38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C2742-89E7-5141-93FC-FF38715776F2}"/>
              </a:ext>
            </a:extLst>
          </p:cNvPr>
          <p:cNvSpPr txBox="1"/>
          <p:nvPr/>
        </p:nvSpPr>
        <p:spPr>
          <a:xfrm>
            <a:off x="1209534" y="948805"/>
            <a:ext cx="1032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Hub Consistency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100C0-C945-4F4F-BD7D-2797E4318C19}"/>
              </a:ext>
            </a:extLst>
          </p:cNvPr>
          <p:cNvSpPr txBox="1"/>
          <p:nvPr/>
        </p:nvSpPr>
        <p:spPr>
          <a:xfrm>
            <a:off x="1209535" y="2297212"/>
            <a:ext cx="10321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B243D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The following cannot be adjusted, wrapped over, or mix with other elements.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logo (Top left)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Locker name (Top Right)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Hub logo on module sides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First two horizontal rows</a:t>
            </a:r>
          </a:p>
          <a:p>
            <a:endParaRPr lang="en-US" sz="2000" dirty="0">
              <a:solidFill>
                <a:srgbClr val="1B243D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rgbClr val="1B243D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The following can be used as part of the wrap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“Order at Amazon, pick up here” is owned by Amazon Hub and must only be included if the typography is in Amazon Ember with brand approved colors.</a:t>
            </a:r>
          </a:p>
          <a:p>
            <a:pPr lvl="3"/>
            <a:r>
              <a:rPr lang="en-US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The writing is strongly recommended as it adds to that consistency and creates </a:t>
            </a:r>
            <a:br>
              <a:rPr lang="en-US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 better user experience.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943EAB-25AA-ED43-A1A8-72731FC7D873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7B75-E10C-6342-A78E-4594110C26F9}"/>
              </a:ext>
            </a:extLst>
          </p:cNvPr>
          <p:cNvSpPr/>
          <p:nvPr/>
        </p:nvSpPr>
        <p:spPr>
          <a:xfrm>
            <a:off x="1209535" y="1428884"/>
            <a:ext cx="1576614" cy="38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C2742-89E7-5141-93FC-FF38715776F2}"/>
              </a:ext>
            </a:extLst>
          </p:cNvPr>
          <p:cNvSpPr txBox="1"/>
          <p:nvPr/>
        </p:nvSpPr>
        <p:spPr>
          <a:xfrm>
            <a:off x="1209535" y="948805"/>
            <a:ext cx="87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Good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C1ADE-BB83-624B-B9DA-91A410A6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63" y="1817133"/>
            <a:ext cx="4736804" cy="388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DCCFED-549C-3B42-8264-F1F96DB009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3270" y="1817133"/>
            <a:ext cx="4762500" cy="388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7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943EAB-25AA-ED43-A1A8-72731FC7D873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7B75-E10C-6342-A78E-4594110C26F9}"/>
              </a:ext>
            </a:extLst>
          </p:cNvPr>
          <p:cNvSpPr/>
          <p:nvPr/>
        </p:nvSpPr>
        <p:spPr>
          <a:xfrm>
            <a:off x="1209535" y="1428884"/>
            <a:ext cx="1576614" cy="38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C2742-89E7-5141-93FC-FF38715776F2}"/>
              </a:ext>
            </a:extLst>
          </p:cNvPr>
          <p:cNvSpPr txBox="1"/>
          <p:nvPr/>
        </p:nvSpPr>
        <p:spPr>
          <a:xfrm>
            <a:off x="1209535" y="948805"/>
            <a:ext cx="87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Good Examples (Continued)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546EE-5AB7-7349-8A37-6BEE3F8E01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826" y="1817133"/>
            <a:ext cx="4759944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CA3B2B-449B-754F-9410-F2FA0AA383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0163" y="1817133"/>
            <a:ext cx="4736804" cy="388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6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943EAB-25AA-ED43-A1A8-72731FC7D873}"/>
              </a:ext>
            </a:extLst>
          </p:cNvPr>
          <p:cNvSpPr txBox="1">
            <a:spLocks/>
          </p:cNvSpPr>
          <p:nvPr/>
        </p:nvSpPr>
        <p:spPr>
          <a:xfrm>
            <a:off x="489659" y="385025"/>
            <a:ext cx="4592980" cy="44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1B243D">
                    <a:alpha val="6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Host Partner Locker Wrapping Guidelines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7B75-E10C-6342-A78E-4594110C26F9}"/>
              </a:ext>
            </a:extLst>
          </p:cNvPr>
          <p:cNvSpPr/>
          <p:nvPr/>
        </p:nvSpPr>
        <p:spPr>
          <a:xfrm>
            <a:off x="1209535" y="1428884"/>
            <a:ext cx="1576614" cy="38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C2742-89E7-5141-93FC-FF38715776F2}"/>
              </a:ext>
            </a:extLst>
          </p:cNvPr>
          <p:cNvSpPr txBox="1"/>
          <p:nvPr/>
        </p:nvSpPr>
        <p:spPr>
          <a:xfrm>
            <a:off x="1209535" y="948805"/>
            <a:ext cx="87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243D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Bad Examples (Continued)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A3B2B-449B-754F-9410-F2FA0AA383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3898" y="1817133"/>
            <a:ext cx="4736804" cy="388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6F67E-B9A9-264B-87FE-1070AFD5C8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3269" y="1817133"/>
            <a:ext cx="4762501" cy="3886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87A3B6-4DC2-CF43-ADD5-94FB363DBF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0163" y="1817132"/>
            <a:ext cx="4736804" cy="3967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5538C-8F61-5541-949B-08D55C98C871}"/>
              </a:ext>
            </a:extLst>
          </p:cNvPr>
          <p:cNvSpPr txBox="1"/>
          <p:nvPr/>
        </p:nvSpPr>
        <p:spPr>
          <a:xfrm>
            <a:off x="8772212" y="6483200"/>
            <a:ext cx="34174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B243D">
                    <a:alpha val="40000"/>
                  </a:srgb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CONFIDENTIAL - FOR INTERNAL DISTRIBUTION ONLY.</a:t>
            </a:r>
          </a:p>
          <a:p>
            <a:endParaRPr lang="en-US" sz="900" dirty="0">
              <a:solidFill>
                <a:schemeClr val="bg1">
                  <a:alpha val="2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9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418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Amazon Ember</vt:lpstr>
      <vt:lpstr>Amazon Ember Light</vt:lpstr>
      <vt:lpstr>Amazon Ember Medium</vt:lpstr>
      <vt:lpstr>Arial</vt:lpstr>
      <vt:lpstr>Calibri</vt:lpstr>
      <vt:lpstr>Calibri Light</vt:lpstr>
      <vt:lpstr>Office Theme</vt:lpstr>
      <vt:lpstr>Host Partner Locker Wrapping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- Locker Wrapping document</dc:title>
  <dc:creator>Dervieux, Jason</dc:creator>
  <cp:lastModifiedBy>HATFIELD, BRITTANY</cp:lastModifiedBy>
  <cp:revision>19</cp:revision>
  <dcterms:created xsi:type="dcterms:W3CDTF">2019-11-08T22:14:00Z</dcterms:created>
  <dcterms:modified xsi:type="dcterms:W3CDTF">2019-12-13T19:00:13Z</dcterms:modified>
</cp:coreProperties>
</file>