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4" r:id="rId1"/>
  </p:sldMasterIdLst>
  <p:notesMasterIdLst>
    <p:notesMasterId r:id="rId5"/>
  </p:notesMasterIdLst>
  <p:handoutMasterIdLst>
    <p:handoutMasterId r:id="rId6"/>
  </p:handoutMasterIdLst>
  <p:sldIdLst>
    <p:sldId id="328" r:id="rId2"/>
    <p:sldId id="329" r:id="rId3"/>
    <p:sldId id="31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9DD5A03-4888-457C-9EA4-E45F0D2BC585}">
          <p14:sldIdLst>
            <p14:sldId id="328"/>
            <p14:sldId id="329"/>
            <p14:sldId id="31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D41A"/>
    <a:srgbClr val="EB2E0F"/>
    <a:srgbClr val="FFFFFF"/>
    <a:srgbClr val="FFFDD1"/>
    <a:srgbClr val="5675E6"/>
    <a:srgbClr val="0070C0"/>
    <a:srgbClr val="FFD521"/>
    <a:srgbClr val="BAFE22"/>
    <a:srgbClr val="F36047"/>
    <a:srgbClr val="5ECC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2192" autoAdjust="0"/>
  </p:normalViewPr>
  <p:slideViewPr>
    <p:cSldViewPr snapToGrid="0">
      <p:cViewPr varScale="1">
        <p:scale>
          <a:sx n="107" d="100"/>
          <a:sy n="107" d="100"/>
        </p:scale>
        <p:origin x="75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2" d="100"/>
          <a:sy n="122" d="100"/>
        </p:scale>
        <p:origin x="491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DE88E8-3840-4376-8E8B-8601CED3DC96}" type="datetimeFigureOut">
              <a:rPr lang="en-US" smtClean="0"/>
              <a:t>2016-12-19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BC450B-C674-4720-9700-5FCBEFD31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982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2C4406-21BA-47BC-B6E2-409A9190037F}" type="datetimeFigureOut">
              <a:rPr lang="en-US" smtClean="0"/>
              <a:t>2016-12-19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99FDCB-24A6-4B61-A1BB-14C33AA34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972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Shared with the community under a Creative Commons Attribution 4.0 International license: http://creativecommons.org/licenses/by/4.0/</a:t>
            </a:r>
          </a:p>
          <a:p>
            <a:r>
              <a:rPr lang="en-US" dirty="0"/>
              <a:t>h/t @</a:t>
            </a:r>
            <a:r>
              <a:rPr lang="en-US" dirty="0" err="1"/>
              <a:t>redtwitdown</a:t>
            </a:r>
            <a:r>
              <a:rPr lang="en-US" dirty="0"/>
              <a:t>, @</a:t>
            </a:r>
            <a:r>
              <a:rPr lang="en-US" dirty="0" err="1"/>
              <a:t>raoulendres</a:t>
            </a:r>
            <a:r>
              <a:rPr lang="en-US" dirty="0"/>
              <a:t>, @</a:t>
            </a:r>
            <a:r>
              <a:rPr lang="en-US" dirty="0" err="1"/>
              <a:t>nicholaschapel</a:t>
            </a:r>
            <a:r>
              <a:rPr lang="en-US" dirty="0"/>
              <a:t> and many more who provided valuable feedback on Twitter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9FDCB-24A6-4B61-A1BB-14C33AA3485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66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Shared with the community under a Creative Commons Attribution 4.0 International license: http://creativecommons.org/licenses/by/4.0/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9FDCB-24A6-4B61-A1BB-14C33AA348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767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Your feedback will make this better. Let’s chat!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9FDCB-24A6-4B61-A1BB-14C33AA348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953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EBDF7-7E69-4863-AEF7-ACEAA508A247}" type="datetimeFigureOut">
              <a:rPr lang="en-US" smtClean="0"/>
              <a:t>2016-12-19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B4E08-98AB-4496-BE16-533E63AD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911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EBDF7-7E69-4863-AEF7-ACEAA508A247}" type="datetimeFigureOut">
              <a:rPr lang="en-US" smtClean="0"/>
              <a:t>2016-12-19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B4E08-98AB-4496-BE16-533E63AD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622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EBDF7-7E69-4863-AEF7-ACEAA508A247}" type="datetimeFigureOut">
              <a:rPr lang="en-US" smtClean="0"/>
              <a:t>2016-12-19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B4E08-98AB-4496-BE16-533E63AD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308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099479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lnSpc>
                <a:spcPct val="100000"/>
              </a:lnSpc>
              <a:buNone/>
              <a:defRPr/>
            </a:lvl1pPr>
            <a:lvl2pPr marL="457200" indent="0">
              <a:lnSpc>
                <a:spcPct val="100000"/>
              </a:lnSpc>
              <a:buNone/>
              <a:defRPr/>
            </a:lvl2pPr>
            <a:lvl3pPr marL="914400" indent="0">
              <a:lnSpc>
                <a:spcPct val="100000"/>
              </a:lnSpc>
              <a:buNone/>
              <a:defRPr/>
            </a:lvl3pPr>
            <a:lvl4pPr marL="1371600" indent="0">
              <a:lnSpc>
                <a:spcPct val="100000"/>
              </a:lnSpc>
              <a:buNone/>
              <a:defRPr/>
            </a:lvl4pPr>
            <a:lvl5pPr marL="1828800" indent="0">
              <a:lnSpc>
                <a:spcPct val="100000"/>
              </a:lnSpc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EBDF7-7E69-4863-AEF7-ACEAA508A247}" type="datetimeFigureOut">
              <a:rPr lang="en-US" smtClean="0"/>
              <a:t>2016-12-19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B4E08-98AB-4496-BE16-533E63AD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49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EBDF7-7E69-4863-AEF7-ACEAA508A247}" type="datetimeFigureOut">
              <a:rPr lang="en-US" smtClean="0"/>
              <a:t>2016-12-19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B4E08-98AB-4496-BE16-533E63AD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735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EBDF7-7E69-4863-AEF7-ACEAA508A247}" type="datetimeFigureOut">
              <a:rPr lang="en-US" smtClean="0"/>
              <a:t>2016-12-19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B4E08-98AB-4496-BE16-533E63AD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269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EBDF7-7E69-4863-AEF7-ACEAA508A247}" type="datetimeFigureOut">
              <a:rPr lang="en-US" smtClean="0"/>
              <a:t>2016-12-19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B4E08-98AB-4496-BE16-533E63AD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431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EBDF7-7E69-4863-AEF7-ACEAA508A247}" type="datetimeFigureOut">
              <a:rPr lang="en-US" smtClean="0"/>
              <a:t>2016-12-19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B4E08-98AB-4496-BE16-533E63AD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989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EBDF7-7E69-4863-AEF7-ACEAA508A247}" type="datetimeFigureOut">
              <a:rPr lang="en-US" smtClean="0"/>
              <a:t>2016-12-19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B4E08-98AB-4496-BE16-533E63AD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119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EBDF7-7E69-4863-AEF7-ACEAA508A247}" type="datetimeFigureOut">
              <a:rPr lang="en-US" smtClean="0"/>
              <a:t>2016-12-19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B4E08-98AB-4496-BE16-533E63AD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677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EBDF7-7E69-4863-AEF7-ACEAA508A247}" type="datetimeFigureOut">
              <a:rPr lang="en-US" smtClean="0"/>
              <a:t>2016-12-19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B4E08-98AB-4496-BE16-533E63AD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773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EBDF7-7E69-4863-AEF7-ACEAA508A247}" type="datetimeFigureOut">
              <a:rPr lang="en-US" smtClean="0"/>
              <a:t>2016-12-19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B4E08-98AB-4496-BE16-533E63AD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958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7030A0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Segoe UI Semibold" panose="020B0702040204020203" pitchFamily="34" charset="0"/>
        </a:defRPr>
      </a:lvl1pPr>
      <a:lvl2pPr marL="4572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osceles Triangle 37"/>
          <p:cNvSpPr/>
          <p:nvPr/>
        </p:nvSpPr>
        <p:spPr>
          <a:xfrm>
            <a:off x="71526" y="65838"/>
            <a:ext cx="7624063" cy="6694287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3121151" y="735266"/>
            <a:ext cx="8735560" cy="669428"/>
            <a:chOff x="3121151" y="735266"/>
            <a:chExt cx="8735560" cy="669428"/>
          </a:xfrm>
        </p:grpSpPr>
        <p:sp>
          <p:nvSpPr>
            <p:cNvPr id="20" name="Freeform: Shape 19"/>
            <p:cNvSpPr/>
            <p:nvPr/>
          </p:nvSpPr>
          <p:spPr>
            <a:xfrm>
              <a:off x="3121151" y="735266"/>
              <a:ext cx="1524812" cy="669428"/>
            </a:xfrm>
            <a:custGeom>
              <a:avLst/>
              <a:gdLst>
                <a:gd name="connsiteX0" fmla="*/ 0 w 1524812"/>
                <a:gd name="connsiteY0" fmla="*/ 669428 h 669428"/>
                <a:gd name="connsiteX1" fmla="*/ 381206 w 1524812"/>
                <a:gd name="connsiteY1" fmla="*/ 0 h 669428"/>
                <a:gd name="connsiteX2" fmla="*/ 1143606 w 1524812"/>
                <a:gd name="connsiteY2" fmla="*/ 0 h 669428"/>
                <a:gd name="connsiteX3" fmla="*/ 1524812 w 1524812"/>
                <a:gd name="connsiteY3" fmla="*/ 669428 h 669428"/>
                <a:gd name="connsiteX4" fmla="*/ 0 w 1524812"/>
                <a:gd name="connsiteY4" fmla="*/ 669428 h 669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812" h="669428">
                  <a:moveTo>
                    <a:pt x="0" y="669428"/>
                  </a:moveTo>
                  <a:lnTo>
                    <a:pt x="381206" y="0"/>
                  </a:lnTo>
                  <a:lnTo>
                    <a:pt x="1143606" y="0"/>
                  </a:lnTo>
                  <a:lnTo>
                    <a:pt x="1524812" y="669428"/>
                  </a:lnTo>
                  <a:lnTo>
                    <a:pt x="0" y="669428"/>
                  </a:lnTo>
                  <a:close/>
                </a:path>
              </a:pathLst>
            </a:custGeom>
            <a:solidFill>
              <a:srgbClr val="F36047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80861" tIns="35560" rIns="680860" bIns="35560" numCol="1" spcCol="1270" anchor="ctr" anchorCtr="0">
              <a:noAutofit/>
            </a:bodyPr>
            <a:lstStyle/>
            <a:p>
              <a:pPr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800" cap="all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509672" y="870599"/>
              <a:ext cx="7477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cap="all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ACT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504217" y="936399"/>
              <a:ext cx="73524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Can you deploy proven countermeasures to evict and recover?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2739948" y="1404695"/>
            <a:ext cx="8544537" cy="669428"/>
            <a:chOff x="2739948" y="1404695"/>
            <a:chExt cx="8544537" cy="669428"/>
          </a:xfrm>
        </p:grpSpPr>
        <p:sp>
          <p:nvSpPr>
            <p:cNvPr id="21" name="Freeform: Shape 20"/>
            <p:cNvSpPr/>
            <p:nvPr/>
          </p:nvSpPr>
          <p:spPr>
            <a:xfrm>
              <a:off x="2739948" y="1404695"/>
              <a:ext cx="2287218" cy="669428"/>
            </a:xfrm>
            <a:custGeom>
              <a:avLst/>
              <a:gdLst>
                <a:gd name="connsiteX0" fmla="*/ 0 w 2287218"/>
                <a:gd name="connsiteY0" fmla="*/ 669428 h 669428"/>
                <a:gd name="connsiteX1" fmla="*/ 381206 w 2287218"/>
                <a:gd name="connsiteY1" fmla="*/ 0 h 669428"/>
                <a:gd name="connsiteX2" fmla="*/ 1906012 w 2287218"/>
                <a:gd name="connsiteY2" fmla="*/ 0 h 669428"/>
                <a:gd name="connsiteX3" fmla="*/ 2287218 w 2287218"/>
                <a:gd name="connsiteY3" fmla="*/ 669428 h 669428"/>
                <a:gd name="connsiteX4" fmla="*/ 0 w 2287218"/>
                <a:gd name="connsiteY4" fmla="*/ 669428 h 669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7218" h="669428">
                  <a:moveTo>
                    <a:pt x="0" y="669428"/>
                  </a:moveTo>
                  <a:lnTo>
                    <a:pt x="381206" y="0"/>
                  </a:lnTo>
                  <a:lnTo>
                    <a:pt x="1906012" y="0"/>
                  </a:lnTo>
                  <a:lnTo>
                    <a:pt x="2287218" y="669428"/>
                  </a:lnTo>
                  <a:lnTo>
                    <a:pt x="0" y="669428"/>
                  </a:lnTo>
                  <a:close/>
                </a:path>
              </a:pathLst>
            </a:custGeom>
            <a:solidFill>
              <a:schemeClr val="accent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03512" tIns="35560" rIns="1003511" bIns="35560" numCol="1" spcCol="1270" anchor="ctr" anchorCtr="0">
              <a:noAutofit/>
            </a:bodyPr>
            <a:lstStyle/>
            <a:p>
              <a:pPr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800" cap="all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319717" y="1511860"/>
              <a:ext cx="11276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cap="all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TRACK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868684" y="1566293"/>
              <a:ext cx="64158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During an intrusion, can you observe adversary activity in real-time?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2358745" y="2074124"/>
            <a:ext cx="8411580" cy="669428"/>
            <a:chOff x="2358745" y="2074124"/>
            <a:chExt cx="8411580" cy="669428"/>
          </a:xfrm>
        </p:grpSpPr>
        <p:sp>
          <p:nvSpPr>
            <p:cNvPr id="22" name="Freeform: Shape 21"/>
            <p:cNvSpPr/>
            <p:nvPr/>
          </p:nvSpPr>
          <p:spPr>
            <a:xfrm>
              <a:off x="2358745" y="2074124"/>
              <a:ext cx="3049625" cy="669428"/>
            </a:xfrm>
            <a:custGeom>
              <a:avLst/>
              <a:gdLst>
                <a:gd name="connsiteX0" fmla="*/ 0 w 3049625"/>
                <a:gd name="connsiteY0" fmla="*/ 669428 h 669428"/>
                <a:gd name="connsiteX1" fmla="*/ 381206 w 3049625"/>
                <a:gd name="connsiteY1" fmla="*/ 0 h 669428"/>
                <a:gd name="connsiteX2" fmla="*/ 2668419 w 3049625"/>
                <a:gd name="connsiteY2" fmla="*/ 0 h 669428"/>
                <a:gd name="connsiteX3" fmla="*/ 3049625 w 3049625"/>
                <a:gd name="connsiteY3" fmla="*/ 669428 h 669428"/>
                <a:gd name="connsiteX4" fmla="*/ 0 w 3049625"/>
                <a:gd name="connsiteY4" fmla="*/ 669428 h 669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9625" h="669428">
                  <a:moveTo>
                    <a:pt x="0" y="669428"/>
                  </a:moveTo>
                  <a:lnTo>
                    <a:pt x="381206" y="0"/>
                  </a:lnTo>
                  <a:lnTo>
                    <a:pt x="2668419" y="0"/>
                  </a:lnTo>
                  <a:lnTo>
                    <a:pt x="3049625" y="669428"/>
                  </a:lnTo>
                  <a:lnTo>
                    <a:pt x="0" y="669428"/>
                  </a:lnTo>
                  <a:close/>
                </a:path>
              </a:pathLst>
            </a:custGeom>
            <a:solidFill>
              <a:srgbClr val="FFD52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26161" tIns="35560" rIns="1326162" bIns="35560" numCol="1" spcCol="1270" anchor="ctr" anchorCtr="0">
              <a:noAutofit/>
            </a:bodyPr>
            <a:lstStyle/>
            <a:p>
              <a:pPr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800" cap="all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912007" y="2183532"/>
              <a:ext cx="19431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cap="all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Hunt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256735" y="2243165"/>
              <a:ext cx="55135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Can you detect an adversary that is already embedded?</a:t>
              </a: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1977542" y="2743553"/>
            <a:ext cx="9444688" cy="669428"/>
            <a:chOff x="1977542" y="2743553"/>
            <a:chExt cx="9444688" cy="669428"/>
          </a:xfrm>
        </p:grpSpPr>
        <p:sp>
          <p:nvSpPr>
            <p:cNvPr id="23" name="Freeform: Shape 22"/>
            <p:cNvSpPr/>
            <p:nvPr/>
          </p:nvSpPr>
          <p:spPr>
            <a:xfrm>
              <a:off x="1977542" y="2743553"/>
              <a:ext cx="3812031" cy="669428"/>
            </a:xfrm>
            <a:custGeom>
              <a:avLst/>
              <a:gdLst>
                <a:gd name="connsiteX0" fmla="*/ 0 w 3812031"/>
                <a:gd name="connsiteY0" fmla="*/ 669428 h 669428"/>
                <a:gd name="connsiteX1" fmla="*/ 381206 w 3812031"/>
                <a:gd name="connsiteY1" fmla="*/ 0 h 669428"/>
                <a:gd name="connsiteX2" fmla="*/ 3430825 w 3812031"/>
                <a:gd name="connsiteY2" fmla="*/ 0 h 669428"/>
                <a:gd name="connsiteX3" fmla="*/ 3812031 w 3812031"/>
                <a:gd name="connsiteY3" fmla="*/ 669428 h 669428"/>
                <a:gd name="connsiteX4" fmla="*/ 0 w 3812031"/>
                <a:gd name="connsiteY4" fmla="*/ 669428 h 669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2031" h="669428">
                  <a:moveTo>
                    <a:pt x="0" y="669428"/>
                  </a:moveTo>
                  <a:lnTo>
                    <a:pt x="381206" y="0"/>
                  </a:lnTo>
                  <a:lnTo>
                    <a:pt x="3430825" y="0"/>
                  </a:lnTo>
                  <a:lnTo>
                    <a:pt x="3812031" y="669428"/>
                  </a:lnTo>
                  <a:lnTo>
                    <a:pt x="0" y="669428"/>
                  </a:lnTo>
                  <a:close/>
                </a:path>
              </a:pathLst>
            </a:custGeom>
            <a:solidFill>
              <a:srgbClr val="BED41A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26161" tIns="35560" rIns="1326162" bIns="35560" numCol="1" spcCol="1270" anchor="ctr" anchorCtr="0">
              <a:noAutofit/>
            </a:bodyPr>
            <a:lstStyle/>
            <a:p>
              <a:pPr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800" cap="all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465693" y="2841356"/>
              <a:ext cx="28357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cap="all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behaviors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637044" y="2908991"/>
              <a:ext cx="57851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Can you detect adversary activity within your environment?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1596339" y="3412982"/>
            <a:ext cx="9627027" cy="669428"/>
            <a:chOff x="1596339" y="3412982"/>
            <a:chExt cx="9627027" cy="669428"/>
          </a:xfrm>
        </p:grpSpPr>
        <p:sp>
          <p:nvSpPr>
            <p:cNvPr id="24" name="Freeform: Shape 23"/>
            <p:cNvSpPr/>
            <p:nvPr/>
          </p:nvSpPr>
          <p:spPr>
            <a:xfrm>
              <a:off x="1596339" y="3412982"/>
              <a:ext cx="4574437" cy="669428"/>
            </a:xfrm>
            <a:custGeom>
              <a:avLst/>
              <a:gdLst>
                <a:gd name="connsiteX0" fmla="*/ 0 w 4574437"/>
                <a:gd name="connsiteY0" fmla="*/ 669428 h 669428"/>
                <a:gd name="connsiteX1" fmla="*/ 381206 w 4574437"/>
                <a:gd name="connsiteY1" fmla="*/ 0 h 669428"/>
                <a:gd name="connsiteX2" fmla="*/ 4193231 w 4574437"/>
                <a:gd name="connsiteY2" fmla="*/ 0 h 669428"/>
                <a:gd name="connsiteX3" fmla="*/ 4574437 w 4574437"/>
                <a:gd name="connsiteY3" fmla="*/ 669428 h 669428"/>
                <a:gd name="connsiteX4" fmla="*/ 0 w 4574437"/>
                <a:gd name="connsiteY4" fmla="*/ 669428 h 669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4437" h="669428">
                  <a:moveTo>
                    <a:pt x="0" y="669428"/>
                  </a:moveTo>
                  <a:lnTo>
                    <a:pt x="381206" y="0"/>
                  </a:lnTo>
                  <a:lnTo>
                    <a:pt x="4193231" y="0"/>
                  </a:lnTo>
                  <a:lnTo>
                    <a:pt x="4574437" y="669428"/>
                  </a:lnTo>
                  <a:lnTo>
                    <a:pt x="0" y="669428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48812" tIns="35560" rIns="1648813" bIns="35560" numCol="1" spcCol="1270" anchor="ctr" anchorCtr="0">
              <a:noAutofit/>
            </a:bodyPr>
            <a:lstStyle/>
            <a:p>
              <a:pPr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800" cap="all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035707" y="3508512"/>
              <a:ext cx="36957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cap="all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threats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007263" y="3563536"/>
              <a:ext cx="52161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Who are your adversaries? What are their capabilities?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215135" y="4082410"/>
            <a:ext cx="9450684" cy="669428"/>
            <a:chOff x="1215135" y="4082410"/>
            <a:chExt cx="9450684" cy="669428"/>
          </a:xfrm>
        </p:grpSpPr>
        <p:sp>
          <p:nvSpPr>
            <p:cNvPr id="25" name="Freeform: Shape 24"/>
            <p:cNvSpPr/>
            <p:nvPr/>
          </p:nvSpPr>
          <p:spPr>
            <a:xfrm>
              <a:off x="1215135" y="4082410"/>
              <a:ext cx="5336844" cy="669428"/>
            </a:xfrm>
            <a:custGeom>
              <a:avLst/>
              <a:gdLst>
                <a:gd name="connsiteX0" fmla="*/ 0 w 5336844"/>
                <a:gd name="connsiteY0" fmla="*/ 669428 h 669428"/>
                <a:gd name="connsiteX1" fmla="*/ 381206 w 5336844"/>
                <a:gd name="connsiteY1" fmla="*/ 0 h 669428"/>
                <a:gd name="connsiteX2" fmla="*/ 4955638 w 5336844"/>
                <a:gd name="connsiteY2" fmla="*/ 0 h 669428"/>
                <a:gd name="connsiteX3" fmla="*/ 5336844 w 5336844"/>
                <a:gd name="connsiteY3" fmla="*/ 669428 h 669428"/>
                <a:gd name="connsiteX4" fmla="*/ 0 w 5336844"/>
                <a:gd name="connsiteY4" fmla="*/ 669428 h 669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36844" h="669428">
                  <a:moveTo>
                    <a:pt x="0" y="669428"/>
                  </a:moveTo>
                  <a:lnTo>
                    <a:pt x="381206" y="0"/>
                  </a:lnTo>
                  <a:lnTo>
                    <a:pt x="4955638" y="0"/>
                  </a:lnTo>
                  <a:lnTo>
                    <a:pt x="5336844" y="669428"/>
                  </a:lnTo>
                  <a:lnTo>
                    <a:pt x="0" y="669428"/>
                  </a:lnTo>
                  <a:close/>
                </a:path>
              </a:pathLst>
            </a:custGeom>
            <a:solidFill>
              <a:schemeClr val="accent4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971463" tIns="35560" rIns="1971462" bIns="35560" numCol="1" spcCol="1270" anchor="ctr" anchorCtr="0">
              <a:noAutofit/>
            </a:bodyPr>
            <a:lstStyle/>
            <a:p>
              <a:pPr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800" cap="all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551293" y="4184557"/>
              <a:ext cx="46645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cap="all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triage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380391" y="4244008"/>
              <a:ext cx="42854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Can you accurately classify detection results?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833932" y="4751839"/>
            <a:ext cx="9707961" cy="669428"/>
            <a:chOff x="833932" y="4751839"/>
            <a:chExt cx="9707961" cy="669428"/>
          </a:xfrm>
        </p:grpSpPr>
        <p:sp>
          <p:nvSpPr>
            <p:cNvPr id="26" name="Freeform: Shape 25"/>
            <p:cNvSpPr/>
            <p:nvPr/>
          </p:nvSpPr>
          <p:spPr>
            <a:xfrm>
              <a:off x="833932" y="4751839"/>
              <a:ext cx="6099250" cy="669428"/>
            </a:xfrm>
            <a:custGeom>
              <a:avLst/>
              <a:gdLst>
                <a:gd name="connsiteX0" fmla="*/ 0 w 6099250"/>
                <a:gd name="connsiteY0" fmla="*/ 669428 h 669428"/>
                <a:gd name="connsiteX1" fmla="*/ 381206 w 6099250"/>
                <a:gd name="connsiteY1" fmla="*/ 0 h 669428"/>
                <a:gd name="connsiteX2" fmla="*/ 5718044 w 6099250"/>
                <a:gd name="connsiteY2" fmla="*/ 0 h 669428"/>
                <a:gd name="connsiteX3" fmla="*/ 6099250 w 6099250"/>
                <a:gd name="connsiteY3" fmla="*/ 669428 h 669428"/>
                <a:gd name="connsiteX4" fmla="*/ 0 w 6099250"/>
                <a:gd name="connsiteY4" fmla="*/ 669428 h 669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9250" h="669428">
                  <a:moveTo>
                    <a:pt x="0" y="669428"/>
                  </a:moveTo>
                  <a:lnTo>
                    <a:pt x="381206" y="0"/>
                  </a:lnTo>
                  <a:lnTo>
                    <a:pt x="5718044" y="0"/>
                  </a:lnTo>
                  <a:lnTo>
                    <a:pt x="6099250" y="669428"/>
                  </a:lnTo>
                  <a:lnTo>
                    <a:pt x="0" y="669428"/>
                  </a:lnTo>
                  <a:close/>
                </a:path>
              </a:pathLst>
            </a:custGeom>
            <a:solidFill>
              <a:schemeClr val="accent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94113" tIns="35560" rIns="2294114" bIns="35560" numCol="1" spcCol="1270" anchor="ctr" anchorCtr="0">
              <a:noAutofit/>
            </a:bodyPr>
            <a:lstStyle/>
            <a:p>
              <a:pPr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800" cap="all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096814" y="4863474"/>
              <a:ext cx="55734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cap="all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detection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780172" y="4917276"/>
              <a:ext cx="37617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Can you detect unauthorized activity?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52729" y="5421268"/>
            <a:ext cx="10906329" cy="669428"/>
            <a:chOff x="452729" y="5421268"/>
            <a:chExt cx="10906329" cy="669428"/>
          </a:xfrm>
        </p:grpSpPr>
        <p:sp>
          <p:nvSpPr>
            <p:cNvPr id="27" name="Freeform: Shape 26"/>
            <p:cNvSpPr/>
            <p:nvPr/>
          </p:nvSpPr>
          <p:spPr>
            <a:xfrm>
              <a:off x="452729" y="5421268"/>
              <a:ext cx="6861656" cy="669428"/>
            </a:xfrm>
            <a:custGeom>
              <a:avLst/>
              <a:gdLst>
                <a:gd name="connsiteX0" fmla="*/ 0 w 6861656"/>
                <a:gd name="connsiteY0" fmla="*/ 669428 h 669428"/>
                <a:gd name="connsiteX1" fmla="*/ 381206 w 6861656"/>
                <a:gd name="connsiteY1" fmla="*/ 0 h 669428"/>
                <a:gd name="connsiteX2" fmla="*/ 6480450 w 6861656"/>
                <a:gd name="connsiteY2" fmla="*/ 0 h 669428"/>
                <a:gd name="connsiteX3" fmla="*/ 6861656 w 6861656"/>
                <a:gd name="connsiteY3" fmla="*/ 669428 h 669428"/>
                <a:gd name="connsiteX4" fmla="*/ 0 w 6861656"/>
                <a:gd name="connsiteY4" fmla="*/ 669428 h 669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61656" h="669428">
                  <a:moveTo>
                    <a:pt x="0" y="669428"/>
                  </a:moveTo>
                  <a:lnTo>
                    <a:pt x="381206" y="0"/>
                  </a:lnTo>
                  <a:lnTo>
                    <a:pt x="6480450" y="0"/>
                  </a:lnTo>
                  <a:lnTo>
                    <a:pt x="6861656" y="669428"/>
                  </a:lnTo>
                  <a:lnTo>
                    <a:pt x="0" y="669428"/>
                  </a:lnTo>
                  <a:close/>
                </a:path>
              </a:pathLst>
            </a:custGeom>
            <a:solidFill>
              <a:srgbClr val="00B0F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616764" tIns="35560" rIns="2616764" bIns="35560" numCol="1" spcCol="1270" anchor="ctr" anchorCtr="0">
              <a:noAutofit/>
            </a:bodyPr>
            <a:lstStyle/>
            <a:p>
              <a:pPr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800" cap="all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55943" y="5526116"/>
              <a:ext cx="64552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cap="all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telemetry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163295" y="5586705"/>
              <a:ext cx="41957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Do you have visibility across your assets?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71526" y="6090697"/>
            <a:ext cx="11785185" cy="669428"/>
            <a:chOff x="71526" y="6090697"/>
            <a:chExt cx="11785185" cy="669428"/>
          </a:xfrm>
        </p:grpSpPr>
        <p:sp>
          <p:nvSpPr>
            <p:cNvPr id="28" name="Freeform: Shape 27"/>
            <p:cNvSpPr/>
            <p:nvPr/>
          </p:nvSpPr>
          <p:spPr>
            <a:xfrm>
              <a:off x="71526" y="6090697"/>
              <a:ext cx="7624063" cy="669428"/>
            </a:xfrm>
            <a:custGeom>
              <a:avLst/>
              <a:gdLst>
                <a:gd name="connsiteX0" fmla="*/ 0 w 7624063"/>
                <a:gd name="connsiteY0" fmla="*/ 669428 h 669428"/>
                <a:gd name="connsiteX1" fmla="*/ 381206 w 7624063"/>
                <a:gd name="connsiteY1" fmla="*/ 0 h 669428"/>
                <a:gd name="connsiteX2" fmla="*/ 7242857 w 7624063"/>
                <a:gd name="connsiteY2" fmla="*/ 0 h 669428"/>
                <a:gd name="connsiteX3" fmla="*/ 7624063 w 7624063"/>
                <a:gd name="connsiteY3" fmla="*/ 669428 h 669428"/>
                <a:gd name="connsiteX4" fmla="*/ 0 w 7624063"/>
                <a:gd name="connsiteY4" fmla="*/ 669428 h 669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4063" h="669428">
                  <a:moveTo>
                    <a:pt x="0" y="669428"/>
                  </a:moveTo>
                  <a:lnTo>
                    <a:pt x="381206" y="0"/>
                  </a:lnTo>
                  <a:lnTo>
                    <a:pt x="7242857" y="0"/>
                  </a:lnTo>
                  <a:lnTo>
                    <a:pt x="7624063" y="669428"/>
                  </a:lnTo>
                  <a:lnTo>
                    <a:pt x="0" y="669428"/>
                  </a:lnTo>
                  <a:close/>
                </a:path>
              </a:pathLst>
            </a:custGeom>
            <a:solidFill>
              <a:srgbClr val="5675E6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54454" tIns="50800" rIns="1354456" bIns="50800" numCol="1" spcCol="1270" anchor="ctr" anchorCtr="0">
              <a:noAutofit/>
            </a:bodyPr>
            <a:lstStyle/>
            <a:p>
              <a:pPr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40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2414" y="6215565"/>
              <a:ext cx="74022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cap="all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inventory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535765" y="6256134"/>
              <a:ext cx="43209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Can you name the assets you are defending?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3502354" y="65838"/>
            <a:ext cx="7988365" cy="669428"/>
            <a:chOff x="3502354" y="65838"/>
            <a:chExt cx="7988365" cy="669428"/>
          </a:xfrm>
        </p:grpSpPr>
        <p:sp>
          <p:nvSpPr>
            <p:cNvPr id="3" name="Freeform: Shape 2"/>
            <p:cNvSpPr/>
            <p:nvPr/>
          </p:nvSpPr>
          <p:spPr>
            <a:xfrm>
              <a:off x="3502354" y="65838"/>
              <a:ext cx="762406" cy="669428"/>
            </a:xfrm>
            <a:custGeom>
              <a:avLst/>
              <a:gdLst>
                <a:gd name="connsiteX0" fmla="*/ 0 w 762406"/>
                <a:gd name="connsiteY0" fmla="*/ 669428 h 669428"/>
                <a:gd name="connsiteX1" fmla="*/ 381203 w 762406"/>
                <a:gd name="connsiteY1" fmla="*/ 0 h 669428"/>
                <a:gd name="connsiteX2" fmla="*/ 381203 w 762406"/>
                <a:gd name="connsiteY2" fmla="*/ 0 h 669428"/>
                <a:gd name="connsiteX3" fmla="*/ 762406 w 762406"/>
                <a:gd name="connsiteY3" fmla="*/ 669428 h 669428"/>
                <a:gd name="connsiteX4" fmla="*/ 0 w 762406"/>
                <a:gd name="connsiteY4" fmla="*/ 669428 h 669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406" h="669428">
                  <a:moveTo>
                    <a:pt x="0" y="669428"/>
                  </a:moveTo>
                  <a:lnTo>
                    <a:pt x="381203" y="0"/>
                  </a:lnTo>
                  <a:lnTo>
                    <a:pt x="381203" y="0"/>
                  </a:lnTo>
                  <a:lnTo>
                    <a:pt x="762406" y="669428"/>
                  </a:lnTo>
                  <a:lnTo>
                    <a:pt x="0" y="669428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6670" tIns="26670" rIns="26670" bIns="26670" numCol="1" spcCol="1270" anchor="b" anchorCtr="0">
              <a:noAutofit/>
            </a:bodyPr>
            <a:lstStyle/>
            <a:p>
              <a:pPr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100" cap="all" dirty="0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138225" y="274649"/>
              <a:ext cx="73524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Can you collaborate with trusted partners to disrupt adversary campaigns?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9619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3884370" y="65838"/>
            <a:ext cx="8307630" cy="20047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820886" y="2070602"/>
            <a:ext cx="8367948" cy="20075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651760" y="4078157"/>
            <a:ext cx="9537074" cy="26819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/>
          <p:cNvSpPr/>
          <p:nvPr/>
        </p:nvSpPr>
        <p:spPr>
          <a:xfrm>
            <a:off x="3502354" y="65838"/>
            <a:ext cx="762406" cy="669428"/>
          </a:xfrm>
          <a:custGeom>
            <a:avLst/>
            <a:gdLst>
              <a:gd name="connsiteX0" fmla="*/ 0 w 762406"/>
              <a:gd name="connsiteY0" fmla="*/ 669428 h 669428"/>
              <a:gd name="connsiteX1" fmla="*/ 381203 w 762406"/>
              <a:gd name="connsiteY1" fmla="*/ 0 h 669428"/>
              <a:gd name="connsiteX2" fmla="*/ 381203 w 762406"/>
              <a:gd name="connsiteY2" fmla="*/ 0 h 669428"/>
              <a:gd name="connsiteX3" fmla="*/ 762406 w 762406"/>
              <a:gd name="connsiteY3" fmla="*/ 669428 h 669428"/>
              <a:gd name="connsiteX4" fmla="*/ 0 w 762406"/>
              <a:gd name="connsiteY4" fmla="*/ 669428 h 669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2406" h="669428">
                <a:moveTo>
                  <a:pt x="0" y="669428"/>
                </a:moveTo>
                <a:lnTo>
                  <a:pt x="381203" y="0"/>
                </a:lnTo>
                <a:lnTo>
                  <a:pt x="381203" y="0"/>
                </a:lnTo>
                <a:lnTo>
                  <a:pt x="762406" y="669428"/>
                </a:lnTo>
                <a:lnTo>
                  <a:pt x="0" y="669428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6670" tIns="26670" rIns="26670" bIns="26670" numCol="1" spcCol="1270" anchor="b" anchorCtr="0">
            <a:noAutofit/>
          </a:bodyPr>
          <a:lstStyle/>
          <a:p>
            <a:pPr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100" cap="all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</a:p>
        </p:txBody>
      </p:sp>
      <p:sp>
        <p:nvSpPr>
          <p:cNvPr id="20" name="Freeform: Shape 19"/>
          <p:cNvSpPr/>
          <p:nvPr/>
        </p:nvSpPr>
        <p:spPr>
          <a:xfrm>
            <a:off x="3121151" y="735266"/>
            <a:ext cx="1524812" cy="669428"/>
          </a:xfrm>
          <a:custGeom>
            <a:avLst/>
            <a:gdLst>
              <a:gd name="connsiteX0" fmla="*/ 0 w 1524812"/>
              <a:gd name="connsiteY0" fmla="*/ 669428 h 669428"/>
              <a:gd name="connsiteX1" fmla="*/ 381206 w 1524812"/>
              <a:gd name="connsiteY1" fmla="*/ 0 h 669428"/>
              <a:gd name="connsiteX2" fmla="*/ 1143606 w 1524812"/>
              <a:gd name="connsiteY2" fmla="*/ 0 h 669428"/>
              <a:gd name="connsiteX3" fmla="*/ 1524812 w 1524812"/>
              <a:gd name="connsiteY3" fmla="*/ 669428 h 669428"/>
              <a:gd name="connsiteX4" fmla="*/ 0 w 1524812"/>
              <a:gd name="connsiteY4" fmla="*/ 669428 h 669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812" h="669428">
                <a:moveTo>
                  <a:pt x="0" y="669428"/>
                </a:moveTo>
                <a:lnTo>
                  <a:pt x="381206" y="0"/>
                </a:lnTo>
                <a:lnTo>
                  <a:pt x="1143606" y="0"/>
                </a:lnTo>
                <a:lnTo>
                  <a:pt x="1524812" y="669428"/>
                </a:lnTo>
                <a:lnTo>
                  <a:pt x="0" y="669428"/>
                </a:lnTo>
                <a:close/>
              </a:path>
            </a:pathLst>
          </a:custGeom>
          <a:solidFill>
            <a:srgbClr val="F36047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80861" tIns="35560" rIns="680860" bIns="35560" numCol="1" spcCol="1270" anchor="ctr" anchorCtr="0">
            <a:noAutofit/>
          </a:bodyPr>
          <a:lstStyle/>
          <a:p>
            <a:pPr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800" cap="all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Freeform: Shape 20"/>
          <p:cNvSpPr/>
          <p:nvPr/>
        </p:nvSpPr>
        <p:spPr>
          <a:xfrm>
            <a:off x="2739948" y="1404695"/>
            <a:ext cx="2287218" cy="669428"/>
          </a:xfrm>
          <a:custGeom>
            <a:avLst/>
            <a:gdLst>
              <a:gd name="connsiteX0" fmla="*/ 0 w 2287218"/>
              <a:gd name="connsiteY0" fmla="*/ 669428 h 669428"/>
              <a:gd name="connsiteX1" fmla="*/ 381206 w 2287218"/>
              <a:gd name="connsiteY1" fmla="*/ 0 h 669428"/>
              <a:gd name="connsiteX2" fmla="*/ 1906012 w 2287218"/>
              <a:gd name="connsiteY2" fmla="*/ 0 h 669428"/>
              <a:gd name="connsiteX3" fmla="*/ 2287218 w 2287218"/>
              <a:gd name="connsiteY3" fmla="*/ 669428 h 669428"/>
              <a:gd name="connsiteX4" fmla="*/ 0 w 2287218"/>
              <a:gd name="connsiteY4" fmla="*/ 669428 h 669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7218" h="669428">
                <a:moveTo>
                  <a:pt x="0" y="669428"/>
                </a:moveTo>
                <a:lnTo>
                  <a:pt x="381206" y="0"/>
                </a:lnTo>
                <a:lnTo>
                  <a:pt x="1906012" y="0"/>
                </a:lnTo>
                <a:lnTo>
                  <a:pt x="2287218" y="669428"/>
                </a:lnTo>
                <a:lnTo>
                  <a:pt x="0" y="669428"/>
                </a:lnTo>
                <a:close/>
              </a:path>
            </a:pathLst>
          </a:custGeom>
          <a:solidFill>
            <a:schemeClr val="accent5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03512" tIns="35560" rIns="1003511" bIns="35560" numCol="1" spcCol="1270" anchor="ctr" anchorCtr="0">
            <a:noAutofit/>
          </a:bodyPr>
          <a:lstStyle/>
          <a:p>
            <a:pPr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800" cap="all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2" name="Freeform: Shape 21"/>
          <p:cNvSpPr/>
          <p:nvPr/>
        </p:nvSpPr>
        <p:spPr>
          <a:xfrm>
            <a:off x="2358745" y="2074124"/>
            <a:ext cx="3049625" cy="669428"/>
          </a:xfrm>
          <a:custGeom>
            <a:avLst/>
            <a:gdLst>
              <a:gd name="connsiteX0" fmla="*/ 0 w 3049625"/>
              <a:gd name="connsiteY0" fmla="*/ 669428 h 669428"/>
              <a:gd name="connsiteX1" fmla="*/ 381206 w 3049625"/>
              <a:gd name="connsiteY1" fmla="*/ 0 h 669428"/>
              <a:gd name="connsiteX2" fmla="*/ 2668419 w 3049625"/>
              <a:gd name="connsiteY2" fmla="*/ 0 h 669428"/>
              <a:gd name="connsiteX3" fmla="*/ 3049625 w 3049625"/>
              <a:gd name="connsiteY3" fmla="*/ 669428 h 669428"/>
              <a:gd name="connsiteX4" fmla="*/ 0 w 3049625"/>
              <a:gd name="connsiteY4" fmla="*/ 669428 h 669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9625" h="669428">
                <a:moveTo>
                  <a:pt x="0" y="669428"/>
                </a:moveTo>
                <a:lnTo>
                  <a:pt x="381206" y="0"/>
                </a:lnTo>
                <a:lnTo>
                  <a:pt x="2668419" y="0"/>
                </a:lnTo>
                <a:lnTo>
                  <a:pt x="3049625" y="669428"/>
                </a:lnTo>
                <a:lnTo>
                  <a:pt x="0" y="669428"/>
                </a:lnTo>
                <a:close/>
              </a:path>
            </a:pathLst>
          </a:custGeom>
          <a:solidFill>
            <a:srgbClr val="FFD52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26161" tIns="35560" rIns="1326162" bIns="35560" numCol="1" spcCol="1270" anchor="ctr" anchorCtr="0">
            <a:noAutofit/>
          </a:bodyPr>
          <a:lstStyle/>
          <a:p>
            <a:pPr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800" cap="all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3" name="Freeform: Shape 22"/>
          <p:cNvSpPr/>
          <p:nvPr/>
        </p:nvSpPr>
        <p:spPr>
          <a:xfrm>
            <a:off x="1977542" y="2743553"/>
            <a:ext cx="3812031" cy="669428"/>
          </a:xfrm>
          <a:custGeom>
            <a:avLst/>
            <a:gdLst>
              <a:gd name="connsiteX0" fmla="*/ 0 w 3812031"/>
              <a:gd name="connsiteY0" fmla="*/ 669428 h 669428"/>
              <a:gd name="connsiteX1" fmla="*/ 381206 w 3812031"/>
              <a:gd name="connsiteY1" fmla="*/ 0 h 669428"/>
              <a:gd name="connsiteX2" fmla="*/ 3430825 w 3812031"/>
              <a:gd name="connsiteY2" fmla="*/ 0 h 669428"/>
              <a:gd name="connsiteX3" fmla="*/ 3812031 w 3812031"/>
              <a:gd name="connsiteY3" fmla="*/ 669428 h 669428"/>
              <a:gd name="connsiteX4" fmla="*/ 0 w 3812031"/>
              <a:gd name="connsiteY4" fmla="*/ 669428 h 669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2031" h="669428">
                <a:moveTo>
                  <a:pt x="0" y="669428"/>
                </a:moveTo>
                <a:lnTo>
                  <a:pt x="381206" y="0"/>
                </a:lnTo>
                <a:lnTo>
                  <a:pt x="3430825" y="0"/>
                </a:lnTo>
                <a:lnTo>
                  <a:pt x="3812031" y="669428"/>
                </a:lnTo>
                <a:lnTo>
                  <a:pt x="0" y="669428"/>
                </a:lnTo>
                <a:close/>
              </a:path>
            </a:pathLst>
          </a:custGeom>
          <a:solidFill>
            <a:srgbClr val="BED41A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26161" tIns="35560" rIns="1326162" bIns="35560" numCol="1" spcCol="1270" anchor="ctr" anchorCtr="0">
            <a:noAutofit/>
          </a:bodyPr>
          <a:lstStyle/>
          <a:p>
            <a:pPr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800" cap="all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4" name="Freeform: Shape 23"/>
          <p:cNvSpPr/>
          <p:nvPr/>
        </p:nvSpPr>
        <p:spPr>
          <a:xfrm>
            <a:off x="1596339" y="3412982"/>
            <a:ext cx="4574437" cy="669428"/>
          </a:xfrm>
          <a:custGeom>
            <a:avLst/>
            <a:gdLst>
              <a:gd name="connsiteX0" fmla="*/ 0 w 4574437"/>
              <a:gd name="connsiteY0" fmla="*/ 669428 h 669428"/>
              <a:gd name="connsiteX1" fmla="*/ 381206 w 4574437"/>
              <a:gd name="connsiteY1" fmla="*/ 0 h 669428"/>
              <a:gd name="connsiteX2" fmla="*/ 4193231 w 4574437"/>
              <a:gd name="connsiteY2" fmla="*/ 0 h 669428"/>
              <a:gd name="connsiteX3" fmla="*/ 4574437 w 4574437"/>
              <a:gd name="connsiteY3" fmla="*/ 669428 h 669428"/>
              <a:gd name="connsiteX4" fmla="*/ 0 w 4574437"/>
              <a:gd name="connsiteY4" fmla="*/ 669428 h 669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4437" h="669428">
                <a:moveTo>
                  <a:pt x="0" y="669428"/>
                </a:moveTo>
                <a:lnTo>
                  <a:pt x="381206" y="0"/>
                </a:lnTo>
                <a:lnTo>
                  <a:pt x="4193231" y="0"/>
                </a:lnTo>
                <a:lnTo>
                  <a:pt x="4574437" y="669428"/>
                </a:lnTo>
                <a:lnTo>
                  <a:pt x="0" y="66942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48812" tIns="35560" rIns="1648813" bIns="35560" numCol="1" spcCol="1270" anchor="ctr" anchorCtr="0">
            <a:noAutofit/>
          </a:bodyPr>
          <a:lstStyle/>
          <a:p>
            <a:pPr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800" cap="all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5" name="Freeform: Shape 24"/>
          <p:cNvSpPr/>
          <p:nvPr/>
        </p:nvSpPr>
        <p:spPr>
          <a:xfrm>
            <a:off x="1215135" y="4082410"/>
            <a:ext cx="5336844" cy="669428"/>
          </a:xfrm>
          <a:custGeom>
            <a:avLst/>
            <a:gdLst>
              <a:gd name="connsiteX0" fmla="*/ 0 w 5336844"/>
              <a:gd name="connsiteY0" fmla="*/ 669428 h 669428"/>
              <a:gd name="connsiteX1" fmla="*/ 381206 w 5336844"/>
              <a:gd name="connsiteY1" fmla="*/ 0 h 669428"/>
              <a:gd name="connsiteX2" fmla="*/ 4955638 w 5336844"/>
              <a:gd name="connsiteY2" fmla="*/ 0 h 669428"/>
              <a:gd name="connsiteX3" fmla="*/ 5336844 w 5336844"/>
              <a:gd name="connsiteY3" fmla="*/ 669428 h 669428"/>
              <a:gd name="connsiteX4" fmla="*/ 0 w 5336844"/>
              <a:gd name="connsiteY4" fmla="*/ 669428 h 669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36844" h="669428">
                <a:moveTo>
                  <a:pt x="0" y="669428"/>
                </a:moveTo>
                <a:lnTo>
                  <a:pt x="381206" y="0"/>
                </a:lnTo>
                <a:lnTo>
                  <a:pt x="4955638" y="0"/>
                </a:lnTo>
                <a:lnTo>
                  <a:pt x="5336844" y="669428"/>
                </a:lnTo>
                <a:lnTo>
                  <a:pt x="0" y="669428"/>
                </a:lnTo>
                <a:close/>
              </a:path>
            </a:pathLst>
          </a:custGeom>
          <a:solidFill>
            <a:schemeClr val="accent4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71463" tIns="35560" rIns="1971462" bIns="35560" numCol="1" spcCol="1270" anchor="ctr" anchorCtr="0">
            <a:noAutofit/>
          </a:bodyPr>
          <a:lstStyle/>
          <a:p>
            <a:pPr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800" cap="all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6" name="Freeform: Shape 25"/>
          <p:cNvSpPr/>
          <p:nvPr/>
        </p:nvSpPr>
        <p:spPr>
          <a:xfrm>
            <a:off x="833932" y="4751839"/>
            <a:ext cx="6099250" cy="669428"/>
          </a:xfrm>
          <a:custGeom>
            <a:avLst/>
            <a:gdLst>
              <a:gd name="connsiteX0" fmla="*/ 0 w 6099250"/>
              <a:gd name="connsiteY0" fmla="*/ 669428 h 669428"/>
              <a:gd name="connsiteX1" fmla="*/ 381206 w 6099250"/>
              <a:gd name="connsiteY1" fmla="*/ 0 h 669428"/>
              <a:gd name="connsiteX2" fmla="*/ 5718044 w 6099250"/>
              <a:gd name="connsiteY2" fmla="*/ 0 h 669428"/>
              <a:gd name="connsiteX3" fmla="*/ 6099250 w 6099250"/>
              <a:gd name="connsiteY3" fmla="*/ 669428 h 669428"/>
              <a:gd name="connsiteX4" fmla="*/ 0 w 6099250"/>
              <a:gd name="connsiteY4" fmla="*/ 669428 h 669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9250" h="669428">
                <a:moveTo>
                  <a:pt x="0" y="669428"/>
                </a:moveTo>
                <a:lnTo>
                  <a:pt x="381206" y="0"/>
                </a:lnTo>
                <a:lnTo>
                  <a:pt x="5718044" y="0"/>
                </a:lnTo>
                <a:lnTo>
                  <a:pt x="6099250" y="669428"/>
                </a:lnTo>
                <a:lnTo>
                  <a:pt x="0" y="669428"/>
                </a:lnTo>
                <a:close/>
              </a:path>
            </a:pathLst>
          </a:custGeom>
          <a:solidFill>
            <a:schemeClr val="accent2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94113" tIns="35560" rIns="2294114" bIns="35560" numCol="1" spcCol="1270" anchor="ctr" anchorCtr="0">
            <a:noAutofit/>
          </a:bodyPr>
          <a:lstStyle/>
          <a:p>
            <a:pPr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800" cap="all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7" name="Freeform: Shape 26"/>
          <p:cNvSpPr/>
          <p:nvPr/>
        </p:nvSpPr>
        <p:spPr>
          <a:xfrm>
            <a:off x="452729" y="5421268"/>
            <a:ext cx="6861656" cy="669428"/>
          </a:xfrm>
          <a:custGeom>
            <a:avLst/>
            <a:gdLst>
              <a:gd name="connsiteX0" fmla="*/ 0 w 6861656"/>
              <a:gd name="connsiteY0" fmla="*/ 669428 h 669428"/>
              <a:gd name="connsiteX1" fmla="*/ 381206 w 6861656"/>
              <a:gd name="connsiteY1" fmla="*/ 0 h 669428"/>
              <a:gd name="connsiteX2" fmla="*/ 6480450 w 6861656"/>
              <a:gd name="connsiteY2" fmla="*/ 0 h 669428"/>
              <a:gd name="connsiteX3" fmla="*/ 6861656 w 6861656"/>
              <a:gd name="connsiteY3" fmla="*/ 669428 h 669428"/>
              <a:gd name="connsiteX4" fmla="*/ 0 w 6861656"/>
              <a:gd name="connsiteY4" fmla="*/ 669428 h 669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61656" h="669428">
                <a:moveTo>
                  <a:pt x="0" y="669428"/>
                </a:moveTo>
                <a:lnTo>
                  <a:pt x="381206" y="0"/>
                </a:lnTo>
                <a:lnTo>
                  <a:pt x="6480450" y="0"/>
                </a:lnTo>
                <a:lnTo>
                  <a:pt x="6861656" y="669428"/>
                </a:lnTo>
                <a:lnTo>
                  <a:pt x="0" y="669428"/>
                </a:lnTo>
                <a:close/>
              </a:path>
            </a:pathLst>
          </a:custGeom>
          <a:solidFill>
            <a:srgbClr val="00B0F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616764" tIns="35560" rIns="2616764" bIns="35560" numCol="1" spcCol="1270" anchor="ctr" anchorCtr="0">
            <a:noAutofit/>
          </a:bodyPr>
          <a:lstStyle/>
          <a:p>
            <a:pPr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800" cap="all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8" name="Freeform: Shape 27"/>
          <p:cNvSpPr/>
          <p:nvPr/>
        </p:nvSpPr>
        <p:spPr>
          <a:xfrm>
            <a:off x="71526" y="6090697"/>
            <a:ext cx="7624063" cy="669428"/>
          </a:xfrm>
          <a:custGeom>
            <a:avLst/>
            <a:gdLst>
              <a:gd name="connsiteX0" fmla="*/ 0 w 7624063"/>
              <a:gd name="connsiteY0" fmla="*/ 669428 h 669428"/>
              <a:gd name="connsiteX1" fmla="*/ 381206 w 7624063"/>
              <a:gd name="connsiteY1" fmla="*/ 0 h 669428"/>
              <a:gd name="connsiteX2" fmla="*/ 7242857 w 7624063"/>
              <a:gd name="connsiteY2" fmla="*/ 0 h 669428"/>
              <a:gd name="connsiteX3" fmla="*/ 7624063 w 7624063"/>
              <a:gd name="connsiteY3" fmla="*/ 669428 h 669428"/>
              <a:gd name="connsiteX4" fmla="*/ 0 w 7624063"/>
              <a:gd name="connsiteY4" fmla="*/ 669428 h 669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24063" h="669428">
                <a:moveTo>
                  <a:pt x="0" y="669428"/>
                </a:moveTo>
                <a:lnTo>
                  <a:pt x="381206" y="0"/>
                </a:lnTo>
                <a:lnTo>
                  <a:pt x="7242857" y="0"/>
                </a:lnTo>
                <a:lnTo>
                  <a:pt x="7624063" y="669428"/>
                </a:lnTo>
                <a:lnTo>
                  <a:pt x="0" y="669428"/>
                </a:lnTo>
                <a:close/>
              </a:path>
            </a:pathLst>
          </a:custGeom>
          <a:solidFill>
            <a:srgbClr val="5675E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54454" tIns="50800" rIns="1354456" bIns="50800" numCol="1" spcCol="1270" anchor="ctr" anchorCtr="0">
            <a:noAutofit/>
          </a:bodyPr>
          <a:lstStyle/>
          <a:p>
            <a:pPr algn="ctr" defTabSz="1778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3319717" y="1511860"/>
            <a:ext cx="1127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cap="all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Track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12007" y="2183532"/>
            <a:ext cx="1943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cap="all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Hunt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65693" y="2841356"/>
            <a:ext cx="2835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cap="all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behaviors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35707" y="3508512"/>
            <a:ext cx="3695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cap="all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threats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51293" y="4184557"/>
            <a:ext cx="46645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cap="all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triage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6814" y="4863474"/>
            <a:ext cx="5573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cap="all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detection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55943" y="5526116"/>
            <a:ext cx="6455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cap="all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telemetry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2414" y="6215565"/>
            <a:ext cx="7402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cap="all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inventory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509672" y="870599"/>
            <a:ext cx="747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cap="all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ACT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128128" y="274182"/>
            <a:ext cx="40406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“During incident response, </a:t>
            </a:r>
            <a:br>
              <a:rPr lang="en-US" sz="2400" dirty="0">
                <a:latin typeface="+mj-lt"/>
              </a:rPr>
            </a:br>
            <a:r>
              <a:rPr lang="en-US" sz="2400" dirty="0">
                <a:latin typeface="+mj-lt"/>
              </a:rPr>
              <a:t>I operate at the same tempo as the adversary to protect my business assets.”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128126" y="2221079"/>
            <a:ext cx="42519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“When my red team emulates a real-world adversary, I detect their intrusion at multiple points along the kill chain.”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128126" y="4278888"/>
            <a:ext cx="43078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“I detect hygiene issues and operator activity that does not follow best practices.”</a:t>
            </a:r>
          </a:p>
        </p:txBody>
      </p:sp>
    </p:spTree>
    <p:extLst>
      <p:ext uri="{BB962C8B-B14F-4D97-AF65-F5344CB8AC3E}">
        <p14:creationId xmlns:p14="http://schemas.microsoft.com/office/powerpoint/2010/main" val="3422015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Feedback?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25625"/>
            <a:ext cx="99822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+mj-lt"/>
              </a:rPr>
              <a:t>mswann@microsoft.com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+mj-lt"/>
              </a:rPr>
              <a:t>@</a:t>
            </a:r>
            <a:r>
              <a:rPr lang="en-US" dirty="0" err="1">
                <a:latin typeface="+mj-lt"/>
              </a:rPr>
              <a:t>MSwannMSFT</a:t>
            </a:r>
            <a:endParaRPr lang="en-US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+mj-lt"/>
              </a:rPr>
              <a:t>linkedin.com/in/swannman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37" y="3600450"/>
            <a:ext cx="323850" cy="3238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37" y="2071726"/>
            <a:ext cx="323850" cy="3238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37" y="2836088"/>
            <a:ext cx="323850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082616"/>
      </p:ext>
    </p:extLst>
  </p:cSld>
  <p:clrMapOvr>
    <a:masterClrMapping/>
  </p:clrMapOvr>
</p:sld>
</file>

<file path=ppt/theme/theme1.xml><?xml version="1.0" encoding="utf-8"?>
<a:theme xmlns:a="http://schemas.openxmlformats.org/drawingml/2006/main" name="MSwann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egoe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Swann" id="{D3C1A454-4D2C-4B3B-BEDC-D7336CE62C33}" vid="{FD060ABB-7166-4B1B-B9F3-C9F387C0ED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MSwann</Template>
  <TotalTime>0</TotalTime>
  <Words>253</Words>
  <Application>Microsoft Office PowerPoint</Application>
  <PresentationFormat>Widescreen</PresentationFormat>
  <Paragraphs>44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Segoe UI</vt:lpstr>
      <vt:lpstr>Segoe UI Light</vt:lpstr>
      <vt:lpstr>Segoe UI Semibold</vt:lpstr>
      <vt:lpstr>MSwann</vt:lpstr>
      <vt:lpstr>PowerPoint Presentation</vt:lpstr>
      <vt:lpstr>PowerPoint Presentation</vt:lpstr>
      <vt:lpstr>Feedback?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IR Capabilities Hierarchy</dc:title>
  <dc:creator/>
  <cp:lastModifiedBy/>
  <cp:revision>1</cp:revision>
  <dcterms:created xsi:type="dcterms:W3CDTF">2016-12-18T21:09:54Z</dcterms:created>
  <dcterms:modified xsi:type="dcterms:W3CDTF">2016-12-19T16:35:31Z</dcterms:modified>
</cp:coreProperties>
</file>