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5"/>
  </p:notesMasterIdLst>
  <p:handoutMasterIdLst>
    <p:handoutMasterId r:id="rId6"/>
  </p:handoutMasterIdLst>
  <p:sldIdLst>
    <p:sldId id="328" r:id="rId2"/>
    <p:sldId id="329" r:id="rId3"/>
    <p:sldId id="31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DD5A03-4888-457C-9EA4-E45F0D2BC585}">
          <p14:sldIdLst>
            <p14:sldId id="328"/>
            <p14:sldId id="329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D41A"/>
    <a:srgbClr val="EB2E0F"/>
    <a:srgbClr val="FFFFFF"/>
    <a:srgbClr val="FFFDD1"/>
    <a:srgbClr val="5675E6"/>
    <a:srgbClr val="0070C0"/>
    <a:srgbClr val="FFD521"/>
    <a:srgbClr val="BAFE22"/>
    <a:srgbClr val="F36047"/>
    <a:srgbClr val="5EC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2192" autoAdjust="0"/>
  </p:normalViewPr>
  <p:slideViewPr>
    <p:cSldViewPr snapToGrid="0">
      <p:cViewPr varScale="1">
        <p:scale>
          <a:sx n="107" d="100"/>
          <a:sy n="107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491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E88E8-3840-4376-8E8B-8601CED3DC96}" type="datetimeFigureOut">
              <a:rPr lang="en-US" smtClean="0"/>
              <a:t>2016-12-18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C450B-C674-4720-9700-5FCBEFD31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8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C4406-21BA-47BC-B6E2-409A9190037F}" type="datetimeFigureOut">
              <a:rPr lang="en-US" smtClean="0"/>
              <a:t>2016-12-18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9FDCB-24A6-4B61-A1BB-14C33AA34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72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Shared with the community under a Creative Commons Attribution 4.0 International license: http://creativecommons.org/licenses/by/4.0/</a:t>
            </a:r>
            <a:endParaRPr lang="en-US" dirty="0"/>
          </a:p>
          <a:p>
            <a:r>
              <a:rPr lang="en-US" dirty="0"/>
              <a:t>h/t @</a:t>
            </a:r>
            <a:r>
              <a:rPr lang="en-US" dirty="0" err="1"/>
              <a:t>redtwitdown</a:t>
            </a:r>
            <a:r>
              <a:rPr lang="en-US" dirty="0"/>
              <a:t>, @</a:t>
            </a:r>
            <a:r>
              <a:rPr lang="en-US" dirty="0" err="1"/>
              <a:t>raoulendres</a:t>
            </a:r>
            <a:r>
              <a:rPr lang="en-US" dirty="0"/>
              <a:t>, @</a:t>
            </a:r>
            <a:r>
              <a:rPr lang="en-US" dirty="0" err="1"/>
              <a:t>nicholaschapel</a:t>
            </a:r>
            <a:r>
              <a:rPr lang="en-US" dirty="0"/>
              <a:t> and many more who provided valuable feedback on Twitter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9FDCB-24A6-4B61-A1BB-14C33AA348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Shared with the community under a Creative Commons Attribution 4.0 International license: http://creativecommons.org/licenses/by/4.0/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9FDCB-24A6-4B61-A1BB-14C33AA348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67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feedback will make this better. Let’s chat!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9FDCB-24A6-4B61-A1BB-14C33AA348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5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1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0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947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457200" indent="0">
              <a:lnSpc>
                <a:spcPct val="100000"/>
              </a:lnSpc>
              <a:buNone/>
              <a:defRPr/>
            </a:lvl2pPr>
            <a:lvl3pPr marL="914400" indent="0">
              <a:lnSpc>
                <a:spcPct val="100000"/>
              </a:lnSpc>
              <a:buNone/>
              <a:defRPr/>
            </a:lvl3pPr>
            <a:lvl4pPr marL="1371600" indent="0">
              <a:lnSpc>
                <a:spcPct val="100000"/>
              </a:lnSpc>
              <a:buNone/>
              <a:defRPr/>
            </a:lvl4pPr>
            <a:lvl5pPr marL="1828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3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6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8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1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7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BDF7-7E69-4863-AEF7-ACEAA508A247}" type="datetimeFigureOut">
              <a:rPr lang="en-US" smtClean="0"/>
              <a:t>2016-12-18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7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EBDF7-7E69-4863-AEF7-ACEAA508A247}" type="datetimeFigureOut">
              <a:rPr lang="en-US" smtClean="0"/>
              <a:t>2016-12-18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B4E08-98AB-4496-BE16-533E63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Segoe UI Semibold" panose="020B0702040204020203" pitchFamily="34" charset="0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sosceles Triangle 37"/>
          <p:cNvSpPr/>
          <p:nvPr/>
        </p:nvSpPr>
        <p:spPr>
          <a:xfrm>
            <a:off x="71526" y="65838"/>
            <a:ext cx="7624063" cy="669428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121151" y="735266"/>
            <a:ext cx="8735560" cy="669428"/>
            <a:chOff x="3121151" y="735266"/>
            <a:chExt cx="8735560" cy="669428"/>
          </a:xfrm>
        </p:grpSpPr>
        <p:sp>
          <p:nvSpPr>
            <p:cNvPr id="20" name="Freeform: Shape 19"/>
            <p:cNvSpPr/>
            <p:nvPr/>
          </p:nvSpPr>
          <p:spPr>
            <a:xfrm>
              <a:off x="3121151" y="735266"/>
              <a:ext cx="1524812" cy="669428"/>
            </a:xfrm>
            <a:custGeom>
              <a:avLst/>
              <a:gdLst>
                <a:gd name="connsiteX0" fmla="*/ 0 w 1524812"/>
                <a:gd name="connsiteY0" fmla="*/ 669428 h 669428"/>
                <a:gd name="connsiteX1" fmla="*/ 381206 w 1524812"/>
                <a:gd name="connsiteY1" fmla="*/ 0 h 669428"/>
                <a:gd name="connsiteX2" fmla="*/ 1143606 w 1524812"/>
                <a:gd name="connsiteY2" fmla="*/ 0 h 669428"/>
                <a:gd name="connsiteX3" fmla="*/ 1524812 w 1524812"/>
                <a:gd name="connsiteY3" fmla="*/ 669428 h 669428"/>
                <a:gd name="connsiteX4" fmla="*/ 0 w 1524812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812" h="669428">
                  <a:moveTo>
                    <a:pt x="0" y="669428"/>
                  </a:moveTo>
                  <a:lnTo>
                    <a:pt x="381206" y="0"/>
                  </a:lnTo>
                  <a:lnTo>
                    <a:pt x="1143606" y="0"/>
                  </a:lnTo>
                  <a:lnTo>
                    <a:pt x="1524812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F3604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0861" tIns="35560" rIns="680860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09672" y="870599"/>
              <a:ext cx="7477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ACT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04217" y="936399"/>
              <a:ext cx="7352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 you deploy proven countermeasures to evict and recover?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739948" y="1404695"/>
            <a:ext cx="8544537" cy="669428"/>
            <a:chOff x="2739948" y="1404695"/>
            <a:chExt cx="8544537" cy="669428"/>
          </a:xfrm>
        </p:grpSpPr>
        <p:sp>
          <p:nvSpPr>
            <p:cNvPr id="21" name="Freeform: Shape 20"/>
            <p:cNvSpPr/>
            <p:nvPr/>
          </p:nvSpPr>
          <p:spPr>
            <a:xfrm>
              <a:off x="2739948" y="1404695"/>
              <a:ext cx="2287218" cy="669428"/>
            </a:xfrm>
            <a:custGeom>
              <a:avLst/>
              <a:gdLst>
                <a:gd name="connsiteX0" fmla="*/ 0 w 2287218"/>
                <a:gd name="connsiteY0" fmla="*/ 669428 h 669428"/>
                <a:gd name="connsiteX1" fmla="*/ 381206 w 2287218"/>
                <a:gd name="connsiteY1" fmla="*/ 0 h 669428"/>
                <a:gd name="connsiteX2" fmla="*/ 1906012 w 2287218"/>
                <a:gd name="connsiteY2" fmla="*/ 0 h 669428"/>
                <a:gd name="connsiteX3" fmla="*/ 2287218 w 2287218"/>
                <a:gd name="connsiteY3" fmla="*/ 669428 h 669428"/>
                <a:gd name="connsiteX4" fmla="*/ 0 w 2287218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7218" h="669428">
                  <a:moveTo>
                    <a:pt x="0" y="669428"/>
                  </a:moveTo>
                  <a:lnTo>
                    <a:pt x="381206" y="0"/>
                  </a:lnTo>
                  <a:lnTo>
                    <a:pt x="1906012" y="0"/>
                  </a:lnTo>
                  <a:lnTo>
                    <a:pt x="2287218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3512" tIns="35560" rIns="1003511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19717" y="1511860"/>
              <a:ext cx="11276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TRACK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68684" y="1566293"/>
              <a:ext cx="6415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During an intrusion, can you observe adversary activity in real-time?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358745" y="2074124"/>
            <a:ext cx="8411580" cy="669428"/>
            <a:chOff x="2358745" y="2074124"/>
            <a:chExt cx="8411580" cy="669428"/>
          </a:xfrm>
        </p:grpSpPr>
        <p:sp>
          <p:nvSpPr>
            <p:cNvPr id="22" name="Freeform: Shape 21"/>
            <p:cNvSpPr/>
            <p:nvPr/>
          </p:nvSpPr>
          <p:spPr>
            <a:xfrm>
              <a:off x="2358745" y="2074124"/>
              <a:ext cx="3049625" cy="669428"/>
            </a:xfrm>
            <a:custGeom>
              <a:avLst/>
              <a:gdLst>
                <a:gd name="connsiteX0" fmla="*/ 0 w 3049625"/>
                <a:gd name="connsiteY0" fmla="*/ 669428 h 669428"/>
                <a:gd name="connsiteX1" fmla="*/ 381206 w 3049625"/>
                <a:gd name="connsiteY1" fmla="*/ 0 h 669428"/>
                <a:gd name="connsiteX2" fmla="*/ 2668419 w 3049625"/>
                <a:gd name="connsiteY2" fmla="*/ 0 h 669428"/>
                <a:gd name="connsiteX3" fmla="*/ 3049625 w 3049625"/>
                <a:gd name="connsiteY3" fmla="*/ 669428 h 669428"/>
                <a:gd name="connsiteX4" fmla="*/ 0 w 3049625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9625" h="669428">
                  <a:moveTo>
                    <a:pt x="0" y="669428"/>
                  </a:moveTo>
                  <a:lnTo>
                    <a:pt x="381206" y="0"/>
                  </a:lnTo>
                  <a:lnTo>
                    <a:pt x="2668419" y="0"/>
                  </a:lnTo>
                  <a:lnTo>
                    <a:pt x="3049625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FFD52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61" tIns="35560" rIns="1326162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12007" y="2183532"/>
              <a:ext cx="1943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Hunt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56735" y="2243165"/>
              <a:ext cx="55135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 you detect an adversary that is already embedded?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977542" y="2743553"/>
            <a:ext cx="9444688" cy="669428"/>
            <a:chOff x="1977542" y="2743553"/>
            <a:chExt cx="9444688" cy="669428"/>
          </a:xfrm>
        </p:grpSpPr>
        <p:sp>
          <p:nvSpPr>
            <p:cNvPr id="23" name="Freeform: Shape 22"/>
            <p:cNvSpPr/>
            <p:nvPr/>
          </p:nvSpPr>
          <p:spPr>
            <a:xfrm>
              <a:off x="1977542" y="2743553"/>
              <a:ext cx="3812031" cy="669428"/>
            </a:xfrm>
            <a:custGeom>
              <a:avLst/>
              <a:gdLst>
                <a:gd name="connsiteX0" fmla="*/ 0 w 3812031"/>
                <a:gd name="connsiteY0" fmla="*/ 669428 h 669428"/>
                <a:gd name="connsiteX1" fmla="*/ 381206 w 3812031"/>
                <a:gd name="connsiteY1" fmla="*/ 0 h 669428"/>
                <a:gd name="connsiteX2" fmla="*/ 3430825 w 3812031"/>
                <a:gd name="connsiteY2" fmla="*/ 0 h 669428"/>
                <a:gd name="connsiteX3" fmla="*/ 3812031 w 3812031"/>
                <a:gd name="connsiteY3" fmla="*/ 669428 h 669428"/>
                <a:gd name="connsiteX4" fmla="*/ 0 w 3812031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2031" h="669428">
                  <a:moveTo>
                    <a:pt x="0" y="669428"/>
                  </a:moveTo>
                  <a:lnTo>
                    <a:pt x="381206" y="0"/>
                  </a:lnTo>
                  <a:lnTo>
                    <a:pt x="3430825" y="0"/>
                  </a:lnTo>
                  <a:lnTo>
                    <a:pt x="3812031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BED41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6161" tIns="35560" rIns="1326162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65693" y="2841356"/>
              <a:ext cx="283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behaviors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37044" y="2908991"/>
              <a:ext cx="57851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 you detect adversary activity within your environment?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596339" y="3412982"/>
            <a:ext cx="9627027" cy="669428"/>
            <a:chOff x="1596339" y="3412982"/>
            <a:chExt cx="9627027" cy="669428"/>
          </a:xfrm>
        </p:grpSpPr>
        <p:sp>
          <p:nvSpPr>
            <p:cNvPr id="24" name="Freeform: Shape 23"/>
            <p:cNvSpPr/>
            <p:nvPr/>
          </p:nvSpPr>
          <p:spPr>
            <a:xfrm>
              <a:off x="1596339" y="3412982"/>
              <a:ext cx="4574437" cy="669428"/>
            </a:xfrm>
            <a:custGeom>
              <a:avLst/>
              <a:gdLst>
                <a:gd name="connsiteX0" fmla="*/ 0 w 4574437"/>
                <a:gd name="connsiteY0" fmla="*/ 669428 h 669428"/>
                <a:gd name="connsiteX1" fmla="*/ 381206 w 4574437"/>
                <a:gd name="connsiteY1" fmla="*/ 0 h 669428"/>
                <a:gd name="connsiteX2" fmla="*/ 4193231 w 4574437"/>
                <a:gd name="connsiteY2" fmla="*/ 0 h 669428"/>
                <a:gd name="connsiteX3" fmla="*/ 4574437 w 4574437"/>
                <a:gd name="connsiteY3" fmla="*/ 669428 h 669428"/>
                <a:gd name="connsiteX4" fmla="*/ 0 w 4574437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4437" h="669428">
                  <a:moveTo>
                    <a:pt x="0" y="669428"/>
                  </a:moveTo>
                  <a:lnTo>
                    <a:pt x="381206" y="0"/>
                  </a:lnTo>
                  <a:lnTo>
                    <a:pt x="4193231" y="0"/>
                  </a:lnTo>
                  <a:lnTo>
                    <a:pt x="4574437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48812" tIns="35560" rIns="1648813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35707" y="3508512"/>
              <a:ext cx="3695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threats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07263" y="3563536"/>
              <a:ext cx="5216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Who are your adversaries? What are their capabilities?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15135" y="4082410"/>
            <a:ext cx="9450684" cy="669428"/>
            <a:chOff x="1215135" y="4082410"/>
            <a:chExt cx="9450684" cy="669428"/>
          </a:xfrm>
        </p:grpSpPr>
        <p:sp>
          <p:nvSpPr>
            <p:cNvPr id="25" name="Freeform: Shape 24"/>
            <p:cNvSpPr/>
            <p:nvPr/>
          </p:nvSpPr>
          <p:spPr>
            <a:xfrm>
              <a:off x="1215135" y="4082410"/>
              <a:ext cx="5336844" cy="669428"/>
            </a:xfrm>
            <a:custGeom>
              <a:avLst/>
              <a:gdLst>
                <a:gd name="connsiteX0" fmla="*/ 0 w 5336844"/>
                <a:gd name="connsiteY0" fmla="*/ 669428 h 669428"/>
                <a:gd name="connsiteX1" fmla="*/ 381206 w 5336844"/>
                <a:gd name="connsiteY1" fmla="*/ 0 h 669428"/>
                <a:gd name="connsiteX2" fmla="*/ 4955638 w 5336844"/>
                <a:gd name="connsiteY2" fmla="*/ 0 h 669428"/>
                <a:gd name="connsiteX3" fmla="*/ 5336844 w 5336844"/>
                <a:gd name="connsiteY3" fmla="*/ 669428 h 669428"/>
                <a:gd name="connsiteX4" fmla="*/ 0 w 5336844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6844" h="669428">
                  <a:moveTo>
                    <a:pt x="0" y="669428"/>
                  </a:moveTo>
                  <a:lnTo>
                    <a:pt x="381206" y="0"/>
                  </a:lnTo>
                  <a:lnTo>
                    <a:pt x="4955638" y="0"/>
                  </a:lnTo>
                  <a:lnTo>
                    <a:pt x="5336844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71463" tIns="35560" rIns="1971462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51293" y="4184557"/>
              <a:ext cx="46645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triage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80391" y="4244008"/>
              <a:ext cx="4285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 you accurately classify detection results?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33932" y="4751839"/>
            <a:ext cx="9707961" cy="669428"/>
            <a:chOff x="833932" y="4751839"/>
            <a:chExt cx="9707961" cy="669428"/>
          </a:xfrm>
        </p:grpSpPr>
        <p:sp>
          <p:nvSpPr>
            <p:cNvPr id="26" name="Freeform: Shape 25"/>
            <p:cNvSpPr/>
            <p:nvPr/>
          </p:nvSpPr>
          <p:spPr>
            <a:xfrm>
              <a:off x="833932" y="4751839"/>
              <a:ext cx="6099250" cy="669428"/>
            </a:xfrm>
            <a:custGeom>
              <a:avLst/>
              <a:gdLst>
                <a:gd name="connsiteX0" fmla="*/ 0 w 6099250"/>
                <a:gd name="connsiteY0" fmla="*/ 669428 h 669428"/>
                <a:gd name="connsiteX1" fmla="*/ 381206 w 6099250"/>
                <a:gd name="connsiteY1" fmla="*/ 0 h 669428"/>
                <a:gd name="connsiteX2" fmla="*/ 5718044 w 6099250"/>
                <a:gd name="connsiteY2" fmla="*/ 0 h 669428"/>
                <a:gd name="connsiteX3" fmla="*/ 6099250 w 6099250"/>
                <a:gd name="connsiteY3" fmla="*/ 669428 h 669428"/>
                <a:gd name="connsiteX4" fmla="*/ 0 w 6099250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9250" h="669428">
                  <a:moveTo>
                    <a:pt x="0" y="669428"/>
                  </a:moveTo>
                  <a:lnTo>
                    <a:pt x="381206" y="0"/>
                  </a:lnTo>
                  <a:lnTo>
                    <a:pt x="5718044" y="0"/>
                  </a:lnTo>
                  <a:lnTo>
                    <a:pt x="6099250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94113" tIns="35560" rIns="2294114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96814" y="4863474"/>
              <a:ext cx="5573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detection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80172" y="4917276"/>
              <a:ext cx="3761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 you detect unauthorized activity?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2729" y="5421268"/>
            <a:ext cx="10906329" cy="669428"/>
            <a:chOff x="452729" y="5421268"/>
            <a:chExt cx="10906329" cy="669428"/>
          </a:xfrm>
        </p:grpSpPr>
        <p:sp>
          <p:nvSpPr>
            <p:cNvPr id="27" name="Freeform: Shape 26"/>
            <p:cNvSpPr/>
            <p:nvPr/>
          </p:nvSpPr>
          <p:spPr>
            <a:xfrm>
              <a:off x="452729" y="5421268"/>
              <a:ext cx="6861656" cy="669428"/>
            </a:xfrm>
            <a:custGeom>
              <a:avLst/>
              <a:gdLst>
                <a:gd name="connsiteX0" fmla="*/ 0 w 6861656"/>
                <a:gd name="connsiteY0" fmla="*/ 669428 h 669428"/>
                <a:gd name="connsiteX1" fmla="*/ 381206 w 6861656"/>
                <a:gd name="connsiteY1" fmla="*/ 0 h 669428"/>
                <a:gd name="connsiteX2" fmla="*/ 6480450 w 6861656"/>
                <a:gd name="connsiteY2" fmla="*/ 0 h 669428"/>
                <a:gd name="connsiteX3" fmla="*/ 6861656 w 6861656"/>
                <a:gd name="connsiteY3" fmla="*/ 669428 h 669428"/>
                <a:gd name="connsiteX4" fmla="*/ 0 w 6861656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1656" h="669428">
                  <a:moveTo>
                    <a:pt x="0" y="669428"/>
                  </a:moveTo>
                  <a:lnTo>
                    <a:pt x="381206" y="0"/>
                  </a:lnTo>
                  <a:lnTo>
                    <a:pt x="6480450" y="0"/>
                  </a:lnTo>
                  <a:lnTo>
                    <a:pt x="6861656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16764" tIns="35560" rIns="2616764" bIns="3556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5943" y="5526116"/>
              <a:ext cx="6455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telemetry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63295" y="5586705"/>
              <a:ext cx="41957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Do you have visibility across your assets?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1526" y="6090697"/>
            <a:ext cx="11785185" cy="669428"/>
            <a:chOff x="71526" y="6090697"/>
            <a:chExt cx="11785185" cy="669428"/>
          </a:xfrm>
        </p:grpSpPr>
        <p:sp>
          <p:nvSpPr>
            <p:cNvPr id="28" name="Freeform: Shape 27"/>
            <p:cNvSpPr/>
            <p:nvPr/>
          </p:nvSpPr>
          <p:spPr>
            <a:xfrm>
              <a:off x="71526" y="6090697"/>
              <a:ext cx="7624063" cy="669428"/>
            </a:xfrm>
            <a:custGeom>
              <a:avLst/>
              <a:gdLst>
                <a:gd name="connsiteX0" fmla="*/ 0 w 7624063"/>
                <a:gd name="connsiteY0" fmla="*/ 669428 h 669428"/>
                <a:gd name="connsiteX1" fmla="*/ 381206 w 7624063"/>
                <a:gd name="connsiteY1" fmla="*/ 0 h 669428"/>
                <a:gd name="connsiteX2" fmla="*/ 7242857 w 7624063"/>
                <a:gd name="connsiteY2" fmla="*/ 0 h 669428"/>
                <a:gd name="connsiteX3" fmla="*/ 7624063 w 7624063"/>
                <a:gd name="connsiteY3" fmla="*/ 669428 h 669428"/>
                <a:gd name="connsiteX4" fmla="*/ 0 w 7624063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4063" h="669428">
                  <a:moveTo>
                    <a:pt x="0" y="669428"/>
                  </a:moveTo>
                  <a:lnTo>
                    <a:pt x="381206" y="0"/>
                  </a:lnTo>
                  <a:lnTo>
                    <a:pt x="7242857" y="0"/>
                  </a:lnTo>
                  <a:lnTo>
                    <a:pt x="7624063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rgbClr val="5675E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4454" tIns="50800" rIns="1354456" bIns="50800" numCol="1" spcCol="1270" anchor="ctr" anchorCtr="0">
              <a:noAutofit/>
            </a:bodyPr>
            <a:lstStyle/>
            <a:p>
              <a:pPr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2414" y="6215565"/>
              <a:ext cx="7402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cap="all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inventory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35765" y="6256134"/>
              <a:ext cx="4320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 you name the assets you are defending?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02354" y="65838"/>
            <a:ext cx="7988365" cy="669428"/>
            <a:chOff x="3502354" y="65838"/>
            <a:chExt cx="7988365" cy="669428"/>
          </a:xfrm>
        </p:grpSpPr>
        <p:sp>
          <p:nvSpPr>
            <p:cNvPr id="3" name="Freeform: Shape 2"/>
            <p:cNvSpPr/>
            <p:nvPr/>
          </p:nvSpPr>
          <p:spPr>
            <a:xfrm>
              <a:off x="3502354" y="65838"/>
              <a:ext cx="762406" cy="669428"/>
            </a:xfrm>
            <a:custGeom>
              <a:avLst/>
              <a:gdLst>
                <a:gd name="connsiteX0" fmla="*/ 0 w 762406"/>
                <a:gd name="connsiteY0" fmla="*/ 669428 h 669428"/>
                <a:gd name="connsiteX1" fmla="*/ 381203 w 762406"/>
                <a:gd name="connsiteY1" fmla="*/ 0 h 669428"/>
                <a:gd name="connsiteX2" fmla="*/ 381203 w 762406"/>
                <a:gd name="connsiteY2" fmla="*/ 0 h 669428"/>
                <a:gd name="connsiteX3" fmla="*/ 762406 w 762406"/>
                <a:gd name="connsiteY3" fmla="*/ 669428 h 669428"/>
                <a:gd name="connsiteX4" fmla="*/ 0 w 762406"/>
                <a:gd name="connsiteY4" fmla="*/ 669428 h 66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406" h="669428">
                  <a:moveTo>
                    <a:pt x="0" y="669428"/>
                  </a:moveTo>
                  <a:lnTo>
                    <a:pt x="381203" y="0"/>
                  </a:lnTo>
                  <a:lnTo>
                    <a:pt x="381203" y="0"/>
                  </a:lnTo>
                  <a:lnTo>
                    <a:pt x="762406" y="669428"/>
                  </a:lnTo>
                  <a:lnTo>
                    <a:pt x="0" y="66942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70" tIns="26670" rIns="26670" bIns="26670" numCol="1" spcCol="1270" anchor="b" anchorCtr="0">
              <a:noAutofit/>
            </a:bodyPr>
            <a:lstStyle/>
            <a:p>
              <a:pPr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cap="all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38225" y="274649"/>
              <a:ext cx="7352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 you collaborate with trusted partners to disrupt adversary campaigns?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61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884370" y="65838"/>
            <a:ext cx="8307630" cy="2004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20886" y="2070602"/>
            <a:ext cx="8367948" cy="20075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51760" y="4078157"/>
            <a:ext cx="9537074" cy="26819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/>
          <p:cNvSpPr/>
          <p:nvPr/>
        </p:nvSpPr>
        <p:spPr>
          <a:xfrm>
            <a:off x="3502354" y="65838"/>
            <a:ext cx="762406" cy="669428"/>
          </a:xfrm>
          <a:custGeom>
            <a:avLst/>
            <a:gdLst>
              <a:gd name="connsiteX0" fmla="*/ 0 w 762406"/>
              <a:gd name="connsiteY0" fmla="*/ 669428 h 669428"/>
              <a:gd name="connsiteX1" fmla="*/ 381203 w 762406"/>
              <a:gd name="connsiteY1" fmla="*/ 0 h 669428"/>
              <a:gd name="connsiteX2" fmla="*/ 381203 w 762406"/>
              <a:gd name="connsiteY2" fmla="*/ 0 h 669428"/>
              <a:gd name="connsiteX3" fmla="*/ 762406 w 762406"/>
              <a:gd name="connsiteY3" fmla="*/ 669428 h 669428"/>
              <a:gd name="connsiteX4" fmla="*/ 0 w 762406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406" h="669428">
                <a:moveTo>
                  <a:pt x="0" y="669428"/>
                </a:moveTo>
                <a:lnTo>
                  <a:pt x="381203" y="0"/>
                </a:lnTo>
                <a:lnTo>
                  <a:pt x="381203" y="0"/>
                </a:lnTo>
                <a:lnTo>
                  <a:pt x="762406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670" tIns="26670" rIns="26670" bIns="26670" numCol="1" spcCol="1270" anchor="b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cap="all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</p:txBody>
      </p:sp>
      <p:sp>
        <p:nvSpPr>
          <p:cNvPr id="20" name="Freeform: Shape 19"/>
          <p:cNvSpPr/>
          <p:nvPr/>
        </p:nvSpPr>
        <p:spPr>
          <a:xfrm>
            <a:off x="3121151" y="735266"/>
            <a:ext cx="1524812" cy="669428"/>
          </a:xfrm>
          <a:custGeom>
            <a:avLst/>
            <a:gdLst>
              <a:gd name="connsiteX0" fmla="*/ 0 w 1524812"/>
              <a:gd name="connsiteY0" fmla="*/ 669428 h 669428"/>
              <a:gd name="connsiteX1" fmla="*/ 381206 w 1524812"/>
              <a:gd name="connsiteY1" fmla="*/ 0 h 669428"/>
              <a:gd name="connsiteX2" fmla="*/ 1143606 w 1524812"/>
              <a:gd name="connsiteY2" fmla="*/ 0 h 669428"/>
              <a:gd name="connsiteX3" fmla="*/ 1524812 w 1524812"/>
              <a:gd name="connsiteY3" fmla="*/ 669428 h 669428"/>
              <a:gd name="connsiteX4" fmla="*/ 0 w 1524812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812" h="669428">
                <a:moveTo>
                  <a:pt x="0" y="669428"/>
                </a:moveTo>
                <a:lnTo>
                  <a:pt x="381206" y="0"/>
                </a:lnTo>
                <a:lnTo>
                  <a:pt x="1143606" y="0"/>
                </a:lnTo>
                <a:lnTo>
                  <a:pt x="1524812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F3604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0861" tIns="35560" rIns="680860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2739948" y="1404695"/>
            <a:ext cx="2287218" cy="669428"/>
          </a:xfrm>
          <a:custGeom>
            <a:avLst/>
            <a:gdLst>
              <a:gd name="connsiteX0" fmla="*/ 0 w 2287218"/>
              <a:gd name="connsiteY0" fmla="*/ 669428 h 669428"/>
              <a:gd name="connsiteX1" fmla="*/ 381206 w 2287218"/>
              <a:gd name="connsiteY1" fmla="*/ 0 h 669428"/>
              <a:gd name="connsiteX2" fmla="*/ 1906012 w 2287218"/>
              <a:gd name="connsiteY2" fmla="*/ 0 h 669428"/>
              <a:gd name="connsiteX3" fmla="*/ 2287218 w 2287218"/>
              <a:gd name="connsiteY3" fmla="*/ 669428 h 669428"/>
              <a:gd name="connsiteX4" fmla="*/ 0 w 2287218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7218" h="669428">
                <a:moveTo>
                  <a:pt x="0" y="669428"/>
                </a:moveTo>
                <a:lnTo>
                  <a:pt x="381206" y="0"/>
                </a:lnTo>
                <a:lnTo>
                  <a:pt x="1906012" y="0"/>
                </a:lnTo>
                <a:lnTo>
                  <a:pt x="2287218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3512" tIns="35560" rIns="1003511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2358745" y="2074124"/>
            <a:ext cx="3049625" cy="669428"/>
          </a:xfrm>
          <a:custGeom>
            <a:avLst/>
            <a:gdLst>
              <a:gd name="connsiteX0" fmla="*/ 0 w 3049625"/>
              <a:gd name="connsiteY0" fmla="*/ 669428 h 669428"/>
              <a:gd name="connsiteX1" fmla="*/ 381206 w 3049625"/>
              <a:gd name="connsiteY1" fmla="*/ 0 h 669428"/>
              <a:gd name="connsiteX2" fmla="*/ 2668419 w 3049625"/>
              <a:gd name="connsiteY2" fmla="*/ 0 h 669428"/>
              <a:gd name="connsiteX3" fmla="*/ 3049625 w 3049625"/>
              <a:gd name="connsiteY3" fmla="*/ 669428 h 669428"/>
              <a:gd name="connsiteX4" fmla="*/ 0 w 3049625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9625" h="669428">
                <a:moveTo>
                  <a:pt x="0" y="669428"/>
                </a:moveTo>
                <a:lnTo>
                  <a:pt x="381206" y="0"/>
                </a:lnTo>
                <a:lnTo>
                  <a:pt x="2668419" y="0"/>
                </a:lnTo>
                <a:lnTo>
                  <a:pt x="3049625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FFD52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6161" tIns="35560" rIns="1326162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1977542" y="2743553"/>
            <a:ext cx="3812031" cy="669428"/>
          </a:xfrm>
          <a:custGeom>
            <a:avLst/>
            <a:gdLst>
              <a:gd name="connsiteX0" fmla="*/ 0 w 3812031"/>
              <a:gd name="connsiteY0" fmla="*/ 669428 h 669428"/>
              <a:gd name="connsiteX1" fmla="*/ 381206 w 3812031"/>
              <a:gd name="connsiteY1" fmla="*/ 0 h 669428"/>
              <a:gd name="connsiteX2" fmla="*/ 3430825 w 3812031"/>
              <a:gd name="connsiteY2" fmla="*/ 0 h 669428"/>
              <a:gd name="connsiteX3" fmla="*/ 3812031 w 3812031"/>
              <a:gd name="connsiteY3" fmla="*/ 669428 h 669428"/>
              <a:gd name="connsiteX4" fmla="*/ 0 w 3812031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2031" h="669428">
                <a:moveTo>
                  <a:pt x="0" y="669428"/>
                </a:moveTo>
                <a:lnTo>
                  <a:pt x="381206" y="0"/>
                </a:lnTo>
                <a:lnTo>
                  <a:pt x="3430825" y="0"/>
                </a:lnTo>
                <a:lnTo>
                  <a:pt x="3812031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BED41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6161" tIns="35560" rIns="1326162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" name="Freeform: Shape 23"/>
          <p:cNvSpPr/>
          <p:nvPr/>
        </p:nvSpPr>
        <p:spPr>
          <a:xfrm>
            <a:off x="1596339" y="3412982"/>
            <a:ext cx="4574437" cy="669428"/>
          </a:xfrm>
          <a:custGeom>
            <a:avLst/>
            <a:gdLst>
              <a:gd name="connsiteX0" fmla="*/ 0 w 4574437"/>
              <a:gd name="connsiteY0" fmla="*/ 669428 h 669428"/>
              <a:gd name="connsiteX1" fmla="*/ 381206 w 4574437"/>
              <a:gd name="connsiteY1" fmla="*/ 0 h 669428"/>
              <a:gd name="connsiteX2" fmla="*/ 4193231 w 4574437"/>
              <a:gd name="connsiteY2" fmla="*/ 0 h 669428"/>
              <a:gd name="connsiteX3" fmla="*/ 4574437 w 4574437"/>
              <a:gd name="connsiteY3" fmla="*/ 669428 h 669428"/>
              <a:gd name="connsiteX4" fmla="*/ 0 w 4574437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4437" h="669428">
                <a:moveTo>
                  <a:pt x="0" y="669428"/>
                </a:moveTo>
                <a:lnTo>
                  <a:pt x="381206" y="0"/>
                </a:lnTo>
                <a:lnTo>
                  <a:pt x="4193231" y="0"/>
                </a:lnTo>
                <a:lnTo>
                  <a:pt x="4574437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8812" tIns="35560" rIns="1648813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1215135" y="4082410"/>
            <a:ext cx="5336844" cy="669428"/>
          </a:xfrm>
          <a:custGeom>
            <a:avLst/>
            <a:gdLst>
              <a:gd name="connsiteX0" fmla="*/ 0 w 5336844"/>
              <a:gd name="connsiteY0" fmla="*/ 669428 h 669428"/>
              <a:gd name="connsiteX1" fmla="*/ 381206 w 5336844"/>
              <a:gd name="connsiteY1" fmla="*/ 0 h 669428"/>
              <a:gd name="connsiteX2" fmla="*/ 4955638 w 5336844"/>
              <a:gd name="connsiteY2" fmla="*/ 0 h 669428"/>
              <a:gd name="connsiteX3" fmla="*/ 5336844 w 5336844"/>
              <a:gd name="connsiteY3" fmla="*/ 669428 h 669428"/>
              <a:gd name="connsiteX4" fmla="*/ 0 w 5336844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6844" h="669428">
                <a:moveTo>
                  <a:pt x="0" y="669428"/>
                </a:moveTo>
                <a:lnTo>
                  <a:pt x="381206" y="0"/>
                </a:lnTo>
                <a:lnTo>
                  <a:pt x="4955638" y="0"/>
                </a:lnTo>
                <a:lnTo>
                  <a:pt x="5336844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71463" tIns="35560" rIns="1971462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833932" y="4751839"/>
            <a:ext cx="6099250" cy="669428"/>
          </a:xfrm>
          <a:custGeom>
            <a:avLst/>
            <a:gdLst>
              <a:gd name="connsiteX0" fmla="*/ 0 w 6099250"/>
              <a:gd name="connsiteY0" fmla="*/ 669428 h 669428"/>
              <a:gd name="connsiteX1" fmla="*/ 381206 w 6099250"/>
              <a:gd name="connsiteY1" fmla="*/ 0 h 669428"/>
              <a:gd name="connsiteX2" fmla="*/ 5718044 w 6099250"/>
              <a:gd name="connsiteY2" fmla="*/ 0 h 669428"/>
              <a:gd name="connsiteX3" fmla="*/ 6099250 w 6099250"/>
              <a:gd name="connsiteY3" fmla="*/ 669428 h 669428"/>
              <a:gd name="connsiteX4" fmla="*/ 0 w 6099250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9250" h="669428">
                <a:moveTo>
                  <a:pt x="0" y="669428"/>
                </a:moveTo>
                <a:lnTo>
                  <a:pt x="381206" y="0"/>
                </a:lnTo>
                <a:lnTo>
                  <a:pt x="5718044" y="0"/>
                </a:lnTo>
                <a:lnTo>
                  <a:pt x="6099250" y="669428"/>
                </a:lnTo>
                <a:lnTo>
                  <a:pt x="0" y="669428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94113" tIns="35560" rIns="2294114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452729" y="5421268"/>
            <a:ext cx="6861656" cy="669428"/>
          </a:xfrm>
          <a:custGeom>
            <a:avLst/>
            <a:gdLst>
              <a:gd name="connsiteX0" fmla="*/ 0 w 6861656"/>
              <a:gd name="connsiteY0" fmla="*/ 669428 h 669428"/>
              <a:gd name="connsiteX1" fmla="*/ 381206 w 6861656"/>
              <a:gd name="connsiteY1" fmla="*/ 0 h 669428"/>
              <a:gd name="connsiteX2" fmla="*/ 6480450 w 6861656"/>
              <a:gd name="connsiteY2" fmla="*/ 0 h 669428"/>
              <a:gd name="connsiteX3" fmla="*/ 6861656 w 6861656"/>
              <a:gd name="connsiteY3" fmla="*/ 669428 h 669428"/>
              <a:gd name="connsiteX4" fmla="*/ 0 w 6861656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1656" h="669428">
                <a:moveTo>
                  <a:pt x="0" y="669428"/>
                </a:moveTo>
                <a:lnTo>
                  <a:pt x="381206" y="0"/>
                </a:lnTo>
                <a:lnTo>
                  <a:pt x="6480450" y="0"/>
                </a:lnTo>
                <a:lnTo>
                  <a:pt x="6861656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16764" tIns="35560" rIns="2616764" bIns="35560" numCol="1" spcCol="1270" anchor="ctr" anchorCtr="0">
            <a:noAutofit/>
          </a:bodyPr>
          <a:lstStyle/>
          <a:p>
            <a:pPr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cap="all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71526" y="6090697"/>
            <a:ext cx="7624063" cy="669428"/>
          </a:xfrm>
          <a:custGeom>
            <a:avLst/>
            <a:gdLst>
              <a:gd name="connsiteX0" fmla="*/ 0 w 7624063"/>
              <a:gd name="connsiteY0" fmla="*/ 669428 h 669428"/>
              <a:gd name="connsiteX1" fmla="*/ 381206 w 7624063"/>
              <a:gd name="connsiteY1" fmla="*/ 0 h 669428"/>
              <a:gd name="connsiteX2" fmla="*/ 7242857 w 7624063"/>
              <a:gd name="connsiteY2" fmla="*/ 0 h 669428"/>
              <a:gd name="connsiteX3" fmla="*/ 7624063 w 7624063"/>
              <a:gd name="connsiteY3" fmla="*/ 669428 h 669428"/>
              <a:gd name="connsiteX4" fmla="*/ 0 w 7624063"/>
              <a:gd name="connsiteY4" fmla="*/ 669428 h 66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4063" h="669428">
                <a:moveTo>
                  <a:pt x="0" y="669428"/>
                </a:moveTo>
                <a:lnTo>
                  <a:pt x="381206" y="0"/>
                </a:lnTo>
                <a:lnTo>
                  <a:pt x="7242857" y="0"/>
                </a:lnTo>
                <a:lnTo>
                  <a:pt x="7624063" y="669428"/>
                </a:lnTo>
                <a:lnTo>
                  <a:pt x="0" y="669428"/>
                </a:lnTo>
                <a:close/>
              </a:path>
            </a:pathLst>
          </a:custGeom>
          <a:solidFill>
            <a:srgbClr val="5675E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4454" tIns="50800" rIns="1354456" bIns="50800" numCol="1" spcCol="1270" anchor="ctr" anchorCtr="0">
            <a:noAutofit/>
          </a:bodyPr>
          <a:lstStyle/>
          <a:p>
            <a:pPr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319717" y="1511860"/>
            <a:ext cx="1127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2007" y="2183532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Hunt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5693" y="2841356"/>
            <a:ext cx="283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behaviors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5707" y="3508512"/>
            <a:ext cx="369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threats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1293" y="4184557"/>
            <a:ext cx="4664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triage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6814" y="4863474"/>
            <a:ext cx="5573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detection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943" y="5526116"/>
            <a:ext cx="6455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telemetry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14" y="6215565"/>
            <a:ext cx="740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inventory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09672" y="870599"/>
            <a:ext cx="747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cap="all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28128" y="274182"/>
            <a:ext cx="4040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“During incident response,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I operate at the same tempo as the adversary to protect my business assets.”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28126" y="2221079"/>
            <a:ext cx="42519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“When my red team emulates a real-world adversary, I detect their intrusion at multiple points along the kill chain.”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28126" y="4278888"/>
            <a:ext cx="4307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“I detect hygiene issues and operator activity that does not follow best-practices.”</a:t>
            </a:r>
          </a:p>
        </p:txBody>
      </p:sp>
    </p:spTree>
    <p:extLst>
      <p:ext uri="{BB962C8B-B14F-4D97-AF65-F5344CB8AC3E}">
        <p14:creationId xmlns:p14="http://schemas.microsoft.com/office/powerpoint/2010/main" val="342201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5625"/>
            <a:ext cx="99822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mswann@microsoft.com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@</a:t>
            </a:r>
            <a:r>
              <a:rPr lang="en-US" dirty="0" err="1">
                <a:latin typeface="+mj-lt"/>
              </a:rPr>
              <a:t>MSwannMSFT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linkedin.com/in/swannman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7" y="3600450"/>
            <a:ext cx="323850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7" y="2071726"/>
            <a:ext cx="323850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7" y="2836088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82616"/>
      </p:ext>
    </p:extLst>
  </p:cSld>
  <p:clrMapOvr>
    <a:masterClrMapping/>
  </p:clrMapOvr>
</p:sld>
</file>

<file path=ppt/theme/theme1.xml><?xml version="1.0" encoding="utf-8"?>
<a:theme xmlns:a="http://schemas.openxmlformats.org/drawingml/2006/main" name="MSwan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wann" id="{D3C1A454-4D2C-4B3B-BEDC-D7336CE62C33}" vid="{FD060ABB-7166-4B1B-B9F3-C9F387C0ED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MSwann</Template>
  <TotalTime>0</TotalTime>
  <Words>252</Words>
  <Application>Microsoft Office PowerPoint</Application>
  <PresentationFormat>Widescreen</PresentationFormat>
  <Paragraphs>44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Segoe UI Semibold</vt:lpstr>
      <vt:lpstr>MSwann</vt:lpstr>
      <vt:lpstr>PowerPoint Presentation</vt:lpstr>
      <vt:lpstr>PowerPoint Presentation</vt:lpstr>
      <vt:lpstr>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 Capabilities Hierarchy</dc:title>
  <dc:creator/>
  <cp:lastModifiedBy/>
  <cp:revision>1</cp:revision>
  <dcterms:created xsi:type="dcterms:W3CDTF">2016-12-18T21:09:54Z</dcterms:created>
  <dcterms:modified xsi:type="dcterms:W3CDTF">2016-12-19T04:10:04Z</dcterms:modified>
</cp:coreProperties>
</file>